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12192000" cy="6858000"/>
  <p:custDataLst>
    <p:tags r:id="rId25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00" userDrawn="1">
          <p15:clr>
            <a:srgbClr val="A4A3A4"/>
          </p15:clr>
        </p15:guide>
        <p15:guide id="2" pos="214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900"/>
        <p:guide pos="214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3541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3541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50" b="1" i="0">
                <a:solidFill>
                  <a:srgbClr val="3541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73120" y="1269745"/>
            <a:ext cx="910589" cy="511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50" b="1" i="0">
                <a:solidFill>
                  <a:srgbClr val="35414D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6882" y="1349110"/>
            <a:ext cx="11278235" cy="25063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63605" y="6448604"/>
            <a:ext cx="243840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888888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jpeg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0.png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75460"/>
            <a:ext cx="12192000" cy="952500"/>
          </a:xfrm>
          <a:custGeom>
            <a:avLst/>
            <a:gdLst/>
            <a:ahLst/>
            <a:cxnLst/>
            <a:rect l="l" t="t" r="r" b="b"/>
            <a:pathLst>
              <a:path w="12192000" h="952500">
                <a:moveTo>
                  <a:pt x="12192000" y="0"/>
                </a:moveTo>
                <a:lnTo>
                  <a:pt x="0" y="0"/>
                </a:lnTo>
                <a:lnTo>
                  <a:pt x="0" y="952500"/>
                </a:lnTo>
                <a:lnTo>
                  <a:pt x="12192000" y="9525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CC6CE">
              <a:alpha val="490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93675" y="1741170"/>
            <a:ext cx="11821795" cy="28625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ctr">
              <a:lnSpc>
                <a:spcPts val="3630"/>
              </a:lnSpc>
              <a:spcBef>
                <a:spcPts val="135"/>
              </a:spcBef>
            </a:pPr>
            <a:r>
              <a:rPr sz="3150" b="1" spc="-5" dirty="0">
                <a:latin typeface="Arial" panose="020B0604020202020204"/>
                <a:cs typeface="Arial" panose="020B0604020202020204"/>
              </a:rPr>
              <a:t>Reasoning</a:t>
            </a:r>
            <a:r>
              <a:rPr sz="3150" b="1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5" dirty="0">
                <a:latin typeface="Arial" panose="020B0604020202020204"/>
                <a:cs typeface="Arial" panose="020B0604020202020204"/>
              </a:rPr>
              <a:t>on</a:t>
            </a:r>
            <a:r>
              <a:rPr sz="315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-5" dirty="0">
                <a:latin typeface="Arial" panose="020B0604020202020204"/>
                <a:cs typeface="Arial" panose="020B0604020202020204"/>
              </a:rPr>
              <a:t>Graphs:</a:t>
            </a:r>
            <a:endParaRPr sz="31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ts val="3630"/>
              </a:lnSpc>
            </a:pPr>
            <a:r>
              <a:rPr sz="3150" b="1" spc="5" dirty="0">
                <a:latin typeface="Arial" panose="020B0604020202020204"/>
                <a:cs typeface="Arial" panose="020B0604020202020204"/>
              </a:rPr>
              <a:t>Faithful</a:t>
            </a:r>
            <a:r>
              <a:rPr sz="315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dirty="0">
                <a:latin typeface="Arial" panose="020B0604020202020204"/>
                <a:cs typeface="Arial" panose="020B0604020202020204"/>
              </a:rPr>
              <a:t>and</a:t>
            </a:r>
            <a:r>
              <a:rPr sz="3150" b="1" spc="55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10" dirty="0">
                <a:latin typeface="Arial" panose="020B0604020202020204"/>
                <a:cs typeface="Arial" panose="020B0604020202020204"/>
              </a:rPr>
              <a:t>Interpretable</a:t>
            </a:r>
            <a:r>
              <a:rPr sz="3150" b="1" spc="175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5" dirty="0">
                <a:latin typeface="Arial" panose="020B0604020202020204"/>
                <a:cs typeface="Arial" panose="020B0604020202020204"/>
              </a:rPr>
              <a:t>Large</a:t>
            </a:r>
            <a:r>
              <a:rPr sz="315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-5" dirty="0">
                <a:latin typeface="Arial" panose="020B0604020202020204"/>
                <a:cs typeface="Arial" panose="020B0604020202020204"/>
              </a:rPr>
              <a:t>Language</a:t>
            </a:r>
            <a:r>
              <a:rPr sz="3150" b="1" spc="235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15" dirty="0">
                <a:latin typeface="Arial" panose="020B0604020202020204"/>
                <a:cs typeface="Arial" panose="020B0604020202020204"/>
              </a:rPr>
              <a:t>Models</a:t>
            </a:r>
            <a:r>
              <a:rPr sz="3150" b="1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3150" b="1" spc="-5" dirty="0">
                <a:latin typeface="Arial" panose="020B0604020202020204"/>
                <a:cs typeface="Arial" panose="020B0604020202020204"/>
              </a:rPr>
              <a:t>Reasoning</a:t>
            </a:r>
            <a:endParaRPr sz="315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250">
              <a:latin typeface="Arial" panose="020B0604020202020204"/>
              <a:cs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sz="2800" spc="5" dirty="0">
                <a:latin typeface="Tahoma" panose="020B0604030504040204"/>
                <a:cs typeface="Tahoma" panose="020B0604030504040204"/>
              </a:rPr>
              <a:t>Linhao</a:t>
            </a:r>
            <a:r>
              <a:rPr sz="2800" spc="-7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Luo,</a:t>
            </a:r>
            <a:r>
              <a:rPr sz="2800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20" dirty="0">
                <a:latin typeface="Tahoma" panose="020B0604030504040204"/>
                <a:cs typeface="Tahoma" panose="020B0604030504040204"/>
              </a:rPr>
              <a:t>Yuan-Fang</a:t>
            </a:r>
            <a:r>
              <a:rPr sz="2800" spc="-155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Li,</a:t>
            </a:r>
            <a:r>
              <a:rPr sz="28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10" dirty="0">
                <a:latin typeface="Tahoma" panose="020B0604030504040204"/>
                <a:cs typeface="Tahoma" panose="020B0604030504040204"/>
              </a:rPr>
              <a:t>Gholamreza</a:t>
            </a:r>
            <a:r>
              <a:rPr sz="2800" spc="-135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5" dirty="0">
                <a:latin typeface="Tahoma" panose="020B0604030504040204"/>
                <a:cs typeface="Tahoma" panose="020B0604030504040204"/>
              </a:rPr>
              <a:t>Haffari,</a:t>
            </a:r>
            <a:r>
              <a:rPr sz="2800" spc="-1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dirty="0">
                <a:latin typeface="Tahoma" panose="020B0604030504040204"/>
                <a:cs typeface="Tahoma" panose="020B0604030504040204"/>
              </a:rPr>
              <a:t>Shirui</a:t>
            </a:r>
            <a:r>
              <a:rPr sz="2800" spc="-10" dirty="0">
                <a:latin typeface="Tahoma" panose="020B0604030504040204"/>
                <a:cs typeface="Tahoma" panose="020B0604030504040204"/>
              </a:rPr>
              <a:t> </a:t>
            </a:r>
            <a:r>
              <a:rPr sz="2800" spc="-5" dirty="0">
                <a:latin typeface="Tahoma" panose="020B0604030504040204"/>
                <a:cs typeface="Tahoma" panose="020B0604030504040204"/>
              </a:rPr>
              <a:t>Pan</a:t>
            </a:r>
            <a:endParaRPr sz="2800">
              <a:latin typeface="Tahoma" panose="020B0604030504040204"/>
              <a:cs typeface="Tahoma" panose="020B0604030504040204"/>
            </a:endParaRPr>
          </a:p>
          <a:p>
            <a:pPr marL="9525" algn="ctr">
              <a:lnSpc>
                <a:spcPct val="100000"/>
              </a:lnSpc>
              <a:spcBef>
                <a:spcPts val="735"/>
              </a:spcBef>
            </a:pPr>
            <a:r>
              <a:rPr sz="1950" spc="-15" dirty="0">
                <a:latin typeface="Arial MT"/>
                <a:cs typeface="Arial MT"/>
              </a:rPr>
              <a:t>Monash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University</a:t>
            </a:r>
            <a:r>
              <a:rPr sz="1950" spc="21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and</a:t>
            </a:r>
            <a:r>
              <a:rPr sz="1950" spc="160" dirty="0">
                <a:latin typeface="Arial MT"/>
                <a:cs typeface="Arial MT"/>
              </a:rPr>
              <a:t> </a:t>
            </a:r>
            <a:r>
              <a:rPr sz="1950" spc="10" dirty="0">
                <a:latin typeface="Arial MT"/>
                <a:cs typeface="Arial MT"/>
              </a:rPr>
              <a:t>Griffith</a:t>
            </a:r>
            <a:r>
              <a:rPr sz="1950" spc="4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University</a:t>
            </a:r>
            <a:endParaRPr sz="19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680"/>
              </a:spcBef>
            </a:pPr>
            <a:endParaRPr sz="2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4559397" y="714883"/>
            <a:ext cx="3050805" cy="8896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84070" y="550706"/>
            <a:ext cx="2940261" cy="11348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580" y="548640"/>
            <a:ext cx="3649979" cy="100583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5" dirty="0"/>
              <a:t>2024</a:t>
            </a:r>
            <a:endParaRPr spc="-1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537296" y="1121633"/>
            <a:ext cx="9528806" cy="535088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Reasoning</a:t>
            </a:r>
            <a:r>
              <a:rPr sz="4000" b="0" u="heavy" spc="-1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on</a:t>
            </a:r>
            <a:r>
              <a:rPr sz="4000" b="0" u="heavy" spc="-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graphs</a:t>
            </a:r>
            <a:r>
              <a:rPr sz="4000" b="0" u="heavy" spc="-12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(RoG)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11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367" y="1135316"/>
            <a:ext cx="4464050" cy="1673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356235" algn="l"/>
              </a:tabLst>
            </a:pPr>
            <a:r>
              <a:rPr sz="2400" b="1" spc="-15" dirty="0">
                <a:latin typeface="Arial" panose="020B0604020202020204"/>
                <a:cs typeface="Arial" panose="020B0604020202020204"/>
              </a:rPr>
              <a:t>Planning-retrieval-reasoning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355600" marR="559435" indent="-34353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Planning:</a:t>
            </a:r>
            <a:r>
              <a:rPr sz="1800" b="1" spc="10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 MT"/>
                <a:cs typeface="Arial MT"/>
              </a:rPr>
              <a:t>generate</a:t>
            </a:r>
            <a:r>
              <a:rPr sz="1800" spc="1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faithful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relation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paths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plans.</a:t>
            </a:r>
            <a:endParaRPr sz="18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Retrieval-Reasoning:</a:t>
            </a:r>
            <a:r>
              <a:rPr sz="1800" b="1" spc="-9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20" dirty="0">
                <a:latin typeface="Arial MT"/>
                <a:cs typeface="Arial MT"/>
              </a:rPr>
              <a:t>reason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endParaRPr sz="18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Arial MT"/>
                <a:cs typeface="Arial MT"/>
              </a:rPr>
              <a:t>answer</a:t>
            </a:r>
            <a:r>
              <a:rPr sz="1800" spc="8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on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graphs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5339" y="1021080"/>
            <a:ext cx="713740" cy="0"/>
          </a:xfrm>
          <a:custGeom>
            <a:avLst/>
            <a:gdLst/>
            <a:ahLst/>
            <a:cxnLst/>
            <a:rect l="l" t="t" r="r" b="b"/>
            <a:pathLst>
              <a:path w="713740">
                <a:moveTo>
                  <a:pt x="0" y="0"/>
                </a:moveTo>
                <a:lnTo>
                  <a:pt x="713740" y="0"/>
                </a:lnTo>
              </a:path>
            </a:pathLst>
          </a:custGeom>
          <a:ln w="44450">
            <a:solidFill>
              <a:srgbClr val="AD1223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94397" y="476313"/>
            <a:ext cx="9535160" cy="5105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0" spc="2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Reasoning</a:t>
            </a:r>
            <a:r>
              <a:rPr b="0" spc="-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b="0" spc="1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on</a:t>
            </a:r>
            <a:r>
              <a:rPr b="0" spc="-2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b="0" spc="1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graphs</a:t>
            </a:r>
            <a:r>
              <a:rPr b="0" spc="3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b="0" spc="2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(RoG):</a:t>
            </a:r>
            <a:r>
              <a:rPr b="0" spc="-2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b="0" spc="2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Planning-retrieval-reasoning</a:t>
            </a:r>
            <a:endParaRPr b="0" spc="20" dirty="0">
              <a:solidFill>
                <a:srgbClr val="000000"/>
              </a:solidFill>
              <a:latin typeface="Impact" panose="020B0806030902050204"/>
              <a:cs typeface="Impact" panose="020B080603090205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00451" y="3048952"/>
            <a:ext cx="9678670" cy="1598295"/>
            <a:chOff x="900451" y="3048952"/>
            <a:chExt cx="9678670" cy="1598295"/>
          </a:xfrm>
        </p:grpSpPr>
        <p:pic>
          <p:nvPicPr>
            <p:cNvPr id="6" name="object 6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900451" y="3079442"/>
              <a:ext cx="9678575" cy="13531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42120" y="3063239"/>
              <a:ext cx="426720" cy="914400"/>
            </a:xfrm>
            <a:custGeom>
              <a:avLst/>
              <a:gdLst/>
              <a:ahLst/>
              <a:cxnLst/>
              <a:rect l="l" t="t" r="r" b="b"/>
              <a:pathLst>
                <a:path w="426720" h="914400">
                  <a:moveTo>
                    <a:pt x="0" y="71120"/>
                  </a:moveTo>
                  <a:lnTo>
                    <a:pt x="5593" y="43451"/>
                  </a:lnTo>
                  <a:lnTo>
                    <a:pt x="20843" y="20843"/>
                  </a:lnTo>
                  <a:lnTo>
                    <a:pt x="43451" y="5593"/>
                  </a:lnTo>
                  <a:lnTo>
                    <a:pt x="71120" y="0"/>
                  </a:lnTo>
                  <a:lnTo>
                    <a:pt x="355600" y="0"/>
                  </a:lnTo>
                  <a:lnTo>
                    <a:pt x="383268" y="5593"/>
                  </a:lnTo>
                  <a:lnTo>
                    <a:pt x="405876" y="20843"/>
                  </a:lnTo>
                  <a:lnTo>
                    <a:pt x="421126" y="43451"/>
                  </a:lnTo>
                  <a:lnTo>
                    <a:pt x="426720" y="71120"/>
                  </a:lnTo>
                  <a:lnTo>
                    <a:pt x="426720" y="843280"/>
                  </a:lnTo>
                  <a:lnTo>
                    <a:pt x="421126" y="870948"/>
                  </a:lnTo>
                  <a:lnTo>
                    <a:pt x="405876" y="893556"/>
                  </a:lnTo>
                  <a:lnTo>
                    <a:pt x="383268" y="908806"/>
                  </a:lnTo>
                  <a:lnTo>
                    <a:pt x="355600" y="914400"/>
                  </a:lnTo>
                  <a:lnTo>
                    <a:pt x="71120" y="914400"/>
                  </a:lnTo>
                  <a:lnTo>
                    <a:pt x="43451" y="908806"/>
                  </a:lnTo>
                  <a:lnTo>
                    <a:pt x="20843" y="893556"/>
                  </a:lnTo>
                  <a:lnTo>
                    <a:pt x="5593" y="870948"/>
                  </a:lnTo>
                  <a:lnTo>
                    <a:pt x="0" y="843280"/>
                  </a:lnTo>
                  <a:lnTo>
                    <a:pt x="0" y="71120"/>
                  </a:lnTo>
                  <a:close/>
                </a:path>
              </a:pathLst>
            </a:custGeom>
            <a:ln w="28574">
              <a:solidFill>
                <a:srgbClr val="297ED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64039" y="410717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228600" y="0"/>
                  </a:moveTo>
                  <a:lnTo>
                    <a:pt x="76200" y="0"/>
                  </a:lnTo>
                  <a:lnTo>
                    <a:pt x="76200" y="381000"/>
                  </a:lnTo>
                  <a:lnTo>
                    <a:pt x="0" y="381000"/>
                  </a:lnTo>
                  <a:lnTo>
                    <a:pt x="152400" y="533400"/>
                  </a:lnTo>
                  <a:lnTo>
                    <a:pt x="304800" y="381000"/>
                  </a:lnTo>
                  <a:lnTo>
                    <a:pt x="228600" y="381000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64039" y="4107179"/>
              <a:ext cx="304800" cy="533400"/>
            </a:xfrm>
            <a:custGeom>
              <a:avLst/>
              <a:gdLst/>
              <a:ahLst/>
              <a:cxnLst/>
              <a:rect l="l" t="t" r="r" b="b"/>
              <a:pathLst>
                <a:path w="304800" h="533400">
                  <a:moveTo>
                    <a:pt x="0" y="381000"/>
                  </a:moveTo>
                  <a:lnTo>
                    <a:pt x="76200" y="381000"/>
                  </a:lnTo>
                  <a:lnTo>
                    <a:pt x="76200" y="0"/>
                  </a:lnTo>
                  <a:lnTo>
                    <a:pt x="228600" y="0"/>
                  </a:lnTo>
                  <a:lnTo>
                    <a:pt x="228600" y="381000"/>
                  </a:lnTo>
                  <a:lnTo>
                    <a:pt x="304800" y="381000"/>
                  </a:lnTo>
                  <a:lnTo>
                    <a:pt x="152400" y="533400"/>
                  </a:lnTo>
                  <a:lnTo>
                    <a:pt x="0" y="381000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8851010" y="2525712"/>
            <a:ext cx="1538605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2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2800" b="1" spc="-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2800" b="1" spc="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2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2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12</a:t>
            </a:r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116065" y="2477198"/>
            <a:ext cx="186182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Reasoning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0392" y="4648898"/>
            <a:ext cx="1133030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791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7ED4"/>
                </a:solidFill>
                <a:latin typeface="Arial MT"/>
                <a:cs typeface="Arial MT"/>
              </a:rPr>
              <a:t>How to</a:t>
            </a:r>
            <a:r>
              <a:rPr sz="2400" spc="3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297ED4"/>
                </a:solidFill>
                <a:latin typeface="Arial MT"/>
                <a:cs typeface="Arial MT"/>
              </a:rPr>
              <a:t>make</a:t>
            </a:r>
            <a:r>
              <a:rPr sz="2400" spc="-3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-45" dirty="0">
                <a:solidFill>
                  <a:srgbClr val="297ED4"/>
                </a:solidFill>
                <a:latin typeface="Arial MT"/>
                <a:cs typeface="Arial MT"/>
              </a:rPr>
              <a:t>sure</a:t>
            </a:r>
            <a:r>
              <a:rPr sz="2400" spc="15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297ED4"/>
                </a:solidFill>
                <a:latin typeface="Arial MT"/>
                <a:cs typeface="Arial MT"/>
              </a:rPr>
              <a:t>the</a:t>
            </a:r>
            <a:r>
              <a:rPr sz="2400" spc="2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7ED4"/>
                </a:solidFill>
                <a:latin typeface="Arial MT"/>
                <a:cs typeface="Arial MT"/>
              </a:rPr>
              <a:t>plan</a:t>
            </a:r>
            <a:r>
              <a:rPr sz="2400" spc="9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-30" dirty="0">
                <a:solidFill>
                  <a:srgbClr val="297ED4"/>
                </a:solidFill>
                <a:latin typeface="Arial MT"/>
                <a:cs typeface="Arial MT"/>
              </a:rPr>
              <a:t>is</a:t>
            </a:r>
            <a:r>
              <a:rPr sz="2400" spc="4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297ED4"/>
                </a:solidFill>
                <a:latin typeface="Arial MT"/>
                <a:cs typeface="Arial MT"/>
              </a:rPr>
              <a:t>faithful?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35" dirty="0">
                <a:latin typeface="Arial" panose="020B0604020202020204"/>
                <a:cs typeface="Arial" panose="020B0604020202020204"/>
              </a:rPr>
              <a:t>This</a:t>
            </a:r>
            <a:r>
              <a:rPr sz="24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function</a:t>
            </a:r>
            <a:r>
              <a:rPr sz="2400" b="1" spc="2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45" dirty="0">
                <a:latin typeface="Arial" panose="020B0604020202020204"/>
                <a:cs typeface="Arial" panose="020B0604020202020204"/>
              </a:rPr>
              <a:t>cannot</a:t>
            </a:r>
            <a:r>
              <a:rPr sz="2400" b="1" spc="2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be directly</a:t>
            </a:r>
            <a:r>
              <a:rPr sz="24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optimized</a:t>
            </a:r>
            <a:r>
              <a:rPr sz="2400" b="1" spc="2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as</a:t>
            </a:r>
            <a:r>
              <a:rPr sz="24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latin typeface="Arial" panose="020B0604020202020204"/>
                <a:cs typeface="Arial" panose="020B0604020202020204"/>
              </a:rPr>
              <a:t>we</a:t>
            </a:r>
            <a:r>
              <a:rPr sz="24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do</a:t>
            </a:r>
            <a:r>
              <a:rPr sz="2400" b="1" spc="3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not</a:t>
            </a:r>
            <a:r>
              <a:rPr sz="24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latin typeface="Arial" panose="020B0604020202020204"/>
                <a:cs typeface="Arial" panose="020B0604020202020204"/>
              </a:rPr>
              <a:t>know</a:t>
            </a:r>
            <a:r>
              <a:rPr sz="2400" b="1" spc="11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latin typeface="Arial" panose="020B0604020202020204"/>
                <a:cs typeface="Arial" panose="020B0604020202020204"/>
              </a:rPr>
              <a:t>the</a:t>
            </a:r>
            <a:r>
              <a:rPr sz="2400" b="1" spc="10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golden</a:t>
            </a:r>
            <a:r>
              <a:rPr sz="2400" b="1" spc="9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plan.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Reasoning</a:t>
            </a:r>
            <a:r>
              <a:rPr sz="4000" b="0" u="heavy" spc="-1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on</a:t>
            </a:r>
            <a:r>
              <a:rPr sz="4000" b="0" u="heavy" spc="-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graphs</a:t>
            </a:r>
            <a:r>
              <a:rPr sz="4000" b="0" u="heavy" spc="-12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(RoG)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097261" y="1585040"/>
            <a:ext cx="4916170" cy="1240790"/>
            <a:chOff x="3097261" y="1585040"/>
            <a:chExt cx="4916170" cy="124079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097261" y="1585040"/>
              <a:ext cx="4915640" cy="6906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699760" y="2301239"/>
              <a:ext cx="251460" cy="518159"/>
            </a:xfrm>
            <a:custGeom>
              <a:avLst/>
              <a:gdLst/>
              <a:ahLst/>
              <a:cxnLst/>
              <a:rect l="l" t="t" r="r" b="b"/>
              <a:pathLst>
                <a:path w="251460" h="518160">
                  <a:moveTo>
                    <a:pt x="188594" y="0"/>
                  </a:moveTo>
                  <a:lnTo>
                    <a:pt x="62864" y="0"/>
                  </a:lnTo>
                  <a:lnTo>
                    <a:pt x="62864" y="392430"/>
                  </a:lnTo>
                  <a:lnTo>
                    <a:pt x="0" y="392430"/>
                  </a:lnTo>
                  <a:lnTo>
                    <a:pt x="125729" y="518160"/>
                  </a:lnTo>
                  <a:lnTo>
                    <a:pt x="251460" y="392430"/>
                  </a:lnTo>
                  <a:lnTo>
                    <a:pt x="188594" y="392430"/>
                  </a:lnTo>
                  <a:lnTo>
                    <a:pt x="188594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699760" y="2301239"/>
              <a:ext cx="251460" cy="518159"/>
            </a:xfrm>
            <a:custGeom>
              <a:avLst/>
              <a:gdLst/>
              <a:ahLst/>
              <a:cxnLst/>
              <a:rect l="l" t="t" r="r" b="b"/>
              <a:pathLst>
                <a:path w="251460" h="518160">
                  <a:moveTo>
                    <a:pt x="188594" y="0"/>
                  </a:moveTo>
                  <a:lnTo>
                    <a:pt x="188594" y="392430"/>
                  </a:lnTo>
                  <a:lnTo>
                    <a:pt x="251460" y="392430"/>
                  </a:lnTo>
                  <a:lnTo>
                    <a:pt x="125729" y="518160"/>
                  </a:lnTo>
                  <a:lnTo>
                    <a:pt x="0" y="392430"/>
                  </a:lnTo>
                  <a:lnTo>
                    <a:pt x="62864" y="392430"/>
                  </a:lnTo>
                  <a:lnTo>
                    <a:pt x="62864" y="0"/>
                  </a:lnTo>
                  <a:lnTo>
                    <a:pt x="188594" y="0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5568315" y="1222692"/>
            <a:ext cx="24561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85265" algn="l"/>
              </a:tabLst>
            </a:pPr>
            <a:r>
              <a:rPr sz="1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</a:t>
            </a:r>
            <a:r>
              <a:rPr sz="18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18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	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sz="18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</a:t>
            </a:r>
            <a:r>
              <a:rPr sz="1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nn</a:t>
            </a:r>
            <a:r>
              <a:rPr sz="18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8317" y="2966085"/>
            <a:ext cx="7361022" cy="3106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152134" y="2382456"/>
            <a:ext cx="11817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ELBO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loss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77240" y="3440747"/>
            <a:ext cx="10938510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 MT"/>
                <a:cs typeface="Arial MT"/>
              </a:rPr>
              <a:t>Estimate</a:t>
            </a:r>
            <a:r>
              <a:rPr sz="2400" spc="10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the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posterior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distribution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faithful</a:t>
            </a:r>
            <a:r>
              <a:rPr sz="2400" spc="13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relation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paths</a:t>
            </a:r>
            <a:r>
              <a:rPr sz="2400" spc="125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with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the</a:t>
            </a:r>
            <a:r>
              <a:rPr sz="2400" spc="25" dirty="0">
                <a:latin typeface="Arial MT"/>
                <a:cs typeface="Arial MT"/>
              </a:rPr>
              <a:t> </a:t>
            </a:r>
            <a:r>
              <a:rPr sz="24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shortest</a:t>
            </a:r>
            <a:r>
              <a:rPr sz="2400" b="1" spc="16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25" dirty="0">
                <a:latin typeface="Arial MT"/>
                <a:cs typeface="Arial MT"/>
              </a:rPr>
              <a:t>connecting</a:t>
            </a:r>
            <a:r>
              <a:rPr sz="2400" spc="26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question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and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answer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entities</a:t>
            </a:r>
            <a:r>
              <a:rPr sz="2400" spc="229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spc="-15" dirty="0">
                <a:latin typeface="Arial MT"/>
                <a:cs typeface="Arial MT"/>
              </a:rPr>
              <a:t> KGs.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8739" y="5580697"/>
            <a:ext cx="3606165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Two</a:t>
            </a:r>
            <a:r>
              <a:rPr sz="1950" b="1" spc="-3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instruction</a:t>
            </a:r>
            <a:r>
              <a:rPr sz="1950" b="1" spc="204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tunning</a:t>
            </a:r>
            <a:r>
              <a:rPr sz="1950" b="1" spc="9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tasks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5509259"/>
            <a:ext cx="6621780" cy="1348739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13</a:t>
            </a:r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343400"/>
            <a:ext cx="541020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Pla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ning-retrieval-reasoning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42707"/>
            <a:ext cx="829564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0" dirty="0">
                <a:latin typeface="Arial" panose="020B0604020202020204"/>
                <a:cs typeface="Arial" panose="020B0604020202020204"/>
              </a:rPr>
              <a:t>Planning:</a:t>
            </a:r>
            <a:r>
              <a:rPr sz="2800" b="1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5" dirty="0">
                <a:latin typeface="Arial MT"/>
                <a:cs typeface="Arial MT"/>
              </a:rPr>
              <a:t>generate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faithful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relation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paths</a:t>
            </a:r>
            <a:r>
              <a:rPr sz="2800" spc="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plans.</a:t>
            </a:r>
            <a:endParaRPr sz="2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278322" y="2003046"/>
            <a:ext cx="7362307" cy="100543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735579" y="3192779"/>
            <a:ext cx="6454140" cy="3634740"/>
            <a:chOff x="2735579" y="3192779"/>
            <a:chExt cx="6454140" cy="36347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5579" y="3192779"/>
              <a:ext cx="6454140" cy="361187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19800" y="4526279"/>
              <a:ext cx="3108960" cy="2301240"/>
            </a:xfrm>
            <a:custGeom>
              <a:avLst/>
              <a:gdLst/>
              <a:ahLst/>
              <a:cxnLst/>
              <a:rect l="l" t="t" r="r" b="b"/>
              <a:pathLst>
                <a:path w="3108959" h="2301240">
                  <a:moveTo>
                    <a:pt x="3108960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1036320" y="1257300"/>
                  </a:lnTo>
                  <a:lnTo>
                    <a:pt x="1036320" y="2301240"/>
                  </a:lnTo>
                  <a:lnTo>
                    <a:pt x="3108960" y="2301240"/>
                  </a:lnTo>
                  <a:lnTo>
                    <a:pt x="3108960" y="1257300"/>
                  </a:lnTo>
                  <a:lnTo>
                    <a:pt x="3108960" y="1249680"/>
                  </a:lnTo>
                  <a:lnTo>
                    <a:pt x="3108960" y="0"/>
                  </a:lnTo>
                  <a:close/>
                </a:path>
              </a:pathLst>
            </a:custGeom>
            <a:solidFill>
              <a:srgbClr val="FFFFFF">
                <a:alpha val="67057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14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Pla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ning-retrieval-reasoning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42707"/>
            <a:ext cx="9867265" cy="8369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5" dirty="0">
                <a:latin typeface="Arial" panose="020B0604020202020204"/>
                <a:cs typeface="Arial" panose="020B0604020202020204"/>
              </a:rPr>
              <a:t>Retrieval-Reasoning: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5" dirty="0">
                <a:latin typeface="Arial MT"/>
                <a:cs typeface="Arial MT"/>
              </a:rPr>
              <a:t>reason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</a:t>
            </a:r>
            <a:r>
              <a:rPr sz="2800" dirty="0">
                <a:latin typeface="Arial MT"/>
                <a:cs typeface="Arial MT"/>
              </a:rPr>
              <a:t> answer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on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graphs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15" dirty="0">
                <a:latin typeface="Arial MT"/>
                <a:cs typeface="Arial MT"/>
              </a:rPr>
              <a:t>with</a:t>
            </a:r>
            <a:r>
              <a:rPr sz="2800" spc="5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the </a:t>
            </a:r>
            <a:r>
              <a:rPr sz="2800" spc="-76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plans.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126" name="object 126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27" name="图片 1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676400"/>
            <a:ext cx="8560435" cy="51003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575" y="1833308"/>
            <a:ext cx="9480550" cy="29933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Q1:</a:t>
            </a:r>
            <a:r>
              <a:rPr sz="2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Arial MT"/>
                <a:cs typeface="Arial MT"/>
              </a:rPr>
              <a:t>Can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15" dirty="0">
                <a:latin typeface="Arial MT"/>
                <a:cs typeface="Arial MT"/>
              </a:rPr>
              <a:t>RoG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perform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effective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reasoning?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40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15" dirty="0">
                <a:latin typeface="Arial" panose="020B0604020202020204"/>
                <a:cs typeface="Arial" panose="020B0604020202020204"/>
              </a:rPr>
              <a:t>RQ2:</a:t>
            </a:r>
            <a:r>
              <a:rPr sz="2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dirty="0">
                <a:latin typeface="Arial MT"/>
                <a:cs typeface="Arial MT"/>
              </a:rPr>
              <a:t>Can the planning module of RoG be integrated with other LLMs to improve their performance?</a:t>
            </a:r>
            <a:endParaRPr sz="2800" dirty="0">
              <a:latin typeface="Arial MT"/>
              <a:cs typeface="Arial MT"/>
            </a:endParaRPr>
          </a:p>
          <a:p>
            <a:pPr indent="0">
              <a:lnSpc>
                <a:spcPct val="100000"/>
              </a:lnSpc>
              <a:spcBef>
                <a:spcPts val="35"/>
              </a:spcBef>
              <a:buFont typeface="Arial MT"/>
              <a:buNone/>
            </a:pPr>
            <a:endParaRPr sz="405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b="1" spc="20" dirty="0">
                <a:latin typeface="Arial" panose="020B0604020202020204"/>
                <a:cs typeface="Arial" panose="020B0604020202020204"/>
              </a:rPr>
              <a:t>RQ</a:t>
            </a:r>
            <a:r>
              <a:rPr lang="en-US" sz="2800" b="1" spc="20" dirty="0">
                <a:latin typeface="Arial" panose="020B0604020202020204"/>
                <a:cs typeface="Arial" panose="020B0604020202020204"/>
              </a:rPr>
              <a:t>3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:</a:t>
            </a:r>
            <a:r>
              <a:rPr sz="2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spc="10" dirty="0">
                <a:latin typeface="Arial MT"/>
                <a:cs typeface="Arial MT"/>
              </a:rPr>
              <a:t>Can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RoG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generate</a:t>
            </a:r>
            <a:r>
              <a:rPr sz="2800" spc="-5" dirty="0">
                <a:latin typeface="Arial MT"/>
                <a:cs typeface="Arial MT"/>
              </a:rPr>
              <a:t> faithful</a:t>
            </a:r>
            <a:r>
              <a:rPr sz="2800" spc="40" dirty="0">
                <a:latin typeface="Arial MT"/>
                <a:cs typeface="Arial MT"/>
              </a:rPr>
              <a:t> </a:t>
            </a:r>
            <a:r>
              <a:rPr sz="2800" spc="5" dirty="0">
                <a:latin typeface="Arial MT"/>
                <a:cs typeface="Arial MT"/>
              </a:rPr>
              <a:t>and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interpretable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spc="10" dirty="0">
                <a:latin typeface="Arial MT"/>
                <a:cs typeface="Arial MT"/>
              </a:rPr>
              <a:t>results?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16</a:t>
            </a:r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271081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Exp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eriments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5416803" y="6555422"/>
            <a:ext cx="136207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3180" y="6311265"/>
            <a:ext cx="36442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 panose="020B0604020202020204"/>
                <a:cs typeface="Arial" panose="020B0604020202020204"/>
              </a:rPr>
              <a:t>Plug-and-play</a:t>
            </a:r>
            <a:r>
              <a:rPr sz="1800" b="1" spc="9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with</a:t>
            </a:r>
            <a:r>
              <a:rPr sz="1800" b="1" spc="-114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other</a:t>
            </a:r>
            <a:r>
              <a:rPr sz="1800" b="1" spc="-1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0" dirty="0">
                <a:latin typeface="Arial" panose="020B0604020202020204"/>
                <a:cs typeface="Arial" panose="020B0604020202020204"/>
              </a:rPr>
              <a:t>LLMs</a:t>
            </a:r>
            <a:r>
              <a:rPr sz="1800" b="1" spc="114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baseline="-16000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17</a:t>
            </a:r>
            <a:endParaRPr sz="1800" baseline="-16000">
              <a:latin typeface="Arial" panose="020B0604020202020204"/>
              <a:cs typeface="Arial" panose="020B0604020202020204"/>
            </a:endParaRPr>
          </a:p>
          <a:p>
            <a:pPr marL="457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(RQ2: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Effective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retrieval)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271081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Exp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eriments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34166" y="1120139"/>
            <a:ext cx="6173247" cy="513543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87273" y="3884671"/>
            <a:ext cx="5440254" cy="2304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792985" y="6284912"/>
            <a:ext cx="321818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 panose="020B0604020202020204"/>
                <a:cs typeface="Arial" panose="020B0604020202020204"/>
              </a:rPr>
              <a:t>P</a:t>
            </a:r>
            <a:r>
              <a:rPr sz="1800" b="1" spc="10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dirty="0">
                <a:latin typeface="Arial" panose="020B0604020202020204"/>
                <a:cs typeface="Arial" panose="020B0604020202020204"/>
              </a:rPr>
              <a:t>f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r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m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c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</a:t>
            </a:r>
            <a:r>
              <a:rPr sz="1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o</a:t>
            </a:r>
            <a:r>
              <a:rPr sz="1800" b="1" dirty="0">
                <a:latin typeface="Arial" panose="020B0604020202020204"/>
                <a:cs typeface="Arial" panose="020B0604020202020204"/>
              </a:rPr>
              <a:t>n</a:t>
            </a:r>
            <a:r>
              <a:rPr sz="1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K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G</a:t>
            </a:r>
            <a:r>
              <a:rPr sz="1800" b="1" spc="35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dirty="0">
                <a:latin typeface="Arial" panose="020B0604020202020204"/>
                <a:cs typeface="Arial" panose="020B0604020202020204"/>
              </a:rPr>
              <a:t>A</a:t>
            </a:r>
            <a:r>
              <a:rPr sz="1800" b="1" spc="-125" dirty="0"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asks</a:t>
            </a:r>
            <a:r>
              <a:rPr sz="1800" b="1" dirty="0">
                <a:latin typeface="Arial" panose="020B0604020202020204"/>
                <a:cs typeface="Arial" panose="020B0604020202020204"/>
              </a:rPr>
              <a:t>.</a:t>
            </a:r>
            <a:endParaRPr sz="1800">
              <a:latin typeface="Arial" panose="020B0604020202020204"/>
              <a:cs typeface="Arial" panose="020B0604020202020204"/>
            </a:endParaRPr>
          </a:p>
          <a:p>
            <a:pPr marR="15875" algn="ctr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 MT"/>
                <a:cs typeface="Arial MT"/>
              </a:rPr>
              <a:t>(RQ1: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Effective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reasoning)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19925" y="3033331"/>
            <a:ext cx="442849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i="1" spc="-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Ro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i="1" spc="-4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v</a:t>
            </a:r>
            <a:r>
              <a:rPr sz="1800" i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d</a:t>
            </a:r>
            <a:r>
              <a:rPr sz="1800" i="1" spc="-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ea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sz="1800" i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i="1" spc="-1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pa</a:t>
            </a:r>
            <a:r>
              <a:rPr sz="1800" i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  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-7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LL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Ms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7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w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hou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-16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</a:t>
            </a:r>
            <a:r>
              <a:rPr sz="1800" i="1" spc="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n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g</a:t>
            </a:r>
            <a:r>
              <a:rPr sz="1800" i="1" spc="-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i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</a:t>
            </a:r>
            <a:r>
              <a:rPr sz="1800" i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he</a:t>
            </a:r>
            <a:r>
              <a:rPr sz="1800" i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m.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03196" y="1298779"/>
            <a:ext cx="3681090" cy="145628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575" y="1322133"/>
            <a:ext cx="4700270" cy="4457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Ablation Study</a:t>
            </a:r>
            <a:r>
              <a:rPr sz="2800" spc="10" dirty="0">
                <a:latin typeface="Arial MT"/>
                <a:cs typeface="Arial MT"/>
              </a:rPr>
              <a:t>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271081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Exp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eriments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18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2286000"/>
            <a:ext cx="7617460" cy="26523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354070" algn="l"/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Fai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hfulness</a:t>
            </a:r>
            <a:r>
              <a:rPr sz="4000" b="0" u="heavy" spc="-20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of	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generated</a:t>
            </a:r>
            <a:r>
              <a:rPr sz="4000" b="0" u="heavy" spc="-4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relation</a:t>
            </a:r>
            <a:r>
              <a:rPr sz="4000" b="0" u="heavy" spc="-1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Paths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48011" y="2182709"/>
            <a:ext cx="8436131" cy="368292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10577" y="1201038"/>
            <a:ext cx="10062845" cy="6324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301625" marR="5080" indent="-289560">
              <a:lnSpc>
                <a:spcPct val="103000"/>
              </a:lnSpc>
              <a:spcBef>
                <a:spcPts val="65"/>
              </a:spcBef>
              <a:buChar char="•"/>
              <a:tabLst>
                <a:tab pos="301625" algn="l"/>
                <a:tab pos="302260" algn="l"/>
              </a:tabLst>
            </a:pPr>
            <a:r>
              <a:rPr sz="1950" spc="-15" dirty="0">
                <a:latin typeface="Arial MT"/>
                <a:cs typeface="Arial MT"/>
              </a:rPr>
              <a:t>More</a:t>
            </a:r>
            <a:r>
              <a:rPr sz="1950" spc="15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relation</a:t>
            </a:r>
            <a:r>
              <a:rPr sz="1950" spc="340" dirty="0">
                <a:latin typeface="Arial MT"/>
                <a:cs typeface="Arial MT"/>
              </a:rPr>
              <a:t> </a:t>
            </a:r>
            <a:r>
              <a:rPr sz="1950" spc="-15" dirty="0">
                <a:latin typeface="Arial MT"/>
                <a:cs typeface="Arial MT"/>
              </a:rPr>
              <a:t>paths</a:t>
            </a:r>
            <a:r>
              <a:rPr sz="1950" spc="14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increase</a:t>
            </a:r>
            <a:r>
              <a:rPr sz="1950" spc="215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answer</a:t>
            </a:r>
            <a:r>
              <a:rPr sz="1950" spc="30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coverage</a:t>
            </a:r>
            <a:r>
              <a:rPr sz="1950" spc="215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but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also</a:t>
            </a:r>
            <a:r>
              <a:rPr sz="1950" spc="95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introduce</a:t>
            </a:r>
            <a:r>
              <a:rPr sz="1950" spc="21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noise,</a:t>
            </a:r>
            <a:r>
              <a:rPr sz="1950" spc="29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not</a:t>
            </a:r>
            <a:r>
              <a:rPr sz="1950" spc="11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necessarily </a:t>
            </a:r>
            <a:r>
              <a:rPr sz="1950" spc="-52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improving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-15" dirty="0">
                <a:latin typeface="Arial MT"/>
                <a:cs typeface="Arial MT"/>
              </a:rPr>
              <a:t>reasoning</a:t>
            </a:r>
            <a:r>
              <a:rPr sz="1950" spc="270" dirty="0">
                <a:latin typeface="Arial MT"/>
                <a:cs typeface="Arial MT"/>
              </a:rPr>
              <a:t> </a:t>
            </a:r>
            <a:r>
              <a:rPr sz="1950" spc="-5" dirty="0">
                <a:latin typeface="Arial MT"/>
                <a:cs typeface="Arial MT"/>
              </a:rPr>
              <a:t>performance.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19</a:t>
            </a:r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73175" y="6137909"/>
            <a:ext cx="95065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7ED4"/>
                </a:solidFill>
                <a:latin typeface="Arial MT"/>
                <a:cs typeface="Arial MT"/>
              </a:rPr>
              <a:t>A</a:t>
            </a:r>
            <a:r>
              <a:rPr sz="1800" spc="-8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7ED4"/>
                </a:solidFill>
                <a:latin typeface="Arial MT"/>
                <a:cs typeface="Arial MT"/>
              </a:rPr>
              <a:t>large </a:t>
            </a:r>
            <a:r>
              <a:rPr sz="1800" spc="-25" dirty="0">
                <a:solidFill>
                  <a:srgbClr val="297ED4"/>
                </a:solidFill>
                <a:latin typeface="Arial MT"/>
                <a:cs typeface="Arial MT"/>
              </a:rPr>
              <a:t>context</a:t>
            </a:r>
            <a:r>
              <a:rPr sz="1800" spc="14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97ED4"/>
                </a:solidFill>
                <a:latin typeface="Arial MT"/>
                <a:cs typeface="Arial MT"/>
              </a:rPr>
              <a:t>of</a:t>
            </a:r>
            <a:r>
              <a:rPr sz="1800" spc="2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97ED4"/>
                </a:solidFill>
                <a:latin typeface="Arial MT"/>
                <a:cs typeface="Arial MT"/>
              </a:rPr>
              <a:t>LLMs</a:t>
            </a:r>
            <a:r>
              <a:rPr sz="1800" spc="-10" dirty="0">
                <a:solidFill>
                  <a:srgbClr val="297ED4"/>
                </a:solidFill>
                <a:latin typeface="Arial MT"/>
                <a:cs typeface="Arial MT"/>
              </a:rPr>
              <a:t> cannot</a:t>
            </a:r>
            <a:r>
              <a:rPr sz="1800" spc="3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7ED4"/>
                </a:solidFill>
                <a:latin typeface="Arial MT"/>
                <a:cs typeface="Arial MT"/>
              </a:rPr>
              <a:t>address</a:t>
            </a:r>
            <a:r>
              <a:rPr sz="1800" spc="4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7ED4"/>
                </a:solidFill>
                <a:latin typeface="Arial MT"/>
                <a:cs typeface="Arial MT"/>
              </a:rPr>
              <a:t>all</a:t>
            </a:r>
            <a:r>
              <a:rPr sz="1800" spc="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97ED4"/>
                </a:solidFill>
                <a:latin typeface="Arial MT"/>
                <a:cs typeface="Arial MT"/>
              </a:rPr>
              <a:t>problems</a:t>
            </a:r>
            <a:r>
              <a:rPr sz="1800" spc="5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97ED4"/>
                </a:solidFill>
                <a:latin typeface="Arial MT"/>
                <a:cs typeface="Arial MT"/>
              </a:rPr>
              <a:t>without</a:t>
            </a:r>
            <a:r>
              <a:rPr sz="1800" spc="30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97ED4"/>
                </a:solidFill>
                <a:latin typeface="Arial MT"/>
                <a:cs typeface="Arial MT"/>
              </a:rPr>
              <a:t>a</a:t>
            </a:r>
            <a:r>
              <a:rPr sz="1800" spc="5" dirty="0">
                <a:solidFill>
                  <a:srgbClr val="297ED4"/>
                </a:solidFill>
                <a:latin typeface="Arial MT"/>
                <a:cs typeface="Arial MT"/>
              </a:rPr>
              <a:t> 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sanitary</a:t>
            </a:r>
            <a:r>
              <a:rPr sz="1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context</a:t>
            </a:r>
            <a:r>
              <a:rPr sz="18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information.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Fai</a:t>
            </a:r>
            <a:r>
              <a:rPr sz="4000" b="0" spc="-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spc="-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hful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reasoning</a:t>
            </a:r>
            <a:r>
              <a:rPr sz="4000" b="0" u="heavy" spc="-8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and</a:t>
            </a:r>
            <a:r>
              <a:rPr sz="4000" b="0" u="heavy" spc="-3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interpretable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 results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2019300"/>
            <a:ext cx="12161520" cy="4450080"/>
            <a:chOff x="15240" y="2019300"/>
            <a:chExt cx="12161520" cy="4450080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080760" y="2019300"/>
              <a:ext cx="6095999" cy="4450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0" y="2065019"/>
              <a:ext cx="6103620" cy="371094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967479" y="1144841"/>
            <a:ext cx="50457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RQ4:</a:t>
            </a:r>
            <a:r>
              <a:rPr sz="2400" spc="-20" dirty="0">
                <a:latin typeface="Arial MT"/>
                <a:cs typeface="Arial MT"/>
              </a:rPr>
              <a:t> faithful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and</a:t>
            </a:r>
            <a:r>
              <a:rPr sz="2400" spc="8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interpretable</a:t>
            </a:r>
            <a:r>
              <a:rPr sz="2400" spc="27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results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r>
              <a:rPr dirty="0"/>
              <a:t>20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2170" y="1647888"/>
            <a:ext cx="226949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Lack</a:t>
            </a:r>
            <a:r>
              <a:rPr sz="1950" b="1" spc="7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1950" b="1" spc="3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-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knowledge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83269" y="1688401"/>
            <a:ext cx="158623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Hallucination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322133"/>
            <a:ext cx="11028680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0" dirty="0">
                <a:latin typeface="Arial" panose="020B0604020202020204"/>
                <a:cs typeface="Arial" panose="020B0604020202020204"/>
              </a:rPr>
              <a:t>L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arge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language</a:t>
            </a:r>
            <a:r>
              <a:rPr sz="28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models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(LLMs)</a:t>
            </a:r>
            <a:r>
              <a:rPr sz="2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exhibit</a:t>
            </a:r>
            <a:r>
              <a:rPr sz="28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great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reasoning</a:t>
            </a:r>
            <a:r>
              <a:rPr sz="2800" b="1" spc="-10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ability</a:t>
            </a:r>
            <a:r>
              <a:rPr sz="2800" b="1" spc="-15" dirty="0"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Background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11376" y="3160234"/>
            <a:ext cx="1195517" cy="112177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29360" y="5645467"/>
            <a:ext cx="812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Arial" panose="020B0604020202020204"/>
                <a:cs typeface="Arial" panose="020B0604020202020204"/>
              </a:rPr>
              <a:t>LL</a:t>
            </a:r>
            <a:r>
              <a:rPr sz="2400" b="1" spc="-25" dirty="0">
                <a:latin typeface="Arial" panose="020B0604020202020204"/>
                <a:cs typeface="Arial" panose="020B0604020202020204"/>
              </a:rPr>
              <a:t>M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14315" y="5645467"/>
            <a:ext cx="155257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 panose="020B0604020202020204"/>
                <a:cs typeface="Arial" panose="020B0604020202020204"/>
              </a:rPr>
              <a:t>R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e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as</a:t>
            </a:r>
            <a:r>
              <a:rPr sz="2400" b="1" spc="-30" dirty="0">
                <a:latin typeface="Arial" panose="020B0604020202020204"/>
                <a:cs typeface="Arial" panose="020B0604020202020204"/>
              </a:rPr>
              <a:t>o</a:t>
            </a:r>
            <a:r>
              <a:rPr sz="2400" b="1" spc="-90" dirty="0">
                <a:latin typeface="Arial" panose="020B0604020202020204"/>
                <a:cs typeface="Arial" panose="020B0604020202020204"/>
              </a:rPr>
              <a:t>n</a:t>
            </a:r>
            <a:r>
              <a:rPr sz="2400" b="1" spc="-10" dirty="0">
                <a:latin typeface="Arial" panose="020B0604020202020204"/>
                <a:cs typeface="Arial" panose="020B0604020202020204"/>
              </a:rPr>
              <a:t>i</a:t>
            </a:r>
            <a:r>
              <a:rPr sz="2400" b="1" spc="-90" dirty="0">
                <a:latin typeface="Arial" panose="020B0604020202020204"/>
                <a:cs typeface="Arial" panose="020B0604020202020204"/>
              </a:rPr>
              <a:t>n</a:t>
            </a:r>
            <a:r>
              <a:rPr sz="2400" b="1" dirty="0">
                <a:latin typeface="Arial" panose="020B0604020202020204"/>
                <a:cs typeface="Arial" panose="020B0604020202020204"/>
              </a:rPr>
              <a:t>g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6579" y="3286125"/>
            <a:ext cx="4899630" cy="86677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8832850" y="2980689"/>
            <a:ext cx="2755900" cy="378460"/>
            <a:chOff x="8832850" y="2980689"/>
            <a:chExt cx="2755900" cy="378460"/>
          </a:xfrm>
        </p:grpSpPr>
        <p:sp>
          <p:nvSpPr>
            <p:cNvPr id="9" name="object 9"/>
            <p:cNvSpPr/>
            <p:nvPr/>
          </p:nvSpPr>
          <p:spPr>
            <a:xfrm>
              <a:off x="8839200" y="2987039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2682240" y="0"/>
                  </a:moveTo>
                  <a:lnTo>
                    <a:pt x="60959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59" y="365760"/>
                  </a:lnTo>
                  <a:lnTo>
                    <a:pt x="2682240" y="365760"/>
                  </a:lnTo>
                  <a:lnTo>
                    <a:pt x="2705963" y="360967"/>
                  </a:lnTo>
                  <a:lnTo>
                    <a:pt x="2725340" y="347900"/>
                  </a:lnTo>
                  <a:lnTo>
                    <a:pt x="2738407" y="328523"/>
                  </a:lnTo>
                  <a:lnTo>
                    <a:pt x="2743200" y="304800"/>
                  </a:lnTo>
                  <a:lnTo>
                    <a:pt x="2743200" y="60960"/>
                  </a:lnTo>
                  <a:lnTo>
                    <a:pt x="2738407" y="37236"/>
                  </a:lnTo>
                  <a:lnTo>
                    <a:pt x="2725340" y="17859"/>
                  </a:lnTo>
                  <a:lnTo>
                    <a:pt x="2705963" y="4792"/>
                  </a:lnTo>
                  <a:lnTo>
                    <a:pt x="268224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8839200" y="2987039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0" y="60960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59" y="0"/>
                  </a:lnTo>
                  <a:lnTo>
                    <a:pt x="2682240" y="0"/>
                  </a:lnTo>
                  <a:lnTo>
                    <a:pt x="2705963" y="4792"/>
                  </a:lnTo>
                  <a:lnTo>
                    <a:pt x="2725340" y="17859"/>
                  </a:lnTo>
                  <a:lnTo>
                    <a:pt x="2738407" y="37236"/>
                  </a:lnTo>
                  <a:lnTo>
                    <a:pt x="2743200" y="60960"/>
                  </a:lnTo>
                  <a:lnTo>
                    <a:pt x="2743200" y="304800"/>
                  </a:lnTo>
                  <a:lnTo>
                    <a:pt x="2738407" y="328523"/>
                  </a:lnTo>
                  <a:lnTo>
                    <a:pt x="2725340" y="347900"/>
                  </a:lnTo>
                  <a:lnTo>
                    <a:pt x="2705963" y="360967"/>
                  </a:lnTo>
                  <a:lnTo>
                    <a:pt x="2682240" y="365760"/>
                  </a:lnTo>
                  <a:lnTo>
                    <a:pt x="60959" y="365760"/>
                  </a:lnTo>
                  <a:lnTo>
                    <a:pt x="37236" y="360967"/>
                  </a:lnTo>
                  <a:lnTo>
                    <a:pt x="17859" y="347900"/>
                  </a:lnTo>
                  <a:lnTo>
                    <a:pt x="4792" y="328523"/>
                  </a:lnTo>
                  <a:lnTo>
                    <a:pt x="0" y="304800"/>
                  </a:lnTo>
                  <a:lnTo>
                    <a:pt x="0" y="60960"/>
                  </a:lnTo>
                  <a:close/>
                </a:path>
              </a:pathLst>
            </a:custGeom>
            <a:ln w="12700">
              <a:solidFill>
                <a:srgbClr val="2042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/>
          <p:cNvGrpSpPr/>
          <p:nvPr/>
        </p:nvGrpSpPr>
        <p:grpSpPr>
          <a:xfrm>
            <a:off x="8832850" y="4184650"/>
            <a:ext cx="2755900" cy="378460"/>
            <a:chOff x="8832850" y="4184650"/>
            <a:chExt cx="2755900" cy="378460"/>
          </a:xfrm>
        </p:grpSpPr>
        <p:sp>
          <p:nvSpPr>
            <p:cNvPr id="12" name="object 12"/>
            <p:cNvSpPr/>
            <p:nvPr/>
          </p:nvSpPr>
          <p:spPr>
            <a:xfrm>
              <a:off x="8839200" y="4191000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2682240" y="0"/>
                  </a:moveTo>
                  <a:lnTo>
                    <a:pt x="60959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59" y="365760"/>
                  </a:lnTo>
                  <a:lnTo>
                    <a:pt x="2682240" y="365760"/>
                  </a:lnTo>
                  <a:lnTo>
                    <a:pt x="2705963" y="360967"/>
                  </a:lnTo>
                  <a:lnTo>
                    <a:pt x="2725340" y="347900"/>
                  </a:lnTo>
                  <a:lnTo>
                    <a:pt x="2738407" y="328523"/>
                  </a:lnTo>
                  <a:lnTo>
                    <a:pt x="2743200" y="304800"/>
                  </a:lnTo>
                  <a:lnTo>
                    <a:pt x="2743200" y="60960"/>
                  </a:lnTo>
                  <a:lnTo>
                    <a:pt x="2738407" y="37236"/>
                  </a:lnTo>
                  <a:lnTo>
                    <a:pt x="2725340" y="17859"/>
                  </a:lnTo>
                  <a:lnTo>
                    <a:pt x="2705963" y="4792"/>
                  </a:lnTo>
                  <a:lnTo>
                    <a:pt x="268224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8839200" y="4191000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0" y="60960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59" y="0"/>
                  </a:lnTo>
                  <a:lnTo>
                    <a:pt x="2682240" y="0"/>
                  </a:lnTo>
                  <a:lnTo>
                    <a:pt x="2705963" y="4792"/>
                  </a:lnTo>
                  <a:lnTo>
                    <a:pt x="2725340" y="17859"/>
                  </a:lnTo>
                  <a:lnTo>
                    <a:pt x="2738407" y="37236"/>
                  </a:lnTo>
                  <a:lnTo>
                    <a:pt x="2743200" y="60960"/>
                  </a:lnTo>
                  <a:lnTo>
                    <a:pt x="2743200" y="304800"/>
                  </a:lnTo>
                  <a:lnTo>
                    <a:pt x="2738407" y="328523"/>
                  </a:lnTo>
                  <a:lnTo>
                    <a:pt x="2725340" y="347900"/>
                  </a:lnTo>
                  <a:lnTo>
                    <a:pt x="2705963" y="360967"/>
                  </a:lnTo>
                  <a:lnTo>
                    <a:pt x="2682240" y="365760"/>
                  </a:lnTo>
                  <a:lnTo>
                    <a:pt x="60959" y="365760"/>
                  </a:lnTo>
                  <a:lnTo>
                    <a:pt x="37236" y="360967"/>
                  </a:lnTo>
                  <a:lnTo>
                    <a:pt x="17859" y="347900"/>
                  </a:lnTo>
                  <a:lnTo>
                    <a:pt x="4792" y="328523"/>
                  </a:lnTo>
                  <a:lnTo>
                    <a:pt x="0" y="304800"/>
                  </a:lnTo>
                  <a:lnTo>
                    <a:pt x="0" y="60960"/>
                  </a:lnTo>
                  <a:close/>
                </a:path>
              </a:pathLst>
            </a:custGeom>
            <a:ln w="12700">
              <a:solidFill>
                <a:srgbClr val="2042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/>
          <p:cNvGrpSpPr/>
          <p:nvPr/>
        </p:nvGrpSpPr>
        <p:grpSpPr>
          <a:xfrm>
            <a:off x="8832850" y="3575050"/>
            <a:ext cx="2755900" cy="378460"/>
            <a:chOff x="8832850" y="3575050"/>
            <a:chExt cx="2755900" cy="378460"/>
          </a:xfrm>
        </p:grpSpPr>
        <p:sp>
          <p:nvSpPr>
            <p:cNvPr id="15" name="object 15"/>
            <p:cNvSpPr/>
            <p:nvPr/>
          </p:nvSpPr>
          <p:spPr>
            <a:xfrm>
              <a:off x="8839200" y="3581400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2682240" y="0"/>
                  </a:moveTo>
                  <a:lnTo>
                    <a:pt x="60959" y="0"/>
                  </a:lnTo>
                  <a:lnTo>
                    <a:pt x="37236" y="4792"/>
                  </a:lnTo>
                  <a:lnTo>
                    <a:pt x="17859" y="17859"/>
                  </a:lnTo>
                  <a:lnTo>
                    <a:pt x="4792" y="37236"/>
                  </a:lnTo>
                  <a:lnTo>
                    <a:pt x="0" y="60960"/>
                  </a:lnTo>
                  <a:lnTo>
                    <a:pt x="0" y="304800"/>
                  </a:lnTo>
                  <a:lnTo>
                    <a:pt x="4792" y="328523"/>
                  </a:lnTo>
                  <a:lnTo>
                    <a:pt x="17859" y="347900"/>
                  </a:lnTo>
                  <a:lnTo>
                    <a:pt x="37236" y="360967"/>
                  </a:lnTo>
                  <a:lnTo>
                    <a:pt x="60959" y="365760"/>
                  </a:lnTo>
                  <a:lnTo>
                    <a:pt x="2682240" y="365760"/>
                  </a:lnTo>
                  <a:lnTo>
                    <a:pt x="2705963" y="360967"/>
                  </a:lnTo>
                  <a:lnTo>
                    <a:pt x="2725340" y="347900"/>
                  </a:lnTo>
                  <a:lnTo>
                    <a:pt x="2738407" y="328523"/>
                  </a:lnTo>
                  <a:lnTo>
                    <a:pt x="2743200" y="304800"/>
                  </a:lnTo>
                  <a:lnTo>
                    <a:pt x="2743200" y="60960"/>
                  </a:lnTo>
                  <a:lnTo>
                    <a:pt x="2738407" y="37236"/>
                  </a:lnTo>
                  <a:lnTo>
                    <a:pt x="2725340" y="17859"/>
                  </a:lnTo>
                  <a:lnTo>
                    <a:pt x="2705963" y="4792"/>
                  </a:lnTo>
                  <a:lnTo>
                    <a:pt x="2682240" y="0"/>
                  </a:lnTo>
                  <a:close/>
                </a:path>
              </a:pathLst>
            </a:custGeom>
            <a:solidFill>
              <a:srgbClr val="5AA1A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8839200" y="3581400"/>
              <a:ext cx="2743200" cy="365760"/>
            </a:xfrm>
            <a:custGeom>
              <a:avLst/>
              <a:gdLst/>
              <a:ahLst/>
              <a:cxnLst/>
              <a:rect l="l" t="t" r="r" b="b"/>
              <a:pathLst>
                <a:path w="2743200" h="365760">
                  <a:moveTo>
                    <a:pt x="0" y="60960"/>
                  </a:moveTo>
                  <a:lnTo>
                    <a:pt x="4792" y="37236"/>
                  </a:lnTo>
                  <a:lnTo>
                    <a:pt x="17859" y="17859"/>
                  </a:lnTo>
                  <a:lnTo>
                    <a:pt x="37236" y="4792"/>
                  </a:lnTo>
                  <a:lnTo>
                    <a:pt x="60959" y="0"/>
                  </a:lnTo>
                  <a:lnTo>
                    <a:pt x="2682240" y="0"/>
                  </a:lnTo>
                  <a:lnTo>
                    <a:pt x="2705963" y="4792"/>
                  </a:lnTo>
                  <a:lnTo>
                    <a:pt x="2725340" y="17859"/>
                  </a:lnTo>
                  <a:lnTo>
                    <a:pt x="2738407" y="37236"/>
                  </a:lnTo>
                  <a:lnTo>
                    <a:pt x="2743200" y="60960"/>
                  </a:lnTo>
                  <a:lnTo>
                    <a:pt x="2743200" y="304800"/>
                  </a:lnTo>
                  <a:lnTo>
                    <a:pt x="2738407" y="328523"/>
                  </a:lnTo>
                  <a:lnTo>
                    <a:pt x="2725340" y="347900"/>
                  </a:lnTo>
                  <a:lnTo>
                    <a:pt x="2705963" y="360967"/>
                  </a:lnTo>
                  <a:lnTo>
                    <a:pt x="2682240" y="365760"/>
                  </a:lnTo>
                  <a:lnTo>
                    <a:pt x="60959" y="365760"/>
                  </a:lnTo>
                  <a:lnTo>
                    <a:pt x="37236" y="360967"/>
                  </a:lnTo>
                  <a:lnTo>
                    <a:pt x="17859" y="347900"/>
                  </a:lnTo>
                  <a:lnTo>
                    <a:pt x="4792" y="328523"/>
                  </a:lnTo>
                  <a:lnTo>
                    <a:pt x="0" y="304800"/>
                  </a:lnTo>
                  <a:lnTo>
                    <a:pt x="0" y="60960"/>
                  </a:lnTo>
                  <a:close/>
                </a:path>
              </a:pathLst>
            </a:custGeom>
            <a:ln w="12700">
              <a:solidFill>
                <a:srgbClr val="204246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/>
          <p:cNvSpPr txBox="1"/>
          <p:nvPr/>
        </p:nvSpPr>
        <p:spPr>
          <a:xfrm>
            <a:off x="9185529" y="3014662"/>
            <a:ext cx="2049145" cy="150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Math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endParaRPr sz="1800">
              <a:latin typeface="Arial MT"/>
              <a:cs typeface="Arial MT"/>
            </a:endParaRPr>
          </a:p>
          <a:p>
            <a:pPr marL="12700" marR="5080" indent="2540" algn="ctr">
              <a:lnSpc>
                <a:spcPts val="4840"/>
              </a:lnSpc>
              <a:spcBef>
                <a:spcPts val="240"/>
              </a:spcBef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Science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Discovery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Question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Answering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4326" y="4580572"/>
            <a:ext cx="483234" cy="4559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b="1" spc="5" dirty="0">
                <a:latin typeface="Arial" panose="020B0604020202020204"/>
                <a:cs typeface="Arial" panose="020B0604020202020204"/>
              </a:rPr>
              <a:t>….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86239" y="5690870"/>
            <a:ext cx="8578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10" dirty="0">
                <a:latin typeface="Arial" panose="020B0604020202020204"/>
                <a:cs typeface="Arial" panose="020B0604020202020204"/>
              </a:rPr>
              <a:t>T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ask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348229" y="3575050"/>
            <a:ext cx="675640" cy="378460"/>
            <a:chOff x="2348229" y="3575050"/>
            <a:chExt cx="675640" cy="378460"/>
          </a:xfrm>
        </p:grpSpPr>
        <p:sp>
          <p:nvSpPr>
            <p:cNvPr id="21" name="object 21"/>
            <p:cNvSpPr/>
            <p:nvPr/>
          </p:nvSpPr>
          <p:spPr>
            <a:xfrm>
              <a:off x="2354579" y="3581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480059" y="0"/>
                  </a:moveTo>
                  <a:lnTo>
                    <a:pt x="480059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480059" y="274319"/>
                  </a:lnTo>
                  <a:lnTo>
                    <a:pt x="480059" y="365760"/>
                  </a:lnTo>
                  <a:lnTo>
                    <a:pt x="662939" y="182880"/>
                  </a:lnTo>
                  <a:lnTo>
                    <a:pt x="480059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2354579" y="3581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91439"/>
                  </a:moveTo>
                  <a:lnTo>
                    <a:pt x="480059" y="91439"/>
                  </a:lnTo>
                  <a:lnTo>
                    <a:pt x="480059" y="0"/>
                  </a:lnTo>
                  <a:lnTo>
                    <a:pt x="662939" y="182880"/>
                  </a:lnTo>
                  <a:lnTo>
                    <a:pt x="480059" y="365760"/>
                  </a:lnTo>
                  <a:lnTo>
                    <a:pt x="480059" y="274319"/>
                  </a:lnTo>
                  <a:lnTo>
                    <a:pt x="0" y="274319"/>
                  </a:lnTo>
                  <a:lnTo>
                    <a:pt x="0" y="91439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3" name="object 23"/>
          <p:cNvGrpSpPr/>
          <p:nvPr/>
        </p:nvGrpSpPr>
        <p:grpSpPr>
          <a:xfrm>
            <a:off x="8093709" y="3575050"/>
            <a:ext cx="675640" cy="378460"/>
            <a:chOff x="8093709" y="3575050"/>
            <a:chExt cx="675640" cy="378460"/>
          </a:xfrm>
        </p:grpSpPr>
        <p:sp>
          <p:nvSpPr>
            <p:cNvPr id="24" name="object 24"/>
            <p:cNvSpPr/>
            <p:nvPr/>
          </p:nvSpPr>
          <p:spPr>
            <a:xfrm>
              <a:off x="8100059" y="3581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40" h="365760">
                  <a:moveTo>
                    <a:pt x="480060" y="0"/>
                  </a:moveTo>
                  <a:lnTo>
                    <a:pt x="480060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480060" y="274319"/>
                  </a:lnTo>
                  <a:lnTo>
                    <a:pt x="480060" y="365760"/>
                  </a:lnTo>
                  <a:lnTo>
                    <a:pt x="662940" y="182880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8100059" y="3581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40" h="365760">
                  <a:moveTo>
                    <a:pt x="0" y="91439"/>
                  </a:moveTo>
                  <a:lnTo>
                    <a:pt x="480060" y="91439"/>
                  </a:lnTo>
                  <a:lnTo>
                    <a:pt x="480060" y="0"/>
                  </a:lnTo>
                  <a:lnTo>
                    <a:pt x="662940" y="182880"/>
                  </a:lnTo>
                  <a:lnTo>
                    <a:pt x="480060" y="365760"/>
                  </a:lnTo>
                  <a:lnTo>
                    <a:pt x="480060" y="274319"/>
                  </a:lnTo>
                  <a:lnTo>
                    <a:pt x="0" y="274319"/>
                  </a:lnTo>
                  <a:lnTo>
                    <a:pt x="0" y="91439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943475" y="2764472"/>
            <a:ext cx="1924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Chain-of-Thoughts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78579" y="1775460"/>
            <a:ext cx="4061459" cy="38862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147425" y="644860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917575" y="1408048"/>
            <a:ext cx="10968990" cy="837565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241300" marR="5080" indent="-228600">
              <a:lnSpc>
                <a:spcPts val="3010"/>
              </a:lnSpc>
              <a:spcBef>
                <a:spcPts val="5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5" dirty="0">
                <a:latin typeface="Arial" panose="020B0604020202020204"/>
                <a:cs typeface="Arial" panose="020B0604020202020204"/>
              </a:rPr>
              <a:t>L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LMs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lack</a:t>
            </a:r>
            <a:r>
              <a:rPr sz="2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up-to-date</a:t>
            </a:r>
            <a:r>
              <a:rPr sz="2800" b="1" spc="-19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knowledge</a:t>
            </a:r>
            <a:r>
              <a:rPr sz="2800" b="1" spc="-15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and</a:t>
            </a:r>
            <a:r>
              <a:rPr sz="2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experience</a:t>
            </a:r>
            <a:r>
              <a:rPr sz="2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hallucinations </a:t>
            </a:r>
            <a:r>
              <a:rPr sz="2800" b="1" spc="-7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during</a:t>
            </a:r>
            <a:r>
              <a:rPr sz="2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reasoning.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02640" y="346075"/>
            <a:ext cx="2469515" cy="6388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000" b="0" u="heavy" spc="19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2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</a:t>
            </a:r>
            <a:r>
              <a:rPr sz="4000" b="0" u="heavy" spc="-2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i</a:t>
            </a:r>
            <a:r>
              <a:rPr sz="4000" b="0" u="heavy" spc="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m</a:t>
            </a:r>
            <a:r>
              <a:rPr sz="4000" b="0" spc="-2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i</a:t>
            </a:r>
            <a:r>
              <a:rPr sz="4000" b="0" spc="-2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spc="1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a</a:t>
            </a:r>
            <a:r>
              <a:rPr sz="4000" b="0" spc="-1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spc="-2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i</a:t>
            </a:r>
            <a:r>
              <a:rPr sz="4000" b="0" spc="-1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o</a:t>
            </a:r>
            <a:r>
              <a:rPr sz="4000" b="0" spc="1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ns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5" name="object 5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06967" y="2833391"/>
            <a:ext cx="5362397" cy="26911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1162" y="2846252"/>
            <a:ext cx="5366493" cy="263729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47425" y="644860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6803" y="6599316"/>
            <a:ext cx="1362075" cy="2012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05"/>
              </a:lnSpc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1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Mo</a:t>
            </a:r>
            <a:r>
              <a:rPr sz="4000" b="0" spc="-1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spc="-1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ivations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1322133"/>
            <a:ext cx="8839200" cy="8369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5" dirty="0">
                <a:latin typeface="Arial" panose="020B0604020202020204"/>
                <a:cs typeface="Arial" panose="020B0604020202020204"/>
              </a:rPr>
              <a:t>Knowledge</a:t>
            </a:r>
            <a:r>
              <a:rPr sz="28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graphs</a:t>
            </a:r>
            <a:r>
              <a:rPr sz="2800" b="1" spc="-5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(KGs)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contain</a:t>
            </a:r>
            <a:r>
              <a:rPr sz="2800" b="1" spc="-9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abundant</a:t>
            </a:r>
            <a:r>
              <a:rPr sz="2800" b="1" spc="-9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factual </a:t>
            </a:r>
            <a:r>
              <a:rPr sz="2800" b="1" spc="-7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knowledge</a:t>
            </a:r>
            <a:r>
              <a:rPr sz="2800" b="1" spc="-19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in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structured</a:t>
            </a:r>
            <a:r>
              <a:rPr sz="2800" b="1" spc="-1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format</a:t>
            </a:r>
            <a:r>
              <a:rPr sz="2800" b="1" spc="10" dirty="0">
                <a:solidFill>
                  <a:srgbClr val="619DD1"/>
                </a:solidFill>
                <a:latin typeface="Arial" panose="020B0604020202020204"/>
                <a:cs typeface="Arial" panose="020B0604020202020204"/>
              </a:rPr>
              <a:t>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682239" y="3154679"/>
            <a:ext cx="6583680" cy="26365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Mo</a:t>
            </a:r>
            <a:r>
              <a:rPr sz="4000" b="0" spc="-1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spc="-15" dirty="0">
                <a:solidFill>
                  <a:srgbClr val="000000"/>
                </a:solidFill>
                <a:uFill>
                  <a:solidFill>
                    <a:srgbClr val="4966AC"/>
                  </a:solidFill>
                </a:uFill>
                <a:latin typeface="Impact" panose="020B0806030902050204"/>
                <a:cs typeface="Impact" panose="020B0806030902050204"/>
              </a:rPr>
              <a:t>ivations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4397" y="1322133"/>
            <a:ext cx="10702925" cy="8369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15" dirty="0">
                <a:latin typeface="Arial" panose="020B0604020202020204"/>
                <a:cs typeface="Arial" panose="020B0604020202020204"/>
              </a:rPr>
              <a:t>Knowledge</a:t>
            </a:r>
            <a:r>
              <a:rPr sz="2800" b="1" spc="-18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graphs</a:t>
            </a:r>
            <a:r>
              <a:rPr sz="28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(KGs)</a:t>
            </a:r>
            <a:r>
              <a:rPr sz="2800" b="1" spc="-10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offer</a:t>
            </a:r>
            <a:r>
              <a:rPr sz="2800" b="1" spc="-7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reliable</a:t>
            </a:r>
            <a:r>
              <a:rPr sz="2800" b="1" spc="-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source 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800" b="1" spc="-4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knowledge </a:t>
            </a:r>
            <a:r>
              <a:rPr sz="2800" b="1" spc="-76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2800" b="1" spc="-8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reasoning.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93176" y="3046863"/>
            <a:ext cx="4669994" cy="292721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3036" y="2994956"/>
            <a:ext cx="4757454" cy="2981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322133"/>
            <a:ext cx="10062845" cy="8369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2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5" dirty="0">
                <a:latin typeface="Arial" panose="020B0604020202020204"/>
                <a:cs typeface="Arial" panose="020B0604020202020204"/>
              </a:rPr>
              <a:t>U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nifying</a:t>
            </a:r>
            <a:r>
              <a:rPr sz="28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Large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Language</a:t>
            </a:r>
            <a:r>
              <a:rPr sz="2800" b="1" spc="-13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Models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and</a:t>
            </a:r>
            <a:r>
              <a:rPr sz="2800" b="1" spc="-4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Knowledge</a:t>
            </a:r>
            <a:r>
              <a:rPr sz="2800" b="1" spc="-19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Graphs: </a:t>
            </a:r>
            <a:r>
              <a:rPr sz="2800" b="1" spc="-7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A</a:t>
            </a:r>
            <a:r>
              <a:rPr sz="2800" b="1" spc="-12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5" dirty="0">
                <a:latin typeface="Arial" panose="020B0604020202020204"/>
                <a:cs typeface="Arial" panose="020B0604020202020204"/>
              </a:rPr>
              <a:t>Roadmap</a:t>
            </a:r>
            <a:endParaRPr sz="2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4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KGs</a:t>
            </a:r>
            <a:r>
              <a:rPr sz="4000" b="0" u="heavy" spc="10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+</a:t>
            </a:r>
            <a:r>
              <a:rPr sz="4000" b="0" u="heavy" spc="-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-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LLMs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4" name="object 4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679" y="3635494"/>
            <a:ext cx="7520940" cy="235118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120139" y="1884834"/>
            <a:ext cx="10885523" cy="4428777"/>
            <a:chOff x="1120139" y="1884834"/>
            <a:chExt cx="10885523" cy="4428777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25033" y="1884834"/>
              <a:ext cx="4180629" cy="442877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0139" y="2415540"/>
              <a:ext cx="7437120" cy="54102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214240" y="3014281"/>
            <a:ext cx="6515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" panose="020B0604020202020204"/>
                <a:cs typeface="Arial" panose="020B0604020202020204"/>
              </a:rPr>
              <a:t>T</a:t>
            </a:r>
            <a:r>
              <a:rPr sz="1800" b="1" spc="15" dirty="0">
                <a:latin typeface="Arial" panose="020B0604020202020204"/>
                <a:cs typeface="Arial" panose="020B0604020202020204"/>
              </a:rPr>
              <a:t>KD</a:t>
            </a:r>
            <a:r>
              <a:rPr sz="1800" b="1" dirty="0">
                <a:latin typeface="Arial" panose="020B0604020202020204"/>
                <a:cs typeface="Arial" panose="020B0604020202020204"/>
              </a:rPr>
              <a:t>E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150" y="6449789"/>
            <a:ext cx="10664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Pan,</a:t>
            </a:r>
            <a:r>
              <a:rPr sz="18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Luo,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L.,</a:t>
            </a:r>
            <a:r>
              <a:rPr sz="18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et</a:t>
            </a:r>
            <a:r>
              <a:rPr sz="1800" spc="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al.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(2024).</a:t>
            </a:r>
            <a:r>
              <a:rPr sz="1800" spc="-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Unifying</a:t>
            </a:r>
            <a:r>
              <a:rPr sz="18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large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language</a:t>
            </a:r>
            <a:r>
              <a:rPr sz="18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r>
              <a:rPr sz="1800" spc="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800" spc="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knowledge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graphs:</a:t>
            </a:r>
            <a:r>
              <a:rPr sz="180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800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roadmap. </a:t>
            </a:r>
            <a:r>
              <a:rPr sz="18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TKDE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7425" y="644860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4020" y="1021080"/>
            <a:ext cx="9670415" cy="0"/>
          </a:xfrm>
          <a:custGeom>
            <a:avLst/>
            <a:gdLst/>
            <a:ahLst/>
            <a:cxnLst/>
            <a:rect l="l" t="t" r="r" b="b"/>
            <a:pathLst>
              <a:path w="9670415">
                <a:moveTo>
                  <a:pt x="0" y="0"/>
                </a:moveTo>
                <a:lnTo>
                  <a:pt x="9669907" y="0"/>
                </a:lnTo>
              </a:path>
            </a:pathLst>
          </a:custGeom>
          <a:ln w="44450">
            <a:solidFill>
              <a:srgbClr val="4966AC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1781108" y="2478404"/>
            <a:ext cx="8194040" cy="3362325"/>
            <a:chOff x="1781108" y="2478404"/>
            <a:chExt cx="8194040" cy="3362325"/>
          </a:xfrm>
        </p:grpSpPr>
        <p:pic>
          <p:nvPicPr>
            <p:cNvPr id="4" name="object 4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781108" y="2650079"/>
              <a:ext cx="8193421" cy="319012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64230" y="2487929"/>
              <a:ext cx="6004560" cy="3086100"/>
            </a:xfrm>
            <a:custGeom>
              <a:avLst/>
              <a:gdLst/>
              <a:ahLst/>
              <a:cxnLst/>
              <a:rect l="l" t="t" r="r" b="b"/>
              <a:pathLst>
                <a:path w="6004559" h="3086100">
                  <a:moveTo>
                    <a:pt x="1630680" y="1859280"/>
                  </a:moveTo>
                  <a:lnTo>
                    <a:pt x="1634392" y="1797937"/>
                  </a:lnTo>
                  <a:lnTo>
                    <a:pt x="1645393" y="1737529"/>
                  </a:lnTo>
                  <a:lnTo>
                    <a:pt x="1663478" y="1678152"/>
                  </a:lnTo>
                  <a:lnTo>
                    <a:pt x="1688440" y="1619905"/>
                  </a:lnTo>
                  <a:lnTo>
                    <a:pt x="1720076" y="1562885"/>
                  </a:lnTo>
                  <a:lnTo>
                    <a:pt x="1758180" y="1507191"/>
                  </a:lnTo>
                  <a:lnTo>
                    <a:pt x="1802546" y="1452919"/>
                  </a:lnTo>
                  <a:lnTo>
                    <a:pt x="1852970" y="1400169"/>
                  </a:lnTo>
                  <a:lnTo>
                    <a:pt x="1909247" y="1349038"/>
                  </a:lnTo>
                  <a:lnTo>
                    <a:pt x="1939515" y="1324110"/>
                  </a:lnTo>
                  <a:lnTo>
                    <a:pt x="1971170" y="1299623"/>
                  </a:lnTo>
                  <a:lnTo>
                    <a:pt x="2004186" y="1275590"/>
                  </a:lnTo>
                  <a:lnTo>
                    <a:pt x="2038536" y="1252024"/>
                  </a:lnTo>
                  <a:lnTo>
                    <a:pt x="2074196" y="1228935"/>
                  </a:lnTo>
                  <a:lnTo>
                    <a:pt x="2111139" y="1206337"/>
                  </a:lnTo>
                  <a:lnTo>
                    <a:pt x="2149341" y="1184241"/>
                  </a:lnTo>
                  <a:lnTo>
                    <a:pt x="2188774" y="1162660"/>
                  </a:lnTo>
                  <a:lnTo>
                    <a:pt x="2229414" y="1141606"/>
                  </a:lnTo>
                  <a:lnTo>
                    <a:pt x="2271236" y="1121092"/>
                  </a:lnTo>
                  <a:lnTo>
                    <a:pt x="2314212" y="1101129"/>
                  </a:lnTo>
                  <a:lnTo>
                    <a:pt x="2358319" y="1081730"/>
                  </a:lnTo>
                  <a:lnTo>
                    <a:pt x="2403529" y="1062907"/>
                  </a:lnTo>
                  <a:lnTo>
                    <a:pt x="2449818" y="1044673"/>
                  </a:lnTo>
                  <a:lnTo>
                    <a:pt x="2497160" y="1027038"/>
                  </a:lnTo>
                  <a:lnTo>
                    <a:pt x="2545529" y="1010017"/>
                  </a:lnTo>
                  <a:lnTo>
                    <a:pt x="2594900" y="993621"/>
                  </a:lnTo>
                  <a:lnTo>
                    <a:pt x="2645246" y="977862"/>
                  </a:lnTo>
                  <a:lnTo>
                    <a:pt x="2696543" y="962752"/>
                  </a:lnTo>
                  <a:lnTo>
                    <a:pt x="2748764" y="948304"/>
                  </a:lnTo>
                  <a:lnTo>
                    <a:pt x="2801884" y="934530"/>
                  </a:lnTo>
                  <a:lnTo>
                    <a:pt x="2855878" y="921442"/>
                  </a:lnTo>
                  <a:lnTo>
                    <a:pt x="2910719" y="909052"/>
                  </a:lnTo>
                  <a:lnTo>
                    <a:pt x="2966382" y="897374"/>
                  </a:lnTo>
                  <a:lnTo>
                    <a:pt x="3022842" y="886418"/>
                  </a:lnTo>
                  <a:lnTo>
                    <a:pt x="3080072" y="876197"/>
                  </a:lnTo>
                  <a:lnTo>
                    <a:pt x="3138048" y="866723"/>
                  </a:lnTo>
                  <a:lnTo>
                    <a:pt x="3196742" y="858009"/>
                  </a:lnTo>
                  <a:lnTo>
                    <a:pt x="3256131" y="850067"/>
                  </a:lnTo>
                  <a:lnTo>
                    <a:pt x="3316188" y="842909"/>
                  </a:lnTo>
                  <a:lnTo>
                    <a:pt x="3376887" y="836548"/>
                  </a:lnTo>
                  <a:lnTo>
                    <a:pt x="3438204" y="830994"/>
                  </a:lnTo>
                  <a:lnTo>
                    <a:pt x="3500111" y="826262"/>
                  </a:lnTo>
                  <a:lnTo>
                    <a:pt x="3562584" y="822362"/>
                  </a:lnTo>
                  <a:lnTo>
                    <a:pt x="3625597" y="819308"/>
                  </a:lnTo>
                  <a:lnTo>
                    <a:pt x="3689125" y="817112"/>
                  </a:lnTo>
                  <a:lnTo>
                    <a:pt x="3753140" y="815785"/>
                  </a:lnTo>
                  <a:lnTo>
                    <a:pt x="3817620" y="815340"/>
                  </a:lnTo>
                  <a:lnTo>
                    <a:pt x="3882099" y="815785"/>
                  </a:lnTo>
                  <a:lnTo>
                    <a:pt x="3946114" y="817112"/>
                  </a:lnTo>
                  <a:lnTo>
                    <a:pt x="4009642" y="819308"/>
                  </a:lnTo>
                  <a:lnTo>
                    <a:pt x="4072655" y="822362"/>
                  </a:lnTo>
                  <a:lnTo>
                    <a:pt x="4135128" y="826262"/>
                  </a:lnTo>
                  <a:lnTo>
                    <a:pt x="4197035" y="830994"/>
                  </a:lnTo>
                  <a:lnTo>
                    <a:pt x="4258352" y="836548"/>
                  </a:lnTo>
                  <a:lnTo>
                    <a:pt x="4319051" y="842909"/>
                  </a:lnTo>
                  <a:lnTo>
                    <a:pt x="4379108" y="850067"/>
                  </a:lnTo>
                  <a:lnTo>
                    <a:pt x="4438497" y="858009"/>
                  </a:lnTo>
                  <a:lnTo>
                    <a:pt x="4497191" y="866723"/>
                  </a:lnTo>
                  <a:lnTo>
                    <a:pt x="4555167" y="876197"/>
                  </a:lnTo>
                  <a:lnTo>
                    <a:pt x="4612397" y="886418"/>
                  </a:lnTo>
                  <a:lnTo>
                    <a:pt x="4668857" y="897374"/>
                  </a:lnTo>
                  <a:lnTo>
                    <a:pt x="4724520" y="909052"/>
                  </a:lnTo>
                  <a:lnTo>
                    <a:pt x="4779361" y="921442"/>
                  </a:lnTo>
                  <a:lnTo>
                    <a:pt x="4833355" y="934530"/>
                  </a:lnTo>
                  <a:lnTo>
                    <a:pt x="4886475" y="948304"/>
                  </a:lnTo>
                  <a:lnTo>
                    <a:pt x="4938696" y="962752"/>
                  </a:lnTo>
                  <a:lnTo>
                    <a:pt x="4989993" y="977862"/>
                  </a:lnTo>
                  <a:lnTo>
                    <a:pt x="5040339" y="993621"/>
                  </a:lnTo>
                  <a:lnTo>
                    <a:pt x="5089710" y="1010017"/>
                  </a:lnTo>
                  <a:lnTo>
                    <a:pt x="5138079" y="1027038"/>
                  </a:lnTo>
                  <a:lnTo>
                    <a:pt x="5185421" y="1044673"/>
                  </a:lnTo>
                  <a:lnTo>
                    <a:pt x="5231710" y="1062907"/>
                  </a:lnTo>
                  <a:lnTo>
                    <a:pt x="5276920" y="1081730"/>
                  </a:lnTo>
                  <a:lnTo>
                    <a:pt x="5321027" y="1101129"/>
                  </a:lnTo>
                  <a:lnTo>
                    <a:pt x="5364003" y="1121092"/>
                  </a:lnTo>
                  <a:lnTo>
                    <a:pt x="5405825" y="1141606"/>
                  </a:lnTo>
                  <a:lnTo>
                    <a:pt x="5446465" y="1162660"/>
                  </a:lnTo>
                  <a:lnTo>
                    <a:pt x="5485898" y="1184241"/>
                  </a:lnTo>
                  <a:lnTo>
                    <a:pt x="5524100" y="1206337"/>
                  </a:lnTo>
                  <a:lnTo>
                    <a:pt x="5561043" y="1228935"/>
                  </a:lnTo>
                  <a:lnTo>
                    <a:pt x="5596703" y="1252024"/>
                  </a:lnTo>
                  <a:lnTo>
                    <a:pt x="5631053" y="1275590"/>
                  </a:lnTo>
                  <a:lnTo>
                    <a:pt x="5664069" y="1299623"/>
                  </a:lnTo>
                  <a:lnTo>
                    <a:pt x="5695724" y="1324110"/>
                  </a:lnTo>
                  <a:lnTo>
                    <a:pt x="5725992" y="1349038"/>
                  </a:lnTo>
                  <a:lnTo>
                    <a:pt x="5754849" y="1374395"/>
                  </a:lnTo>
                  <a:lnTo>
                    <a:pt x="5808225" y="1426348"/>
                  </a:lnTo>
                  <a:lnTo>
                    <a:pt x="5855646" y="1479871"/>
                  </a:lnTo>
                  <a:lnTo>
                    <a:pt x="5896907" y="1534866"/>
                  </a:lnTo>
                  <a:lnTo>
                    <a:pt x="5931802" y="1591235"/>
                  </a:lnTo>
                  <a:lnTo>
                    <a:pt x="5960127" y="1648881"/>
                  </a:lnTo>
                  <a:lnTo>
                    <a:pt x="5981676" y="1707705"/>
                  </a:lnTo>
                  <a:lnTo>
                    <a:pt x="5996245" y="1767610"/>
                  </a:lnTo>
                  <a:lnTo>
                    <a:pt x="6003627" y="1828498"/>
                  </a:lnTo>
                  <a:lnTo>
                    <a:pt x="6004560" y="1859280"/>
                  </a:lnTo>
                  <a:lnTo>
                    <a:pt x="6003627" y="1890061"/>
                  </a:lnTo>
                  <a:lnTo>
                    <a:pt x="5996245" y="1950949"/>
                  </a:lnTo>
                  <a:lnTo>
                    <a:pt x="5981676" y="2010854"/>
                  </a:lnTo>
                  <a:lnTo>
                    <a:pt x="5960127" y="2069678"/>
                  </a:lnTo>
                  <a:lnTo>
                    <a:pt x="5931802" y="2127324"/>
                  </a:lnTo>
                  <a:lnTo>
                    <a:pt x="5896907" y="2183693"/>
                  </a:lnTo>
                  <a:lnTo>
                    <a:pt x="5855646" y="2238688"/>
                  </a:lnTo>
                  <a:lnTo>
                    <a:pt x="5808225" y="2292211"/>
                  </a:lnTo>
                  <a:lnTo>
                    <a:pt x="5754849" y="2344164"/>
                  </a:lnTo>
                  <a:lnTo>
                    <a:pt x="5725992" y="2369521"/>
                  </a:lnTo>
                  <a:lnTo>
                    <a:pt x="5695724" y="2394449"/>
                  </a:lnTo>
                  <a:lnTo>
                    <a:pt x="5664069" y="2418936"/>
                  </a:lnTo>
                  <a:lnTo>
                    <a:pt x="5631053" y="2442969"/>
                  </a:lnTo>
                  <a:lnTo>
                    <a:pt x="5596703" y="2466535"/>
                  </a:lnTo>
                  <a:lnTo>
                    <a:pt x="5561043" y="2489624"/>
                  </a:lnTo>
                  <a:lnTo>
                    <a:pt x="5524100" y="2512222"/>
                  </a:lnTo>
                  <a:lnTo>
                    <a:pt x="5485898" y="2534318"/>
                  </a:lnTo>
                  <a:lnTo>
                    <a:pt x="5446465" y="2555899"/>
                  </a:lnTo>
                  <a:lnTo>
                    <a:pt x="5405825" y="2576953"/>
                  </a:lnTo>
                  <a:lnTo>
                    <a:pt x="5364003" y="2597467"/>
                  </a:lnTo>
                  <a:lnTo>
                    <a:pt x="5321027" y="2617430"/>
                  </a:lnTo>
                  <a:lnTo>
                    <a:pt x="5276920" y="2636829"/>
                  </a:lnTo>
                  <a:lnTo>
                    <a:pt x="5231710" y="2655652"/>
                  </a:lnTo>
                  <a:lnTo>
                    <a:pt x="5185421" y="2673886"/>
                  </a:lnTo>
                  <a:lnTo>
                    <a:pt x="5138079" y="2691521"/>
                  </a:lnTo>
                  <a:lnTo>
                    <a:pt x="5089710" y="2708542"/>
                  </a:lnTo>
                  <a:lnTo>
                    <a:pt x="5040339" y="2724938"/>
                  </a:lnTo>
                  <a:lnTo>
                    <a:pt x="4989993" y="2740697"/>
                  </a:lnTo>
                  <a:lnTo>
                    <a:pt x="4938696" y="2755807"/>
                  </a:lnTo>
                  <a:lnTo>
                    <a:pt x="4886475" y="2770255"/>
                  </a:lnTo>
                  <a:lnTo>
                    <a:pt x="4833355" y="2784029"/>
                  </a:lnTo>
                  <a:lnTo>
                    <a:pt x="4779361" y="2797117"/>
                  </a:lnTo>
                  <a:lnTo>
                    <a:pt x="4724520" y="2809507"/>
                  </a:lnTo>
                  <a:lnTo>
                    <a:pt x="4668857" y="2821185"/>
                  </a:lnTo>
                  <a:lnTo>
                    <a:pt x="4612397" y="2832141"/>
                  </a:lnTo>
                  <a:lnTo>
                    <a:pt x="4555167" y="2842362"/>
                  </a:lnTo>
                  <a:lnTo>
                    <a:pt x="4497191" y="2851836"/>
                  </a:lnTo>
                  <a:lnTo>
                    <a:pt x="4438497" y="2860550"/>
                  </a:lnTo>
                  <a:lnTo>
                    <a:pt x="4379108" y="2868492"/>
                  </a:lnTo>
                  <a:lnTo>
                    <a:pt x="4319051" y="2875650"/>
                  </a:lnTo>
                  <a:lnTo>
                    <a:pt x="4258352" y="2882011"/>
                  </a:lnTo>
                  <a:lnTo>
                    <a:pt x="4197035" y="2887565"/>
                  </a:lnTo>
                  <a:lnTo>
                    <a:pt x="4135128" y="2892297"/>
                  </a:lnTo>
                  <a:lnTo>
                    <a:pt x="4072655" y="2896197"/>
                  </a:lnTo>
                  <a:lnTo>
                    <a:pt x="4009642" y="2899251"/>
                  </a:lnTo>
                  <a:lnTo>
                    <a:pt x="3946114" y="2901447"/>
                  </a:lnTo>
                  <a:lnTo>
                    <a:pt x="3882099" y="2902774"/>
                  </a:lnTo>
                  <a:lnTo>
                    <a:pt x="3817620" y="2903220"/>
                  </a:lnTo>
                  <a:lnTo>
                    <a:pt x="3753140" y="2902774"/>
                  </a:lnTo>
                  <a:lnTo>
                    <a:pt x="3689125" y="2901447"/>
                  </a:lnTo>
                  <a:lnTo>
                    <a:pt x="3625597" y="2899251"/>
                  </a:lnTo>
                  <a:lnTo>
                    <a:pt x="3562584" y="2896197"/>
                  </a:lnTo>
                  <a:lnTo>
                    <a:pt x="3500111" y="2892297"/>
                  </a:lnTo>
                  <a:lnTo>
                    <a:pt x="3438204" y="2887565"/>
                  </a:lnTo>
                  <a:lnTo>
                    <a:pt x="3376887" y="2882011"/>
                  </a:lnTo>
                  <a:lnTo>
                    <a:pt x="3316188" y="2875650"/>
                  </a:lnTo>
                  <a:lnTo>
                    <a:pt x="3256131" y="2868492"/>
                  </a:lnTo>
                  <a:lnTo>
                    <a:pt x="3196742" y="2860550"/>
                  </a:lnTo>
                  <a:lnTo>
                    <a:pt x="3138048" y="2851836"/>
                  </a:lnTo>
                  <a:lnTo>
                    <a:pt x="3080072" y="2842362"/>
                  </a:lnTo>
                  <a:lnTo>
                    <a:pt x="3022842" y="2832141"/>
                  </a:lnTo>
                  <a:lnTo>
                    <a:pt x="2966382" y="2821185"/>
                  </a:lnTo>
                  <a:lnTo>
                    <a:pt x="2910719" y="2809507"/>
                  </a:lnTo>
                  <a:lnTo>
                    <a:pt x="2855878" y="2797117"/>
                  </a:lnTo>
                  <a:lnTo>
                    <a:pt x="2801884" y="2784029"/>
                  </a:lnTo>
                  <a:lnTo>
                    <a:pt x="2748764" y="2770255"/>
                  </a:lnTo>
                  <a:lnTo>
                    <a:pt x="2696543" y="2755807"/>
                  </a:lnTo>
                  <a:lnTo>
                    <a:pt x="2645246" y="2740697"/>
                  </a:lnTo>
                  <a:lnTo>
                    <a:pt x="2594900" y="2724938"/>
                  </a:lnTo>
                  <a:lnTo>
                    <a:pt x="2545529" y="2708542"/>
                  </a:lnTo>
                  <a:lnTo>
                    <a:pt x="2497160" y="2691521"/>
                  </a:lnTo>
                  <a:lnTo>
                    <a:pt x="2449818" y="2673886"/>
                  </a:lnTo>
                  <a:lnTo>
                    <a:pt x="2403529" y="2655652"/>
                  </a:lnTo>
                  <a:lnTo>
                    <a:pt x="2358319" y="2636829"/>
                  </a:lnTo>
                  <a:lnTo>
                    <a:pt x="2314212" y="2617430"/>
                  </a:lnTo>
                  <a:lnTo>
                    <a:pt x="2271236" y="2597467"/>
                  </a:lnTo>
                  <a:lnTo>
                    <a:pt x="2229414" y="2576953"/>
                  </a:lnTo>
                  <a:lnTo>
                    <a:pt x="2188774" y="2555899"/>
                  </a:lnTo>
                  <a:lnTo>
                    <a:pt x="2149341" y="2534318"/>
                  </a:lnTo>
                  <a:lnTo>
                    <a:pt x="2111139" y="2512222"/>
                  </a:lnTo>
                  <a:lnTo>
                    <a:pt x="2074196" y="2489624"/>
                  </a:lnTo>
                  <a:lnTo>
                    <a:pt x="2038536" y="2466535"/>
                  </a:lnTo>
                  <a:lnTo>
                    <a:pt x="2004186" y="2442969"/>
                  </a:lnTo>
                  <a:lnTo>
                    <a:pt x="1971170" y="2418936"/>
                  </a:lnTo>
                  <a:lnTo>
                    <a:pt x="1939515" y="2394449"/>
                  </a:lnTo>
                  <a:lnTo>
                    <a:pt x="1909247" y="2369521"/>
                  </a:lnTo>
                  <a:lnTo>
                    <a:pt x="1880390" y="2344164"/>
                  </a:lnTo>
                  <a:lnTo>
                    <a:pt x="1827014" y="2292211"/>
                  </a:lnTo>
                  <a:lnTo>
                    <a:pt x="1779593" y="2238688"/>
                  </a:lnTo>
                  <a:lnTo>
                    <a:pt x="1738332" y="2183693"/>
                  </a:lnTo>
                  <a:lnTo>
                    <a:pt x="1703437" y="2127324"/>
                  </a:lnTo>
                  <a:lnTo>
                    <a:pt x="1675112" y="2069678"/>
                  </a:lnTo>
                  <a:lnTo>
                    <a:pt x="1653563" y="2010854"/>
                  </a:lnTo>
                  <a:lnTo>
                    <a:pt x="1638994" y="1950949"/>
                  </a:lnTo>
                  <a:lnTo>
                    <a:pt x="1631612" y="1890061"/>
                  </a:lnTo>
                  <a:lnTo>
                    <a:pt x="1630680" y="1859280"/>
                  </a:lnTo>
                  <a:close/>
                </a:path>
                <a:path w="6004559" h="3086100">
                  <a:moveTo>
                    <a:pt x="0" y="1543050"/>
                  </a:moveTo>
                  <a:lnTo>
                    <a:pt x="641" y="1479447"/>
                  </a:lnTo>
                  <a:lnTo>
                    <a:pt x="2551" y="1416500"/>
                  </a:lnTo>
                  <a:lnTo>
                    <a:pt x="5702" y="1354256"/>
                  </a:lnTo>
                  <a:lnTo>
                    <a:pt x="10072" y="1292767"/>
                  </a:lnTo>
                  <a:lnTo>
                    <a:pt x="15635" y="1232081"/>
                  </a:lnTo>
                  <a:lnTo>
                    <a:pt x="22366" y="1172247"/>
                  </a:lnTo>
                  <a:lnTo>
                    <a:pt x="30240" y="1113317"/>
                  </a:lnTo>
                  <a:lnTo>
                    <a:pt x="39233" y="1055339"/>
                  </a:lnTo>
                  <a:lnTo>
                    <a:pt x="49321" y="998363"/>
                  </a:lnTo>
                  <a:lnTo>
                    <a:pt x="60477" y="942439"/>
                  </a:lnTo>
                  <a:lnTo>
                    <a:pt x="72678" y="887616"/>
                  </a:lnTo>
                  <a:lnTo>
                    <a:pt x="85899" y="833944"/>
                  </a:lnTo>
                  <a:lnTo>
                    <a:pt x="100115" y="781472"/>
                  </a:lnTo>
                  <a:lnTo>
                    <a:pt x="115302" y="730251"/>
                  </a:lnTo>
                  <a:lnTo>
                    <a:pt x="131433" y="680330"/>
                  </a:lnTo>
                  <a:lnTo>
                    <a:pt x="148486" y="631758"/>
                  </a:lnTo>
                  <a:lnTo>
                    <a:pt x="166434" y="584586"/>
                  </a:lnTo>
                  <a:lnTo>
                    <a:pt x="185254" y="538863"/>
                  </a:lnTo>
                  <a:lnTo>
                    <a:pt x="204921" y="494638"/>
                  </a:lnTo>
                  <a:lnTo>
                    <a:pt x="225409" y="451961"/>
                  </a:lnTo>
                  <a:lnTo>
                    <a:pt x="246694" y="410882"/>
                  </a:lnTo>
                  <a:lnTo>
                    <a:pt x="268751" y="371450"/>
                  </a:lnTo>
                  <a:lnTo>
                    <a:pt x="291556" y="333716"/>
                  </a:lnTo>
                  <a:lnTo>
                    <a:pt x="315083" y="297728"/>
                  </a:lnTo>
                  <a:lnTo>
                    <a:pt x="339309" y="263537"/>
                  </a:lnTo>
                  <a:lnTo>
                    <a:pt x="364208" y="231192"/>
                  </a:lnTo>
                  <a:lnTo>
                    <a:pt x="389755" y="200742"/>
                  </a:lnTo>
                  <a:lnTo>
                    <a:pt x="415926" y="172238"/>
                  </a:lnTo>
                  <a:lnTo>
                    <a:pt x="470040" y="121265"/>
                  </a:lnTo>
                  <a:lnTo>
                    <a:pt x="526353" y="78668"/>
                  </a:lnTo>
                  <a:lnTo>
                    <a:pt x="584665" y="44847"/>
                  </a:lnTo>
                  <a:lnTo>
                    <a:pt x="644778" y="20196"/>
                  </a:lnTo>
                  <a:lnTo>
                    <a:pt x="706496" y="5115"/>
                  </a:lnTo>
                  <a:lnTo>
                    <a:pt x="769620" y="0"/>
                  </a:lnTo>
                  <a:lnTo>
                    <a:pt x="801345" y="1287"/>
                  </a:lnTo>
                  <a:lnTo>
                    <a:pt x="863790" y="11435"/>
                  </a:lnTo>
                  <a:lnTo>
                    <a:pt x="924730" y="31350"/>
                  </a:lnTo>
                  <a:lnTo>
                    <a:pt x="983968" y="60636"/>
                  </a:lnTo>
                  <a:lnTo>
                    <a:pt x="1041305" y="98895"/>
                  </a:lnTo>
                  <a:lnTo>
                    <a:pt x="1096543" y="145729"/>
                  </a:lnTo>
                  <a:lnTo>
                    <a:pt x="1149484" y="200742"/>
                  </a:lnTo>
                  <a:lnTo>
                    <a:pt x="1175031" y="231192"/>
                  </a:lnTo>
                  <a:lnTo>
                    <a:pt x="1199930" y="263537"/>
                  </a:lnTo>
                  <a:lnTo>
                    <a:pt x="1224156" y="297728"/>
                  </a:lnTo>
                  <a:lnTo>
                    <a:pt x="1247683" y="333716"/>
                  </a:lnTo>
                  <a:lnTo>
                    <a:pt x="1270488" y="371450"/>
                  </a:lnTo>
                  <a:lnTo>
                    <a:pt x="1292545" y="410882"/>
                  </a:lnTo>
                  <a:lnTo>
                    <a:pt x="1313830" y="451961"/>
                  </a:lnTo>
                  <a:lnTo>
                    <a:pt x="1334318" y="494638"/>
                  </a:lnTo>
                  <a:lnTo>
                    <a:pt x="1353985" y="538863"/>
                  </a:lnTo>
                  <a:lnTo>
                    <a:pt x="1372805" y="584586"/>
                  </a:lnTo>
                  <a:lnTo>
                    <a:pt x="1390753" y="631758"/>
                  </a:lnTo>
                  <a:lnTo>
                    <a:pt x="1407806" y="680330"/>
                  </a:lnTo>
                  <a:lnTo>
                    <a:pt x="1423937" y="730251"/>
                  </a:lnTo>
                  <a:lnTo>
                    <a:pt x="1439124" y="781472"/>
                  </a:lnTo>
                  <a:lnTo>
                    <a:pt x="1453340" y="833944"/>
                  </a:lnTo>
                  <a:lnTo>
                    <a:pt x="1466561" y="887616"/>
                  </a:lnTo>
                  <a:lnTo>
                    <a:pt x="1478762" y="942439"/>
                  </a:lnTo>
                  <a:lnTo>
                    <a:pt x="1489918" y="998363"/>
                  </a:lnTo>
                  <a:lnTo>
                    <a:pt x="1500006" y="1055339"/>
                  </a:lnTo>
                  <a:lnTo>
                    <a:pt x="1508999" y="1113317"/>
                  </a:lnTo>
                  <a:lnTo>
                    <a:pt x="1516873" y="1172247"/>
                  </a:lnTo>
                  <a:lnTo>
                    <a:pt x="1523604" y="1232081"/>
                  </a:lnTo>
                  <a:lnTo>
                    <a:pt x="1529167" y="1292767"/>
                  </a:lnTo>
                  <a:lnTo>
                    <a:pt x="1533537" y="1354256"/>
                  </a:lnTo>
                  <a:lnTo>
                    <a:pt x="1536688" y="1416500"/>
                  </a:lnTo>
                  <a:lnTo>
                    <a:pt x="1538598" y="1479447"/>
                  </a:lnTo>
                  <a:lnTo>
                    <a:pt x="1539240" y="1543050"/>
                  </a:lnTo>
                  <a:lnTo>
                    <a:pt x="1538598" y="1606652"/>
                  </a:lnTo>
                  <a:lnTo>
                    <a:pt x="1536688" y="1669599"/>
                  </a:lnTo>
                  <a:lnTo>
                    <a:pt x="1533537" y="1731843"/>
                  </a:lnTo>
                  <a:lnTo>
                    <a:pt x="1529167" y="1793332"/>
                  </a:lnTo>
                  <a:lnTo>
                    <a:pt x="1523604" y="1854018"/>
                  </a:lnTo>
                  <a:lnTo>
                    <a:pt x="1516873" y="1913852"/>
                  </a:lnTo>
                  <a:lnTo>
                    <a:pt x="1508999" y="1972782"/>
                  </a:lnTo>
                  <a:lnTo>
                    <a:pt x="1500006" y="2030760"/>
                  </a:lnTo>
                  <a:lnTo>
                    <a:pt x="1489918" y="2087736"/>
                  </a:lnTo>
                  <a:lnTo>
                    <a:pt x="1478762" y="2143660"/>
                  </a:lnTo>
                  <a:lnTo>
                    <a:pt x="1466561" y="2198483"/>
                  </a:lnTo>
                  <a:lnTo>
                    <a:pt x="1453340" y="2252155"/>
                  </a:lnTo>
                  <a:lnTo>
                    <a:pt x="1439124" y="2304627"/>
                  </a:lnTo>
                  <a:lnTo>
                    <a:pt x="1423937" y="2355848"/>
                  </a:lnTo>
                  <a:lnTo>
                    <a:pt x="1407806" y="2405769"/>
                  </a:lnTo>
                  <a:lnTo>
                    <a:pt x="1390753" y="2454341"/>
                  </a:lnTo>
                  <a:lnTo>
                    <a:pt x="1372805" y="2501513"/>
                  </a:lnTo>
                  <a:lnTo>
                    <a:pt x="1353985" y="2547236"/>
                  </a:lnTo>
                  <a:lnTo>
                    <a:pt x="1334318" y="2591461"/>
                  </a:lnTo>
                  <a:lnTo>
                    <a:pt x="1313830" y="2634138"/>
                  </a:lnTo>
                  <a:lnTo>
                    <a:pt x="1292545" y="2675217"/>
                  </a:lnTo>
                  <a:lnTo>
                    <a:pt x="1270488" y="2714649"/>
                  </a:lnTo>
                  <a:lnTo>
                    <a:pt x="1247683" y="2752383"/>
                  </a:lnTo>
                  <a:lnTo>
                    <a:pt x="1224156" y="2788371"/>
                  </a:lnTo>
                  <a:lnTo>
                    <a:pt x="1199930" y="2822562"/>
                  </a:lnTo>
                  <a:lnTo>
                    <a:pt x="1175031" y="2854907"/>
                  </a:lnTo>
                  <a:lnTo>
                    <a:pt x="1149484" y="2885357"/>
                  </a:lnTo>
                  <a:lnTo>
                    <a:pt x="1123313" y="2913861"/>
                  </a:lnTo>
                  <a:lnTo>
                    <a:pt x="1069199" y="2964834"/>
                  </a:lnTo>
                  <a:lnTo>
                    <a:pt x="1012886" y="3007431"/>
                  </a:lnTo>
                  <a:lnTo>
                    <a:pt x="954574" y="3041252"/>
                  </a:lnTo>
                  <a:lnTo>
                    <a:pt x="894461" y="3065903"/>
                  </a:lnTo>
                  <a:lnTo>
                    <a:pt x="832743" y="3080984"/>
                  </a:lnTo>
                  <a:lnTo>
                    <a:pt x="769620" y="3086100"/>
                  </a:lnTo>
                  <a:lnTo>
                    <a:pt x="737894" y="3084812"/>
                  </a:lnTo>
                  <a:lnTo>
                    <a:pt x="675449" y="3074664"/>
                  </a:lnTo>
                  <a:lnTo>
                    <a:pt x="614509" y="3054749"/>
                  </a:lnTo>
                  <a:lnTo>
                    <a:pt x="555271" y="3025463"/>
                  </a:lnTo>
                  <a:lnTo>
                    <a:pt x="497934" y="2987204"/>
                  </a:lnTo>
                  <a:lnTo>
                    <a:pt x="442696" y="2940370"/>
                  </a:lnTo>
                  <a:lnTo>
                    <a:pt x="389755" y="2885357"/>
                  </a:lnTo>
                  <a:lnTo>
                    <a:pt x="364208" y="2854907"/>
                  </a:lnTo>
                  <a:lnTo>
                    <a:pt x="339309" y="2822562"/>
                  </a:lnTo>
                  <a:lnTo>
                    <a:pt x="315083" y="2788371"/>
                  </a:lnTo>
                  <a:lnTo>
                    <a:pt x="291556" y="2752383"/>
                  </a:lnTo>
                  <a:lnTo>
                    <a:pt x="268751" y="2714649"/>
                  </a:lnTo>
                  <a:lnTo>
                    <a:pt x="246694" y="2675217"/>
                  </a:lnTo>
                  <a:lnTo>
                    <a:pt x="225409" y="2634138"/>
                  </a:lnTo>
                  <a:lnTo>
                    <a:pt x="204921" y="2591461"/>
                  </a:lnTo>
                  <a:lnTo>
                    <a:pt x="185254" y="2547236"/>
                  </a:lnTo>
                  <a:lnTo>
                    <a:pt x="166434" y="2501513"/>
                  </a:lnTo>
                  <a:lnTo>
                    <a:pt x="148486" y="2454341"/>
                  </a:lnTo>
                  <a:lnTo>
                    <a:pt x="131433" y="2405769"/>
                  </a:lnTo>
                  <a:lnTo>
                    <a:pt x="115302" y="2355848"/>
                  </a:lnTo>
                  <a:lnTo>
                    <a:pt x="100115" y="2304627"/>
                  </a:lnTo>
                  <a:lnTo>
                    <a:pt x="85899" y="2252155"/>
                  </a:lnTo>
                  <a:lnTo>
                    <a:pt x="72678" y="2198483"/>
                  </a:lnTo>
                  <a:lnTo>
                    <a:pt x="60477" y="2143660"/>
                  </a:lnTo>
                  <a:lnTo>
                    <a:pt x="49321" y="2087736"/>
                  </a:lnTo>
                  <a:lnTo>
                    <a:pt x="39233" y="2030760"/>
                  </a:lnTo>
                  <a:lnTo>
                    <a:pt x="30240" y="1972782"/>
                  </a:lnTo>
                  <a:lnTo>
                    <a:pt x="22366" y="1913852"/>
                  </a:lnTo>
                  <a:lnTo>
                    <a:pt x="15635" y="1854018"/>
                  </a:lnTo>
                  <a:lnTo>
                    <a:pt x="10072" y="1793332"/>
                  </a:lnTo>
                  <a:lnTo>
                    <a:pt x="5702" y="1731843"/>
                  </a:lnTo>
                  <a:lnTo>
                    <a:pt x="2551" y="1669599"/>
                  </a:lnTo>
                  <a:lnTo>
                    <a:pt x="641" y="1606652"/>
                  </a:lnTo>
                  <a:lnTo>
                    <a:pt x="0" y="1543050"/>
                  </a:lnTo>
                  <a:close/>
                </a:path>
              </a:pathLst>
            </a:custGeom>
            <a:ln w="19050">
              <a:solidFill>
                <a:srgbClr val="297E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763905" y="1322133"/>
            <a:ext cx="11323955" cy="18834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94970" indent="-228600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394970" algn="l"/>
              </a:tabLst>
            </a:pPr>
            <a:r>
              <a:rPr sz="2800" b="1" spc="5" dirty="0">
                <a:latin typeface="Arial" panose="020B0604020202020204"/>
                <a:cs typeface="Arial" panose="020B0604020202020204"/>
              </a:rPr>
              <a:t>Re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trieval-Augmented</a:t>
            </a:r>
            <a:r>
              <a:rPr sz="28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20" dirty="0">
                <a:latin typeface="Arial" panose="020B0604020202020204"/>
                <a:cs typeface="Arial" panose="020B0604020202020204"/>
              </a:rPr>
              <a:t>LLM</a:t>
            </a:r>
            <a:r>
              <a:rPr sz="2800" b="1" spc="-6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Reasoning</a:t>
            </a:r>
            <a:r>
              <a:rPr sz="2800" b="1" spc="-10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(RAG)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sz="2400" b="1" spc="-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RQ1:</a:t>
            </a:r>
            <a:r>
              <a:rPr sz="2400" b="1" spc="3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24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2400" b="1" spc="2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2400" b="1" spc="9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from</a:t>
            </a:r>
            <a:r>
              <a:rPr sz="24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KGs?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650">
              <a:latin typeface="Arial" panose="020B0604020202020204"/>
              <a:cs typeface="Arial" panose="020B0604020202020204"/>
            </a:endParaRPr>
          </a:p>
          <a:p>
            <a:pPr marL="5845810">
              <a:lnSpc>
                <a:spcPct val="100000"/>
              </a:lnSpc>
            </a:pPr>
            <a:r>
              <a:rPr sz="2400" b="1" spc="-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RQ2:</a:t>
            </a:r>
            <a:r>
              <a:rPr sz="2400" b="1" spc="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2400" b="1" spc="-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24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reason</a:t>
            </a:r>
            <a:r>
              <a:rPr sz="24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on</a:t>
            </a:r>
            <a:r>
              <a:rPr sz="2400" b="1" spc="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retrieved</a:t>
            </a:r>
            <a:r>
              <a:rPr sz="2400" b="1" spc="7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KG?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6074410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KG-</a:t>
            </a:r>
            <a:r>
              <a:rPr sz="4000" b="0" spc="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enhanced</a:t>
            </a:r>
            <a:r>
              <a:rPr sz="4000" b="0" spc="-9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sz="4000" b="0" spc="-1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LLM</a:t>
            </a:r>
            <a:r>
              <a:rPr sz="4000" b="0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 </a:t>
            </a:r>
            <a:r>
              <a:rPr sz="4000" b="0" spc="5" dirty="0">
                <a:solidFill>
                  <a:srgbClr val="000000"/>
                </a:solidFill>
                <a:latin typeface="Impact" panose="020B0806030902050204"/>
                <a:cs typeface="Impact" panose="020B0806030902050204"/>
              </a:rPr>
              <a:t>Reasoning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799" y="2362199"/>
            <a:ext cx="1531620" cy="11125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853054" y="6042025"/>
            <a:ext cx="6560820" cy="327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950" b="1" spc="-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How</a:t>
            </a:r>
            <a:r>
              <a:rPr sz="1950" b="1" spc="13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1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1950" b="1" spc="-1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effectively</a:t>
            </a:r>
            <a:r>
              <a:rPr sz="1950" b="1" spc="15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utilize</a:t>
            </a:r>
            <a:r>
              <a:rPr sz="1950" b="1" spc="3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1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1950" b="1" spc="9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2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KGs</a:t>
            </a:r>
            <a:r>
              <a:rPr sz="1950" b="1" spc="-2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1950" b="1" spc="6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spc="35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LLMs</a:t>
            </a:r>
            <a:r>
              <a:rPr sz="1950" b="1" spc="-20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950" b="1" dirty="0">
                <a:solidFill>
                  <a:srgbClr val="5C63B7"/>
                </a:solidFill>
                <a:latin typeface="Arial" panose="020B0604020202020204"/>
                <a:cs typeface="Arial" panose="020B0604020202020204"/>
              </a:rPr>
              <a:t>reasoning?</a:t>
            </a:r>
            <a:endParaRPr sz="195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4150" y="6449789"/>
            <a:ext cx="10664825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Pan,</a:t>
            </a:r>
            <a:r>
              <a:rPr sz="1800" spc="2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S.,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Luo,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L.,</a:t>
            </a:r>
            <a:r>
              <a:rPr sz="1800" spc="-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212121"/>
                </a:solidFill>
                <a:latin typeface="Arial MT"/>
                <a:cs typeface="Arial MT"/>
              </a:rPr>
              <a:t>et</a:t>
            </a:r>
            <a:r>
              <a:rPr sz="1800" spc="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al.</a:t>
            </a:r>
            <a:r>
              <a:rPr sz="1800" spc="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(2024).</a:t>
            </a:r>
            <a:r>
              <a:rPr sz="1800" spc="-9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Unifying</a:t>
            </a:r>
            <a:r>
              <a:rPr sz="1800" spc="-5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large</a:t>
            </a:r>
            <a:r>
              <a:rPr sz="1800" spc="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language</a:t>
            </a:r>
            <a:r>
              <a:rPr sz="1800" spc="-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models</a:t>
            </a:r>
            <a:r>
              <a:rPr sz="1800" spc="5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and</a:t>
            </a:r>
            <a:r>
              <a:rPr sz="1800" spc="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212121"/>
                </a:solidFill>
                <a:latin typeface="Arial MT"/>
                <a:cs typeface="Arial MT"/>
              </a:rPr>
              <a:t>knowledge</a:t>
            </a:r>
            <a:r>
              <a:rPr sz="1800" spc="1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graphs:</a:t>
            </a:r>
            <a:r>
              <a:rPr sz="1800" spc="-9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sz="1800" spc="-7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212121"/>
                </a:solidFill>
                <a:latin typeface="Arial MT"/>
                <a:cs typeface="Arial MT"/>
              </a:rPr>
              <a:t>roadmap. </a:t>
            </a:r>
            <a:r>
              <a:rPr sz="1800" i="1" spc="-5" dirty="0">
                <a:solidFill>
                  <a:srgbClr val="212121"/>
                </a:solidFill>
                <a:latin typeface="Arial" panose="020B0604020202020204"/>
                <a:cs typeface="Arial" panose="020B0604020202020204"/>
              </a:rPr>
              <a:t>TKDE</a:t>
            </a:r>
            <a:r>
              <a:rPr sz="1800" spc="-5" dirty="0">
                <a:solidFill>
                  <a:srgbClr val="212121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147425" y="6448604"/>
            <a:ext cx="16129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sz="1200" b="1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</a:fld>
            <a:endParaRPr sz="1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1290054"/>
            <a:ext cx="8145780" cy="88138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b="1" spc="5" dirty="0">
                <a:latin typeface="Arial" panose="020B0604020202020204"/>
                <a:cs typeface="Arial" panose="020B0604020202020204"/>
              </a:rPr>
              <a:t>P</a:t>
            </a:r>
            <a:r>
              <a:rPr sz="2800" b="1" spc="5" dirty="0">
                <a:latin typeface="Arial" panose="020B0604020202020204"/>
                <a:cs typeface="Arial" panose="020B0604020202020204"/>
              </a:rPr>
              <a:t>lan-and-solve</a:t>
            </a:r>
            <a:r>
              <a:rPr sz="2800" b="1" spc="-155" dirty="0">
                <a:latin typeface="Arial" panose="020B0604020202020204"/>
                <a:cs typeface="Arial" panose="020B0604020202020204"/>
              </a:rPr>
              <a:t> </a:t>
            </a:r>
            <a:r>
              <a:rPr sz="2800" b="1" spc="10" dirty="0">
                <a:latin typeface="Arial" panose="020B0604020202020204"/>
                <a:cs typeface="Arial" panose="020B0604020202020204"/>
              </a:rPr>
              <a:t>reasoning</a:t>
            </a:r>
            <a:endParaRPr sz="2800">
              <a:latin typeface="Arial" panose="020B0604020202020204"/>
              <a:cs typeface="Arial" panose="020B0604020202020204"/>
            </a:endParaRPr>
          </a:p>
          <a:p>
            <a:pPr marL="698500" lvl="1" indent="-229235">
              <a:lnSpc>
                <a:spcPct val="100000"/>
              </a:lnSpc>
              <a:spcBef>
                <a:spcPts val="220"/>
              </a:spcBef>
              <a:buChar char="•"/>
              <a:tabLst>
                <a:tab pos="699135" algn="l"/>
              </a:tabLst>
            </a:pPr>
            <a:r>
              <a:rPr sz="2400" spc="-40" dirty="0">
                <a:latin typeface="Arial MT"/>
                <a:cs typeface="Arial MT"/>
              </a:rPr>
              <a:t>The</a:t>
            </a:r>
            <a:r>
              <a:rPr sz="2400" spc="9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plan</a:t>
            </a:r>
            <a:r>
              <a:rPr sz="2400" spc="9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is</a:t>
            </a:r>
            <a:r>
              <a:rPr sz="2400" spc="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2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hidden</a:t>
            </a:r>
            <a:r>
              <a:rPr sz="2400" spc="21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logic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that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can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guide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the</a:t>
            </a:r>
            <a:r>
              <a:rPr sz="2400" spc="35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reasoning.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3679" y="6300660"/>
            <a:ext cx="10718165" cy="49085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350" dirty="0">
                <a:latin typeface="Arial MT"/>
                <a:cs typeface="Arial MT"/>
              </a:rPr>
              <a:t>Wang,</a:t>
            </a:r>
            <a:r>
              <a:rPr sz="1350" spc="8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L.,</a:t>
            </a:r>
            <a:r>
              <a:rPr sz="1350" spc="3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et</a:t>
            </a:r>
            <a:r>
              <a:rPr sz="1350" spc="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al.</a:t>
            </a:r>
            <a:r>
              <a:rPr sz="1350" spc="85" dirty="0">
                <a:latin typeface="Arial MT"/>
                <a:cs typeface="Arial MT"/>
              </a:rPr>
              <a:t> </a:t>
            </a:r>
            <a:r>
              <a:rPr sz="1350" spc="20" dirty="0">
                <a:latin typeface="Arial MT"/>
                <a:cs typeface="Arial MT"/>
              </a:rPr>
              <a:t>(2023).</a:t>
            </a:r>
            <a:r>
              <a:rPr sz="1350" spc="-40" dirty="0">
                <a:latin typeface="Arial MT"/>
                <a:cs typeface="Arial MT"/>
              </a:rPr>
              <a:t> </a:t>
            </a:r>
            <a:r>
              <a:rPr sz="1350" spc="-5" dirty="0">
                <a:latin typeface="Arial MT"/>
                <a:cs typeface="Arial MT"/>
              </a:rPr>
              <a:t>Plan-and-solve</a:t>
            </a:r>
            <a:r>
              <a:rPr sz="1350" spc="36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prompting:</a:t>
            </a:r>
            <a:r>
              <a:rPr sz="1350" spc="27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Improving</a:t>
            </a:r>
            <a:r>
              <a:rPr sz="1350" spc="24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zero-shot</a:t>
            </a:r>
            <a:r>
              <a:rPr sz="1350" spc="80" dirty="0">
                <a:latin typeface="Arial MT"/>
                <a:cs typeface="Arial MT"/>
              </a:rPr>
              <a:t> </a:t>
            </a:r>
            <a:r>
              <a:rPr sz="1350" dirty="0">
                <a:latin typeface="Arial MT"/>
                <a:cs typeface="Arial MT"/>
              </a:rPr>
              <a:t>chain-of-thought</a:t>
            </a:r>
            <a:r>
              <a:rPr sz="1350" spc="270" dirty="0">
                <a:latin typeface="Arial MT"/>
                <a:cs typeface="Arial MT"/>
              </a:rPr>
              <a:t> </a:t>
            </a:r>
            <a:r>
              <a:rPr sz="1350" spc="5" dirty="0">
                <a:latin typeface="Arial MT"/>
                <a:cs typeface="Arial MT"/>
              </a:rPr>
              <a:t>reasoning</a:t>
            </a:r>
            <a:r>
              <a:rPr sz="1350" spc="12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by</a:t>
            </a:r>
            <a:r>
              <a:rPr sz="1350" spc="80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large</a:t>
            </a:r>
            <a:r>
              <a:rPr sz="1350" spc="120" dirty="0">
                <a:latin typeface="Arial MT"/>
                <a:cs typeface="Arial MT"/>
              </a:rPr>
              <a:t> </a:t>
            </a:r>
            <a:r>
              <a:rPr sz="1350" spc="-20" dirty="0">
                <a:latin typeface="Arial MT"/>
                <a:cs typeface="Arial MT"/>
              </a:rPr>
              <a:t>language</a:t>
            </a:r>
            <a:r>
              <a:rPr sz="1350" spc="305" dirty="0">
                <a:latin typeface="Arial MT"/>
                <a:cs typeface="Arial MT"/>
              </a:rPr>
              <a:t> </a:t>
            </a:r>
            <a:r>
              <a:rPr sz="1350" spc="-10" dirty="0">
                <a:latin typeface="Arial MT"/>
                <a:cs typeface="Arial MT"/>
              </a:rPr>
              <a:t>models.</a:t>
            </a:r>
            <a:r>
              <a:rPr sz="1350" spc="195" dirty="0">
                <a:latin typeface="Arial MT"/>
                <a:cs typeface="Arial MT"/>
              </a:rPr>
              <a:t> </a:t>
            </a:r>
            <a:r>
              <a:rPr sz="1350" spc="15" dirty="0">
                <a:latin typeface="Arial MT"/>
                <a:cs typeface="Arial MT"/>
              </a:rPr>
              <a:t>ACL</a:t>
            </a:r>
            <a:r>
              <a:rPr sz="1350" spc="5" dirty="0">
                <a:latin typeface="Arial MT"/>
                <a:cs typeface="Arial MT"/>
              </a:rPr>
              <a:t> </a:t>
            </a:r>
            <a:r>
              <a:rPr sz="1350" spc="20" dirty="0">
                <a:latin typeface="Arial MT"/>
                <a:cs typeface="Arial MT"/>
              </a:rPr>
              <a:t>2023.</a:t>
            </a:r>
            <a:endParaRPr sz="1350">
              <a:latin typeface="Arial MT"/>
              <a:cs typeface="Arial MT"/>
            </a:endParaRPr>
          </a:p>
          <a:p>
            <a:pPr marL="1009650" algn="ctr">
              <a:lnSpc>
                <a:spcPct val="100000"/>
              </a:lnSpc>
              <a:spcBef>
                <a:spcPts val="210"/>
              </a:spcBef>
            </a:pPr>
            <a:r>
              <a:rPr sz="1350" spc="15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Monash</a:t>
            </a:r>
            <a:r>
              <a:rPr sz="1350" spc="2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350" dirty="0">
                <a:solidFill>
                  <a:srgbClr val="A6A6A6"/>
                </a:solidFill>
                <a:latin typeface="Calibri" panose="020F0502020204030204"/>
                <a:cs typeface="Calibri" panose="020F0502020204030204"/>
              </a:rPr>
              <a:t>University</a:t>
            </a:r>
            <a:endParaRPr sz="135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2825" y="6434137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88888"/>
                </a:solidFill>
                <a:latin typeface="Arial" panose="020B0604020202020204"/>
                <a:cs typeface="Arial" panose="020B0604020202020204"/>
              </a:rPr>
              <a:t>8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Ch</a:t>
            </a:r>
            <a:r>
              <a:rPr sz="4000" b="0" u="heavy" spc="-3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</a:t>
            </a:r>
            <a:r>
              <a:rPr sz="4000" b="0" u="heavy" spc="-3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</a:t>
            </a:r>
            <a:r>
              <a:rPr sz="4000" b="0" u="heavy" spc="-2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nge</a:t>
            </a:r>
            <a:r>
              <a:rPr sz="4000" b="0" u="heavy" spc="-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:</a:t>
            </a:r>
            <a:r>
              <a:rPr sz="4000" b="0" u="heavy" spc="-1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H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w</a:t>
            </a:r>
            <a:r>
              <a:rPr sz="4000" b="0" u="heavy" spc="-10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-7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</a:t>
            </a:r>
            <a:r>
              <a:rPr sz="4000" b="0" u="heavy" spc="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spc="-17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spc="-5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8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g</a:t>
            </a:r>
            <a:r>
              <a:rPr sz="4000" b="0" u="heavy" spc="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ap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h</a:t>
            </a:r>
            <a:r>
              <a:rPr sz="4000" b="0" u="heavy" spc="-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?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4397" y="3173031"/>
            <a:ext cx="28746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latin typeface="Arial" panose="020B0604020202020204"/>
                <a:cs typeface="Arial" panose="020B0604020202020204"/>
              </a:rPr>
              <a:t>Q</a:t>
            </a:r>
            <a:r>
              <a:rPr sz="1800" b="1" dirty="0">
                <a:latin typeface="Arial" panose="020B0604020202020204"/>
                <a:cs typeface="Arial" panose="020B0604020202020204"/>
              </a:rPr>
              <a:t>:</a:t>
            </a:r>
            <a:r>
              <a:rPr sz="1800" b="1" spc="-25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95" dirty="0">
                <a:latin typeface="Arial MT"/>
                <a:cs typeface="Arial MT"/>
              </a:rPr>
              <a:t>W</a:t>
            </a:r>
            <a:r>
              <a:rPr sz="1800" spc="1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o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15" dirty="0">
                <a:latin typeface="Arial MT"/>
                <a:cs typeface="Arial MT"/>
              </a:rPr>
              <a:t>i</a:t>
            </a:r>
            <a:r>
              <a:rPr sz="1800" dirty="0">
                <a:latin typeface="Arial MT"/>
                <a:cs typeface="Arial MT"/>
              </a:rPr>
              <a:t>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</a:t>
            </a:r>
            <a:r>
              <a:rPr sz="1800" spc="15" dirty="0">
                <a:latin typeface="Arial MT"/>
                <a:cs typeface="Arial MT"/>
              </a:rPr>
              <a:t>h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15" dirty="0">
                <a:latin typeface="Arial MT"/>
                <a:cs typeface="Arial MT"/>
              </a:rPr>
              <a:t>h</a:t>
            </a:r>
            <a:r>
              <a:rPr sz="1800" spc="15" dirty="0">
                <a:latin typeface="Arial MT"/>
                <a:cs typeface="Arial MT"/>
              </a:rPr>
              <a:t>il</a:t>
            </a:r>
            <a:r>
              <a:rPr sz="1800" dirty="0">
                <a:latin typeface="Arial MT"/>
                <a:cs typeface="Arial MT"/>
              </a:rPr>
              <a:t>d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40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f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60" dirty="0">
                <a:latin typeface="Arial MT"/>
                <a:cs typeface="Arial MT"/>
              </a:rPr>
              <a:t>A</a:t>
            </a:r>
            <a:r>
              <a:rPr sz="1800" spc="15" dirty="0">
                <a:latin typeface="Arial MT"/>
                <a:cs typeface="Arial MT"/>
              </a:rPr>
              <a:t>li</a:t>
            </a:r>
            <a:r>
              <a:rPr sz="1800" dirty="0">
                <a:latin typeface="Arial MT"/>
                <a:cs typeface="Arial MT"/>
              </a:rPr>
              <a:t>c</a:t>
            </a:r>
            <a:r>
              <a:rPr sz="1800" spc="-40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85587" y="2801382"/>
            <a:ext cx="4572000" cy="1929764"/>
            <a:chOff x="4685587" y="2801382"/>
            <a:chExt cx="4572000" cy="1929764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85587" y="2801382"/>
              <a:ext cx="1200670" cy="11155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789040" y="3916680"/>
              <a:ext cx="1753235" cy="762000"/>
            </a:xfrm>
            <a:custGeom>
              <a:avLst/>
              <a:gdLst/>
              <a:ahLst/>
              <a:cxnLst/>
              <a:rect l="l" t="t" r="r" b="b"/>
              <a:pathLst>
                <a:path w="1753234" h="762000">
                  <a:moveTo>
                    <a:pt x="139319" y="0"/>
                  </a:moveTo>
                  <a:lnTo>
                    <a:pt x="0" y="190500"/>
                  </a:lnTo>
                  <a:lnTo>
                    <a:pt x="95250" y="190500"/>
                  </a:lnTo>
                  <a:lnTo>
                    <a:pt x="111514" y="218113"/>
                  </a:lnTo>
                  <a:lnTo>
                    <a:pt x="150110" y="271857"/>
                  </a:lnTo>
                  <a:lnTo>
                    <a:pt x="196484" y="323515"/>
                  </a:lnTo>
                  <a:lnTo>
                    <a:pt x="250264" y="372959"/>
                  </a:lnTo>
                  <a:lnTo>
                    <a:pt x="311077" y="420061"/>
                  </a:lnTo>
                  <a:lnTo>
                    <a:pt x="344005" y="442695"/>
                  </a:lnTo>
                  <a:lnTo>
                    <a:pt x="378551" y="464694"/>
                  </a:lnTo>
                  <a:lnTo>
                    <a:pt x="414669" y="486044"/>
                  </a:lnTo>
                  <a:lnTo>
                    <a:pt x="452313" y="506729"/>
                  </a:lnTo>
                  <a:lnTo>
                    <a:pt x="491435" y="526732"/>
                  </a:lnTo>
                  <a:lnTo>
                    <a:pt x="531989" y="546038"/>
                  </a:lnTo>
                  <a:lnTo>
                    <a:pt x="573929" y="564630"/>
                  </a:lnTo>
                  <a:lnTo>
                    <a:pt x="617208" y="582493"/>
                  </a:lnTo>
                  <a:lnTo>
                    <a:pt x="661779" y="599610"/>
                  </a:lnTo>
                  <a:lnTo>
                    <a:pt x="707596" y="615965"/>
                  </a:lnTo>
                  <a:lnTo>
                    <a:pt x="754612" y="631543"/>
                  </a:lnTo>
                  <a:lnTo>
                    <a:pt x="802781" y="646328"/>
                  </a:lnTo>
                  <a:lnTo>
                    <a:pt x="852056" y="660303"/>
                  </a:lnTo>
                  <a:lnTo>
                    <a:pt x="902390" y="673452"/>
                  </a:lnTo>
                  <a:lnTo>
                    <a:pt x="953737" y="685759"/>
                  </a:lnTo>
                  <a:lnTo>
                    <a:pt x="1006050" y="697209"/>
                  </a:lnTo>
                  <a:lnTo>
                    <a:pt x="1059283" y="707786"/>
                  </a:lnTo>
                  <a:lnTo>
                    <a:pt x="1113389" y="717472"/>
                  </a:lnTo>
                  <a:lnTo>
                    <a:pt x="1168322" y="726253"/>
                  </a:lnTo>
                  <a:lnTo>
                    <a:pt x="1224034" y="734113"/>
                  </a:lnTo>
                  <a:lnTo>
                    <a:pt x="1280480" y="741034"/>
                  </a:lnTo>
                  <a:lnTo>
                    <a:pt x="1337612" y="747002"/>
                  </a:lnTo>
                  <a:lnTo>
                    <a:pt x="1395385" y="752000"/>
                  </a:lnTo>
                  <a:lnTo>
                    <a:pt x="1453751" y="756013"/>
                  </a:lnTo>
                  <a:lnTo>
                    <a:pt x="1512664" y="759024"/>
                  </a:lnTo>
                  <a:lnTo>
                    <a:pt x="1572077" y="761017"/>
                  </a:lnTo>
                  <a:lnTo>
                    <a:pt x="1631944" y="761976"/>
                  </a:lnTo>
                  <a:lnTo>
                    <a:pt x="1692219" y="761886"/>
                  </a:lnTo>
                  <a:lnTo>
                    <a:pt x="1752854" y="760730"/>
                  </a:lnTo>
                  <a:lnTo>
                    <a:pt x="1689586" y="758374"/>
                  </a:lnTo>
                  <a:lnTo>
                    <a:pt x="1626958" y="754877"/>
                  </a:lnTo>
                  <a:lnTo>
                    <a:pt x="1565021" y="750259"/>
                  </a:lnTo>
                  <a:lnTo>
                    <a:pt x="1503827" y="744540"/>
                  </a:lnTo>
                  <a:lnTo>
                    <a:pt x="1443427" y="737741"/>
                  </a:lnTo>
                  <a:lnTo>
                    <a:pt x="1383875" y="729880"/>
                  </a:lnTo>
                  <a:lnTo>
                    <a:pt x="1325220" y="720980"/>
                  </a:lnTo>
                  <a:lnTo>
                    <a:pt x="1267517" y="711059"/>
                  </a:lnTo>
                  <a:lnTo>
                    <a:pt x="1210816" y="700138"/>
                  </a:lnTo>
                  <a:lnTo>
                    <a:pt x="1155169" y="688237"/>
                  </a:lnTo>
                  <a:lnTo>
                    <a:pt x="1100629" y="675376"/>
                  </a:lnTo>
                  <a:lnTo>
                    <a:pt x="1047246" y="661576"/>
                  </a:lnTo>
                  <a:lnTo>
                    <a:pt x="995075" y="646857"/>
                  </a:lnTo>
                  <a:lnTo>
                    <a:pt x="944165" y="631238"/>
                  </a:lnTo>
                  <a:lnTo>
                    <a:pt x="894569" y="614741"/>
                  </a:lnTo>
                  <a:lnTo>
                    <a:pt x="846339" y="597384"/>
                  </a:lnTo>
                  <a:lnTo>
                    <a:pt x="799528" y="579190"/>
                  </a:lnTo>
                  <a:lnTo>
                    <a:pt x="754186" y="560176"/>
                  </a:lnTo>
                  <a:lnTo>
                    <a:pt x="710366" y="540365"/>
                  </a:lnTo>
                  <a:lnTo>
                    <a:pt x="668119" y="519776"/>
                  </a:lnTo>
                  <a:lnTo>
                    <a:pt x="627498" y="498428"/>
                  </a:lnTo>
                  <a:lnTo>
                    <a:pt x="588555" y="476344"/>
                  </a:lnTo>
                  <a:lnTo>
                    <a:pt x="551341" y="453541"/>
                  </a:lnTo>
                  <a:lnTo>
                    <a:pt x="515909" y="430042"/>
                  </a:lnTo>
                  <a:lnTo>
                    <a:pt x="482310" y="405865"/>
                  </a:lnTo>
                  <a:lnTo>
                    <a:pt x="450596" y="381032"/>
                  </a:lnTo>
                  <a:lnTo>
                    <a:pt x="420820" y="355561"/>
                  </a:lnTo>
                  <a:lnTo>
                    <a:pt x="393032" y="329475"/>
                  </a:lnTo>
                  <a:lnTo>
                    <a:pt x="343632" y="275532"/>
                  </a:lnTo>
                  <a:lnTo>
                    <a:pt x="302812" y="219366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39319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7446644" y="3916680"/>
              <a:ext cx="1804035" cy="762000"/>
            </a:xfrm>
            <a:custGeom>
              <a:avLst/>
              <a:gdLst/>
              <a:ahLst/>
              <a:cxnLst/>
              <a:rect l="l" t="t" r="r" b="b"/>
              <a:pathLst>
                <a:path w="1804034" h="762000">
                  <a:moveTo>
                    <a:pt x="1804034" y="0"/>
                  </a:moveTo>
                  <a:lnTo>
                    <a:pt x="1613534" y="0"/>
                  </a:lnTo>
                  <a:lnTo>
                    <a:pt x="1612313" y="29923"/>
                  </a:lnTo>
                  <a:lnTo>
                    <a:pt x="1608680" y="59554"/>
                  </a:lnTo>
                  <a:lnTo>
                    <a:pt x="1594356" y="117854"/>
                  </a:lnTo>
                  <a:lnTo>
                    <a:pt x="1570921" y="174731"/>
                  </a:lnTo>
                  <a:lnTo>
                    <a:pt x="1538734" y="230014"/>
                  </a:lnTo>
                  <a:lnTo>
                    <a:pt x="1498154" y="283535"/>
                  </a:lnTo>
                  <a:lnTo>
                    <a:pt x="1449538" y="335124"/>
                  </a:lnTo>
                  <a:lnTo>
                    <a:pt x="1393246" y="384612"/>
                  </a:lnTo>
                  <a:lnTo>
                    <a:pt x="1362333" y="408515"/>
                  </a:lnTo>
                  <a:lnTo>
                    <a:pt x="1329636" y="431829"/>
                  </a:lnTo>
                  <a:lnTo>
                    <a:pt x="1295200" y="454534"/>
                  </a:lnTo>
                  <a:lnTo>
                    <a:pt x="1259068" y="476607"/>
                  </a:lnTo>
                  <a:lnTo>
                    <a:pt x="1221286" y="498028"/>
                  </a:lnTo>
                  <a:lnTo>
                    <a:pt x="1181899" y="518776"/>
                  </a:lnTo>
                  <a:lnTo>
                    <a:pt x="1140952" y="538829"/>
                  </a:lnTo>
                  <a:lnTo>
                    <a:pt x="1098489" y="558166"/>
                  </a:lnTo>
                  <a:lnTo>
                    <a:pt x="1054555" y="576766"/>
                  </a:lnTo>
                  <a:lnTo>
                    <a:pt x="1009195" y="594608"/>
                  </a:lnTo>
                  <a:lnTo>
                    <a:pt x="962454" y="611671"/>
                  </a:lnTo>
                  <a:lnTo>
                    <a:pt x="914377" y="627934"/>
                  </a:lnTo>
                  <a:lnTo>
                    <a:pt x="865009" y="643374"/>
                  </a:lnTo>
                  <a:lnTo>
                    <a:pt x="814394" y="657972"/>
                  </a:lnTo>
                  <a:lnTo>
                    <a:pt x="762577" y="671706"/>
                  </a:lnTo>
                  <a:lnTo>
                    <a:pt x="709604" y="684555"/>
                  </a:lnTo>
                  <a:lnTo>
                    <a:pt x="655518" y="696498"/>
                  </a:lnTo>
                  <a:lnTo>
                    <a:pt x="600365" y="707513"/>
                  </a:lnTo>
                  <a:lnTo>
                    <a:pt x="544190" y="717580"/>
                  </a:lnTo>
                  <a:lnTo>
                    <a:pt x="487037" y="726677"/>
                  </a:lnTo>
                  <a:lnTo>
                    <a:pt x="428951" y="734783"/>
                  </a:lnTo>
                  <a:lnTo>
                    <a:pt x="369977" y="741876"/>
                  </a:lnTo>
                  <a:lnTo>
                    <a:pt x="310160" y="747937"/>
                  </a:lnTo>
                  <a:lnTo>
                    <a:pt x="249545" y="752943"/>
                  </a:lnTo>
                  <a:lnTo>
                    <a:pt x="188177" y="756873"/>
                  </a:lnTo>
                  <a:lnTo>
                    <a:pt x="126100" y="759707"/>
                  </a:lnTo>
                  <a:lnTo>
                    <a:pt x="63359" y="761423"/>
                  </a:lnTo>
                  <a:lnTo>
                    <a:pt x="0" y="762000"/>
                  </a:lnTo>
                  <a:lnTo>
                    <a:pt x="190500" y="762000"/>
                  </a:lnTo>
                  <a:lnTo>
                    <a:pt x="253859" y="761423"/>
                  </a:lnTo>
                  <a:lnTo>
                    <a:pt x="316600" y="759707"/>
                  </a:lnTo>
                  <a:lnTo>
                    <a:pt x="378677" y="756873"/>
                  </a:lnTo>
                  <a:lnTo>
                    <a:pt x="440045" y="752943"/>
                  </a:lnTo>
                  <a:lnTo>
                    <a:pt x="500660" y="747937"/>
                  </a:lnTo>
                  <a:lnTo>
                    <a:pt x="560477" y="741876"/>
                  </a:lnTo>
                  <a:lnTo>
                    <a:pt x="619451" y="734783"/>
                  </a:lnTo>
                  <a:lnTo>
                    <a:pt x="677537" y="726677"/>
                  </a:lnTo>
                  <a:lnTo>
                    <a:pt x="734690" y="717580"/>
                  </a:lnTo>
                  <a:lnTo>
                    <a:pt x="790865" y="707513"/>
                  </a:lnTo>
                  <a:lnTo>
                    <a:pt x="846018" y="696498"/>
                  </a:lnTo>
                  <a:lnTo>
                    <a:pt x="900104" y="684555"/>
                  </a:lnTo>
                  <a:lnTo>
                    <a:pt x="953077" y="671706"/>
                  </a:lnTo>
                  <a:lnTo>
                    <a:pt x="1004894" y="657972"/>
                  </a:lnTo>
                  <a:lnTo>
                    <a:pt x="1055509" y="643374"/>
                  </a:lnTo>
                  <a:lnTo>
                    <a:pt x="1104877" y="627934"/>
                  </a:lnTo>
                  <a:lnTo>
                    <a:pt x="1152954" y="611671"/>
                  </a:lnTo>
                  <a:lnTo>
                    <a:pt x="1199695" y="594608"/>
                  </a:lnTo>
                  <a:lnTo>
                    <a:pt x="1245055" y="576766"/>
                  </a:lnTo>
                  <a:lnTo>
                    <a:pt x="1288989" y="558166"/>
                  </a:lnTo>
                  <a:lnTo>
                    <a:pt x="1331452" y="538829"/>
                  </a:lnTo>
                  <a:lnTo>
                    <a:pt x="1372399" y="518776"/>
                  </a:lnTo>
                  <a:lnTo>
                    <a:pt x="1411786" y="498028"/>
                  </a:lnTo>
                  <a:lnTo>
                    <a:pt x="1449568" y="476607"/>
                  </a:lnTo>
                  <a:lnTo>
                    <a:pt x="1485700" y="454534"/>
                  </a:lnTo>
                  <a:lnTo>
                    <a:pt x="1520136" y="431829"/>
                  </a:lnTo>
                  <a:lnTo>
                    <a:pt x="1552833" y="408515"/>
                  </a:lnTo>
                  <a:lnTo>
                    <a:pt x="1583746" y="384612"/>
                  </a:lnTo>
                  <a:lnTo>
                    <a:pt x="1640038" y="335124"/>
                  </a:lnTo>
                  <a:lnTo>
                    <a:pt x="1688654" y="283535"/>
                  </a:lnTo>
                  <a:lnTo>
                    <a:pt x="1729234" y="230014"/>
                  </a:lnTo>
                  <a:lnTo>
                    <a:pt x="1761421" y="174731"/>
                  </a:lnTo>
                  <a:lnTo>
                    <a:pt x="1784856" y="117854"/>
                  </a:lnTo>
                  <a:lnTo>
                    <a:pt x="1799180" y="59554"/>
                  </a:lnTo>
                  <a:lnTo>
                    <a:pt x="1802813" y="29923"/>
                  </a:lnTo>
                  <a:lnTo>
                    <a:pt x="1804034" y="0"/>
                  </a:lnTo>
                  <a:close/>
                </a:path>
              </a:pathLst>
            </a:custGeom>
            <a:solidFill>
              <a:srgbClr val="66738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5789040" y="3916680"/>
              <a:ext cx="3462020" cy="762000"/>
            </a:xfrm>
            <a:custGeom>
              <a:avLst/>
              <a:gdLst/>
              <a:ahLst/>
              <a:cxnLst/>
              <a:rect l="l" t="t" r="r" b="b"/>
              <a:pathLst>
                <a:path w="3462020" h="762000">
                  <a:moveTo>
                    <a:pt x="1752854" y="760730"/>
                  </a:moveTo>
                  <a:lnTo>
                    <a:pt x="1689586" y="758374"/>
                  </a:lnTo>
                  <a:lnTo>
                    <a:pt x="1626958" y="754877"/>
                  </a:lnTo>
                  <a:lnTo>
                    <a:pt x="1565021" y="750259"/>
                  </a:lnTo>
                  <a:lnTo>
                    <a:pt x="1503827" y="744540"/>
                  </a:lnTo>
                  <a:lnTo>
                    <a:pt x="1443427" y="737741"/>
                  </a:lnTo>
                  <a:lnTo>
                    <a:pt x="1383875" y="729880"/>
                  </a:lnTo>
                  <a:lnTo>
                    <a:pt x="1325220" y="720980"/>
                  </a:lnTo>
                  <a:lnTo>
                    <a:pt x="1267517" y="711059"/>
                  </a:lnTo>
                  <a:lnTo>
                    <a:pt x="1210816" y="700138"/>
                  </a:lnTo>
                  <a:lnTo>
                    <a:pt x="1155169" y="688237"/>
                  </a:lnTo>
                  <a:lnTo>
                    <a:pt x="1100629" y="675376"/>
                  </a:lnTo>
                  <a:lnTo>
                    <a:pt x="1047246" y="661576"/>
                  </a:lnTo>
                  <a:lnTo>
                    <a:pt x="995075" y="646857"/>
                  </a:lnTo>
                  <a:lnTo>
                    <a:pt x="944165" y="631238"/>
                  </a:lnTo>
                  <a:lnTo>
                    <a:pt x="894569" y="614741"/>
                  </a:lnTo>
                  <a:lnTo>
                    <a:pt x="846339" y="597384"/>
                  </a:lnTo>
                  <a:lnTo>
                    <a:pt x="799528" y="579190"/>
                  </a:lnTo>
                  <a:lnTo>
                    <a:pt x="754186" y="560176"/>
                  </a:lnTo>
                  <a:lnTo>
                    <a:pt x="710366" y="540365"/>
                  </a:lnTo>
                  <a:lnTo>
                    <a:pt x="668119" y="519776"/>
                  </a:lnTo>
                  <a:lnTo>
                    <a:pt x="627498" y="498428"/>
                  </a:lnTo>
                  <a:lnTo>
                    <a:pt x="588555" y="476344"/>
                  </a:lnTo>
                  <a:lnTo>
                    <a:pt x="551341" y="453541"/>
                  </a:lnTo>
                  <a:lnTo>
                    <a:pt x="515909" y="430042"/>
                  </a:lnTo>
                  <a:lnTo>
                    <a:pt x="482310" y="405865"/>
                  </a:lnTo>
                  <a:lnTo>
                    <a:pt x="450596" y="381032"/>
                  </a:lnTo>
                  <a:lnTo>
                    <a:pt x="420820" y="355561"/>
                  </a:lnTo>
                  <a:lnTo>
                    <a:pt x="393032" y="329475"/>
                  </a:lnTo>
                  <a:lnTo>
                    <a:pt x="343632" y="275532"/>
                  </a:lnTo>
                  <a:lnTo>
                    <a:pt x="302812" y="219366"/>
                  </a:lnTo>
                  <a:lnTo>
                    <a:pt x="285750" y="190500"/>
                  </a:lnTo>
                  <a:lnTo>
                    <a:pt x="381000" y="190500"/>
                  </a:lnTo>
                  <a:lnTo>
                    <a:pt x="139319" y="0"/>
                  </a:lnTo>
                  <a:lnTo>
                    <a:pt x="0" y="190500"/>
                  </a:lnTo>
                  <a:lnTo>
                    <a:pt x="95250" y="190500"/>
                  </a:lnTo>
                  <a:lnTo>
                    <a:pt x="111638" y="218297"/>
                  </a:lnTo>
                  <a:lnTo>
                    <a:pt x="150598" y="272416"/>
                  </a:lnTo>
                  <a:lnTo>
                    <a:pt x="197486" y="324453"/>
                  </a:lnTo>
                  <a:lnTo>
                    <a:pt x="251926" y="374268"/>
                  </a:lnTo>
                  <a:lnTo>
                    <a:pt x="281861" y="398300"/>
                  </a:lnTo>
                  <a:lnTo>
                    <a:pt x="313543" y="421725"/>
                  </a:lnTo>
                  <a:lnTo>
                    <a:pt x="346925" y="444526"/>
                  </a:lnTo>
                  <a:lnTo>
                    <a:pt x="381960" y="466686"/>
                  </a:lnTo>
                  <a:lnTo>
                    <a:pt x="418601" y="488188"/>
                  </a:lnTo>
                  <a:lnTo>
                    <a:pt x="456801" y="509014"/>
                  </a:lnTo>
                  <a:lnTo>
                    <a:pt x="496513" y="529147"/>
                  </a:lnTo>
                  <a:lnTo>
                    <a:pt x="537691" y="548570"/>
                  </a:lnTo>
                  <a:lnTo>
                    <a:pt x="580286" y="567266"/>
                  </a:lnTo>
                  <a:lnTo>
                    <a:pt x="624253" y="585218"/>
                  </a:lnTo>
                  <a:lnTo>
                    <a:pt x="669543" y="602408"/>
                  </a:lnTo>
                  <a:lnTo>
                    <a:pt x="716111" y="618820"/>
                  </a:lnTo>
                  <a:lnTo>
                    <a:pt x="763909" y="634435"/>
                  </a:lnTo>
                  <a:lnTo>
                    <a:pt x="812890" y="649237"/>
                  </a:lnTo>
                  <a:lnTo>
                    <a:pt x="863006" y="663209"/>
                  </a:lnTo>
                  <a:lnTo>
                    <a:pt x="914212" y="676334"/>
                  </a:lnTo>
                  <a:lnTo>
                    <a:pt x="966460" y="688594"/>
                  </a:lnTo>
                  <a:lnTo>
                    <a:pt x="1019703" y="699971"/>
                  </a:lnTo>
                  <a:lnTo>
                    <a:pt x="1073894" y="710450"/>
                  </a:lnTo>
                  <a:lnTo>
                    <a:pt x="1128986" y="720012"/>
                  </a:lnTo>
                  <a:lnTo>
                    <a:pt x="1184932" y="728641"/>
                  </a:lnTo>
                  <a:lnTo>
                    <a:pt x="1241685" y="736319"/>
                  </a:lnTo>
                  <a:lnTo>
                    <a:pt x="1299198" y="743029"/>
                  </a:lnTo>
                  <a:lnTo>
                    <a:pt x="1357424" y="748754"/>
                  </a:lnTo>
                  <a:lnTo>
                    <a:pt x="1416316" y="753476"/>
                  </a:lnTo>
                  <a:lnTo>
                    <a:pt x="1475827" y="757179"/>
                  </a:lnTo>
                  <a:lnTo>
                    <a:pt x="1535910" y="759846"/>
                  </a:lnTo>
                  <a:lnTo>
                    <a:pt x="1596518" y="761458"/>
                  </a:lnTo>
                  <a:lnTo>
                    <a:pt x="1657604" y="762000"/>
                  </a:lnTo>
                  <a:lnTo>
                    <a:pt x="1848104" y="762000"/>
                  </a:lnTo>
                  <a:lnTo>
                    <a:pt x="1911463" y="761423"/>
                  </a:lnTo>
                  <a:lnTo>
                    <a:pt x="1974204" y="759707"/>
                  </a:lnTo>
                  <a:lnTo>
                    <a:pt x="2036281" y="756873"/>
                  </a:lnTo>
                  <a:lnTo>
                    <a:pt x="2097649" y="752943"/>
                  </a:lnTo>
                  <a:lnTo>
                    <a:pt x="2158264" y="747937"/>
                  </a:lnTo>
                  <a:lnTo>
                    <a:pt x="2218081" y="741876"/>
                  </a:lnTo>
                  <a:lnTo>
                    <a:pt x="2277055" y="734783"/>
                  </a:lnTo>
                  <a:lnTo>
                    <a:pt x="2335141" y="726677"/>
                  </a:lnTo>
                  <a:lnTo>
                    <a:pt x="2392294" y="717580"/>
                  </a:lnTo>
                  <a:lnTo>
                    <a:pt x="2448469" y="707513"/>
                  </a:lnTo>
                  <a:lnTo>
                    <a:pt x="2503622" y="696498"/>
                  </a:lnTo>
                  <a:lnTo>
                    <a:pt x="2557708" y="684555"/>
                  </a:lnTo>
                  <a:lnTo>
                    <a:pt x="2610681" y="671706"/>
                  </a:lnTo>
                  <a:lnTo>
                    <a:pt x="2662498" y="657972"/>
                  </a:lnTo>
                  <a:lnTo>
                    <a:pt x="2713113" y="643374"/>
                  </a:lnTo>
                  <a:lnTo>
                    <a:pt x="2762481" y="627934"/>
                  </a:lnTo>
                  <a:lnTo>
                    <a:pt x="2810558" y="611671"/>
                  </a:lnTo>
                  <a:lnTo>
                    <a:pt x="2857299" y="594608"/>
                  </a:lnTo>
                  <a:lnTo>
                    <a:pt x="2902659" y="576766"/>
                  </a:lnTo>
                  <a:lnTo>
                    <a:pt x="2946593" y="558166"/>
                  </a:lnTo>
                  <a:lnTo>
                    <a:pt x="2989056" y="538829"/>
                  </a:lnTo>
                  <a:lnTo>
                    <a:pt x="3030003" y="518776"/>
                  </a:lnTo>
                  <a:lnTo>
                    <a:pt x="3069390" y="498028"/>
                  </a:lnTo>
                  <a:lnTo>
                    <a:pt x="3107172" y="476607"/>
                  </a:lnTo>
                  <a:lnTo>
                    <a:pt x="3143304" y="454534"/>
                  </a:lnTo>
                  <a:lnTo>
                    <a:pt x="3177740" y="431829"/>
                  </a:lnTo>
                  <a:lnTo>
                    <a:pt x="3210437" y="408515"/>
                  </a:lnTo>
                  <a:lnTo>
                    <a:pt x="3241350" y="384612"/>
                  </a:lnTo>
                  <a:lnTo>
                    <a:pt x="3297642" y="335124"/>
                  </a:lnTo>
                  <a:lnTo>
                    <a:pt x="3346258" y="283535"/>
                  </a:lnTo>
                  <a:lnTo>
                    <a:pt x="3386838" y="230014"/>
                  </a:lnTo>
                  <a:lnTo>
                    <a:pt x="3419025" y="174731"/>
                  </a:lnTo>
                  <a:lnTo>
                    <a:pt x="3442460" y="117854"/>
                  </a:lnTo>
                  <a:lnTo>
                    <a:pt x="3456784" y="59554"/>
                  </a:lnTo>
                  <a:lnTo>
                    <a:pt x="3461639" y="0"/>
                  </a:lnTo>
                  <a:lnTo>
                    <a:pt x="3271139" y="0"/>
                  </a:lnTo>
                  <a:lnTo>
                    <a:pt x="3269917" y="29923"/>
                  </a:lnTo>
                  <a:lnTo>
                    <a:pt x="3266284" y="59554"/>
                  </a:lnTo>
                  <a:lnTo>
                    <a:pt x="3251960" y="117854"/>
                  </a:lnTo>
                  <a:lnTo>
                    <a:pt x="3228525" y="174731"/>
                  </a:lnTo>
                  <a:lnTo>
                    <a:pt x="3196338" y="230014"/>
                  </a:lnTo>
                  <a:lnTo>
                    <a:pt x="3155758" y="283535"/>
                  </a:lnTo>
                  <a:lnTo>
                    <a:pt x="3107142" y="335124"/>
                  </a:lnTo>
                  <a:lnTo>
                    <a:pt x="3050850" y="384612"/>
                  </a:lnTo>
                  <a:lnTo>
                    <a:pt x="3019937" y="408515"/>
                  </a:lnTo>
                  <a:lnTo>
                    <a:pt x="2987240" y="431829"/>
                  </a:lnTo>
                  <a:lnTo>
                    <a:pt x="2952804" y="454534"/>
                  </a:lnTo>
                  <a:lnTo>
                    <a:pt x="2916672" y="476607"/>
                  </a:lnTo>
                  <a:lnTo>
                    <a:pt x="2878890" y="498028"/>
                  </a:lnTo>
                  <a:lnTo>
                    <a:pt x="2839503" y="518776"/>
                  </a:lnTo>
                  <a:lnTo>
                    <a:pt x="2798556" y="538829"/>
                  </a:lnTo>
                  <a:lnTo>
                    <a:pt x="2756093" y="558166"/>
                  </a:lnTo>
                  <a:lnTo>
                    <a:pt x="2712159" y="576766"/>
                  </a:lnTo>
                  <a:lnTo>
                    <a:pt x="2666799" y="594608"/>
                  </a:lnTo>
                  <a:lnTo>
                    <a:pt x="2620058" y="611671"/>
                  </a:lnTo>
                  <a:lnTo>
                    <a:pt x="2571981" y="627934"/>
                  </a:lnTo>
                  <a:lnTo>
                    <a:pt x="2522613" y="643374"/>
                  </a:lnTo>
                  <a:lnTo>
                    <a:pt x="2471998" y="657972"/>
                  </a:lnTo>
                  <a:lnTo>
                    <a:pt x="2420181" y="671706"/>
                  </a:lnTo>
                  <a:lnTo>
                    <a:pt x="2367208" y="684555"/>
                  </a:lnTo>
                  <a:lnTo>
                    <a:pt x="2313122" y="696498"/>
                  </a:lnTo>
                  <a:lnTo>
                    <a:pt x="2257969" y="707513"/>
                  </a:lnTo>
                  <a:lnTo>
                    <a:pt x="2201794" y="717580"/>
                  </a:lnTo>
                  <a:lnTo>
                    <a:pt x="2144641" y="726677"/>
                  </a:lnTo>
                  <a:lnTo>
                    <a:pt x="2086555" y="734783"/>
                  </a:lnTo>
                  <a:lnTo>
                    <a:pt x="2027581" y="741876"/>
                  </a:lnTo>
                  <a:lnTo>
                    <a:pt x="1967764" y="747937"/>
                  </a:lnTo>
                  <a:lnTo>
                    <a:pt x="1907149" y="752943"/>
                  </a:lnTo>
                  <a:lnTo>
                    <a:pt x="1845781" y="756873"/>
                  </a:lnTo>
                  <a:lnTo>
                    <a:pt x="1783704" y="759707"/>
                  </a:lnTo>
                  <a:lnTo>
                    <a:pt x="1720963" y="761423"/>
                  </a:lnTo>
                  <a:lnTo>
                    <a:pt x="1657604" y="762000"/>
                  </a:lnTo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5135879" y="4061460"/>
              <a:ext cx="365760" cy="662940"/>
            </a:xfrm>
            <a:custGeom>
              <a:avLst/>
              <a:gdLst/>
              <a:ahLst/>
              <a:cxnLst/>
              <a:rect l="l" t="t" r="r" b="b"/>
              <a:pathLst>
                <a:path w="365760" h="662939">
                  <a:moveTo>
                    <a:pt x="274320" y="0"/>
                  </a:moveTo>
                  <a:lnTo>
                    <a:pt x="91440" y="0"/>
                  </a:lnTo>
                  <a:lnTo>
                    <a:pt x="91440" y="480059"/>
                  </a:lnTo>
                  <a:lnTo>
                    <a:pt x="0" y="480059"/>
                  </a:lnTo>
                  <a:lnTo>
                    <a:pt x="182880" y="662939"/>
                  </a:lnTo>
                  <a:lnTo>
                    <a:pt x="365760" y="480059"/>
                  </a:lnTo>
                  <a:lnTo>
                    <a:pt x="274320" y="480059"/>
                  </a:lnTo>
                  <a:lnTo>
                    <a:pt x="274320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135879" y="4061460"/>
              <a:ext cx="365760" cy="662940"/>
            </a:xfrm>
            <a:custGeom>
              <a:avLst/>
              <a:gdLst/>
              <a:ahLst/>
              <a:cxnLst/>
              <a:rect l="l" t="t" r="r" b="b"/>
              <a:pathLst>
                <a:path w="365760" h="662939">
                  <a:moveTo>
                    <a:pt x="274320" y="0"/>
                  </a:moveTo>
                  <a:lnTo>
                    <a:pt x="274320" y="480059"/>
                  </a:lnTo>
                  <a:lnTo>
                    <a:pt x="365760" y="480059"/>
                  </a:lnTo>
                  <a:lnTo>
                    <a:pt x="182880" y="662939"/>
                  </a:lnTo>
                  <a:lnTo>
                    <a:pt x="0" y="480059"/>
                  </a:lnTo>
                  <a:lnTo>
                    <a:pt x="91440" y="480059"/>
                  </a:lnTo>
                  <a:lnTo>
                    <a:pt x="91440" y="0"/>
                  </a:lnTo>
                  <a:lnTo>
                    <a:pt x="274320" y="0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909565" y="2358072"/>
            <a:ext cx="8128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30" dirty="0">
                <a:latin typeface="Arial" panose="020B0604020202020204"/>
                <a:cs typeface="Arial" panose="020B0604020202020204"/>
              </a:rPr>
              <a:t>LL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M</a:t>
            </a:r>
            <a:r>
              <a:rPr sz="2400" b="1" dirty="0">
                <a:latin typeface="Arial" panose="020B0604020202020204"/>
                <a:cs typeface="Arial" panose="020B0604020202020204"/>
              </a:rPr>
              <a:t>s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95090" y="3140710"/>
            <a:ext cx="675640" cy="378460"/>
            <a:chOff x="3895090" y="3140710"/>
            <a:chExt cx="675640" cy="378460"/>
          </a:xfrm>
        </p:grpSpPr>
        <p:sp>
          <p:nvSpPr>
            <p:cNvPr id="16" name="object 16"/>
            <p:cNvSpPr/>
            <p:nvPr/>
          </p:nvSpPr>
          <p:spPr>
            <a:xfrm>
              <a:off x="3901440" y="314706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480060" y="0"/>
                  </a:moveTo>
                  <a:lnTo>
                    <a:pt x="480060" y="91439"/>
                  </a:lnTo>
                  <a:lnTo>
                    <a:pt x="0" y="91439"/>
                  </a:lnTo>
                  <a:lnTo>
                    <a:pt x="0" y="274319"/>
                  </a:lnTo>
                  <a:lnTo>
                    <a:pt x="480060" y="274319"/>
                  </a:lnTo>
                  <a:lnTo>
                    <a:pt x="480060" y="365760"/>
                  </a:lnTo>
                  <a:lnTo>
                    <a:pt x="662939" y="18287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3901440" y="314706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39" h="365760">
                  <a:moveTo>
                    <a:pt x="0" y="91439"/>
                  </a:moveTo>
                  <a:lnTo>
                    <a:pt x="480060" y="91439"/>
                  </a:lnTo>
                  <a:lnTo>
                    <a:pt x="480060" y="0"/>
                  </a:lnTo>
                  <a:lnTo>
                    <a:pt x="662939" y="182879"/>
                  </a:lnTo>
                  <a:lnTo>
                    <a:pt x="480060" y="365760"/>
                  </a:lnTo>
                  <a:lnTo>
                    <a:pt x="480060" y="274319"/>
                  </a:lnTo>
                  <a:lnTo>
                    <a:pt x="0" y="274319"/>
                  </a:lnTo>
                  <a:lnTo>
                    <a:pt x="0" y="91439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6196329" y="3194050"/>
            <a:ext cx="675640" cy="378460"/>
            <a:chOff x="6196329" y="3194050"/>
            <a:chExt cx="675640" cy="378460"/>
          </a:xfrm>
        </p:grpSpPr>
        <p:sp>
          <p:nvSpPr>
            <p:cNvPr id="19" name="object 19"/>
            <p:cNvSpPr/>
            <p:nvPr/>
          </p:nvSpPr>
          <p:spPr>
            <a:xfrm>
              <a:off x="6202679" y="3200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40" h="365760">
                  <a:moveTo>
                    <a:pt x="480060" y="0"/>
                  </a:moveTo>
                  <a:lnTo>
                    <a:pt x="480060" y="91439"/>
                  </a:lnTo>
                  <a:lnTo>
                    <a:pt x="0" y="91439"/>
                  </a:lnTo>
                  <a:lnTo>
                    <a:pt x="0" y="274320"/>
                  </a:lnTo>
                  <a:lnTo>
                    <a:pt x="480060" y="274320"/>
                  </a:lnTo>
                  <a:lnTo>
                    <a:pt x="480060" y="365760"/>
                  </a:lnTo>
                  <a:lnTo>
                    <a:pt x="662940" y="182879"/>
                  </a:lnTo>
                  <a:lnTo>
                    <a:pt x="480060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6202679" y="3200400"/>
              <a:ext cx="662940" cy="365760"/>
            </a:xfrm>
            <a:custGeom>
              <a:avLst/>
              <a:gdLst/>
              <a:ahLst/>
              <a:cxnLst/>
              <a:rect l="l" t="t" r="r" b="b"/>
              <a:pathLst>
                <a:path w="662940" h="365760">
                  <a:moveTo>
                    <a:pt x="0" y="91439"/>
                  </a:moveTo>
                  <a:lnTo>
                    <a:pt x="480060" y="91439"/>
                  </a:lnTo>
                  <a:lnTo>
                    <a:pt x="480060" y="0"/>
                  </a:lnTo>
                  <a:lnTo>
                    <a:pt x="662940" y="182879"/>
                  </a:lnTo>
                  <a:lnTo>
                    <a:pt x="480060" y="365760"/>
                  </a:lnTo>
                  <a:lnTo>
                    <a:pt x="480060" y="274320"/>
                  </a:lnTo>
                  <a:lnTo>
                    <a:pt x="0" y="274320"/>
                  </a:lnTo>
                  <a:lnTo>
                    <a:pt x="0" y="91439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7135876" y="2515552"/>
            <a:ext cx="4932680" cy="1127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1.</a:t>
            </a:r>
            <a:r>
              <a:rPr sz="2400" b="1" spc="-4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4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Planning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00000"/>
              </a:lnSpc>
              <a:spcBef>
                <a:spcPts val="1475"/>
              </a:spcBef>
            </a:pPr>
            <a:r>
              <a:rPr sz="1800" spc="-20" dirty="0">
                <a:latin typeface="Arial MT"/>
                <a:cs typeface="Arial MT"/>
              </a:rPr>
              <a:t>Step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1.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person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that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“Alice”</a:t>
            </a:r>
            <a:r>
              <a:rPr sz="1800" spc="1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married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Step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2.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</a:t>
            </a:r>
            <a:r>
              <a:rPr sz="1800" spc="-5" dirty="0">
                <a:latin typeface="Arial MT"/>
                <a:cs typeface="Arial MT"/>
              </a:rPr>
              <a:t> the </a:t>
            </a:r>
            <a:r>
              <a:rPr sz="1800" spc="5" dirty="0">
                <a:latin typeface="Arial MT"/>
                <a:cs typeface="Arial MT"/>
              </a:rPr>
              <a:t>child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that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person.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195701" y="4078922"/>
            <a:ext cx="4351020" cy="1832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2.</a:t>
            </a:r>
            <a:r>
              <a:rPr sz="2400" b="1" spc="-5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3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Reasoning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</a:pPr>
            <a:endParaRPr sz="2700">
              <a:latin typeface="Arial" panose="020B0604020202020204"/>
              <a:cs typeface="Arial" panose="020B0604020202020204"/>
            </a:endParaRPr>
          </a:p>
          <a:p>
            <a:pPr marL="539750">
              <a:lnSpc>
                <a:spcPct val="100000"/>
              </a:lnSpc>
              <a:spcBef>
                <a:spcPts val="1755"/>
              </a:spcBef>
            </a:pPr>
            <a:r>
              <a:rPr sz="1800" spc="-15" dirty="0">
                <a:latin typeface="Arial MT"/>
                <a:cs typeface="Arial MT"/>
              </a:rPr>
              <a:t>Step</a:t>
            </a:r>
            <a:r>
              <a:rPr sz="1800" spc="4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1.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“Alice”</a:t>
            </a:r>
            <a:r>
              <a:rPr sz="1800" spc="8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married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“Bob”</a:t>
            </a:r>
            <a:endParaRPr sz="1800">
              <a:latin typeface="Arial MT"/>
              <a:cs typeface="Arial MT"/>
            </a:endParaRPr>
          </a:p>
          <a:p>
            <a:pPr marL="539750" marR="50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Arial MT"/>
                <a:cs typeface="Arial MT"/>
              </a:rPr>
              <a:t>Step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2.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“Bob”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20" dirty="0">
                <a:latin typeface="Arial MT"/>
                <a:cs typeface="Arial MT"/>
              </a:rPr>
              <a:t>father</a:t>
            </a:r>
            <a:r>
              <a:rPr sz="1800" spc="9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of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“Charlie”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10" dirty="0">
                <a:latin typeface="Arial MT"/>
                <a:cs typeface="Arial MT"/>
              </a:rPr>
              <a:t>Thus,</a:t>
            </a:r>
            <a:r>
              <a:rPr sz="1800" spc="-10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answer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“Charlie”.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2640" y="346646"/>
            <a:ext cx="10564495" cy="6388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10551160" algn="l"/>
              </a:tabLst>
            </a:pP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Ch</a:t>
            </a:r>
            <a:r>
              <a:rPr sz="4000" b="0" u="heavy" spc="-3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</a:t>
            </a:r>
            <a:r>
              <a:rPr sz="4000" b="0" u="heavy" spc="-3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</a:t>
            </a:r>
            <a:r>
              <a:rPr sz="4000" b="0" u="heavy" spc="-2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l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nge</a:t>
            </a:r>
            <a:r>
              <a:rPr sz="4000" b="0" u="heavy" spc="-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:</a:t>
            </a:r>
            <a:r>
              <a:rPr sz="4000" b="0" u="heavy" spc="-1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5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H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w</a:t>
            </a:r>
            <a:r>
              <a:rPr sz="4000" b="0" u="heavy" spc="-10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t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-7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e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</a:t>
            </a:r>
            <a:r>
              <a:rPr sz="4000" b="0" u="heavy" spc="3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spc="-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spc="-17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4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o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n</a:t>
            </a:r>
            <a:r>
              <a:rPr sz="4000" b="0" u="heavy" spc="-5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 </a:t>
            </a:r>
            <a:r>
              <a:rPr sz="4000" b="0" u="heavy" spc="8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g</a:t>
            </a:r>
            <a:r>
              <a:rPr sz="4000" b="0" u="heavy" spc="6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r</a:t>
            </a:r>
            <a:r>
              <a:rPr sz="4000" b="0" u="heavy" spc="1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ap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h</a:t>
            </a:r>
            <a:r>
              <a:rPr sz="4000" b="0" u="heavy" spc="-35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s</a:t>
            </a:r>
            <a:r>
              <a:rPr sz="4000" b="0" u="heavy" spc="10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?</a:t>
            </a:r>
            <a:r>
              <a:rPr sz="4000" b="0" u="heavy" dirty="0">
                <a:solidFill>
                  <a:srgbClr val="000000"/>
                </a:solidFill>
                <a:uFill>
                  <a:solidFill>
                    <a:srgbClr val="AD1223"/>
                  </a:solidFill>
                </a:uFill>
                <a:latin typeface="Impact" panose="020B0806030902050204"/>
                <a:cs typeface="Impact" panose="020B0806030902050204"/>
              </a:rPr>
              <a:t>	</a:t>
            </a:r>
            <a:endParaRPr sz="4000">
              <a:latin typeface="Impact" panose="020B0806030902050204"/>
              <a:cs typeface="Impact" panose="020B080603090205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678815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678815" algn="l"/>
              </a:tabLst>
            </a:pPr>
            <a:r>
              <a:rPr spc="10" dirty="0"/>
              <a:t>Relation</a:t>
            </a:r>
            <a:r>
              <a:rPr spc="-120" dirty="0"/>
              <a:t> </a:t>
            </a:r>
            <a:r>
              <a:rPr spc="15" dirty="0"/>
              <a:t>paths</a:t>
            </a:r>
            <a:r>
              <a:rPr spc="-75" dirty="0"/>
              <a:t> </a:t>
            </a:r>
            <a:r>
              <a:rPr spc="10" dirty="0"/>
              <a:t>as</a:t>
            </a:r>
            <a:r>
              <a:rPr spc="-20" dirty="0"/>
              <a:t> </a:t>
            </a:r>
            <a:r>
              <a:rPr spc="10" dirty="0"/>
              <a:t>plans</a:t>
            </a:r>
            <a:endParaRPr spc="10" dirty="0"/>
          </a:p>
          <a:p>
            <a:pPr marL="1136015" marR="5080" lvl="1" indent="-228600">
              <a:lnSpc>
                <a:spcPts val="2580"/>
              </a:lnSpc>
              <a:spcBef>
                <a:spcPts val="555"/>
              </a:spcBef>
              <a:buChar char="•"/>
              <a:tabLst>
                <a:tab pos="1136650" algn="l"/>
              </a:tabLst>
            </a:pPr>
            <a:r>
              <a:rPr sz="2400" spc="-25" dirty="0">
                <a:latin typeface="Arial MT"/>
                <a:cs typeface="Arial MT"/>
              </a:rPr>
              <a:t>Relation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paths</a:t>
            </a:r>
            <a:r>
              <a:rPr sz="2400" spc="110" dirty="0">
                <a:latin typeface="Arial MT"/>
                <a:cs typeface="Arial MT"/>
              </a:rPr>
              <a:t> </a:t>
            </a:r>
            <a:r>
              <a:rPr sz="2400" spc="-15" dirty="0">
                <a:latin typeface="Arial MT"/>
                <a:cs typeface="Arial MT"/>
              </a:rPr>
              <a:t>are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3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sequence</a:t>
            </a:r>
            <a:r>
              <a:rPr sz="2400" b="1" spc="27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1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of</a:t>
            </a:r>
            <a:r>
              <a:rPr sz="2400" b="1" spc="3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relations</a:t>
            </a:r>
            <a:r>
              <a:rPr sz="2400" b="1" spc="12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2400" spc="-30" dirty="0">
                <a:latin typeface="Arial MT"/>
                <a:cs typeface="Arial MT"/>
              </a:rPr>
              <a:t>that</a:t>
            </a:r>
            <a:r>
              <a:rPr sz="2400" spc="10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can</a:t>
            </a:r>
            <a:r>
              <a:rPr sz="2400" spc="3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serve</a:t>
            </a:r>
            <a:r>
              <a:rPr sz="2400" spc="1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as</a:t>
            </a:r>
            <a:r>
              <a:rPr sz="2400" spc="-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faithful</a:t>
            </a:r>
            <a:r>
              <a:rPr sz="2400" spc="114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plans </a:t>
            </a:r>
            <a:r>
              <a:rPr sz="2400" spc="-655" dirty="0">
                <a:latin typeface="Arial MT"/>
                <a:cs typeface="Arial MT"/>
              </a:rPr>
              <a:t> </a:t>
            </a:r>
            <a:r>
              <a:rPr sz="2400" spc="10" dirty="0">
                <a:latin typeface="Arial MT"/>
                <a:cs typeface="Arial MT"/>
              </a:rPr>
              <a:t>for</a:t>
            </a:r>
            <a:r>
              <a:rPr sz="2400" spc="-35" dirty="0">
                <a:latin typeface="Arial MT"/>
                <a:cs typeface="Arial MT"/>
              </a:rPr>
              <a:t> reasoning</a:t>
            </a:r>
            <a:r>
              <a:rPr sz="2400" spc="2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spc="-30" dirty="0">
                <a:latin typeface="Arial MT"/>
                <a:cs typeface="Arial MT"/>
              </a:rPr>
              <a:t> </a:t>
            </a:r>
            <a:r>
              <a:rPr sz="2400" spc="-35" dirty="0">
                <a:latin typeface="Arial MT"/>
                <a:cs typeface="Arial MT"/>
              </a:rPr>
              <a:t>graphs.</a:t>
            </a:r>
            <a:endParaRPr sz="2400">
              <a:latin typeface="Arial MT"/>
              <a:cs typeface="Arial MT"/>
            </a:endParaRPr>
          </a:p>
          <a:p>
            <a:pPr marL="678815" indent="-228600">
              <a:lnSpc>
                <a:spcPct val="100000"/>
              </a:lnSpc>
              <a:spcBef>
                <a:spcPts val="655"/>
              </a:spcBef>
              <a:buFont typeface="Arial MT"/>
              <a:buChar char="•"/>
              <a:tabLst>
                <a:tab pos="678815" algn="l"/>
              </a:tabLst>
            </a:pPr>
            <a:r>
              <a:rPr spc="5" dirty="0"/>
              <a:t>Example:</a:t>
            </a:r>
            <a:endParaRPr spc="5" dirty="0"/>
          </a:p>
          <a:p>
            <a:pPr marL="1136015" lvl="1" indent="-229235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1136650" algn="l"/>
              </a:tabLst>
            </a:pPr>
            <a:r>
              <a:rPr sz="2400" b="1" spc="-35" dirty="0">
                <a:latin typeface="Arial" panose="020B0604020202020204"/>
                <a:cs typeface="Arial" panose="020B0604020202020204"/>
              </a:rPr>
              <a:t>Question: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1593850" lvl="2" indent="-229235">
              <a:lnSpc>
                <a:spcPct val="100000"/>
              </a:lnSpc>
              <a:spcBef>
                <a:spcPts val="185"/>
              </a:spcBef>
              <a:buChar char="•"/>
              <a:tabLst>
                <a:tab pos="1594485" algn="l"/>
              </a:tabLst>
            </a:pPr>
            <a:r>
              <a:rPr sz="2400" spc="15" dirty="0">
                <a:latin typeface="Arial MT"/>
                <a:cs typeface="Arial MT"/>
              </a:rPr>
              <a:t>Who</a:t>
            </a:r>
            <a:r>
              <a:rPr sz="2400" spc="-95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is</a:t>
            </a:r>
            <a:r>
              <a:rPr sz="2400" spc="40" dirty="0">
                <a:latin typeface="Arial MT"/>
                <a:cs typeface="Arial MT"/>
              </a:rPr>
              <a:t> </a:t>
            </a:r>
            <a:r>
              <a:rPr sz="2400" spc="-30" dirty="0">
                <a:latin typeface="Arial MT"/>
                <a:cs typeface="Arial MT"/>
              </a:rPr>
              <a:t>the</a:t>
            </a:r>
            <a:r>
              <a:rPr sz="2400" spc="80" dirty="0">
                <a:latin typeface="Arial MT"/>
                <a:cs typeface="Arial MT"/>
              </a:rPr>
              <a:t> </a:t>
            </a:r>
            <a:r>
              <a:rPr sz="2400" spc="-40" dirty="0">
                <a:latin typeface="Arial MT"/>
                <a:cs typeface="Arial MT"/>
              </a:rPr>
              <a:t>child</a:t>
            </a:r>
            <a:r>
              <a:rPr sz="2400" spc="19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of</a:t>
            </a:r>
            <a:r>
              <a:rPr sz="2400" spc="-14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Alice?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51914" y="3860101"/>
            <a:ext cx="252857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b="1" spc="-15" dirty="0">
                <a:latin typeface="Arial" panose="020B0604020202020204"/>
                <a:cs typeface="Arial" panose="020B0604020202020204"/>
              </a:rPr>
              <a:t>Relation</a:t>
            </a:r>
            <a:r>
              <a:rPr sz="2400" b="1" spc="50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20" dirty="0">
                <a:latin typeface="Arial" panose="020B0604020202020204"/>
                <a:cs typeface="Arial" panose="020B0604020202020204"/>
              </a:rPr>
              <a:t>path</a:t>
            </a:r>
            <a:r>
              <a:rPr sz="2400" b="1" spc="1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5" dirty="0">
                <a:latin typeface="Cambria Math" panose="02040503050406030204"/>
                <a:cs typeface="Cambria Math" panose="02040503050406030204"/>
              </a:rPr>
              <a:t>𝒛</a:t>
            </a:r>
            <a:r>
              <a:rPr sz="2400" b="1" spc="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624319" y="3932237"/>
            <a:ext cx="5396865" cy="9410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 panose="020B0604020202020204"/>
                <a:cs typeface="Arial" panose="020B0604020202020204"/>
              </a:rPr>
              <a:t>Plan: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L="469900" marR="5080">
              <a:lnSpc>
                <a:spcPct val="100000"/>
              </a:lnSpc>
              <a:spcBef>
                <a:spcPts val="5"/>
              </a:spcBef>
            </a:pPr>
            <a:r>
              <a:rPr sz="1800" spc="-15" dirty="0">
                <a:latin typeface="Arial MT"/>
                <a:cs typeface="Arial MT"/>
              </a:rPr>
              <a:t>Step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1.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 </a:t>
            </a:r>
            <a:r>
              <a:rPr sz="1800" spc="-5" dirty="0">
                <a:latin typeface="Arial MT"/>
                <a:cs typeface="Arial MT"/>
              </a:rPr>
              <a:t>the </a:t>
            </a:r>
            <a:r>
              <a:rPr sz="1800" spc="-15" dirty="0">
                <a:latin typeface="Arial MT"/>
                <a:cs typeface="Arial MT"/>
              </a:rPr>
              <a:t>person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“Alice”</a:t>
            </a:r>
            <a:r>
              <a:rPr sz="1800" spc="9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is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married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to.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Step</a:t>
            </a:r>
            <a:r>
              <a:rPr sz="1800" spc="55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2.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Find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5" dirty="0">
                <a:latin typeface="Arial MT"/>
                <a:cs typeface="Arial MT"/>
              </a:rPr>
              <a:t>child</a:t>
            </a:r>
            <a:r>
              <a:rPr sz="1800" spc="-6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that</a:t>
            </a:r>
            <a:r>
              <a:rPr sz="1800" spc="7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person.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30570" y="4390390"/>
            <a:ext cx="858519" cy="264160"/>
            <a:chOff x="5830570" y="4390390"/>
            <a:chExt cx="858519" cy="264160"/>
          </a:xfrm>
        </p:grpSpPr>
        <p:sp>
          <p:nvSpPr>
            <p:cNvPr id="7" name="object 7"/>
            <p:cNvSpPr/>
            <p:nvPr/>
          </p:nvSpPr>
          <p:spPr>
            <a:xfrm>
              <a:off x="5836920" y="4396740"/>
              <a:ext cx="845819" cy="251460"/>
            </a:xfrm>
            <a:custGeom>
              <a:avLst/>
              <a:gdLst/>
              <a:ahLst/>
              <a:cxnLst/>
              <a:rect l="l" t="t" r="r" b="b"/>
              <a:pathLst>
                <a:path w="845820" h="251460">
                  <a:moveTo>
                    <a:pt x="720089" y="0"/>
                  </a:moveTo>
                  <a:lnTo>
                    <a:pt x="720089" y="62865"/>
                  </a:lnTo>
                  <a:lnTo>
                    <a:pt x="0" y="62865"/>
                  </a:lnTo>
                  <a:lnTo>
                    <a:pt x="0" y="188595"/>
                  </a:lnTo>
                  <a:lnTo>
                    <a:pt x="720089" y="188595"/>
                  </a:lnTo>
                  <a:lnTo>
                    <a:pt x="720089" y="251460"/>
                  </a:lnTo>
                  <a:lnTo>
                    <a:pt x="845820" y="125730"/>
                  </a:lnTo>
                  <a:lnTo>
                    <a:pt x="720089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36920" y="4396740"/>
              <a:ext cx="845819" cy="251460"/>
            </a:xfrm>
            <a:custGeom>
              <a:avLst/>
              <a:gdLst/>
              <a:ahLst/>
              <a:cxnLst/>
              <a:rect l="l" t="t" r="r" b="b"/>
              <a:pathLst>
                <a:path w="845820" h="251460">
                  <a:moveTo>
                    <a:pt x="0" y="62865"/>
                  </a:moveTo>
                  <a:lnTo>
                    <a:pt x="720089" y="62865"/>
                  </a:lnTo>
                  <a:lnTo>
                    <a:pt x="720089" y="0"/>
                  </a:lnTo>
                  <a:lnTo>
                    <a:pt x="845820" y="125730"/>
                  </a:lnTo>
                  <a:lnTo>
                    <a:pt x="720089" y="251460"/>
                  </a:lnTo>
                  <a:lnTo>
                    <a:pt x="720089" y="188595"/>
                  </a:lnTo>
                  <a:lnTo>
                    <a:pt x="0" y="188595"/>
                  </a:lnTo>
                  <a:lnTo>
                    <a:pt x="0" y="62865"/>
                  </a:lnTo>
                  <a:close/>
                </a:path>
              </a:pathLst>
            </a:custGeom>
            <a:ln w="12699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9" name="object 9"/>
          <p:cNvGrpSpPr/>
          <p:nvPr/>
        </p:nvGrpSpPr>
        <p:grpSpPr>
          <a:xfrm>
            <a:off x="3460750" y="4954270"/>
            <a:ext cx="264160" cy="538480"/>
            <a:chOff x="3460750" y="4954270"/>
            <a:chExt cx="264160" cy="538480"/>
          </a:xfrm>
        </p:grpSpPr>
        <p:sp>
          <p:nvSpPr>
            <p:cNvPr id="10" name="object 10"/>
            <p:cNvSpPr/>
            <p:nvPr/>
          </p:nvSpPr>
          <p:spPr>
            <a:xfrm>
              <a:off x="3467100" y="4960620"/>
              <a:ext cx="251460" cy="525780"/>
            </a:xfrm>
            <a:custGeom>
              <a:avLst/>
              <a:gdLst/>
              <a:ahLst/>
              <a:cxnLst/>
              <a:rect l="l" t="t" r="r" b="b"/>
              <a:pathLst>
                <a:path w="251460" h="525779">
                  <a:moveTo>
                    <a:pt x="188595" y="0"/>
                  </a:moveTo>
                  <a:lnTo>
                    <a:pt x="62864" y="0"/>
                  </a:lnTo>
                  <a:lnTo>
                    <a:pt x="62864" y="400049"/>
                  </a:lnTo>
                  <a:lnTo>
                    <a:pt x="0" y="400049"/>
                  </a:lnTo>
                  <a:lnTo>
                    <a:pt x="125729" y="525779"/>
                  </a:lnTo>
                  <a:lnTo>
                    <a:pt x="251460" y="400049"/>
                  </a:lnTo>
                  <a:lnTo>
                    <a:pt x="188595" y="400049"/>
                  </a:lnTo>
                  <a:lnTo>
                    <a:pt x="188595" y="0"/>
                  </a:lnTo>
                  <a:close/>
                </a:path>
              </a:pathLst>
            </a:custGeom>
            <a:solidFill>
              <a:srgbClr val="7E8FA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467100" y="4960620"/>
              <a:ext cx="251460" cy="525780"/>
            </a:xfrm>
            <a:custGeom>
              <a:avLst/>
              <a:gdLst/>
              <a:ahLst/>
              <a:cxnLst/>
              <a:rect l="l" t="t" r="r" b="b"/>
              <a:pathLst>
                <a:path w="251460" h="525779">
                  <a:moveTo>
                    <a:pt x="188595" y="0"/>
                  </a:moveTo>
                  <a:lnTo>
                    <a:pt x="188595" y="400049"/>
                  </a:lnTo>
                  <a:lnTo>
                    <a:pt x="251460" y="400049"/>
                  </a:lnTo>
                  <a:lnTo>
                    <a:pt x="125729" y="525779"/>
                  </a:lnTo>
                  <a:lnTo>
                    <a:pt x="0" y="400049"/>
                  </a:lnTo>
                  <a:lnTo>
                    <a:pt x="62864" y="400049"/>
                  </a:lnTo>
                  <a:lnTo>
                    <a:pt x="62864" y="0"/>
                  </a:lnTo>
                  <a:lnTo>
                    <a:pt x="188595" y="0"/>
                  </a:lnTo>
                  <a:close/>
                </a:path>
              </a:pathLst>
            </a:custGeom>
            <a:ln w="12700">
              <a:solidFill>
                <a:srgbClr val="313945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2" name="object 1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2036678" y="4427774"/>
            <a:ext cx="3375728" cy="19756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2075179" y="6096952"/>
            <a:ext cx="5963285" cy="622935"/>
            <a:chOff x="2075179" y="6096952"/>
            <a:chExt cx="5963285" cy="62293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75179" y="6212611"/>
              <a:ext cx="5745480" cy="34855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865620" y="6111240"/>
              <a:ext cx="1158240" cy="594360"/>
            </a:xfrm>
            <a:custGeom>
              <a:avLst/>
              <a:gdLst/>
              <a:ahLst/>
              <a:cxnLst/>
              <a:rect l="l" t="t" r="r" b="b"/>
              <a:pathLst>
                <a:path w="1158240" h="594359">
                  <a:moveTo>
                    <a:pt x="0" y="594360"/>
                  </a:moveTo>
                  <a:lnTo>
                    <a:pt x="1158240" y="594360"/>
                  </a:lnTo>
                  <a:lnTo>
                    <a:pt x="1158240" y="0"/>
                  </a:lnTo>
                  <a:lnTo>
                    <a:pt x="0" y="0"/>
                  </a:lnTo>
                  <a:lnTo>
                    <a:pt x="0" y="594360"/>
                  </a:lnTo>
                  <a:close/>
                </a:path>
              </a:pathLst>
            </a:custGeom>
            <a:ln w="28575">
              <a:solidFill>
                <a:srgbClr val="297E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/>
          <p:nvPr/>
        </p:nvSpPr>
        <p:spPr>
          <a:xfrm>
            <a:off x="1301114" y="5176854"/>
            <a:ext cx="9678035" cy="137985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4218305">
              <a:lnSpc>
                <a:spcPct val="100000"/>
              </a:lnSpc>
              <a:spcBef>
                <a:spcPts val="805"/>
              </a:spcBef>
            </a:pPr>
            <a:r>
              <a:rPr sz="1800" spc="-20" dirty="0">
                <a:latin typeface="Arial MT"/>
                <a:cs typeface="Arial MT"/>
              </a:rPr>
              <a:t>Execute</a:t>
            </a:r>
            <a:r>
              <a:rPr sz="1800" spc="11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plan </a:t>
            </a:r>
            <a:r>
              <a:rPr sz="1800" spc="-25" dirty="0">
                <a:latin typeface="Arial MT"/>
                <a:cs typeface="Arial MT"/>
              </a:rPr>
              <a:t>on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KGs</a:t>
            </a:r>
            <a:r>
              <a:rPr sz="1800" spc="35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to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b="1" spc="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retrieve</a:t>
            </a:r>
            <a:r>
              <a:rPr sz="1800" b="1" spc="-65" dirty="0">
                <a:solidFill>
                  <a:srgbClr val="297ED4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800" spc="-10" dirty="0">
                <a:latin typeface="Arial MT"/>
                <a:cs typeface="Arial MT"/>
              </a:rPr>
              <a:t>reasoning</a:t>
            </a:r>
            <a:r>
              <a:rPr sz="1800" spc="6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paths.</a:t>
            </a:r>
            <a:endParaRPr sz="1800">
              <a:latin typeface="Arial MT"/>
              <a:cs typeface="Arial MT"/>
            </a:endParaRPr>
          </a:p>
          <a:p>
            <a:pPr marL="292100" indent="-228600">
              <a:lnSpc>
                <a:spcPct val="100000"/>
              </a:lnSpc>
              <a:spcBef>
                <a:spcPts val="945"/>
              </a:spcBef>
              <a:buFont typeface="Arial MT"/>
              <a:buChar char="•"/>
              <a:tabLst>
                <a:tab pos="292100" algn="l"/>
              </a:tabLst>
            </a:pPr>
            <a:r>
              <a:rPr sz="2400" b="1" spc="-30" dirty="0">
                <a:latin typeface="Arial" panose="020B0604020202020204"/>
                <a:cs typeface="Arial" panose="020B0604020202020204"/>
              </a:rPr>
              <a:t>Reasoning</a:t>
            </a:r>
            <a:r>
              <a:rPr sz="2400" b="1" spc="175" dirty="0">
                <a:latin typeface="Arial" panose="020B0604020202020204"/>
                <a:cs typeface="Arial" panose="020B0604020202020204"/>
              </a:rPr>
              <a:t> </a:t>
            </a:r>
            <a:r>
              <a:rPr sz="2400" b="1" spc="-35" dirty="0">
                <a:latin typeface="Arial" panose="020B0604020202020204"/>
                <a:cs typeface="Arial" panose="020B0604020202020204"/>
              </a:rPr>
              <a:t>paths</a:t>
            </a:r>
            <a:r>
              <a:rPr sz="2400" b="1" spc="155" dirty="0">
                <a:latin typeface="Arial" panose="020B0604020202020204"/>
                <a:cs typeface="Arial" panose="020B0604020202020204"/>
              </a:rPr>
              <a:t> </a:t>
            </a:r>
            <a:r>
              <a:rPr sz="2400" spc="25" dirty="0">
                <a:latin typeface="Cambria Math" panose="02040503050406030204"/>
                <a:cs typeface="Cambria Math" panose="02040503050406030204"/>
              </a:rPr>
              <a:t>𝒘</a:t>
            </a:r>
            <a:r>
              <a:rPr sz="2625" spc="37" baseline="-16000" dirty="0">
                <a:latin typeface="Cambria Math" panose="02040503050406030204"/>
                <a:cs typeface="Cambria Math" panose="02040503050406030204"/>
              </a:rPr>
              <a:t>𝒛</a:t>
            </a:r>
            <a:r>
              <a:rPr sz="2400" b="1" spc="25" dirty="0">
                <a:latin typeface="Arial" panose="020B0604020202020204"/>
                <a:cs typeface="Arial" panose="020B0604020202020204"/>
              </a:rPr>
              <a:t>:</a:t>
            </a:r>
            <a:endParaRPr sz="2400">
              <a:latin typeface="Arial" panose="020B0604020202020204"/>
              <a:cs typeface="Arial" panose="020B0604020202020204"/>
            </a:endParaRPr>
          </a:p>
          <a:p>
            <a:pPr marR="1981200" algn="r">
              <a:lnSpc>
                <a:spcPct val="100000"/>
              </a:lnSpc>
              <a:spcBef>
                <a:spcPts val="1810"/>
              </a:spcBef>
            </a:pPr>
            <a:r>
              <a:rPr sz="1800" b="1" spc="10" dirty="0">
                <a:latin typeface="Arial" panose="020B0604020202020204"/>
                <a:cs typeface="Arial" panose="020B0604020202020204"/>
              </a:rPr>
              <a:t>Answer</a:t>
            </a:r>
            <a:endParaRPr sz="1800">
              <a:latin typeface="Arial" panose="020B0604020202020204"/>
              <a:cs typeface="Arial" panose="020B0604020202020204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7100" y="4206240"/>
            <a:ext cx="2468879" cy="18897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TM5MDc2Mzk3NTEzN2QxYjU0YzE2YWQ3MmIxOWY4MmE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3792</Words>
  <Application>WPS 演示</Application>
  <PresentationFormat>On-screen Show (4:3)</PresentationFormat>
  <Paragraphs>216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Arial</vt:lpstr>
      <vt:lpstr>宋体</vt:lpstr>
      <vt:lpstr>Wingdings</vt:lpstr>
      <vt:lpstr>Arial</vt:lpstr>
      <vt:lpstr>Tahoma</vt:lpstr>
      <vt:lpstr>Arial MT</vt:lpstr>
      <vt:lpstr>Impact</vt:lpstr>
      <vt:lpstr>Calibri</vt:lpstr>
      <vt:lpstr>Cambria Math</vt:lpstr>
      <vt:lpstr>微软雅黑</vt:lpstr>
      <vt:lpstr>Arial Unicode MS</vt:lpstr>
      <vt:lpstr>Office Theme</vt:lpstr>
      <vt:lpstr>2024</vt:lpstr>
      <vt:lpstr> Background	</vt:lpstr>
      <vt:lpstr> Limitations</vt:lpstr>
      <vt:lpstr> Motivations	</vt:lpstr>
      <vt:lpstr> Motivations	</vt:lpstr>
      <vt:lpstr> KGs + LLMs	</vt:lpstr>
      <vt:lpstr> KG-enhanced LLM Reasoning</vt:lpstr>
      <vt:lpstr> Cha llenges: How to reason on graphs?	</vt:lpstr>
      <vt:lpstr> Cha llenges: How to reason on graphs?	</vt:lpstr>
      <vt:lpstr> Reasoning on graphs (RoG)	</vt:lpstr>
      <vt:lpstr>Reasoning on graphs (RoG): Planning-retrieval-reasoning</vt:lpstr>
      <vt:lpstr> Reasoning on graphs (RoG)	</vt:lpstr>
      <vt:lpstr> Planning-retrieval-reasoning	</vt:lpstr>
      <vt:lpstr> Planning-retrieval-reasoning	</vt:lpstr>
      <vt:lpstr> Experiments</vt:lpstr>
      <vt:lpstr> Experiments</vt:lpstr>
      <vt:lpstr> Experiments</vt:lpstr>
      <vt:lpstr> Faithfulness of	generated relation Paths	</vt:lpstr>
      <vt:lpstr> Faithful reasoning and interpretable results	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</dc:title>
  <dc:creator>WJT</dc:creator>
  <cp:lastModifiedBy>倪宇</cp:lastModifiedBy>
  <cp:revision>5</cp:revision>
  <dcterms:created xsi:type="dcterms:W3CDTF">2024-10-23T10:59:00Z</dcterms:created>
  <dcterms:modified xsi:type="dcterms:W3CDTF">2024-10-24T13:17:06Z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2024-04-27T08:00:00Z</vt:filetime>
  </property>
  <property fmtid="{D5CDD505-2E9C-101B-9397-08002B2CF9AE}" pid="3" name="Creator">
    <vt:lpwstr>Microsoft® PowerPoint® 适用于 Microsoft 365</vt:lpwstr>
  </property>
  <property fmtid="{D5CDD505-2E9C-101B-9397-08002B2CF9AE}" pid="4" name="LastSaved">
    <vt:filetime>2024-10-24T08:00:00Z</vt:filetime>
  </property>
  <property fmtid="{D5CDD505-2E9C-101B-9397-08002B2CF9AE}" pid="5" name="ICV">
    <vt:lpwstr>B19B26025D4D46ADA6C921929342BB5F_13</vt:lpwstr>
  </property>
  <property fmtid="{D5CDD505-2E9C-101B-9397-08002B2CF9AE}" pid="6" name="KSOProductBuildVer">
    <vt:lpwstr>2052-12.1.0.18276</vt:lpwstr>
  </property>
</Properties>
</file>