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431" r:id="rId3"/>
    <p:sldId id="432" r:id="rId5"/>
    <p:sldId id="259" r:id="rId6"/>
    <p:sldId id="260" r:id="rId7"/>
    <p:sldId id="286" r:id="rId8"/>
    <p:sldId id="261" r:id="rId9"/>
    <p:sldId id="288" r:id="rId10"/>
    <p:sldId id="309" r:id="rId11"/>
    <p:sldId id="414" r:id="rId12"/>
    <p:sldId id="433" r:id="rId13"/>
    <p:sldId id="416" r:id="rId14"/>
    <p:sldId id="434" r:id="rId15"/>
    <p:sldId id="435" r:id="rId16"/>
    <p:sldId id="333" r:id="rId17"/>
    <p:sldId id="345" r:id="rId18"/>
    <p:sldId id="438" r:id="rId19"/>
    <p:sldId id="343" r:id="rId20"/>
    <p:sldId id="342" r:id="rId21"/>
    <p:sldId id="436" r:id="rId22"/>
    <p:sldId id="285" r:id="rId23"/>
  </p:sldIdLst>
  <p:sldSz cx="12192000" cy="6858000"/>
  <p:notesSz cx="6858000" cy="9144000"/>
  <p:embeddedFontLst>
    <p:embeddedFont>
      <p:font typeface="微软雅黑" panose="020B0503020204020204" pitchFamily="34" charset="-122"/>
      <p:regular r:id="rId27"/>
    </p:embeddedFont>
    <p:embeddedFont>
      <p:font typeface="Calibri" panose="020F0502020204030204" pitchFamily="34" charset="0"/>
      <p:regular r:id="rId28"/>
      <p:bold r:id="rId29"/>
      <p:italic r:id="rId30"/>
      <p:boldItalic r:id="rId31"/>
    </p:embeddedFont>
    <p:embeddedFont>
      <p:font typeface="黑体" panose="02010609060101010101" charset="-122"/>
      <p:regular r:id="rId32"/>
    </p:embeddedFont>
    <p:embeddedFont>
      <p:font typeface="Impact" panose="020B0806030902050204" pitchFamily="34" charset="0"/>
      <p:regular r:id="rId33"/>
    </p:embeddedFont>
    <p:embeddedFont>
      <p:font typeface="SimSun-ExtB" panose="02010609060101010101" pitchFamily="49" charset="-122"/>
      <p:regular r:id="rId34"/>
    </p:embeddedFont>
    <p:embeddedFont>
      <p:font typeface="等线" panose="02010600030101010101" charset="-122"/>
      <p:regular r:id="rId35"/>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7" userDrawn="1">
          <p15:clr>
            <a:srgbClr val="A4A3A4"/>
          </p15:clr>
        </p15:guide>
        <p15:guide id="2" orient="horz" pos="4262" userDrawn="1">
          <p15:clr>
            <a:srgbClr val="A4A3A4"/>
          </p15:clr>
        </p15:guide>
        <p15:guide id="3" pos="191" userDrawn="1">
          <p15:clr>
            <a:srgbClr val="A4A3A4"/>
          </p15:clr>
        </p15:guide>
        <p15:guide id="4" pos="7492" userDrawn="1">
          <p15:clr>
            <a:srgbClr val="A4A3A4"/>
          </p15:clr>
        </p15:guide>
        <p15:guide id="5" orient="horz" pos="4077" userDrawn="1">
          <p15:clr>
            <a:srgbClr val="A4A3A4"/>
          </p15:clr>
        </p15:guide>
        <p15:guide id="6" orient="horz" pos="37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3455"/>
    <a:srgbClr val="D4E4A0"/>
    <a:srgbClr val="DCC975"/>
    <a:srgbClr val="F7B500"/>
    <a:srgbClr val="564A59"/>
    <a:srgbClr val="FEFBEA"/>
    <a:srgbClr val="FFFFFF"/>
    <a:srgbClr val="44BE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17" autoAdjust="0"/>
    <p:restoredTop sz="94618" autoAdjust="0"/>
  </p:normalViewPr>
  <p:slideViewPr>
    <p:cSldViewPr snapToGrid="0" showGuides="1">
      <p:cViewPr varScale="1">
        <p:scale>
          <a:sx n="64" d="100"/>
          <a:sy n="64" d="100"/>
        </p:scale>
        <p:origin x="82" y="1325"/>
      </p:cViewPr>
      <p:guideLst>
        <p:guide orient="horz" pos="127"/>
        <p:guide orient="horz" pos="4262"/>
        <p:guide pos="191"/>
        <p:guide pos="7492"/>
        <p:guide orient="horz" pos="4077"/>
        <p:guide orient="horz" pos="3796"/>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font" Target="fonts/font9.fntdata"/><Relationship Id="rId34" Type="http://schemas.openxmlformats.org/officeDocument/2006/relationships/font" Target="fonts/font8.fntdata"/><Relationship Id="rId33" Type="http://schemas.openxmlformats.org/officeDocument/2006/relationships/font" Target="fonts/font7.fntdata"/><Relationship Id="rId32" Type="http://schemas.openxmlformats.org/officeDocument/2006/relationships/font" Target="fonts/font6.fntdata"/><Relationship Id="rId31" Type="http://schemas.openxmlformats.org/officeDocument/2006/relationships/font" Target="fonts/font5.fntdata"/><Relationship Id="rId30" Type="http://schemas.openxmlformats.org/officeDocument/2006/relationships/font" Target="fonts/font4.fntdata"/><Relationship Id="rId3" Type="http://schemas.openxmlformats.org/officeDocument/2006/relationships/slide" Target="slides/slide1.xml"/><Relationship Id="rId29" Type="http://schemas.openxmlformats.org/officeDocument/2006/relationships/font" Target="fonts/font3.fntdata"/><Relationship Id="rId28" Type="http://schemas.openxmlformats.org/officeDocument/2006/relationships/font" Target="fonts/font2.fntdata"/><Relationship Id="rId27" Type="http://schemas.openxmlformats.org/officeDocument/2006/relationships/font" Target="fonts/font1.fntdata"/><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823"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8824"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1743F9-9B08-422F-9ECE-BE7148BC7DDC}" type="datetimeFigureOut">
              <a:rPr lang="zh-CN" altLang="en-US" smtClean="0"/>
            </a:fld>
            <a:endParaRPr lang="zh-CN" altLang="en-US"/>
          </a:p>
        </p:txBody>
      </p:sp>
      <p:sp>
        <p:nvSpPr>
          <p:cNvPr id="1048825"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8826"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827"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8828"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C0232-94FA-4EBE-BB9B-79FBE486032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0" name="幻灯片图像占位符 1"/>
          <p:cNvSpPr>
            <a:spLocks noGrp="1" noRot="1" noChangeAspect="1"/>
          </p:cNvSpPr>
          <p:nvPr>
            <p:ph type="sldImg"/>
          </p:nvPr>
        </p:nvSpPr>
        <p:spPr/>
      </p:sp>
      <p:sp>
        <p:nvSpPr>
          <p:cNvPr id="1048581"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本</a:t>
            </a:r>
            <a:r>
              <a:rPr lang="en-US" altLang="zh-CN" sz="1200" b="0" i="0" kern="1200" dirty="0">
                <a:solidFill>
                  <a:schemeClr val="tx1"/>
                </a:solidFill>
                <a:effectLst/>
                <a:latin typeface="+mn-lt"/>
                <a:ea typeface="+mn-ea"/>
                <a:cs typeface="+mn-cs"/>
              </a:rPr>
              <a:t>PPT</a:t>
            </a:r>
            <a:r>
              <a:rPr lang="zh-CN" altLang="en-US" sz="1200" b="0" i="0" kern="1200" dirty="0">
                <a:solidFill>
                  <a:schemeClr val="tx1"/>
                </a:solidFill>
                <a:effectLst/>
                <a:latin typeface="+mn-lt"/>
                <a:ea typeface="+mn-ea"/>
                <a:cs typeface="+mn-cs"/>
              </a:rPr>
              <a:t>模板部分元素使用了幻灯片母版制作。如果需要修改，点击</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视图</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幻灯片母版</a:t>
            </a:r>
            <a:r>
              <a:rPr lang="en-US" altLang="zh-CN" sz="1200" b="0" i="0" kern="1200" dirty="0">
                <a:solidFill>
                  <a:schemeClr val="tx1"/>
                </a:solidFill>
                <a:effectLst/>
                <a:latin typeface="+mn-lt"/>
                <a:ea typeface="+mn-ea"/>
                <a:cs typeface="+mn-cs"/>
              </a:rPr>
              <a:t>-</a:t>
            </a:r>
            <a:r>
              <a:rPr lang="zh-CN" altLang="en-US" sz="1200" b="0" i="0" kern="1200">
                <a:solidFill>
                  <a:schemeClr val="tx1"/>
                </a:solidFill>
                <a:effectLst/>
                <a:latin typeface="+mn-lt"/>
                <a:ea typeface="+mn-ea"/>
                <a:cs typeface="+mn-cs"/>
              </a:rPr>
              <a:t>修改 完成后关闭编辑母版即可。</a:t>
            </a:r>
            <a:endParaRPr lang="zh-CN" altLang="en-US"/>
          </a:p>
        </p:txBody>
      </p:sp>
      <p:sp>
        <p:nvSpPr>
          <p:cNvPr id="1048582"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联邦学习在医疗领域的应用可以有效保护患者隐私，同时提升模型的准确性。通过分布式训练机制，各医院和研究机构能够在不共享原始数据的前提下，共同优化诊断模型，为患者提供更精准的医疗服务</a:t>
            </a:r>
            <a:r>
              <a:rPr lang="en-US" altLang="zh-CN"/>
              <a:t>.</a:t>
            </a:r>
            <a:endParaRPr lang="en-US" altLang="zh-CN"/>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联邦学习在金融领域的应用可以有效保护客户隐私，同时提升风险评估的准确性。通过分布式训练机制，金融机构能够在不共享原始数据的前提下，共同优化信用评分和反洗钱模型，为客户提供更安全、更精准的金融服务。</a:t>
            </a:r>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zh-CN" altLang="en-US"/>
                  <a:t>明文</a:t>
                </a:r>
                <a:r>
                  <a:rPr lang="en-US" altLang="zh-CN"/>
                  <a:t>m1=5</a:t>
                </a:r>
                <a:r>
                  <a:rPr lang="zh-CN" altLang="en-US"/>
                  <a:t>，</a:t>
                </a:r>
                <a:r>
                  <a:rPr lang="en-US" altLang="zh-CN"/>
                  <a:t>m2=3</a:t>
                </a:r>
                <a:r>
                  <a:rPr lang="zh-CN" altLang="en-US"/>
                  <a:t>；</a:t>
                </a:r>
                <a:r>
                  <a:rPr lang="en-US" altLang="zh-CN"/>
                  <a:t> </a:t>
                </a:r>
                <a:r>
                  <a:rPr lang="zh-CN" altLang="en-US"/>
                  <a:t>加密得到</a:t>
                </a:r>
                <a14:m>
                  <m:oMath xmlns:m="http://schemas.openxmlformats.org/officeDocument/2006/math">
                    <m:r>
                      <a:rPr lang="en-US" altLang="zh-CN" i="1" dirty="0">
                        <a:solidFill>
                          <a:schemeClr val="tx1">
                            <a:lumMod val="75000"/>
                            <a:lumOff val="25000"/>
                          </a:schemeClr>
                        </a:solidFill>
                        <a:latin typeface="Cambria Math" panose="02040503050406030204" charset="0"/>
                        <a:cs typeface="Cambria Math" panose="02040503050406030204" charset="0"/>
                      </a:rPr>
                      <m:t>𝐸𝑛𝑐</m:t>
                    </m:r>
                    <m:r>
                      <a:rPr lang="en-US" altLang="zh-CN" i="1" dirty="0">
                        <a:solidFill>
                          <a:schemeClr val="tx1">
                            <a:lumMod val="75000"/>
                            <a:lumOff val="25000"/>
                          </a:schemeClr>
                        </a:solidFill>
                        <a:latin typeface="Cambria Math" panose="02040503050406030204" charset="0"/>
                        <a:cs typeface="Cambria Math" panose="02040503050406030204" charset="0"/>
                      </a:rPr>
                      <m:t>(</m:t>
                    </m:r>
                    <m:r>
                      <a:rPr lang="en-US" altLang="zh-CN" i="1" dirty="0">
                        <a:solidFill>
                          <a:schemeClr val="tx1">
                            <a:lumMod val="75000"/>
                            <a:lumOff val="25000"/>
                          </a:schemeClr>
                        </a:solidFill>
                        <a:latin typeface="Cambria Math" panose="02040503050406030204" charset="0"/>
                        <a:cs typeface="Cambria Math" panose="02040503050406030204" charset="0"/>
                      </a:rPr>
                      <m:t>𝑚</m:t>
                    </m:r>
                    <m:r>
                      <a:rPr lang="en-US" altLang="zh-CN" i="1" dirty="0">
                        <a:solidFill>
                          <a:schemeClr val="tx1">
                            <a:lumMod val="75000"/>
                            <a:lumOff val="25000"/>
                          </a:schemeClr>
                        </a:solidFill>
                        <a:latin typeface="Cambria Math" panose="02040503050406030204" charset="0"/>
                        <a:cs typeface="Cambria Math" panose="02040503050406030204" charset="0"/>
                      </a:rPr>
                      <m:t>1</m:t>
                    </m:r>
                    <m:r>
                      <a:rPr lang="en-US" altLang="zh-CN" i="1" dirty="0">
                        <a:solidFill>
                          <a:schemeClr val="tx1">
                            <a:lumMod val="75000"/>
                            <a:lumOff val="25000"/>
                          </a:schemeClr>
                        </a:solidFill>
                        <a:latin typeface="Cambria Math" panose="02040503050406030204" charset="0"/>
                        <a:cs typeface="Cambria Math" panose="02040503050406030204" charset="0"/>
                      </a:rPr>
                      <m:t>) 与 </m:t>
                    </m:r>
                    <m:r>
                      <a:rPr lang="en-US" altLang="zh-CN" i="1" dirty="0">
                        <a:solidFill>
                          <a:schemeClr val="tx1">
                            <a:lumMod val="75000"/>
                            <a:lumOff val="25000"/>
                          </a:schemeClr>
                        </a:solidFill>
                        <a:latin typeface="Cambria Math" panose="02040503050406030204" charset="0"/>
                        <a:cs typeface="Cambria Math" panose="02040503050406030204" charset="0"/>
                      </a:rPr>
                      <m:t>𝐸𝑛𝑐</m:t>
                    </m:r>
                    <m:r>
                      <a:rPr lang="en-US" altLang="zh-CN" i="1" dirty="0">
                        <a:solidFill>
                          <a:schemeClr val="tx1">
                            <a:lumMod val="75000"/>
                            <a:lumOff val="25000"/>
                          </a:schemeClr>
                        </a:solidFill>
                        <a:latin typeface="Cambria Math" panose="02040503050406030204" charset="0"/>
                        <a:cs typeface="Cambria Math" panose="02040503050406030204" charset="0"/>
                      </a:rPr>
                      <m:t>(</m:t>
                    </m:r>
                    <m:r>
                      <a:rPr lang="en-US" altLang="zh-CN" i="1" dirty="0">
                        <a:solidFill>
                          <a:schemeClr val="tx1">
                            <a:lumMod val="75000"/>
                            <a:lumOff val="25000"/>
                          </a:schemeClr>
                        </a:solidFill>
                        <a:latin typeface="Cambria Math" panose="02040503050406030204" charset="0"/>
                        <a:cs typeface="Cambria Math" panose="02040503050406030204" charset="0"/>
                      </a:rPr>
                      <m:t>𝑚</m:t>
                    </m:r>
                    <m:r>
                      <a:rPr lang="en-US" altLang="zh-CN" i="1" dirty="0">
                        <a:solidFill>
                          <a:schemeClr val="tx1">
                            <a:lumMod val="75000"/>
                            <a:lumOff val="25000"/>
                          </a:schemeClr>
                        </a:solidFill>
                        <a:latin typeface="Cambria Math" panose="02040503050406030204" charset="0"/>
                        <a:cs typeface="Cambria Math" panose="02040503050406030204" charset="0"/>
                      </a:rPr>
                      <m:t>2</m:t>
                    </m:r>
                    <m:r>
                      <a:rPr lang="en-US" altLang="zh-CN" i="1" dirty="0">
                        <a:solidFill>
                          <a:schemeClr val="tx1">
                            <a:lumMod val="75000"/>
                            <a:lumOff val="25000"/>
                          </a:schemeClr>
                        </a:solidFill>
                        <a:latin typeface="Cambria Math" panose="02040503050406030204" charset="0"/>
                        <a:cs typeface="Cambria Math" panose="02040503050406030204" charset="0"/>
                      </a:rPr>
                      <m:t>)； </m:t>
                    </m:r>
                  </m:oMath>
                </a14:m>
                <a:r>
                  <a:rPr lang="zh-CN" altLang="en-US" dirty="0">
                    <a:solidFill>
                      <a:schemeClr val="tx1">
                        <a:lumMod val="75000"/>
                        <a:lumOff val="25000"/>
                      </a:schemeClr>
                    </a:solidFill>
                  </a:rPr>
                  <a:t>在密文状态下进行同态运算：（加法</a:t>
                </a:r>
                <a:r>
                  <a:rPr lang="en-US" altLang="zh-CN" dirty="0">
                    <a:solidFill>
                      <a:schemeClr val="tx1">
                        <a:lumMod val="75000"/>
                        <a:lumOff val="25000"/>
                      </a:schemeClr>
                    </a:solidFill>
                  </a:rPr>
                  <a:t> </a:t>
                </a:r>
                <a:r>
                  <a:rPr lang="zh-CN" altLang="en-US" dirty="0">
                    <a:solidFill>
                      <a:schemeClr val="tx1">
                        <a:lumMod val="75000"/>
                        <a:lumOff val="25000"/>
                      </a:schemeClr>
                    </a:solidFill>
                  </a:rPr>
                  <a:t>乘法）；解密</a:t>
                </a:r>
                <a:r>
                  <a:rPr lang="en-US" altLang="zh-CN" dirty="0">
                    <a:solidFill>
                      <a:schemeClr val="tx1">
                        <a:lumMod val="75000"/>
                        <a:lumOff val="25000"/>
                      </a:schemeClr>
                    </a:solidFill>
                  </a:rPr>
                  <a:t> </a:t>
                </a:r>
                <a:r>
                  <a:rPr lang="zh-CN" altLang="en-US" dirty="0">
                    <a:solidFill>
                      <a:schemeClr val="tx1">
                        <a:lumMod val="75000"/>
                        <a:lumOff val="25000"/>
                      </a:schemeClr>
                    </a:solidFill>
                  </a:rPr>
                  <a:t>后得到与明文直接计算一致的结果：</a:t>
                </a:r>
                <a:r>
                  <a:rPr lang="en-US" altLang="zh-CN" dirty="0">
                    <a:solidFill>
                      <a:schemeClr val="tx1">
                        <a:lumMod val="75000"/>
                        <a:lumOff val="25000"/>
                      </a:schemeClr>
                    </a:solidFill>
                  </a:rPr>
                  <a:t>m1+m2=8 M1</a:t>
                </a:r>
                <a:r>
                  <a:rPr lang="zh-CN" altLang="en-US" dirty="0">
                    <a:solidFill>
                      <a:schemeClr val="tx1">
                        <a:lumMod val="75000"/>
                        <a:lumOff val="25000"/>
                      </a:schemeClr>
                    </a:solidFill>
                  </a:rPr>
                  <a:t>×</a:t>
                </a:r>
                <a:r>
                  <a:rPr lang="en-US" altLang="zh-CN" dirty="0">
                    <a:solidFill>
                      <a:schemeClr val="tx1">
                        <a:lumMod val="75000"/>
                        <a:lumOff val="25000"/>
                      </a:schemeClr>
                    </a:solidFill>
                  </a:rPr>
                  <a:t>m2=15            </a:t>
                </a:r>
                <a:endParaRPr lang="en-US" altLang="zh-CN" dirty="0">
                  <a:solidFill>
                    <a:schemeClr val="tx1">
                      <a:lumMod val="75000"/>
                      <a:lumOff val="25000"/>
                    </a:schemeClr>
                  </a:solidFill>
                </a:endParaRPr>
              </a:p>
              <a:p>
                <a:r>
                  <a:rPr lang="zh-CN" altLang="en-US" dirty="0">
                    <a:solidFill>
                      <a:schemeClr val="tx1">
                        <a:lumMod val="75000"/>
                        <a:lumOff val="25000"/>
                      </a:schemeClr>
                    </a:solidFill>
                  </a:rPr>
                  <a:t>同态加密允许在加密数据上直接进行计算，无需解密。这种特性使得同态加密在隐私保护和数据安全领域具有重要应用价值。通过同态加密，可以在不暴露数据内容的情况下进行复杂的计算，确保数据在传输和处理过程中的安全性。</a:t>
                </a:r>
                <a:endParaRPr lang="zh-CN" altLang="en-US" dirty="0">
                  <a:solidFill>
                    <a:schemeClr val="tx1">
                      <a:lumMod val="75000"/>
                      <a:lumOff val="25000"/>
                    </a:schemeClr>
                  </a:solidFill>
                </a:endParaRPr>
              </a:p>
              <a:p>
                <a:endParaRPr lang="zh-CN" altLang="en-US"/>
              </a:p>
            </p:txBody>
          </p:sp>
        </mc:Choice>
        <mc:Fallback>
          <p:sp>
            <p:nvSpPr>
              <p:cNvPr id="3" name="备注占位符 2"/>
              <p:cNvSpPr>
                <a:spLocks noRot="1" noChangeAspect="1" noMove="1" noResize="1" noEditPoints="1" noAdjustHandles="1" noChangeArrowheads="1" noChangeShapeType="1" noTextEdit="1"/>
              </p:cNvSpPr>
              <p:nvPr>
                <p:ph type="body" idx="1"/>
              </p:nvPr>
            </p:nvSpPr>
            <p:spPr>
              <a:blipFill rotWithShape="1">
                <a:blip r:embed="rId3"/>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幻灯片图像占位符 1"/>
          <p:cNvSpPr>
            <a:spLocks noGrp="1" noRot="1" noChangeAspect="1"/>
          </p:cNvSpPr>
          <p:nvPr>
            <p:ph type="sldImg"/>
          </p:nvPr>
        </p:nvSpPr>
        <p:spPr/>
      </p:sp>
      <p:sp>
        <p:nvSpPr>
          <p:cNvPr id="1048636" name="备注占位符 2"/>
          <p:cNvSpPr>
            <a:spLocks noGrp="1"/>
          </p:cNvSpPr>
          <p:nvPr>
            <p:ph type="body" idx="1"/>
          </p:nvPr>
        </p:nvSpPr>
        <p:spPr/>
        <p:txBody>
          <a:bodyPr/>
          <a:lstStyle/>
          <a:p>
            <a:r>
              <a:rPr lang="zh-CN" altLang="en-US"/>
              <a:t>联邦学习和同态加密面临一些技术挑战，但也有许多未来发展方向。通过开发轻量级加密算法和结合区块链技术，可以有效解决当前的技术瓶颈，推动隐私保护技术的发展。</a:t>
            </a:r>
            <a:endParaRPr lang="zh-CN" altLang="en-US"/>
          </a:p>
        </p:txBody>
      </p:sp>
      <p:sp>
        <p:nvSpPr>
          <p:cNvPr id="1048637"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幻灯片图像占位符 1"/>
          <p:cNvSpPr>
            <a:spLocks noGrp="1" noRot="1" noChangeAspect="1"/>
          </p:cNvSpPr>
          <p:nvPr>
            <p:ph type="sldImg"/>
          </p:nvPr>
        </p:nvSpPr>
        <p:spPr/>
      </p:sp>
      <p:sp>
        <p:nvSpPr>
          <p:cNvPr id="1048592" name="备注占位符 2"/>
          <p:cNvSpPr>
            <a:spLocks noGrp="1"/>
          </p:cNvSpPr>
          <p:nvPr>
            <p:ph type="body" idx="1"/>
          </p:nvPr>
        </p:nvSpPr>
        <p:spPr/>
        <p:txBody>
          <a:bodyPr/>
          <a:lstStyle/>
          <a:p>
            <a:endParaRPr lang="zh-CN" altLang="en-US"/>
          </a:p>
        </p:txBody>
      </p:sp>
      <p:sp>
        <p:nvSpPr>
          <p:cNvPr id="1048593"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2" name="幻灯片图像占位符 1"/>
          <p:cNvSpPr>
            <a:spLocks noGrp="1" noRot="1" noChangeAspect="1"/>
          </p:cNvSpPr>
          <p:nvPr>
            <p:ph type="sldImg"/>
          </p:nvPr>
        </p:nvSpPr>
        <p:spPr/>
      </p:sp>
      <p:sp>
        <p:nvSpPr>
          <p:cNvPr id="104881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本</a:t>
            </a:r>
            <a:r>
              <a:rPr lang="en-US" altLang="zh-CN" sz="1200" b="0" i="0" kern="1200" dirty="0">
                <a:solidFill>
                  <a:schemeClr val="tx1"/>
                </a:solidFill>
                <a:effectLst/>
                <a:latin typeface="+mn-lt"/>
                <a:ea typeface="+mn-ea"/>
                <a:cs typeface="+mn-cs"/>
              </a:rPr>
              <a:t>PPT</a:t>
            </a:r>
            <a:r>
              <a:rPr lang="zh-CN" altLang="en-US" sz="1200" b="0" i="0" kern="1200" dirty="0">
                <a:solidFill>
                  <a:schemeClr val="tx1"/>
                </a:solidFill>
                <a:effectLst/>
                <a:latin typeface="+mn-lt"/>
                <a:ea typeface="+mn-ea"/>
                <a:cs typeface="+mn-cs"/>
              </a:rPr>
              <a:t>模板部分元素使用了幻灯片母版制作。如果需要修改，点击</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视图</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幻灯片母版</a:t>
            </a:r>
            <a:r>
              <a:rPr lang="en-US" altLang="zh-CN" sz="1200" b="0" i="0" kern="1200" dirty="0">
                <a:solidFill>
                  <a:schemeClr val="tx1"/>
                </a:solidFill>
                <a:effectLst/>
                <a:latin typeface="+mn-lt"/>
                <a:ea typeface="+mn-ea"/>
                <a:cs typeface="+mn-cs"/>
              </a:rPr>
              <a:t>-</a:t>
            </a:r>
            <a:r>
              <a:rPr lang="zh-CN" altLang="en-US" sz="1200" b="0" i="0" kern="1200">
                <a:solidFill>
                  <a:schemeClr val="tx1"/>
                </a:solidFill>
                <a:effectLst/>
                <a:latin typeface="+mn-lt"/>
                <a:ea typeface="+mn-ea"/>
                <a:cs typeface="+mn-cs"/>
              </a:rPr>
              <a:t>修改 完成后关闭编辑母版即可。</a:t>
            </a:r>
            <a:endParaRPr lang="zh-CN" altLang="en-US"/>
          </a:p>
        </p:txBody>
      </p:sp>
      <p:sp>
        <p:nvSpPr>
          <p:cNvPr id="104881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幻灯片图像占位符 1"/>
          <p:cNvSpPr>
            <a:spLocks noGrp="1" noRot="1" noChangeAspect="1"/>
          </p:cNvSpPr>
          <p:nvPr>
            <p:ph type="sldImg"/>
          </p:nvPr>
        </p:nvSpPr>
        <p:spPr/>
      </p:sp>
      <p:sp>
        <p:nvSpPr>
          <p:cNvPr id="1048597" name="备注占位符 2"/>
          <p:cNvSpPr>
            <a:spLocks noGrp="1"/>
          </p:cNvSpPr>
          <p:nvPr>
            <p:ph type="body" idx="1"/>
          </p:nvPr>
        </p:nvSpPr>
        <p:spPr/>
        <p:txBody>
          <a:bodyPr/>
          <a:lstStyle/>
          <a:p>
            <a:endParaRPr lang="zh-CN" altLang="en-US"/>
          </a:p>
        </p:txBody>
      </p:sp>
      <p:sp>
        <p:nvSpPr>
          <p:cNvPr id="1048598"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p:sp>
      <p:sp>
        <p:nvSpPr>
          <p:cNvPr id="1048603" name="备注占位符 2"/>
          <p:cNvSpPr>
            <a:spLocks noGrp="1"/>
          </p:cNvSpPr>
          <p:nvPr>
            <p:ph type="body" idx="1"/>
          </p:nvPr>
        </p:nvSpPr>
        <p:spPr/>
        <p:txBody>
          <a:bodyPr/>
          <a:lstStyle/>
          <a:p>
            <a:r>
              <a:rPr lang="zh-CN" altLang="en-US"/>
              <a:t>隐私计算是一种在保护数据隐私的前提下，实现数据价值的技术。它通过加密、多方安全计算等技术手段，确保数据在使用过程中的隐私性和安全性，同时满足数据合规性的要求。</a:t>
            </a:r>
            <a:endParaRPr lang="zh-CN" altLang="en-US"/>
          </a:p>
        </p:txBody>
      </p:sp>
      <p:sp>
        <p:nvSpPr>
          <p:cNvPr id="104860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p:sp>
      <p:sp>
        <p:nvSpPr>
          <p:cNvPr id="1048603" name="备注占位符 2"/>
          <p:cNvSpPr>
            <a:spLocks noGrp="1"/>
          </p:cNvSpPr>
          <p:nvPr>
            <p:ph type="body" idx="1"/>
          </p:nvPr>
        </p:nvSpPr>
        <p:spPr/>
        <p:txBody>
          <a:bodyPr/>
          <a:lstStyle/>
          <a:p>
            <a:r>
              <a:rPr lang="zh-CN" altLang="en-US"/>
              <a:t>数据孤岛限制了数据的共享和利用，而隐私泄露事件凸显了数据保护的重要性。隐私计算技术通过在保护数据隐私的前提下实现数据的共享和利用，解决了数据孤岛和隐私保护之间的矛盾，为数据的安全和价值实现提供了新的解决方案。</a:t>
            </a:r>
            <a:endParaRPr lang="zh-CN" altLang="en-US"/>
          </a:p>
        </p:txBody>
      </p:sp>
      <p:sp>
        <p:nvSpPr>
          <p:cNvPr id="104860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幻灯片图像占位符 1"/>
          <p:cNvSpPr>
            <a:spLocks noGrp="1" noRot="1" noChangeAspect="1"/>
          </p:cNvSpPr>
          <p:nvPr>
            <p:ph type="sldImg"/>
          </p:nvPr>
        </p:nvSpPr>
        <p:spPr/>
      </p:sp>
      <p:sp>
        <p:nvSpPr>
          <p:cNvPr id="1048636" name="备注占位符 2"/>
          <p:cNvSpPr>
            <a:spLocks noGrp="1"/>
          </p:cNvSpPr>
          <p:nvPr>
            <p:ph type="body" idx="1"/>
          </p:nvPr>
        </p:nvSpPr>
        <p:spPr/>
        <p:txBody>
          <a:bodyPr/>
          <a:lstStyle/>
          <a:p>
            <a:r>
              <a:rPr lang="zh-CN" altLang="en-US"/>
              <a:t>这三种技术是隐私计算的主要分类，各有特点和应用场景。联邦学习适合大规模分布式机器学习，同态加密提供了强大的数据隐私保护，而安全多方计算则适用于多方协作场景。选择哪种技术取决于具体的应用需求和隐私要求。</a:t>
            </a:r>
            <a:endParaRPr lang="zh-CN" altLang="en-US"/>
          </a:p>
        </p:txBody>
      </p:sp>
      <p:sp>
        <p:nvSpPr>
          <p:cNvPr id="1048637"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联邦学习通过在本地训练模型并共享模型参数，避免了数据的直接共享。这种方法在保护数据隐私的同时，实现了模型的联合优化，提升了模型的性能和泛化能力。通过加密技术，联邦学习进一步增强了数据在传输过程中的安全性，确保了隐私保护。</a:t>
            </a:r>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尾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399" advClick="0" advTm="5000"/>
    </mc:Choice>
    <mc:Fallback>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399" advClick="0" advTm="5000"/>
    </mc:Choice>
    <mc:Fallback>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过度页1">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399" advClick="0" advTm="5000"/>
    </mc:Choice>
    <mc:Fallback>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399" advClick="0" advTm="5000"/>
    </mc:Choice>
    <mc:Fallback>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399" advClick="0" advTm="5000"/>
    </mc:Choice>
    <mc:Fallback>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版权页">
    <p:spTree>
      <p:nvGrpSpPr>
        <p:cNvPr id="1" name=""/>
        <p:cNvGrpSpPr/>
        <p:nvPr/>
      </p:nvGrpSpPr>
      <p:grpSpPr>
        <a:xfrm>
          <a:off x="0" y="0"/>
          <a:ext cx="0" cy="0"/>
          <a:chOff x="0" y="0"/>
          <a:chExt cx="0" cy="0"/>
        </a:xfrm>
      </p:grpSpPr>
      <p:sp>
        <p:nvSpPr>
          <p:cNvPr id="1048815" name="PA_矩形 1"/>
          <p:cNvSpPr/>
          <p:nvPr userDrawn="1">
            <p:custDataLst>
              <p:tags r:id="rId2"/>
            </p:custDataLst>
          </p:nvPr>
        </p:nvSpPr>
        <p:spPr>
          <a:xfrm>
            <a:off x="0" y="0"/>
            <a:ext cx="12192000" cy="6858000"/>
          </a:xfrm>
          <a:prstGeom prst="rect">
            <a:avLst/>
          </a:prstGeom>
          <a:blipFill dpi="0" rotWithShape="1">
            <a:blip r:embed="rId3"/>
            <a:srcRect/>
            <a:tile tx="0" ty="0" sx="100000" sy="100000" flip="none" algn="tl"/>
          </a:blip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816" name="矩形 11"/>
          <p:cNvSpPr/>
          <p:nvPr userDrawn="1"/>
        </p:nvSpPr>
        <p:spPr>
          <a:xfrm>
            <a:off x="5079543" y="890588"/>
            <a:ext cx="2031325" cy="646331"/>
          </a:xfrm>
          <a:prstGeom prst="rect">
            <a:avLst/>
          </a:prstGeom>
        </p:spPr>
        <p:txBody>
          <a:bodyPr wrap="none" anchor="ctr">
            <a:spAutoFit/>
          </a:bodyPr>
          <a:lstStyle/>
          <a:p>
            <a:pPr algn="ctr"/>
            <a:r>
              <a:rPr lang="en-US" altLang="zh-CN" sz="3600" b="0" dirty="0" err="1">
                <a:solidFill>
                  <a:srgbClr val="FFFFFF"/>
                </a:solidFill>
                <a:latin typeface="+mn-lt"/>
                <a:cs typeface="+mn-ea"/>
                <a:sym typeface="+mn-lt"/>
              </a:rPr>
              <a:t>版权声明</a:t>
            </a:r>
            <a:endParaRPr lang="en-US" altLang="zh-CN" sz="3600" b="0" dirty="0">
              <a:solidFill>
                <a:srgbClr val="FFFFFF"/>
              </a:solidFill>
              <a:latin typeface="+mn-lt"/>
              <a:cs typeface="+mn-ea"/>
              <a:sym typeface="+mn-lt"/>
            </a:endParaRPr>
          </a:p>
        </p:txBody>
      </p:sp>
      <p:sp>
        <p:nvSpPr>
          <p:cNvPr id="1048817" name="矩形 12"/>
          <p:cNvSpPr/>
          <p:nvPr userDrawn="1"/>
        </p:nvSpPr>
        <p:spPr>
          <a:xfrm>
            <a:off x="365124" y="1854012"/>
            <a:ext cx="11460162" cy="461665"/>
          </a:xfrm>
          <a:prstGeom prst="rect">
            <a:avLst/>
          </a:prstGeom>
        </p:spPr>
        <p:txBody>
          <a:bodyPr wrap="square" anchor="ctr">
            <a:spAutoFit/>
          </a:bodyPr>
          <a:lstStyle/>
          <a:p>
            <a:pPr algn="ctr"/>
            <a:r>
              <a:rPr lang="en-US" altLang="zh-CN" sz="2400" dirty="0" err="1">
                <a:solidFill>
                  <a:srgbClr val="44BE9B"/>
                </a:solidFill>
                <a:latin typeface="+mn-lt"/>
                <a:cs typeface="+mn-ea"/>
                <a:sym typeface="+mn-lt"/>
              </a:rPr>
              <a:t>感谢您支持原创设计事业，支持设计版权产</a:t>
            </a:r>
            <a:r>
              <a:rPr lang="en-US" altLang="zh-CN" sz="2400" dirty="0">
                <a:solidFill>
                  <a:srgbClr val="44BE9B"/>
                </a:solidFill>
                <a:latin typeface="+mn-lt"/>
                <a:cs typeface="+mn-ea"/>
                <a:sym typeface="+mn-lt"/>
              </a:rPr>
              <a:t>！</a:t>
            </a:r>
            <a:endParaRPr lang="en-US" altLang="zh-CN" sz="2400" dirty="0">
              <a:solidFill>
                <a:srgbClr val="44BE9B"/>
              </a:solidFill>
              <a:latin typeface="+mn-lt"/>
              <a:cs typeface="+mn-ea"/>
              <a:sym typeface="+mn-lt"/>
            </a:endParaRPr>
          </a:p>
        </p:txBody>
      </p:sp>
      <p:sp>
        <p:nvSpPr>
          <p:cNvPr id="1048818" name="矩形 13"/>
          <p:cNvSpPr/>
          <p:nvPr userDrawn="1"/>
        </p:nvSpPr>
        <p:spPr>
          <a:xfrm>
            <a:off x="976709" y="2632770"/>
            <a:ext cx="10238582" cy="3539430"/>
          </a:xfrm>
          <a:prstGeom prst="rect">
            <a:avLst/>
          </a:prstGeom>
        </p:spPr>
        <p:txBody>
          <a:bodyPr wrap="square" anchor="ctr">
            <a:spAutoFit/>
          </a:bodyPr>
          <a:lstStyle/>
          <a:p>
            <a:pPr algn="l">
              <a:lnSpc>
                <a:spcPct val="200000"/>
              </a:lnSpc>
            </a:pPr>
            <a:r>
              <a:rPr lang="en-US" altLang="zh-CN" sz="1400" dirty="0">
                <a:solidFill>
                  <a:srgbClr val="FFFFFF"/>
                </a:solidFill>
                <a:latin typeface="+mn-lt"/>
                <a:cs typeface="+mn-ea"/>
                <a:sym typeface="+mn-lt"/>
              </a:rPr>
              <a:t>        感谢您下载PPT千图网平台上提供的产品，为了您和千图网以及原创作者的利益，请勿复制、传播、销售，否则将承担法律责任！千图网将对作品进行维权，按照传播下载次数的十倍进行索取赔偿！</a:t>
            </a:r>
            <a:endParaRPr lang="en-US" altLang="zh-CN" sz="1400" dirty="0">
              <a:solidFill>
                <a:srgbClr val="FFFFFF"/>
              </a:solidFill>
              <a:latin typeface="+mn-lt"/>
              <a:cs typeface="+mn-ea"/>
              <a:sym typeface="+mn-lt"/>
            </a:endParaRPr>
          </a:p>
          <a:p>
            <a:pPr algn="l">
              <a:lnSpc>
                <a:spcPct val="200000"/>
              </a:lnSpc>
            </a:pPr>
            <a:r>
              <a:rPr lang="en-US" altLang="zh-CN" sz="1400" dirty="0">
                <a:solidFill>
                  <a:srgbClr val="FFFFFF"/>
                </a:solidFill>
                <a:latin typeface="+mn-lt"/>
                <a:cs typeface="+mn-ea"/>
                <a:sym typeface="+mn-lt"/>
              </a:rPr>
              <a:t>1、千图网网站出售的PPT模版是免版税类（RF：Royalty-free）正版受《中华人民共和国著作法》和《世界版权公约》的保护，作品的所有权、版权和著作权归千图网所有，您下载的是PPT模版素材使用权。</a:t>
            </a:r>
            <a:endParaRPr lang="en-US" altLang="zh-CN" sz="1400" dirty="0">
              <a:solidFill>
                <a:srgbClr val="FFFFFF"/>
              </a:solidFill>
              <a:latin typeface="+mn-lt"/>
              <a:cs typeface="+mn-ea"/>
              <a:sym typeface="+mn-lt"/>
            </a:endParaRPr>
          </a:p>
          <a:p>
            <a:pPr algn="l">
              <a:lnSpc>
                <a:spcPct val="200000"/>
              </a:lnSpc>
            </a:pPr>
            <a:r>
              <a:rPr lang="en-US" altLang="zh-CN" sz="1400" dirty="0">
                <a:solidFill>
                  <a:srgbClr val="FFFFFF"/>
                </a:solidFill>
                <a:latin typeface="+mn-lt"/>
                <a:cs typeface="+mn-ea"/>
                <a:sym typeface="+mn-lt"/>
              </a:rPr>
              <a:t>2、不得将千图网的PPT模版、PPT素材，本身用于再出售，或者出租、出借、转让、分销、发布或者作为礼物供他人使用，不得转授权、出卖、转让本协议或本协议中的权利。</a:t>
            </a:r>
            <a:endParaRPr lang="en-US" altLang="zh-CN" sz="1400" dirty="0">
              <a:solidFill>
                <a:srgbClr val="FFFFFF"/>
              </a:solidFill>
              <a:latin typeface="+mn-lt"/>
              <a:cs typeface="+mn-ea"/>
              <a:sym typeface="+mn-lt"/>
            </a:endParaRPr>
          </a:p>
          <a:p>
            <a:pPr algn="l">
              <a:lnSpc>
                <a:spcPct val="200000"/>
              </a:lnSpc>
            </a:pPr>
            <a:r>
              <a:rPr lang="en-US" altLang="zh-CN" sz="1400" dirty="0">
                <a:solidFill>
                  <a:srgbClr val="FFFFFF"/>
                </a:solidFill>
                <a:latin typeface="+mn-lt"/>
                <a:cs typeface="+mn-ea"/>
                <a:sym typeface="+mn-lt"/>
              </a:rPr>
              <a:t>3、禁止把作品纳入商标或服务标记。</a:t>
            </a:r>
            <a:endParaRPr lang="en-US" altLang="zh-CN" sz="1400" dirty="0">
              <a:solidFill>
                <a:srgbClr val="FFFFFF"/>
              </a:solidFill>
              <a:latin typeface="+mn-lt"/>
              <a:cs typeface="+mn-ea"/>
              <a:sym typeface="+mn-lt"/>
            </a:endParaRPr>
          </a:p>
          <a:p>
            <a:pPr algn="l">
              <a:lnSpc>
                <a:spcPct val="200000"/>
              </a:lnSpc>
            </a:pPr>
            <a:r>
              <a:rPr lang="en-US" altLang="zh-CN" sz="1400" dirty="0">
                <a:solidFill>
                  <a:srgbClr val="FFFFFF"/>
                </a:solidFill>
                <a:latin typeface="+mn-lt"/>
                <a:cs typeface="+mn-ea"/>
                <a:sym typeface="+mn-lt"/>
              </a:rPr>
              <a:t>4、禁止用户用下载格式在网上传播作品。或者作品可以让第三方单独付费或共享免费下载、或通过转移电话服务系统传播。</a:t>
            </a:r>
            <a:endParaRPr lang="en-US" altLang="zh-CN" sz="1400" dirty="0">
              <a:solidFill>
                <a:srgbClr val="FFFFFF"/>
              </a:solidFill>
              <a:latin typeface="+mn-lt"/>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399" advClick="0" advTm="5000"/>
    </mc:Choice>
    <mc:Fallback>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1048819" name="标题 1"/>
          <p:cNvSpPr>
            <a:spLocks noGrp="1"/>
          </p:cNvSpPr>
          <p:nvPr>
            <p:ph type="title"/>
            <p:custDataLst>
              <p:tags r:id="rId2"/>
            </p:custDataLst>
          </p:nvPr>
        </p:nvSpPr>
        <p:spPr>
          <a:xfrm>
            <a:off x="608330" y="608330"/>
            <a:ext cx="10968990" cy="663575"/>
          </a:xfrm>
        </p:spPr>
        <p:txBody>
          <a:bodyPr wrap="square">
            <a:normAutofit/>
          </a:bodyPr>
          <a:lstStyle>
            <a:lvl1pPr algn="ctr">
              <a:defRPr sz="3200">
                <a:solidFill>
                  <a:schemeClr val="tx1"/>
                </a:solidFill>
                <a:latin typeface="+mj-ea"/>
                <a:ea typeface="+mj-ea"/>
                <a:cs typeface="+mj-ea"/>
                <a:sym typeface="+mj-ea"/>
              </a:defRPr>
            </a:lvl1pPr>
          </a:lstStyle>
          <a:p>
            <a:r>
              <a:rPr lang="zh-CN" altLang="en-US"/>
              <a:t>单击此处编辑母版标题样式</a:t>
            </a:r>
            <a:endParaRPr lang="zh-CN" altLang="en-US"/>
          </a:p>
        </p:txBody>
      </p:sp>
      <p:sp>
        <p:nvSpPr>
          <p:cNvPr id="1048820" name="日期占位符 2"/>
          <p:cNvSpPr>
            <a:spLocks noGrp="1"/>
          </p:cNvSpPr>
          <p:nvPr>
            <p:ph type="dt" sz="half" idx="10"/>
            <p:custDataLst>
              <p:tags r:id="rId3"/>
            </p:custDataLst>
          </p:nvPr>
        </p:nvSpPr>
        <p:spPr>
          <a:xfrm>
            <a:off x="612000" y="6314400"/>
            <a:ext cx="2700000" cy="316800"/>
          </a:xfrm>
        </p:spPr>
        <p:txBody>
          <a:bodyPr wrap="square">
            <a:normAutofit/>
          </a:bodyPr>
          <a:lstStyle>
            <a:lvl1pPr>
              <a:defRPr>
                <a:latin typeface="+mn-ea"/>
                <a:ea typeface="+mn-ea"/>
                <a:cs typeface="+mn-ea"/>
                <a:sym typeface="+mn-ea"/>
              </a:defRPr>
            </a:lvl1pPr>
          </a:lstStyle>
          <a:p>
            <a:fld id="{760FBDFE-C587-4B4C-A407-44438C67B59E}" type="datetimeFigureOut">
              <a:rPr lang="zh-CN" altLang="en-US" smtClean="0"/>
            </a:fld>
            <a:endParaRPr lang="zh-CN" altLang="en-US"/>
          </a:p>
        </p:txBody>
      </p:sp>
      <p:sp>
        <p:nvSpPr>
          <p:cNvPr id="1048821" name="页脚占位符 3"/>
          <p:cNvSpPr>
            <a:spLocks noGrp="1"/>
          </p:cNvSpPr>
          <p:nvPr>
            <p:ph type="ftr" sz="quarter" idx="11"/>
            <p:custDataLst>
              <p:tags r:id="rId4"/>
            </p:custDataLst>
          </p:nvPr>
        </p:nvSpPr>
        <p:spPr>
          <a:xfrm>
            <a:off x="4116000" y="6314400"/>
            <a:ext cx="3960000" cy="316800"/>
          </a:xfrm>
        </p:spPr>
        <p:txBody>
          <a:bodyPr/>
          <a:lstStyle/>
          <a:p>
            <a:endParaRPr lang="zh-CN" altLang="en-US" dirty="0"/>
          </a:p>
        </p:txBody>
      </p:sp>
      <p:sp>
        <p:nvSpPr>
          <p:cNvPr id="1048822" name="灯片编号占位符 4"/>
          <p:cNvSpPr>
            <a:spLocks noGrp="1"/>
          </p:cNvSpPr>
          <p:nvPr>
            <p:ph type="sldNum" sz="quarter" idx="12"/>
            <p:custDataLst>
              <p:tags r:id="rId5"/>
            </p:custDataLst>
          </p:nvPr>
        </p:nvSpPr>
        <p:spPr>
          <a:xfrm>
            <a:off x="8877600" y="6314400"/>
            <a:ext cx="2700000" cy="316800"/>
          </a:xfrm>
        </p:spPr>
        <p:txBody>
          <a:bodyPr wrap="square">
            <a:normAutofit/>
          </a:bodyPr>
          <a:lstStyle>
            <a:lvl1pPr>
              <a:defRPr>
                <a:latin typeface="+mn-ea"/>
                <a:ea typeface="+mn-ea"/>
                <a:cs typeface="+mn-ea"/>
                <a:sym typeface="+mn-ea"/>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399" advClick="0" advTm="5000"/>
    </mc:Choice>
    <mc:Fallback>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mc:AlternateContent xmlns:mc="http://schemas.openxmlformats.org/markup-compatibility/2006">
    <mc:Choice xmlns:p14="http://schemas.microsoft.com/office/powerpoint/2010/main" Requires="p14">
      <p:transition spd="slow" p14:dur="1399" advClick="0" advTm="5000"/>
    </mc:Choice>
    <mc:Fallback>
      <p:transition spd="slow" advClick="0" advTm="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2.png"/><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4.xml"/><Relationship Id="rId2" Type="http://schemas.openxmlformats.org/officeDocument/2006/relationships/image" Target="../media/image16.png"/><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image" Target="../media/image18.emf"/></Relationships>
</file>

<file path=ppt/slides/_rels/slide18.xml.rels><?xml version="1.0" encoding="UTF-8" standalone="yes"?>
<Relationships xmlns="http://schemas.openxmlformats.org/package/2006/relationships"><Relationship Id="rId9" Type="http://schemas.openxmlformats.org/officeDocument/2006/relationships/tags" Target="../tags/tag45.xml"/><Relationship Id="rId8" Type="http://schemas.openxmlformats.org/officeDocument/2006/relationships/tags" Target="../tags/tag44.xml"/><Relationship Id="rId7" Type="http://schemas.openxmlformats.org/officeDocument/2006/relationships/tags" Target="../tags/tag43.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5" Type="http://schemas.openxmlformats.org/officeDocument/2006/relationships/notesSlide" Target="../notesSlides/notesSlide18.xml"/><Relationship Id="rId14" Type="http://schemas.openxmlformats.org/officeDocument/2006/relationships/slideLayout" Target="../slideLayouts/slideLayout4.xml"/><Relationship Id="rId13" Type="http://schemas.openxmlformats.org/officeDocument/2006/relationships/tags" Target="../tags/tag49.xml"/><Relationship Id="rId12" Type="http://schemas.openxmlformats.org/officeDocument/2006/relationships/tags" Target="../tags/tag48.xml"/><Relationship Id="rId11" Type="http://schemas.openxmlformats.org/officeDocument/2006/relationships/tags" Target="../tags/tag47.xml"/><Relationship Id="rId10" Type="http://schemas.openxmlformats.org/officeDocument/2006/relationships/tags" Target="../tags/tag46.xml"/><Relationship Id="rId1" Type="http://schemas.openxmlformats.org/officeDocument/2006/relationships/tags" Target="../tags/tag37.xml"/></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4.xml"/><Relationship Id="rId8" Type="http://schemas.openxmlformats.org/officeDocument/2006/relationships/tags" Target="../tags/tag57.xml"/><Relationship Id="rId7" Type="http://schemas.openxmlformats.org/officeDocument/2006/relationships/tags" Target="../tags/tag56.xml"/><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0" Type="http://schemas.openxmlformats.org/officeDocument/2006/relationships/notesSlide" Target="../notesSlides/notesSlide19.xml"/><Relationship Id="rId1" Type="http://schemas.openxmlformats.org/officeDocument/2006/relationships/tags" Target="../tags/tag50.xml"/></Relationships>
</file>

<file path=ppt/slides/_rels/slide2.xml.rels><?xml version="1.0" encoding="UTF-8" standalone="yes"?>
<Relationships xmlns="http://schemas.openxmlformats.org/package/2006/relationships"><Relationship Id="rId9" Type="http://schemas.openxmlformats.org/officeDocument/2006/relationships/tags" Target="../tags/tag17.xml"/><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4" Type="http://schemas.openxmlformats.org/officeDocument/2006/relationships/notesSlide" Target="../notesSlides/notesSlide2.xml"/><Relationship Id="rId13" Type="http://schemas.openxmlformats.org/officeDocument/2006/relationships/slideLayout" Target="../slideLayouts/slideLayout2.xml"/><Relationship Id="rId12" Type="http://schemas.openxmlformats.org/officeDocument/2006/relationships/tags" Target="../tags/tag20.xml"/><Relationship Id="rId11" Type="http://schemas.openxmlformats.org/officeDocument/2006/relationships/tags" Target="../tags/tag19.xml"/><Relationship Id="rId10" Type="http://schemas.openxmlformats.org/officeDocument/2006/relationships/tags" Target="../tags/tag18.xml"/><Relationship Id="rId1" Type="http://schemas.openxmlformats.org/officeDocument/2006/relationships/tags" Target="../tags/tag9.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tags" Target="../tags/tag5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4" Type="http://schemas.openxmlformats.org/officeDocument/2006/relationships/notesSlide" Target="../notesSlides/notesSlide6.xml"/><Relationship Id="rId13" Type="http://schemas.openxmlformats.org/officeDocument/2006/relationships/slideLayout" Target="../slideLayouts/slideLayout4.xml"/><Relationship Id="rId12" Type="http://schemas.openxmlformats.org/officeDocument/2006/relationships/tags" Target="../tags/tag32.xml"/><Relationship Id="rId11" Type="http://schemas.openxmlformats.org/officeDocument/2006/relationships/tags" Target="../tags/tag31.xml"/><Relationship Id="rId10" Type="http://schemas.openxmlformats.org/officeDocument/2006/relationships/tags" Target="../tags/tag30.xml"/><Relationship Id="rId1" Type="http://schemas.openxmlformats.org/officeDocument/2006/relationships/tags" Target="../tags/tag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9.xml"/><Relationship Id="rId8" Type="http://schemas.openxmlformats.org/officeDocument/2006/relationships/slideLayout" Target="../slideLayouts/slideLayout4.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tags" Target="../tags/tag33.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76" name="PA_矩形 259"/>
          <p:cNvSpPr>
            <a:spLocks noChangeArrowheads="1"/>
          </p:cNvSpPr>
          <p:nvPr>
            <p:custDataLst>
              <p:tags r:id="rId1"/>
            </p:custDataLst>
          </p:nvPr>
        </p:nvSpPr>
        <p:spPr bwMode="auto">
          <a:xfrm>
            <a:off x="3957889" y="2456525"/>
            <a:ext cx="6859228" cy="830580"/>
          </a:xfrm>
          <a:prstGeom prst="rect">
            <a:avLst/>
          </a:prstGeom>
          <a:noFill/>
          <a:ln>
            <a:noFill/>
          </a:ln>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indent="0" algn="ctr">
              <a:buNone/>
            </a:pPr>
            <a:r>
              <a:rPr lang="zh-CN" altLang="en-US" sz="5400" b="1" kern="5000" spc="300" dirty="0">
                <a:solidFill>
                  <a:sysClr val="windowText" lastClr="000000"/>
                </a:solidFill>
                <a:latin typeface="黑体" panose="02010609060101010101" charset="-122"/>
                <a:ea typeface="黑体" panose="02010609060101010101" charset="-122"/>
                <a:cs typeface="+mj-cs"/>
                <a:sym typeface="+mn-ea"/>
              </a:rPr>
              <a:t>隐私计算</a:t>
            </a:r>
            <a:r>
              <a:rPr lang="zh-CN" altLang="en-US" sz="5400" b="1" kern="5000" spc="300" dirty="0">
                <a:solidFill>
                  <a:sysClr val="windowText" lastClr="000000"/>
                </a:solidFill>
                <a:latin typeface="黑体" panose="02010609060101010101" charset="-122"/>
                <a:ea typeface="黑体" panose="02010609060101010101" charset="-122"/>
                <a:cs typeface="+mj-cs"/>
                <a:sym typeface="+mn-ea"/>
              </a:rPr>
              <a:t>技术</a:t>
            </a:r>
            <a:endParaRPr lang="zh-CN" altLang="en-US" sz="5400" b="1" kern="5000" spc="300" dirty="0">
              <a:solidFill>
                <a:sysClr val="windowText" lastClr="000000"/>
              </a:solidFill>
              <a:latin typeface="黑体" panose="02010609060101010101" charset="-122"/>
              <a:ea typeface="黑体" panose="02010609060101010101" charset="-122"/>
              <a:cs typeface="+mj-cs"/>
              <a:sym typeface="+mn-ea"/>
            </a:endParaRPr>
          </a:p>
        </p:txBody>
      </p:sp>
      <p:sp>
        <p:nvSpPr>
          <p:cNvPr id="1048577" name="PA_矩形 259"/>
          <p:cNvSpPr>
            <a:spLocks noChangeArrowheads="1"/>
          </p:cNvSpPr>
          <p:nvPr>
            <p:custDataLst>
              <p:tags r:id="rId2"/>
            </p:custDataLst>
          </p:nvPr>
        </p:nvSpPr>
        <p:spPr bwMode="auto">
          <a:xfrm>
            <a:off x="5353050" y="3792220"/>
            <a:ext cx="2831465" cy="1022985"/>
          </a:xfrm>
          <a:prstGeom prst="rect">
            <a:avLst/>
          </a:prstGeom>
          <a:noFill/>
          <a:ln>
            <a:noFill/>
          </a:ln>
        </p:spPr>
        <p:txBody>
          <a:bodyPr wrap="square" lIns="0" tIns="0" rIns="0" bIns="0">
            <a:no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r">
              <a:buNone/>
            </a:pPr>
            <a:r>
              <a:rPr lang="zh-CN" altLang="en-US" sz="1600" dirty="0">
                <a:solidFill>
                  <a:sysClr val="windowText" lastClr="000000"/>
                </a:solidFill>
                <a:cs typeface="Arial" panose="020B0604020202020204" pitchFamily="34" charset="0"/>
              </a:rPr>
              <a:t>汇报人</a:t>
            </a:r>
            <a:r>
              <a:rPr lang="en-US" altLang="en-US" sz="1600" dirty="0">
                <a:solidFill>
                  <a:sysClr val="windowText" lastClr="000000"/>
                </a:solidFill>
                <a:cs typeface="Arial" panose="020B0604020202020204" pitchFamily="34" charset="0"/>
              </a:rPr>
              <a:t>:</a:t>
            </a:r>
            <a:r>
              <a:rPr lang="zh-CN" altLang="en-US" sz="1600" dirty="0">
                <a:solidFill>
                  <a:sysClr val="windowText" lastClr="000000"/>
                </a:solidFill>
                <a:cs typeface="Arial" panose="020B0604020202020204" pitchFamily="34" charset="0"/>
              </a:rPr>
              <a:t> 叶雨凡  </a:t>
            </a:r>
            <a:endParaRPr lang="zh-CN" altLang="en-US" sz="1600" dirty="0">
              <a:solidFill>
                <a:sysClr val="windowText" lastClr="000000"/>
              </a:solidFill>
              <a:cs typeface="Arial" panose="020B0604020202020204" pitchFamily="34" charset="0"/>
            </a:endParaRPr>
          </a:p>
        </p:txBody>
      </p:sp>
      <p:grpSp>
        <p:nvGrpSpPr>
          <p:cNvPr id="22" name="组合 15"/>
          <p:cNvGrpSpPr/>
          <p:nvPr/>
        </p:nvGrpSpPr>
        <p:grpSpPr>
          <a:xfrm>
            <a:off x="0" y="5645729"/>
            <a:ext cx="12192000" cy="1244334"/>
            <a:chOff x="0" y="5645729"/>
            <a:chExt cx="12192000" cy="1244334"/>
          </a:xfrm>
        </p:grpSpPr>
        <p:sp>
          <p:nvSpPr>
            <p:cNvPr id="1048578" name="矩形 13"/>
            <p:cNvSpPr/>
            <p:nvPr/>
          </p:nvSpPr>
          <p:spPr>
            <a:xfrm>
              <a:off x="0" y="5676899"/>
              <a:ext cx="12192000" cy="1213164"/>
            </a:xfrm>
            <a:prstGeom prst="rect">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79" name="矩形 14"/>
            <p:cNvSpPr/>
            <p:nvPr/>
          </p:nvSpPr>
          <p:spPr>
            <a:xfrm>
              <a:off x="0" y="5645729"/>
              <a:ext cx="12192000" cy="30480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097152" name="图片 6"/>
          <p:cNvPicPr>
            <a:picLocks noChangeAspect="1"/>
          </p:cNvPicPr>
          <p:nvPr>
            <p:custDataLst>
              <p:tags r:id="rId3"/>
            </p:custDataLst>
          </p:nvPr>
        </p:nvPicPr>
        <p:blipFill>
          <a:blip r:embed="rId4" cstate="screen"/>
          <a:stretch>
            <a:fillRect/>
          </a:stretch>
        </p:blipFill>
        <p:spPr>
          <a:xfrm flipH="1">
            <a:off x="72428" y="928356"/>
            <a:ext cx="5207913" cy="4748543"/>
          </a:xfrm>
          <a:prstGeom prst="rect">
            <a:avLst/>
          </a:prstGeom>
        </p:spPr>
      </p:pic>
      <p:sp>
        <p:nvSpPr>
          <p:cNvPr id="3" name="标题 2"/>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99" advClick="0" advTm="5000"/>
    </mc:Choice>
    <mc:Fallback>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3428365" y="1548765"/>
            <a:ext cx="4686300" cy="1790700"/>
          </a:xfrm>
          <a:prstGeom prst="rect">
            <a:avLst/>
          </a:prstGeom>
        </p:spPr>
      </p:pic>
      <p:sp>
        <p:nvSpPr>
          <p:cNvPr id="13" name="文本框 12"/>
          <p:cNvSpPr txBox="1"/>
          <p:nvPr/>
        </p:nvSpPr>
        <p:spPr>
          <a:xfrm>
            <a:off x="4994275" y="3573145"/>
            <a:ext cx="1554480" cy="423545"/>
          </a:xfrm>
          <a:prstGeom prst="rect">
            <a:avLst/>
          </a:prstGeom>
          <a:noFill/>
        </p:spPr>
        <p:txBody>
          <a:bodyPr wrap="none" rtlCol="0" anchor="ctr">
            <a:spAutoFit/>
          </a:bodyPr>
          <a:p>
            <a:pPr algn="l">
              <a:lnSpc>
                <a:spcPct val="12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联邦迁移学习</a:t>
            </a:r>
            <a:endParaRPr lang="zh-CN" altLang="en-US" dirty="0" smtClean="0">
              <a:solidFill>
                <a:schemeClr val="tx1">
                  <a:lumMod val="75000"/>
                  <a:lumOff val="25000"/>
                </a:schemeClr>
              </a:solidFill>
            </a:endParaRPr>
          </a:p>
        </p:txBody>
      </p:sp>
      <p:sp>
        <p:nvSpPr>
          <p:cNvPr id="15" name="文本框 14"/>
          <p:cNvSpPr txBox="1"/>
          <p:nvPr/>
        </p:nvSpPr>
        <p:spPr>
          <a:xfrm>
            <a:off x="979170" y="3594100"/>
            <a:ext cx="10323830" cy="1891030"/>
          </a:xfrm>
          <a:prstGeom prst="rect">
            <a:avLst/>
          </a:prstGeom>
          <a:noFill/>
        </p:spPr>
        <p:txBody>
          <a:bodyPr wrap="square" rtlCol="0" anchor="ctr">
            <a:noAutofit/>
          </a:bodyPr>
          <a:p>
            <a:pPr indent="0" algn="l">
              <a:lnSpc>
                <a:spcPct val="120000"/>
              </a:lnSpc>
              <a:buFont typeface="Arial" panose="020B0604020202020204" pitchFamily="34" charset="0"/>
              <a:buNone/>
            </a:pPr>
            <a:endParaRPr lang="zh-CN" altLang="en-US" sz="1400" dirty="0">
              <a:solidFill>
                <a:schemeClr val="tx1">
                  <a:lumMod val="75000"/>
                  <a:lumOff val="25000"/>
                </a:schemeClr>
              </a:solidFill>
            </a:endParaRPr>
          </a:p>
          <a:p>
            <a:pPr indent="0" algn="l">
              <a:lnSpc>
                <a:spcPct val="120000"/>
              </a:lnSpc>
              <a:buClrTx/>
              <a:buSzTx/>
              <a:buFont typeface="Arial" panose="020B0604020202020204" pitchFamily="34" charset="0"/>
              <a:buNone/>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典型的联邦迁移学习应用：中国的电商平台与其他国家银行之间的数据迁移，由于跨部门跨国的数据交流很难实现，利用迁移学习方法将一个参与方已有模型迁移至另一个数据量小的参与方。</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5"/>
          <p:cNvSpPr txBox="1"/>
          <p:nvPr/>
        </p:nvSpPr>
        <p:spPr>
          <a:xfrm>
            <a:off x="855554" y="277521"/>
            <a:ext cx="9792126" cy="534035"/>
          </a:xfrm>
          <a:prstGeom prst="rect">
            <a:avLst/>
          </a:prstGeom>
          <a:noFill/>
        </p:spPr>
        <p:txBody>
          <a:bodyPr wrap="square" rtlCol="0" anchor="ctr">
            <a:spAutoFit/>
          </a:bodyPr>
          <a:p>
            <a:pPr>
              <a:lnSpc>
                <a:spcPct val="120000"/>
              </a:lnSpc>
            </a:pPr>
            <a:r>
              <a:rPr lang="zh-CN" altLang="en-US" sz="2400" spc="300" dirty="0">
                <a:latin typeface="+mn-ea"/>
              </a:rPr>
              <a:t>联邦学习分类</a:t>
            </a:r>
            <a:endParaRPr lang="zh-CN" altLang="en-US" sz="2400" spc="300" dirty="0">
              <a:latin typeface="+mn-ea"/>
            </a:endParaRPr>
          </a:p>
        </p:txBody>
      </p:sp>
    </p:spTree>
  </p:cSld>
  <p:clrMapOvr>
    <a:masterClrMapping/>
  </p:clrMapOvr>
  <mc:AlternateContent xmlns:mc="http://schemas.openxmlformats.org/markup-compatibility/2006">
    <mc:Choice xmlns:p14="http://schemas.microsoft.com/office/powerpoint/2010/main" Requires="p14">
      <p:transition spd="slow" p14:dur="1399" advClick="0" advTm="5000"/>
    </mc:Choice>
    <mc:Fallback>
      <p:transition spd="slow" advClick="0"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75874" y="277521"/>
            <a:ext cx="9792126" cy="534035"/>
          </a:xfrm>
          <a:prstGeom prst="rect">
            <a:avLst/>
          </a:prstGeom>
          <a:noFill/>
        </p:spPr>
        <p:txBody>
          <a:bodyPr wrap="square" rtlCol="0" anchor="ctr">
            <a:spAutoFit/>
          </a:bodyPr>
          <a:lstStyle/>
          <a:p>
            <a:pPr>
              <a:lnSpc>
                <a:spcPct val="120000"/>
              </a:lnSpc>
            </a:pPr>
            <a:r>
              <a:rPr lang="zh-CN" altLang="en-US" sz="2400" spc="300" dirty="0">
                <a:latin typeface="+mn-ea"/>
              </a:rPr>
              <a:t>联邦学习</a:t>
            </a:r>
            <a:r>
              <a:rPr lang="zh-CN" sz="2400" spc="300" dirty="0">
                <a:latin typeface="+mn-ea"/>
              </a:rPr>
              <a:t>在</a:t>
            </a:r>
            <a:r>
              <a:rPr lang="zh-CN" altLang="en-US" sz="2400" spc="300" dirty="0">
                <a:latin typeface="+mn-ea"/>
              </a:rPr>
              <a:t>医疗领域应用</a:t>
            </a:r>
            <a:endParaRPr lang="zh-CN" altLang="en-US" sz="2400" spc="300" dirty="0">
              <a:latin typeface="+mn-ea"/>
            </a:endParaRPr>
          </a:p>
        </p:txBody>
      </p:sp>
      <p:cxnSp>
        <p:nvCxnSpPr>
          <p:cNvPr id="4" name="直接连接符 3"/>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875665" y="618490"/>
            <a:ext cx="10410190" cy="2126615"/>
          </a:xfrm>
          <a:prstGeom prst="rect">
            <a:avLst/>
          </a:prstGeom>
          <a:noFill/>
        </p:spPr>
        <p:txBody>
          <a:bodyPr wrap="square" rtlCol="0" anchor="ctr">
            <a:noAutofit/>
          </a:bodyPr>
          <a:lstStyle/>
          <a:p>
            <a:pPr indent="0" algn="l">
              <a:lnSpc>
                <a:spcPct val="120000"/>
              </a:lnSpc>
              <a:buClrTx/>
              <a:buSzTx/>
              <a:buNone/>
            </a:pP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联邦学习作为一种新型的数据私有协作学习方法，允许多个医院在不共享患者数据的情况下共同训练肿瘤诊断模型。每个医院在本地数据上独立训练模型，然后将模型更新发送到中央服务器进行聚合，形成共识模型。这个过程称为一个联邦轮次，通过多次迭代，模型性能逐步提升。</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indent="0" algn="l">
              <a:lnSpc>
                <a:spcPct val="120000"/>
              </a:lnSpc>
              <a:buClrTx/>
              <a:buSzTx/>
              <a:buFont typeface="Arial" panose="020B0604020202020204" pitchFamily="34" charset="0"/>
              <a:buNone/>
            </a:pP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7" name="图片 6"/>
          <p:cNvPicPr>
            <a:picLocks noChangeAspect="1"/>
          </p:cNvPicPr>
          <p:nvPr/>
        </p:nvPicPr>
        <p:blipFill>
          <a:blip r:embed="rId1">
            <a:clrChange>
              <a:clrFrom>
                <a:srgbClr val="FFFFFF">
                  <a:alpha val="100000"/>
                </a:srgbClr>
              </a:clrFrom>
              <a:clrTo>
                <a:srgbClr val="FFFFFF">
                  <a:alpha val="100000"/>
                  <a:alpha val="0"/>
                </a:srgbClr>
              </a:clrTo>
            </a:clrChange>
          </a:blip>
          <a:srcRect t="6341"/>
          <a:stretch>
            <a:fillRect/>
          </a:stretch>
        </p:blipFill>
        <p:spPr>
          <a:xfrm>
            <a:off x="6988175" y="3583305"/>
            <a:ext cx="3929380" cy="2888615"/>
          </a:xfrm>
          <a:prstGeom prst="rect">
            <a:avLst/>
          </a:prstGeom>
        </p:spPr>
      </p:pic>
      <p:sp>
        <p:nvSpPr>
          <p:cNvPr id="9" name="文本框 8"/>
          <p:cNvSpPr txBox="1"/>
          <p:nvPr/>
        </p:nvSpPr>
        <p:spPr>
          <a:xfrm>
            <a:off x="875665" y="2553335"/>
            <a:ext cx="5181600" cy="3127375"/>
          </a:xfrm>
          <a:prstGeom prst="rect">
            <a:avLst/>
          </a:prstGeom>
          <a:noFill/>
        </p:spPr>
        <p:txBody>
          <a:bodyPr wrap="square" rtlCol="0" anchor="ctr">
            <a:noAutofit/>
          </a:bodyPr>
          <a:p>
            <a:pPr indent="0" algn="l">
              <a:lnSpc>
                <a:spcPct val="120000"/>
              </a:lnSpc>
              <a:buClrTx/>
              <a:buSzTx/>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来自《</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Federated learning in medicine:facilitating multi-institutional collaborations without sharing</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indent="0" algn="l">
              <a:lnSpc>
                <a:spcPct val="120000"/>
              </a:lnSpc>
              <a:buClrTx/>
              <a:buSzTx/>
              <a:buNone/>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patient data</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》。文章通过使用了国际脑肿瘤分割（</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BraTS</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）挑战的数据集，这是一个包含来自</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个不同机构的</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210</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名患者的多模态磁共振成像（</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MRI</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）数据集，用来模拟真实的多机构合作环境。实验中，作者将数据分配给</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个机构，并在这些机构之间进行了联邦学习。验证了联邦学习在医学领域的有效性，特别是在多机构合作中保护患者隐私的同时提高模型性能。联邦学习作为一种数据私有协作学习方法，不仅能够达到与集中式数据共享相似的模型质量，还能够克服隐私和所有权的挑战，为未来的医学研究和临床应用提供了新的可能性。</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indent="0" algn="l">
              <a:lnSpc>
                <a:spcPct val="120000"/>
              </a:lnSpc>
              <a:buClrTx/>
              <a:buSzTx/>
              <a:buFont typeface="Arial" panose="020B0604020202020204" pitchFamily="34" charset="0"/>
              <a:buNone/>
            </a:pP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0" name="图片 9"/>
          <p:cNvPicPr>
            <a:picLocks noChangeAspect="1"/>
          </p:cNvPicPr>
          <p:nvPr/>
        </p:nvPicPr>
        <p:blipFill>
          <a:blip r:embed="rId2">
            <a:clrChange>
              <a:clrFrom>
                <a:srgbClr val="FFFFFF">
                  <a:alpha val="100000"/>
                </a:srgbClr>
              </a:clrFrom>
              <a:clrTo>
                <a:srgbClr val="FFFFFF">
                  <a:alpha val="100000"/>
                  <a:alpha val="0"/>
                </a:srgbClr>
              </a:clrTo>
            </a:clrChange>
          </a:blip>
          <a:srcRect t="46850"/>
          <a:stretch>
            <a:fillRect/>
          </a:stretch>
        </p:blipFill>
        <p:spPr>
          <a:xfrm>
            <a:off x="5748020" y="1833245"/>
            <a:ext cx="6093460" cy="16878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99" advClick="0" advTm="5000"/>
    </mc:Choice>
    <mc:Fallback>
      <p:transition spd="slow" advClick="0" advTm="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875874" y="277521"/>
            <a:ext cx="9792126" cy="534035"/>
          </a:xfrm>
          <a:prstGeom prst="rect">
            <a:avLst/>
          </a:prstGeom>
          <a:noFill/>
        </p:spPr>
        <p:txBody>
          <a:bodyPr wrap="square" rtlCol="0" anchor="ctr">
            <a:spAutoFit/>
          </a:bodyPr>
          <a:p>
            <a:pPr>
              <a:lnSpc>
                <a:spcPct val="120000"/>
              </a:lnSpc>
            </a:pPr>
            <a:r>
              <a:rPr lang="zh-CN" altLang="en-US" sz="2400" spc="300" dirty="0">
                <a:latin typeface="+mn-ea"/>
              </a:rPr>
              <a:t>联邦学习</a:t>
            </a:r>
            <a:r>
              <a:rPr lang="zh-CN" sz="2400" spc="300" dirty="0">
                <a:latin typeface="+mn-ea"/>
              </a:rPr>
              <a:t>在金融</a:t>
            </a:r>
            <a:r>
              <a:rPr lang="zh-CN" altLang="en-US" sz="2400" spc="300" dirty="0">
                <a:latin typeface="+mn-ea"/>
              </a:rPr>
              <a:t>领域应用</a:t>
            </a:r>
            <a:endParaRPr lang="zh-CN" altLang="en-US" sz="2400" spc="300" dirty="0">
              <a:latin typeface="+mn-ea"/>
            </a:endParaRPr>
          </a:p>
        </p:txBody>
      </p:sp>
      <p:sp>
        <p:nvSpPr>
          <p:cNvPr id="11" name="文本框 10"/>
          <p:cNvSpPr txBox="1"/>
          <p:nvPr/>
        </p:nvSpPr>
        <p:spPr>
          <a:xfrm>
            <a:off x="875665" y="1767840"/>
            <a:ext cx="7131050" cy="3159760"/>
          </a:xfrm>
          <a:prstGeom prst="rect">
            <a:avLst/>
          </a:prstGeom>
          <a:noFill/>
        </p:spPr>
        <p:txBody>
          <a:bodyPr wrap="square" rtlCol="0" anchor="ctr">
            <a:noAutofit/>
          </a:bodyPr>
          <a:p>
            <a:pPr indent="0" algn="l">
              <a:lnSpc>
                <a:spcPct val="120000"/>
              </a:lnSpc>
              <a:buClrTx/>
              <a:buSzTx/>
              <a:buNone/>
            </a:pPr>
            <a:r>
              <a:rPr lang="zh-CN" altLang="en-US" sz="16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金融行业典型应用场景</a:t>
            </a:r>
            <a:endParaRPr lang="zh-CN" altLang="en-US" sz="16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0" algn="l">
              <a:lnSpc>
                <a:spcPct val="120000"/>
              </a:lnSpc>
              <a:buClrTx/>
              <a:buSzTx/>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联合风控建模：银行、信贷公司合作训练欺诈检测模型，保护客户数据隐私。</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indent="0" algn="l">
              <a:lnSpc>
                <a:spcPct val="120000"/>
              </a:lnSpc>
              <a:buClrTx/>
              <a:buSzTx/>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反洗钱与合规分析：跨机构共享模型能力，避免敏感交易数据泄露。</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indent="0" algn="l">
              <a:lnSpc>
                <a:spcPct val="120000"/>
              </a:lnSpc>
              <a:buClrTx/>
              <a:buSzTx/>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客户信用评分：在不泄露用户数据的前提下，提升信用评估准确率。</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indent="0" algn="l">
              <a:lnSpc>
                <a:spcPct val="120000"/>
              </a:lnSpc>
              <a:buClrTx/>
              <a:buSzTx/>
              <a:buNone/>
            </a:pP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indent="0" algn="l">
              <a:lnSpc>
                <a:spcPct val="120000"/>
              </a:lnSpc>
              <a:buClrTx/>
              <a:buSzTx/>
              <a:buNone/>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面临挑战</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indent="0" algn="l">
              <a:lnSpc>
                <a:spcPct val="120000"/>
              </a:lnSpc>
              <a:buClrTx/>
              <a:buSzTx/>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客户数据分散且敏感，不易共享；</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indent="0" algn="l">
              <a:lnSpc>
                <a:spcPct val="120000"/>
              </a:lnSpc>
              <a:buClrTx/>
              <a:buSzTx/>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参与方资源不均，可能不愿投入计算资源；</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indent="0" algn="l">
              <a:lnSpc>
                <a:spcPct val="120000"/>
              </a:lnSpc>
              <a:buClrTx/>
              <a:buSzTx/>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潜在参与者可能行为不可靠（如上传低质量或恶意模型）。</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8" name="图片 17"/>
          <p:cNvPicPr>
            <a:picLocks noChangeAspect="1"/>
          </p:cNvPicPr>
          <p:nvPr/>
        </p:nvPicPr>
        <p:blipFill>
          <a:blip r:embed="rId1">
            <a:clrChange>
              <a:clrFrom>
                <a:srgbClr val="FCFCF1">
                  <a:alpha val="100000"/>
                </a:srgbClr>
              </a:clrFrom>
              <a:clrTo>
                <a:srgbClr val="FCFCF1">
                  <a:alpha val="100000"/>
                  <a:alpha val="0"/>
                </a:srgbClr>
              </a:clrTo>
            </a:clrChange>
          </a:blip>
          <a:stretch>
            <a:fillRect/>
          </a:stretch>
        </p:blipFill>
        <p:spPr>
          <a:xfrm>
            <a:off x="7252970" y="3149600"/>
            <a:ext cx="2839085" cy="2334260"/>
          </a:xfrm>
          <a:prstGeom prst="rect">
            <a:avLst/>
          </a:prstGeom>
        </p:spPr>
      </p:pic>
      <p:pic>
        <p:nvPicPr>
          <p:cNvPr id="20" name="图片 19"/>
          <p:cNvPicPr>
            <a:picLocks noChangeAspect="1"/>
          </p:cNvPicPr>
          <p:nvPr/>
        </p:nvPicPr>
        <p:blipFill>
          <a:blip r:embed="rId1">
            <a:clrChange>
              <a:clrFrom>
                <a:srgbClr val="FCFCF1">
                  <a:alpha val="100000"/>
                </a:srgbClr>
              </a:clrFrom>
              <a:clrTo>
                <a:srgbClr val="FCFCF1">
                  <a:alpha val="100000"/>
                  <a:alpha val="0"/>
                </a:srgbClr>
              </a:clrTo>
            </a:clrChange>
          </a:blip>
          <a:stretch>
            <a:fillRect/>
          </a:stretch>
        </p:blipFill>
        <p:spPr>
          <a:xfrm rot="2640000">
            <a:off x="9310370" y="3246120"/>
            <a:ext cx="2034540" cy="16732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99" advClick="0" advTm="5000"/>
    </mc:Choice>
    <mc:Fallback>
      <p:transition spd="slow" advClick="0" advTm="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875874" y="277521"/>
            <a:ext cx="9792126" cy="534035"/>
          </a:xfrm>
          <a:prstGeom prst="rect">
            <a:avLst/>
          </a:prstGeom>
          <a:noFill/>
        </p:spPr>
        <p:txBody>
          <a:bodyPr wrap="square" rtlCol="0" anchor="ctr">
            <a:spAutoFit/>
          </a:bodyPr>
          <a:p>
            <a:pPr>
              <a:lnSpc>
                <a:spcPct val="120000"/>
              </a:lnSpc>
            </a:pPr>
            <a:r>
              <a:rPr lang="zh-CN" altLang="en-US" sz="2400" spc="300" dirty="0">
                <a:latin typeface="+mn-ea"/>
              </a:rPr>
              <a:t>联邦学习</a:t>
            </a:r>
            <a:r>
              <a:rPr lang="zh-CN" sz="2400" spc="300" dirty="0">
                <a:latin typeface="+mn-ea"/>
              </a:rPr>
              <a:t>在金融</a:t>
            </a:r>
            <a:r>
              <a:rPr lang="zh-CN" altLang="en-US" sz="2400" spc="300" dirty="0">
                <a:latin typeface="+mn-ea"/>
              </a:rPr>
              <a:t>领域应用</a:t>
            </a:r>
            <a:endParaRPr lang="zh-CN" altLang="en-US" sz="2400" spc="300" dirty="0">
              <a:latin typeface="+mn-ea"/>
            </a:endParaRPr>
          </a:p>
        </p:txBody>
      </p:sp>
      <p:sp>
        <p:nvSpPr>
          <p:cNvPr id="11" name="文本框 10"/>
          <p:cNvSpPr txBox="1"/>
          <p:nvPr/>
        </p:nvSpPr>
        <p:spPr>
          <a:xfrm>
            <a:off x="875665" y="1075690"/>
            <a:ext cx="10353040" cy="3159760"/>
          </a:xfrm>
          <a:prstGeom prst="rect">
            <a:avLst/>
          </a:prstGeom>
          <a:noFill/>
        </p:spPr>
        <p:txBody>
          <a:bodyPr wrap="square" rtlCol="0" anchor="ctr">
            <a:noAutofit/>
          </a:bodyPr>
          <a:p>
            <a:pPr indent="0" algn="l">
              <a:lnSpc>
                <a:spcPct val="120000"/>
              </a:lnSpc>
              <a:buClrTx/>
              <a:buSzTx/>
              <a:buNone/>
            </a:pPr>
            <a:r>
              <a:rPr lang="zh-CN" altLang="en-US" sz="16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经济与博弈论激励机制</a:t>
            </a:r>
            <a:endParaRPr lang="zh-CN" altLang="en-US" sz="16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0" algn="l">
              <a:lnSpc>
                <a:spcPct val="120000"/>
              </a:lnSpc>
              <a:buClrTx/>
              <a:buSzTx/>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来自《</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Incentive Mechanisms for Federated Learning</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》的多种策略为联邦学习在金融场景中提供了理论与实践基础。</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indent="0" algn="l">
              <a:lnSpc>
                <a:spcPct val="120000"/>
              </a:lnSpc>
              <a:buClrTx/>
              <a:buSzTx/>
              <a:buNone/>
            </a:pP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indent="0" algn="l">
              <a:lnSpc>
                <a:spcPct val="120000"/>
              </a:lnSpc>
              <a:buClrTx/>
              <a:buSzTx/>
              <a:buNone/>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Stackelberg </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博弈：由模型拥有方（大型银行或金融云平台）作为</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领导者</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率先提出奖励机制，</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鼓励</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参与者（小型银行、支付平台）作为</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跟随者</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决定是否参与及投入多少计算资源。</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indent="0" algn="l">
              <a:lnSpc>
                <a:spcPct val="120000"/>
              </a:lnSpc>
              <a:buClrTx/>
              <a:buSzTx/>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拍卖机制：将参与资源贡献建模为拍卖过程，数据提供方通过出价竞争参与训练任务。动态分配任务和奖励，提升整体参与效率。</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indent="0" algn="l">
              <a:lnSpc>
                <a:spcPct val="120000"/>
              </a:lnSpc>
              <a:buClrTx/>
              <a:buSzTx/>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契约理论与匹配理论：针对不同能力、不同偏好的金融机构设计定制化的激励契约，在多任务与多机构之间建立稳定匹配机制，使参与方与任务目标相匹配。解决信息不对称，激励不同类型的金融机构参与。</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a:picLocks noChangeAspect="1"/>
          </p:cNvPicPr>
          <p:nvPr/>
        </p:nvPicPr>
        <p:blipFill>
          <a:blip r:embed="rId1">
            <a:clrChange>
              <a:clrFrom>
                <a:srgbClr val="FFFFFF">
                  <a:alpha val="100000"/>
                </a:srgbClr>
              </a:clrFrom>
              <a:clrTo>
                <a:srgbClr val="FFFFFF">
                  <a:alpha val="100000"/>
                  <a:alpha val="0"/>
                </a:srgbClr>
              </a:clrTo>
            </a:clrChange>
          </a:blip>
          <a:srcRect t="27714" b="14598"/>
          <a:stretch>
            <a:fillRect/>
          </a:stretch>
        </p:blipFill>
        <p:spPr>
          <a:xfrm>
            <a:off x="3135630" y="4276090"/>
            <a:ext cx="8154670" cy="13614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99" advClick="0" advTm="5000"/>
    </mc:Choice>
    <mc:Fallback>
      <p:transition spd="slow" advClick="0" advTm="5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3528060"/>
            <a:ext cx="12192000" cy="3329940"/>
          </a:xfrm>
          <a:prstGeom prst="rect">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2051195" y="2624334"/>
            <a:ext cx="8242010" cy="903605"/>
          </a:xfrm>
          <a:prstGeom prst="rect">
            <a:avLst/>
          </a:prstGeom>
          <a:noFill/>
        </p:spPr>
        <p:txBody>
          <a:bodyPr wrap="square" rtlCol="0" anchor="ctr">
            <a:spAutoFit/>
          </a:bodyPr>
          <a:lstStyle/>
          <a:p>
            <a:pPr algn="ctr">
              <a:lnSpc>
                <a:spcPct val="120000"/>
              </a:lnSpc>
            </a:pPr>
            <a:r>
              <a:rPr lang="zh-CN" sz="4400" b="1" spc="300" dirty="0">
                <a:latin typeface="+mj-ea"/>
                <a:ea typeface="+mj-ea"/>
              </a:rPr>
              <a:t>同态加密</a:t>
            </a:r>
            <a:endParaRPr lang="zh-CN" sz="4400" b="1" spc="300" dirty="0">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399" advClick="0" advTm="5000"/>
    </mc:Choice>
    <mc:Fallback>
      <p:transition spd="slow" advClick="0" advTm="5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75874" y="277521"/>
            <a:ext cx="9792126" cy="534035"/>
          </a:xfrm>
          <a:prstGeom prst="rect">
            <a:avLst/>
          </a:prstGeom>
          <a:noFill/>
        </p:spPr>
        <p:txBody>
          <a:bodyPr wrap="square" rtlCol="0" anchor="ctr">
            <a:spAutoFit/>
          </a:bodyPr>
          <a:lstStyle/>
          <a:p>
            <a:pPr>
              <a:lnSpc>
                <a:spcPct val="120000"/>
              </a:lnSpc>
            </a:pPr>
            <a:r>
              <a:rPr lang="zh-CN" sz="2400" spc="300" dirty="0">
                <a:latin typeface="+mn-ea"/>
                <a:sym typeface="+mn-ea"/>
              </a:rPr>
              <a:t>同态加密</a:t>
            </a:r>
            <a:endParaRPr lang="zh-CN" sz="1600" spc="300" dirty="0">
              <a:latin typeface="+mn-ea"/>
              <a:sym typeface="+mn-ea"/>
            </a:endParaRPr>
          </a:p>
        </p:txBody>
      </p:sp>
      <p:cxnSp>
        <p:nvCxnSpPr>
          <p:cNvPr id="4" name="直接连接符 3"/>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文本框 9"/>
              <p:cNvSpPr txBox="1"/>
              <p:nvPr/>
            </p:nvSpPr>
            <p:spPr>
              <a:xfrm>
                <a:off x="1007110" y="1311877"/>
                <a:ext cx="10295890" cy="4236720"/>
              </a:xfrm>
              <a:prstGeom prst="rect">
                <a:avLst/>
              </a:prstGeom>
              <a:noFill/>
            </p:spPr>
            <p:txBody>
              <a:bodyPr wrap="square" rtlCol="0" anchor="ctr">
                <a:spAutoFit/>
              </a:bodyPr>
              <a:lstStyle/>
              <a:p>
                <a:pPr algn="l">
                  <a:lnSpc>
                    <a:spcPct val="120000"/>
                  </a:lnSpc>
                </a:pPr>
                <a:r>
                  <a:rPr lang="zh-CN" altLang="en-US" sz="1600" dirty="0">
                    <a:solidFill>
                      <a:schemeClr val="tx1">
                        <a:lumMod val="75000"/>
                        <a:lumOff val="25000"/>
                      </a:schemeClr>
                    </a:solidFill>
                  </a:rPr>
                  <a:t>同态加密是一种</a:t>
                </a:r>
                <a:r>
                  <a:rPr lang="zh-CN" altLang="en-US" sz="1600" b="1" dirty="0">
                    <a:solidFill>
                      <a:schemeClr val="tx1">
                        <a:lumMod val="75000"/>
                        <a:lumOff val="25000"/>
                      </a:schemeClr>
                    </a:solidFill>
                  </a:rPr>
                  <a:t>密码学方法</a:t>
                </a:r>
                <a:r>
                  <a:rPr lang="zh-CN" altLang="en-US" sz="1600" dirty="0">
                    <a:solidFill>
                      <a:schemeClr val="tx1">
                        <a:lumMod val="75000"/>
                        <a:lumOff val="25000"/>
                      </a:schemeClr>
                    </a:solidFill>
                  </a:rPr>
                  <a:t>，允许在</a:t>
                </a:r>
                <a:r>
                  <a:rPr lang="zh-CN" altLang="en-US" sz="1600" b="1" dirty="0">
                    <a:solidFill>
                      <a:schemeClr val="tx1">
                        <a:lumMod val="75000"/>
                        <a:lumOff val="25000"/>
                      </a:schemeClr>
                    </a:solidFill>
                  </a:rPr>
                  <a:t>密文上直接进行加法、乘法</a:t>
                </a:r>
                <a:r>
                  <a:rPr lang="zh-CN" altLang="en-US" sz="1600" dirty="0">
                    <a:solidFill>
                      <a:schemeClr val="tx1">
                        <a:lumMod val="75000"/>
                        <a:lumOff val="25000"/>
                      </a:schemeClr>
                    </a:solidFill>
                  </a:rPr>
                  <a:t>等操作，而无需先解密。解密后的结果与在明文上计算的结果完全</a:t>
                </a:r>
                <a:r>
                  <a:rPr lang="zh-CN" altLang="en-US" sz="1600" b="1" dirty="0">
                    <a:solidFill>
                      <a:schemeClr val="tx1">
                        <a:lumMod val="75000"/>
                        <a:lumOff val="25000"/>
                      </a:schemeClr>
                    </a:solidFill>
                  </a:rPr>
                  <a:t>一致</a:t>
                </a:r>
                <a:r>
                  <a:rPr lang="zh-CN" altLang="en-US" sz="1600" dirty="0">
                    <a:solidFill>
                      <a:schemeClr val="tx1">
                        <a:lumMod val="75000"/>
                        <a:lumOff val="25000"/>
                      </a:schemeClr>
                    </a:solidFill>
                  </a:rPr>
                  <a:t>。</a:t>
                </a:r>
                <a:endParaRPr lang="zh-CN" altLang="en-US" sz="1600" dirty="0">
                  <a:solidFill>
                    <a:schemeClr val="tx1">
                      <a:lumMod val="75000"/>
                      <a:lumOff val="25000"/>
                    </a:schemeClr>
                  </a:solidFill>
                </a:endParaRPr>
              </a:p>
              <a:p>
                <a:pPr algn="l">
                  <a:lnSpc>
                    <a:spcPct val="120000"/>
                  </a:lnSpc>
                </a:pPr>
                <a:endParaRPr lang="zh-CN" altLang="en-US" sz="1600" dirty="0">
                  <a:solidFill>
                    <a:schemeClr val="tx1">
                      <a:lumMod val="75000"/>
                      <a:lumOff val="25000"/>
                    </a:schemeClr>
                  </a:solidFill>
                </a:endParaRPr>
              </a:p>
              <a:p>
                <a:pPr algn="l">
                  <a:lnSpc>
                    <a:spcPct val="120000"/>
                  </a:lnSpc>
                </a:pPr>
                <a:r>
                  <a:rPr lang="zh-CN" altLang="en-US" sz="1600" b="1" dirty="0">
                    <a:solidFill>
                      <a:schemeClr val="tx1">
                        <a:lumMod val="75000"/>
                        <a:lumOff val="25000"/>
                      </a:schemeClr>
                    </a:solidFill>
                  </a:rPr>
                  <a:t>数学表示：</a:t>
                </a:r>
                <a:endParaRPr lang="zh-CN" altLang="en-US" sz="1600" dirty="0">
                  <a:solidFill>
                    <a:schemeClr val="tx1">
                      <a:lumMod val="75000"/>
                      <a:lumOff val="25000"/>
                    </a:schemeClr>
                  </a:solidFill>
                </a:endParaRPr>
              </a:p>
              <a:p>
                <a:pPr algn="l">
                  <a:lnSpc>
                    <a:spcPct val="120000"/>
                  </a:lnSpc>
                </a:pPr>
                <a:r>
                  <a:rPr lang="zh-CN" altLang="en-US" sz="1600" dirty="0">
                    <a:solidFill>
                      <a:schemeClr val="tx1">
                        <a:lumMod val="75000"/>
                        <a:lumOff val="25000"/>
                      </a:schemeClr>
                    </a:solidFill>
                  </a:rPr>
                  <a:t>明文数据</a:t>
                </a:r>
                <a14:m>
                  <m:oMath xmlns:m="http://schemas.openxmlformats.org/officeDocument/2006/math">
                    <m:r>
                      <a:rPr lang="en-US" altLang="zh-CN" sz="1600" i="1" dirty="0">
                        <a:solidFill>
                          <a:schemeClr val="tx1">
                            <a:lumMod val="75000"/>
                            <a:lumOff val="25000"/>
                          </a:schemeClr>
                        </a:solidFill>
                        <a:latin typeface="Cambria Math" panose="02040503050406030204" charset="0"/>
                        <a:cs typeface="Cambria Math" panose="02040503050406030204" charset="0"/>
                      </a:rPr>
                      <m:t>  </m:t>
                    </m:r>
                    <m:sSub>
                      <m:sSubPr>
                        <m:ctrlPr>
                          <a:rPr lang="en-US" altLang="zh-CN" sz="1600" i="1" dirty="0">
                            <a:solidFill>
                              <a:schemeClr val="tx1">
                                <a:lumMod val="75000"/>
                                <a:lumOff val="25000"/>
                              </a:schemeClr>
                            </a:solidFill>
                            <a:latin typeface="Cambria Math" panose="02040503050406030204" charset="0"/>
                            <a:cs typeface="Cambria Math" panose="02040503050406030204" charset="0"/>
                          </a:rPr>
                        </m:ctrlPr>
                      </m:sSubPr>
                      <m:e>
                        <m:r>
                          <a:rPr lang="en-US" altLang="zh-CN" sz="1600" i="1" dirty="0">
                            <a:solidFill>
                              <a:schemeClr val="tx1">
                                <a:lumMod val="75000"/>
                                <a:lumOff val="25000"/>
                              </a:schemeClr>
                            </a:solidFill>
                            <a:latin typeface="Cambria Math" panose="02040503050406030204" charset="0"/>
                            <a:cs typeface="Cambria Math" panose="02040503050406030204" charset="0"/>
                          </a:rPr>
                          <m:t>𝑚</m:t>
                        </m:r>
                      </m:e>
                      <m:sub>
                        <m:r>
                          <a:rPr lang="en-US" altLang="zh-CN" sz="1600" i="1" dirty="0">
                            <a:solidFill>
                              <a:schemeClr val="tx1">
                                <a:lumMod val="75000"/>
                                <a:lumOff val="25000"/>
                              </a:schemeClr>
                            </a:solidFill>
                            <a:latin typeface="Cambria Math" panose="02040503050406030204" charset="0"/>
                            <a:cs typeface="Cambria Math" panose="02040503050406030204" charset="0"/>
                          </a:rPr>
                          <m:t>1</m:t>
                        </m:r>
                      </m:sub>
                    </m:sSub>
                  </m:oMath>
                </a14:m>
                <a:r>
                  <a:rPr lang="zh-CN" altLang="en-US" sz="1600" dirty="0">
                    <a:solidFill>
                      <a:schemeClr val="tx1">
                        <a:lumMod val="75000"/>
                        <a:lumOff val="25000"/>
                      </a:schemeClr>
                    </a:solidFill>
                  </a:rPr>
                  <a:t>与</a:t>
                </a:r>
                <a:r>
                  <a:rPr lang="en-US" altLang="zh-CN" sz="1600" dirty="0">
                    <a:solidFill>
                      <a:schemeClr val="tx1">
                        <a:lumMod val="75000"/>
                        <a:lumOff val="25000"/>
                      </a:schemeClr>
                    </a:solidFill>
                  </a:rPr>
                  <a:t> </a:t>
                </a:r>
                <a14:m>
                  <m:oMath xmlns:m="http://schemas.openxmlformats.org/officeDocument/2006/math">
                    <m:sSub>
                      <m:sSubPr>
                        <m:ctrlPr>
                          <a:rPr lang="en-US" altLang="zh-CN" sz="1600" i="1" dirty="0">
                            <a:solidFill>
                              <a:schemeClr val="tx1">
                                <a:lumMod val="75000"/>
                                <a:lumOff val="25000"/>
                              </a:schemeClr>
                            </a:solidFill>
                            <a:latin typeface="Cambria Math" panose="02040503050406030204" charset="0"/>
                            <a:cs typeface="Cambria Math" panose="02040503050406030204" charset="0"/>
                          </a:rPr>
                        </m:ctrlPr>
                      </m:sSubPr>
                      <m:e>
                        <m:r>
                          <a:rPr lang="en-US" altLang="zh-CN" sz="1600" i="1" dirty="0">
                            <a:solidFill>
                              <a:schemeClr val="tx1">
                                <a:lumMod val="75000"/>
                                <a:lumOff val="25000"/>
                              </a:schemeClr>
                            </a:solidFill>
                            <a:latin typeface="Cambria Math" panose="02040503050406030204" charset="0"/>
                            <a:cs typeface="Cambria Math" panose="02040503050406030204" charset="0"/>
                          </a:rPr>
                          <m:t>𝑚</m:t>
                        </m:r>
                      </m:e>
                      <m:sub>
                        <m:r>
                          <a:rPr lang="en-US" altLang="zh-CN" sz="1600" i="1" dirty="0">
                            <a:solidFill>
                              <a:schemeClr val="tx1">
                                <a:lumMod val="75000"/>
                                <a:lumOff val="25000"/>
                              </a:schemeClr>
                            </a:solidFill>
                            <a:latin typeface="Cambria Math" panose="02040503050406030204" charset="0"/>
                            <a:cs typeface="Cambria Math" panose="02040503050406030204" charset="0"/>
                          </a:rPr>
                          <m:t>2</m:t>
                        </m:r>
                      </m:sub>
                    </m:sSub>
                  </m:oMath>
                </a14:m>
                <a:r>
                  <a:rPr lang="zh-CN" altLang="en-US" sz="1600" dirty="0">
                    <a:solidFill>
                      <a:schemeClr val="tx1">
                        <a:lumMod val="75000"/>
                        <a:lumOff val="25000"/>
                      </a:schemeClr>
                    </a:solidFill>
                  </a:rPr>
                  <a:t>被加密为</a:t>
                </a:r>
                <a:r>
                  <a:rPr lang="en-US" altLang="zh-CN" sz="1600" dirty="0">
                    <a:solidFill>
                      <a:schemeClr val="tx1">
                        <a:lumMod val="75000"/>
                        <a:lumOff val="25000"/>
                      </a:schemeClr>
                    </a:solidFill>
                  </a:rPr>
                  <a:t> </a:t>
                </a:r>
                <a14:m>
                  <m:oMath xmlns:m="http://schemas.openxmlformats.org/officeDocument/2006/math">
                    <m:r>
                      <a:rPr lang="en-US" altLang="zh-CN" sz="1600" i="1" dirty="0">
                        <a:solidFill>
                          <a:schemeClr val="tx1">
                            <a:lumMod val="75000"/>
                            <a:lumOff val="25000"/>
                          </a:schemeClr>
                        </a:solidFill>
                        <a:latin typeface="Cambria Math" panose="02040503050406030204" charset="0"/>
                        <a:cs typeface="Cambria Math" panose="02040503050406030204" charset="0"/>
                      </a:rPr>
                      <m:t>𝐸𝑛𝑐</m:t>
                    </m:r>
                    <m:r>
                      <a:rPr lang="en-US" altLang="zh-CN" sz="1600" i="1" dirty="0">
                        <a:solidFill>
                          <a:schemeClr val="tx1">
                            <a:lumMod val="75000"/>
                            <a:lumOff val="25000"/>
                          </a:schemeClr>
                        </a:solidFill>
                        <a:latin typeface="Cambria Math" panose="02040503050406030204" charset="0"/>
                        <a:cs typeface="Cambria Math" panose="02040503050406030204" charset="0"/>
                      </a:rPr>
                      <m:t>(</m:t>
                    </m:r>
                    <m:sSub>
                      <m:sSubPr>
                        <m:ctrlPr>
                          <a:rPr lang="en-US" altLang="zh-CN" sz="1600" i="1" dirty="0">
                            <a:solidFill>
                              <a:schemeClr val="tx1">
                                <a:lumMod val="75000"/>
                                <a:lumOff val="25000"/>
                              </a:schemeClr>
                            </a:solidFill>
                            <a:latin typeface="Cambria Math" panose="02040503050406030204" charset="0"/>
                            <a:cs typeface="Cambria Math" panose="02040503050406030204" charset="0"/>
                          </a:rPr>
                        </m:ctrlPr>
                      </m:sSubPr>
                      <m:e>
                        <m:r>
                          <a:rPr lang="en-US" altLang="zh-CN" sz="1600" i="1" dirty="0">
                            <a:solidFill>
                              <a:schemeClr val="tx1">
                                <a:lumMod val="75000"/>
                                <a:lumOff val="25000"/>
                              </a:schemeClr>
                            </a:solidFill>
                            <a:latin typeface="Cambria Math" panose="02040503050406030204" charset="0"/>
                            <a:cs typeface="Cambria Math" panose="02040503050406030204" charset="0"/>
                          </a:rPr>
                          <m:t>𝑚</m:t>
                        </m:r>
                      </m:e>
                      <m:sub>
                        <m:r>
                          <a:rPr lang="en-US" altLang="zh-CN" sz="1600" i="1" dirty="0">
                            <a:solidFill>
                              <a:schemeClr val="tx1">
                                <a:lumMod val="75000"/>
                                <a:lumOff val="25000"/>
                              </a:schemeClr>
                            </a:solidFill>
                            <a:latin typeface="Cambria Math" panose="02040503050406030204" charset="0"/>
                            <a:cs typeface="Cambria Math" panose="02040503050406030204" charset="0"/>
                          </a:rPr>
                          <m:t>1</m:t>
                        </m:r>
                      </m:sub>
                    </m:sSub>
                    <m:r>
                      <a:rPr lang="en-US" altLang="zh-CN" sz="1600" i="1" dirty="0">
                        <a:solidFill>
                          <a:schemeClr val="tx1">
                            <a:lumMod val="75000"/>
                            <a:lumOff val="25000"/>
                          </a:schemeClr>
                        </a:solidFill>
                        <a:latin typeface="Cambria Math" panose="02040503050406030204" charset="0"/>
                        <a:cs typeface="Cambria Math" panose="02040503050406030204" charset="0"/>
                      </a:rPr>
                      <m:t>)</m:t>
                    </m:r>
                    <m:r>
                      <a:rPr lang="en-US" altLang="zh-CN" sz="1600" i="1" dirty="0">
                        <a:solidFill>
                          <a:schemeClr val="tx1">
                            <a:lumMod val="75000"/>
                            <a:lumOff val="25000"/>
                          </a:schemeClr>
                        </a:solidFill>
                        <a:latin typeface="Cambria Math" panose="02040503050406030204" charset="0"/>
                        <a:cs typeface="Cambria Math" panose="02040503050406030204" charset="0"/>
                      </a:rPr>
                      <m:t> 与 </m:t>
                    </m:r>
                    <m:r>
                      <a:rPr lang="en-US" altLang="zh-CN" sz="1600" i="1" dirty="0">
                        <a:solidFill>
                          <a:schemeClr val="tx1">
                            <a:lumMod val="75000"/>
                            <a:lumOff val="25000"/>
                          </a:schemeClr>
                        </a:solidFill>
                        <a:latin typeface="Cambria Math" panose="02040503050406030204" charset="0"/>
                        <a:cs typeface="Cambria Math" panose="02040503050406030204" charset="0"/>
                      </a:rPr>
                      <m:t>𝐸𝑛𝑐</m:t>
                    </m:r>
                    <m:r>
                      <a:rPr lang="en-US" altLang="zh-CN" sz="1600" i="1" dirty="0">
                        <a:solidFill>
                          <a:schemeClr val="tx1">
                            <a:lumMod val="75000"/>
                            <a:lumOff val="25000"/>
                          </a:schemeClr>
                        </a:solidFill>
                        <a:latin typeface="Cambria Math" panose="02040503050406030204" charset="0"/>
                        <a:cs typeface="Cambria Math" panose="02040503050406030204" charset="0"/>
                      </a:rPr>
                      <m:t>(</m:t>
                    </m:r>
                    <m:sSub>
                      <m:sSubPr>
                        <m:ctrlPr>
                          <a:rPr lang="en-US" altLang="zh-CN" sz="1600" i="1" dirty="0">
                            <a:solidFill>
                              <a:schemeClr val="tx1">
                                <a:lumMod val="75000"/>
                                <a:lumOff val="25000"/>
                              </a:schemeClr>
                            </a:solidFill>
                            <a:latin typeface="Cambria Math" panose="02040503050406030204" charset="0"/>
                            <a:cs typeface="Cambria Math" panose="02040503050406030204" charset="0"/>
                          </a:rPr>
                        </m:ctrlPr>
                      </m:sSubPr>
                      <m:e>
                        <m:r>
                          <a:rPr lang="en-US" altLang="zh-CN" sz="1600" i="1" dirty="0">
                            <a:solidFill>
                              <a:schemeClr val="tx1">
                                <a:lumMod val="75000"/>
                                <a:lumOff val="25000"/>
                              </a:schemeClr>
                            </a:solidFill>
                            <a:latin typeface="Cambria Math" panose="02040503050406030204" charset="0"/>
                            <a:cs typeface="Cambria Math" panose="02040503050406030204" charset="0"/>
                          </a:rPr>
                          <m:t>𝑚</m:t>
                        </m:r>
                      </m:e>
                      <m:sub>
                        <m:r>
                          <a:rPr lang="en-US" altLang="zh-CN" sz="1600" i="1" dirty="0">
                            <a:solidFill>
                              <a:schemeClr val="tx1">
                                <a:lumMod val="75000"/>
                                <a:lumOff val="25000"/>
                              </a:schemeClr>
                            </a:solidFill>
                            <a:latin typeface="Cambria Math" panose="02040503050406030204" charset="0"/>
                            <a:cs typeface="Cambria Math" panose="02040503050406030204" charset="0"/>
                          </a:rPr>
                          <m:t>2</m:t>
                        </m:r>
                      </m:sub>
                    </m:sSub>
                    <m:r>
                      <a:rPr lang="en-US" altLang="zh-CN" sz="1600" i="1" dirty="0">
                        <a:solidFill>
                          <a:schemeClr val="tx1">
                            <a:lumMod val="75000"/>
                            <a:lumOff val="25000"/>
                          </a:schemeClr>
                        </a:solidFill>
                        <a:latin typeface="Cambria Math" panose="02040503050406030204" charset="0"/>
                        <a:cs typeface="Cambria Math" panose="02040503050406030204" charset="0"/>
                      </a:rPr>
                      <m:t>)</m:t>
                    </m:r>
                  </m:oMath>
                </a14:m>
                <a:endParaRPr lang="en-US" altLang="zh-CN" sz="1600" dirty="0">
                  <a:solidFill>
                    <a:schemeClr val="tx1">
                      <a:lumMod val="75000"/>
                      <a:lumOff val="25000"/>
                    </a:schemeClr>
                  </a:solidFill>
                </a:endParaRPr>
              </a:p>
              <a:p>
                <a:pPr algn="l">
                  <a:lnSpc>
                    <a:spcPct val="120000"/>
                  </a:lnSpc>
                </a:pPr>
                <a:r>
                  <a:rPr lang="zh-CN" altLang="en-US" sz="1600" dirty="0">
                    <a:solidFill>
                      <a:schemeClr val="tx1">
                        <a:lumMod val="75000"/>
                        <a:lumOff val="25000"/>
                      </a:schemeClr>
                    </a:solidFill>
                  </a:rPr>
                  <a:t>在不解密的前提下直接进行操作：</a:t>
                </a:r>
                <a:endParaRPr lang="en-US" altLang="zh-CN" sz="1600" dirty="0">
                  <a:solidFill>
                    <a:schemeClr val="tx1">
                      <a:lumMod val="75000"/>
                      <a:lumOff val="25000"/>
                    </a:schemeClr>
                  </a:solidFill>
                </a:endParaRPr>
              </a:p>
              <a:p>
                <a:pPr algn="l">
                  <a:lnSpc>
                    <a:spcPct val="120000"/>
                  </a:lnSpc>
                </a:pPr>
                <a14:m>
                  <m:oMathPara xmlns:m="http://schemas.openxmlformats.org/officeDocument/2006/math">
                    <m:oMathParaPr>
                      <m:jc m:val="left"/>
                    </m:oMathParaPr>
                    <m:oMath xmlns:m="http://schemas.openxmlformats.org/officeDocument/2006/math">
                      <m:r>
                        <a:rPr lang="en-US" altLang="zh-CN" sz="1600" i="1" dirty="0">
                          <a:solidFill>
                            <a:schemeClr val="tx1">
                              <a:lumMod val="75000"/>
                              <a:lumOff val="25000"/>
                            </a:schemeClr>
                          </a:solidFill>
                          <a:latin typeface="Cambria Math" panose="02040503050406030204" charset="0"/>
                          <a:cs typeface="Cambria Math" panose="02040503050406030204" charset="0"/>
                        </a:rPr>
                        <m:t>𝐸𝑛𝑐</m:t>
                      </m:r>
                      <m:r>
                        <a:rPr lang="en-US" altLang="zh-CN" sz="1600" i="1" dirty="0">
                          <a:solidFill>
                            <a:schemeClr val="tx1">
                              <a:lumMod val="75000"/>
                              <a:lumOff val="25000"/>
                            </a:schemeClr>
                          </a:solidFill>
                          <a:latin typeface="Cambria Math" panose="02040503050406030204" charset="0"/>
                          <a:cs typeface="Cambria Math" panose="02040503050406030204" charset="0"/>
                        </a:rPr>
                        <m:t>(</m:t>
                      </m:r>
                      <m:sSub>
                        <m:sSubPr>
                          <m:ctrlPr>
                            <a:rPr lang="en-US" altLang="zh-CN" sz="1600" i="1" dirty="0">
                              <a:solidFill>
                                <a:schemeClr val="tx1">
                                  <a:lumMod val="75000"/>
                                  <a:lumOff val="25000"/>
                                </a:schemeClr>
                              </a:solidFill>
                              <a:latin typeface="Cambria Math" panose="02040503050406030204" charset="0"/>
                              <a:cs typeface="Cambria Math" panose="02040503050406030204" charset="0"/>
                            </a:rPr>
                          </m:ctrlPr>
                        </m:sSubPr>
                        <m:e>
                          <m:r>
                            <a:rPr lang="en-US" altLang="zh-CN" sz="1600" i="1" dirty="0">
                              <a:solidFill>
                                <a:schemeClr val="tx1">
                                  <a:lumMod val="75000"/>
                                  <a:lumOff val="25000"/>
                                </a:schemeClr>
                              </a:solidFill>
                              <a:latin typeface="Cambria Math" panose="02040503050406030204" charset="0"/>
                              <a:cs typeface="Cambria Math" panose="02040503050406030204" charset="0"/>
                            </a:rPr>
                            <m:t>𝑚</m:t>
                          </m:r>
                        </m:e>
                        <m:sub>
                          <m:r>
                            <a:rPr lang="en-US" altLang="zh-CN" sz="1600" i="1" dirty="0">
                              <a:solidFill>
                                <a:schemeClr val="tx1">
                                  <a:lumMod val="75000"/>
                                  <a:lumOff val="25000"/>
                                </a:schemeClr>
                              </a:solidFill>
                              <a:latin typeface="Cambria Math" panose="02040503050406030204" charset="0"/>
                              <a:cs typeface="Cambria Math" panose="02040503050406030204" charset="0"/>
                            </a:rPr>
                            <m:t>1</m:t>
                          </m:r>
                        </m:sub>
                      </m:sSub>
                      <m:r>
                        <a:rPr lang="en-US" altLang="zh-CN" sz="1600" i="1" dirty="0">
                          <a:solidFill>
                            <a:schemeClr val="tx1">
                              <a:lumMod val="75000"/>
                              <a:lumOff val="25000"/>
                            </a:schemeClr>
                          </a:solidFill>
                          <a:latin typeface="Cambria Math" panose="02040503050406030204" charset="0"/>
                          <a:cs typeface="Cambria Math" panose="02040503050406030204" charset="0"/>
                        </a:rPr>
                        <m:t>) </m:t>
                      </m:r>
                      <m:r>
                        <a:rPr lang="en-US" altLang="zh-CN" sz="1600" i="1" dirty="0">
                          <a:solidFill>
                            <a:schemeClr val="tx1">
                              <a:lumMod val="75000"/>
                              <a:lumOff val="25000"/>
                            </a:schemeClr>
                          </a:solidFill>
                          <a:latin typeface="Cambria Math" panose="02040503050406030204" charset="0"/>
                          <a:cs typeface="Cambria Math" panose="02040503050406030204" charset="0"/>
                        </a:rPr>
                        <m:t>⊕</m:t>
                      </m:r>
                      <m:r>
                        <a:rPr lang="en-US" altLang="zh-CN" sz="1600" i="1" dirty="0">
                          <a:solidFill>
                            <a:schemeClr val="tx1">
                              <a:lumMod val="75000"/>
                              <a:lumOff val="25000"/>
                            </a:schemeClr>
                          </a:solidFill>
                          <a:latin typeface="Cambria Math" panose="02040503050406030204" charset="0"/>
                          <a:cs typeface="Cambria Math" panose="02040503050406030204" charset="0"/>
                        </a:rPr>
                        <m:t>𝐸𝑛𝑐</m:t>
                      </m:r>
                      <m:r>
                        <a:rPr lang="en-US" altLang="zh-CN" sz="1600" i="1" dirty="0">
                          <a:solidFill>
                            <a:schemeClr val="tx1">
                              <a:lumMod val="75000"/>
                              <a:lumOff val="25000"/>
                            </a:schemeClr>
                          </a:solidFill>
                          <a:latin typeface="Cambria Math" panose="02040503050406030204" charset="0"/>
                          <a:cs typeface="Cambria Math" panose="02040503050406030204" charset="0"/>
                        </a:rPr>
                        <m:t>(</m:t>
                      </m:r>
                      <m:sSub>
                        <m:sSubPr>
                          <m:ctrlPr>
                            <a:rPr lang="en-US" altLang="zh-CN" sz="1600" i="1" dirty="0">
                              <a:solidFill>
                                <a:schemeClr val="tx1">
                                  <a:lumMod val="75000"/>
                                  <a:lumOff val="25000"/>
                                </a:schemeClr>
                              </a:solidFill>
                              <a:latin typeface="Cambria Math" panose="02040503050406030204" charset="0"/>
                              <a:cs typeface="Cambria Math" panose="02040503050406030204" charset="0"/>
                            </a:rPr>
                          </m:ctrlPr>
                        </m:sSubPr>
                        <m:e>
                          <m:r>
                            <a:rPr lang="en-US" altLang="zh-CN" sz="1600" i="1" dirty="0">
                              <a:solidFill>
                                <a:schemeClr val="tx1">
                                  <a:lumMod val="75000"/>
                                  <a:lumOff val="25000"/>
                                </a:schemeClr>
                              </a:solidFill>
                              <a:latin typeface="Cambria Math" panose="02040503050406030204" charset="0"/>
                              <a:cs typeface="Cambria Math" panose="02040503050406030204" charset="0"/>
                            </a:rPr>
                            <m:t>𝑚</m:t>
                          </m:r>
                        </m:e>
                        <m:sub>
                          <m:r>
                            <a:rPr lang="en-US" altLang="zh-CN" sz="1600" i="1" dirty="0">
                              <a:solidFill>
                                <a:schemeClr val="tx1">
                                  <a:lumMod val="75000"/>
                                  <a:lumOff val="25000"/>
                                </a:schemeClr>
                              </a:solidFill>
                              <a:latin typeface="Cambria Math" panose="02040503050406030204" charset="0"/>
                              <a:cs typeface="Cambria Math" panose="02040503050406030204" charset="0"/>
                            </a:rPr>
                            <m:t>2</m:t>
                          </m:r>
                        </m:sub>
                      </m:sSub>
                      <m:r>
                        <a:rPr lang="en-US" altLang="zh-CN" sz="1600" i="1" dirty="0">
                          <a:solidFill>
                            <a:schemeClr val="tx1">
                              <a:lumMod val="75000"/>
                              <a:lumOff val="25000"/>
                            </a:schemeClr>
                          </a:solidFill>
                          <a:latin typeface="Cambria Math" panose="02040503050406030204" charset="0"/>
                          <a:cs typeface="Cambria Math" panose="02040503050406030204" charset="0"/>
                        </a:rPr>
                        <m:t>) = </m:t>
                      </m:r>
                      <m:r>
                        <a:rPr lang="en-US" altLang="zh-CN" sz="1600" i="1" dirty="0">
                          <a:solidFill>
                            <a:schemeClr val="tx1">
                              <a:lumMod val="75000"/>
                              <a:lumOff val="25000"/>
                            </a:schemeClr>
                          </a:solidFill>
                          <a:latin typeface="Cambria Math" panose="02040503050406030204" charset="0"/>
                          <a:cs typeface="Cambria Math" panose="02040503050406030204" charset="0"/>
                        </a:rPr>
                        <m:t>𝐸𝑛𝑐</m:t>
                      </m:r>
                      <m:r>
                        <a:rPr lang="en-US" altLang="zh-CN" sz="1600" i="1" dirty="0">
                          <a:solidFill>
                            <a:schemeClr val="tx1">
                              <a:lumMod val="75000"/>
                              <a:lumOff val="25000"/>
                            </a:schemeClr>
                          </a:solidFill>
                          <a:latin typeface="Cambria Math" panose="02040503050406030204" charset="0"/>
                          <a:cs typeface="Cambria Math" panose="02040503050406030204" charset="0"/>
                        </a:rPr>
                        <m:t>(</m:t>
                      </m:r>
                      <m:sSub>
                        <m:sSubPr>
                          <m:ctrlPr>
                            <a:rPr lang="en-US" altLang="zh-CN" sz="1600" i="1" dirty="0">
                              <a:solidFill>
                                <a:schemeClr val="tx1">
                                  <a:lumMod val="75000"/>
                                  <a:lumOff val="25000"/>
                                </a:schemeClr>
                              </a:solidFill>
                              <a:latin typeface="Cambria Math" panose="02040503050406030204" charset="0"/>
                              <a:cs typeface="Cambria Math" panose="02040503050406030204" charset="0"/>
                            </a:rPr>
                          </m:ctrlPr>
                        </m:sSubPr>
                        <m:e>
                          <m:r>
                            <a:rPr lang="en-US" altLang="zh-CN" sz="1600" i="1" dirty="0">
                              <a:solidFill>
                                <a:schemeClr val="tx1">
                                  <a:lumMod val="75000"/>
                                  <a:lumOff val="25000"/>
                                </a:schemeClr>
                              </a:solidFill>
                              <a:latin typeface="Cambria Math" panose="02040503050406030204" charset="0"/>
                              <a:cs typeface="Cambria Math" panose="02040503050406030204" charset="0"/>
                            </a:rPr>
                            <m:t>𝑚</m:t>
                          </m:r>
                        </m:e>
                        <m:sub>
                          <m:r>
                            <a:rPr lang="en-US" altLang="zh-CN" sz="1600" i="1" dirty="0">
                              <a:solidFill>
                                <a:schemeClr val="tx1">
                                  <a:lumMod val="75000"/>
                                  <a:lumOff val="25000"/>
                                </a:schemeClr>
                              </a:solidFill>
                              <a:latin typeface="Cambria Math" panose="02040503050406030204" charset="0"/>
                              <a:cs typeface="Cambria Math" panose="02040503050406030204" charset="0"/>
                            </a:rPr>
                            <m:t>1</m:t>
                          </m:r>
                        </m:sub>
                      </m:sSub>
                      <m:r>
                        <a:rPr lang="en-US" altLang="zh-CN" sz="1600" i="1" dirty="0">
                          <a:solidFill>
                            <a:schemeClr val="tx1">
                              <a:lumMod val="75000"/>
                              <a:lumOff val="25000"/>
                            </a:schemeClr>
                          </a:solidFill>
                          <a:latin typeface="Cambria Math" panose="02040503050406030204" charset="0"/>
                          <a:cs typeface="Cambria Math" panose="02040503050406030204" charset="0"/>
                        </a:rPr>
                        <m:t>+</m:t>
                      </m:r>
                      <m:sSub>
                        <m:sSubPr>
                          <m:ctrlPr>
                            <a:rPr lang="en-US" altLang="zh-CN" sz="1600" i="1" dirty="0">
                              <a:solidFill>
                                <a:schemeClr val="tx1">
                                  <a:lumMod val="75000"/>
                                  <a:lumOff val="25000"/>
                                </a:schemeClr>
                              </a:solidFill>
                              <a:latin typeface="Cambria Math" panose="02040503050406030204" charset="0"/>
                              <a:cs typeface="Cambria Math" panose="02040503050406030204" charset="0"/>
                            </a:rPr>
                          </m:ctrlPr>
                        </m:sSubPr>
                        <m:e>
                          <m:r>
                            <a:rPr lang="en-US" altLang="zh-CN" sz="1600" i="1" dirty="0">
                              <a:solidFill>
                                <a:schemeClr val="tx1">
                                  <a:lumMod val="75000"/>
                                  <a:lumOff val="25000"/>
                                </a:schemeClr>
                              </a:solidFill>
                              <a:latin typeface="Cambria Math" panose="02040503050406030204" charset="0"/>
                              <a:cs typeface="Cambria Math" panose="02040503050406030204" charset="0"/>
                            </a:rPr>
                            <m:t>𝑚</m:t>
                          </m:r>
                        </m:e>
                        <m:sub>
                          <m:r>
                            <a:rPr lang="en-US" altLang="zh-CN" sz="1600" i="1" dirty="0">
                              <a:solidFill>
                                <a:schemeClr val="tx1">
                                  <a:lumMod val="75000"/>
                                  <a:lumOff val="25000"/>
                                </a:schemeClr>
                              </a:solidFill>
                              <a:latin typeface="Cambria Math" panose="02040503050406030204" charset="0"/>
                              <a:cs typeface="Cambria Math" panose="02040503050406030204" charset="0"/>
                            </a:rPr>
                            <m:t>2</m:t>
                          </m:r>
                        </m:sub>
                      </m:sSub>
                      <m:r>
                        <a:rPr lang="en-US" altLang="zh-CN" sz="1600" i="1" dirty="0">
                          <a:solidFill>
                            <a:schemeClr val="tx1">
                              <a:lumMod val="75000"/>
                              <a:lumOff val="25000"/>
                            </a:schemeClr>
                          </a:solidFill>
                          <a:latin typeface="Cambria Math" panose="02040503050406030204" charset="0"/>
                          <a:cs typeface="Cambria Math" panose="02040503050406030204" charset="0"/>
                        </a:rPr>
                        <m:t>)</m:t>
                      </m:r>
                    </m:oMath>
                  </m:oMathPara>
                </a14:m>
                <a:endParaRPr lang="en-US" altLang="zh-CN" sz="1600" dirty="0">
                  <a:solidFill>
                    <a:schemeClr val="tx1">
                      <a:lumMod val="75000"/>
                      <a:lumOff val="25000"/>
                    </a:schemeClr>
                  </a:solidFill>
                </a:endParaRPr>
              </a:p>
              <a:p>
                <a:pPr algn="l">
                  <a:lnSpc>
                    <a:spcPct val="120000"/>
                  </a:lnSpc>
                </a:pPr>
                <a14:m>
                  <m:oMathPara xmlns:m="http://schemas.openxmlformats.org/officeDocument/2006/math">
                    <m:oMathParaPr>
                      <m:jc m:val="left"/>
                    </m:oMathParaPr>
                    <m:oMath xmlns:m="http://schemas.openxmlformats.org/officeDocument/2006/math">
                      <m:r>
                        <a:rPr lang="en-US" altLang="zh-CN" sz="1600" i="1" dirty="0">
                          <a:solidFill>
                            <a:schemeClr val="tx1">
                              <a:lumMod val="75000"/>
                              <a:lumOff val="25000"/>
                            </a:schemeClr>
                          </a:solidFill>
                          <a:latin typeface="Cambria Math" panose="02040503050406030204" charset="0"/>
                          <a:cs typeface="Cambria Math" panose="02040503050406030204" charset="0"/>
                        </a:rPr>
                        <m:t>𝐸𝑛𝑐</m:t>
                      </m:r>
                      <m:r>
                        <a:rPr lang="en-US" altLang="zh-CN" sz="1600" i="1" dirty="0">
                          <a:solidFill>
                            <a:schemeClr val="tx1">
                              <a:lumMod val="75000"/>
                              <a:lumOff val="25000"/>
                            </a:schemeClr>
                          </a:solidFill>
                          <a:latin typeface="Cambria Math" panose="02040503050406030204" charset="0"/>
                          <a:cs typeface="Cambria Math" panose="02040503050406030204" charset="0"/>
                        </a:rPr>
                        <m:t>(</m:t>
                      </m:r>
                      <m:sSub>
                        <m:sSubPr>
                          <m:ctrlPr>
                            <a:rPr lang="en-US" altLang="zh-CN" sz="1600" i="1" dirty="0">
                              <a:solidFill>
                                <a:schemeClr val="tx1">
                                  <a:lumMod val="75000"/>
                                  <a:lumOff val="25000"/>
                                </a:schemeClr>
                              </a:solidFill>
                              <a:latin typeface="Cambria Math" panose="02040503050406030204" charset="0"/>
                              <a:cs typeface="Cambria Math" panose="02040503050406030204" charset="0"/>
                            </a:rPr>
                          </m:ctrlPr>
                        </m:sSubPr>
                        <m:e>
                          <m:r>
                            <a:rPr lang="en-US" altLang="zh-CN" sz="1600" i="1" dirty="0">
                              <a:solidFill>
                                <a:schemeClr val="tx1">
                                  <a:lumMod val="75000"/>
                                  <a:lumOff val="25000"/>
                                </a:schemeClr>
                              </a:solidFill>
                              <a:latin typeface="Cambria Math" panose="02040503050406030204" charset="0"/>
                              <a:cs typeface="Cambria Math" panose="02040503050406030204" charset="0"/>
                            </a:rPr>
                            <m:t>𝑚</m:t>
                          </m:r>
                        </m:e>
                        <m:sub>
                          <m:r>
                            <a:rPr lang="en-US" altLang="zh-CN" sz="1600" i="1" dirty="0">
                              <a:solidFill>
                                <a:schemeClr val="tx1">
                                  <a:lumMod val="75000"/>
                                  <a:lumOff val="25000"/>
                                </a:schemeClr>
                              </a:solidFill>
                              <a:latin typeface="Cambria Math" panose="02040503050406030204" charset="0"/>
                              <a:cs typeface="Cambria Math" panose="02040503050406030204" charset="0"/>
                            </a:rPr>
                            <m:t>1</m:t>
                          </m:r>
                        </m:sub>
                      </m:sSub>
                      <m:r>
                        <a:rPr lang="en-US" altLang="zh-CN" sz="1600" i="1" dirty="0">
                          <a:solidFill>
                            <a:schemeClr val="tx1">
                              <a:lumMod val="75000"/>
                              <a:lumOff val="25000"/>
                            </a:schemeClr>
                          </a:solidFill>
                          <a:latin typeface="Cambria Math" panose="02040503050406030204" charset="0"/>
                          <a:cs typeface="Cambria Math" panose="02040503050406030204" charset="0"/>
                        </a:rPr>
                        <m:t>) ⊗ </m:t>
                      </m:r>
                      <m:r>
                        <a:rPr lang="en-US" altLang="zh-CN" sz="1600" i="1" dirty="0">
                          <a:solidFill>
                            <a:schemeClr val="tx1">
                              <a:lumMod val="75000"/>
                              <a:lumOff val="25000"/>
                            </a:schemeClr>
                          </a:solidFill>
                          <a:latin typeface="Cambria Math" panose="02040503050406030204" charset="0"/>
                          <a:cs typeface="Cambria Math" panose="02040503050406030204" charset="0"/>
                        </a:rPr>
                        <m:t>𝐸𝑛𝑐</m:t>
                      </m:r>
                      <m:r>
                        <a:rPr lang="en-US" altLang="zh-CN" sz="1600" i="1" dirty="0">
                          <a:solidFill>
                            <a:schemeClr val="tx1">
                              <a:lumMod val="75000"/>
                              <a:lumOff val="25000"/>
                            </a:schemeClr>
                          </a:solidFill>
                          <a:latin typeface="Cambria Math" panose="02040503050406030204" charset="0"/>
                          <a:cs typeface="Cambria Math" panose="02040503050406030204" charset="0"/>
                        </a:rPr>
                        <m:t>(</m:t>
                      </m:r>
                      <m:sSub>
                        <m:sSubPr>
                          <m:ctrlPr>
                            <a:rPr lang="en-US" altLang="zh-CN" sz="1600" i="1" dirty="0">
                              <a:solidFill>
                                <a:schemeClr val="tx1">
                                  <a:lumMod val="75000"/>
                                  <a:lumOff val="25000"/>
                                </a:schemeClr>
                              </a:solidFill>
                              <a:latin typeface="Cambria Math" panose="02040503050406030204" charset="0"/>
                              <a:cs typeface="Cambria Math" panose="02040503050406030204" charset="0"/>
                            </a:rPr>
                          </m:ctrlPr>
                        </m:sSubPr>
                        <m:e>
                          <m:r>
                            <a:rPr lang="en-US" altLang="zh-CN" sz="1600" i="1" dirty="0">
                              <a:solidFill>
                                <a:schemeClr val="tx1">
                                  <a:lumMod val="75000"/>
                                  <a:lumOff val="25000"/>
                                </a:schemeClr>
                              </a:solidFill>
                              <a:latin typeface="Cambria Math" panose="02040503050406030204" charset="0"/>
                              <a:cs typeface="Cambria Math" panose="02040503050406030204" charset="0"/>
                            </a:rPr>
                            <m:t>𝑚</m:t>
                          </m:r>
                        </m:e>
                        <m:sub>
                          <m:r>
                            <a:rPr lang="en-US" altLang="zh-CN" sz="1600" i="1" dirty="0">
                              <a:solidFill>
                                <a:schemeClr val="tx1">
                                  <a:lumMod val="75000"/>
                                  <a:lumOff val="25000"/>
                                </a:schemeClr>
                              </a:solidFill>
                              <a:latin typeface="Cambria Math" panose="02040503050406030204" charset="0"/>
                              <a:cs typeface="Cambria Math" panose="02040503050406030204" charset="0"/>
                            </a:rPr>
                            <m:t>2</m:t>
                          </m:r>
                        </m:sub>
                      </m:sSub>
                      <m:r>
                        <a:rPr lang="en-US" altLang="zh-CN" sz="1600" i="1" dirty="0">
                          <a:solidFill>
                            <a:schemeClr val="tx1">
                              <a:lumMod val="75000"/>
                              <a:lumOff val="25000"/>
                            </a:schemeClr>
                          </a:solidFill>
                          <a:latin typeface="Cambria Math" panose="02040503050406030204" charset="0"/>
                          <a:cs typeface="Cambria Math" panose="02040503050406030204" charset="0"/>
                        </a:rPr>
                        <m:t>) = </m:t>
                      </m:r>
                      <m:r>
                        <a:rPr lang="en-US" altLang="zh-CN" sz="1600" i="1" dirty="0">
                          <a:solidFill>
                            <a:schemeClr val="tx1">
                              <a:lumMod val="75000"/>
                              <a:lumOff val="25000"/>
                            </a:schemeClr>
                          </a:solidFill>
                          <a:latin typeface="Cambria Math" panose="02040503050406030204" charset="0"/>
                          <a:cs typeface="Cambria Math" panose="02040503050406030204" charset="0"/>
                        </a:rPr>
                        <m:t>𝐸𝑛𝑐</m:t>
                      </m:r>
                      <m:r>
                        <a:rPr lang="en-US" altLang="zh-CN" sz="1600" i="1" dirty="0">
                          <a:solidFill>
                            <a:schemeClr val="tx1">
                              <a:lumMod val="75000"/>
                              <a:lumOff val="25000"/>
                            </a:schemeClr>
                          </a:solidFill>
                          <a:latin typeface="Cambria Math" panose="02040503050406030204" charset="0"/>
                          <a:cs typeface="Cambria Math" panose="02040503050406030204" charset="0"/>
                        </a:rPr>
                        <m:t>(</m:t>
                      </m:r>
                      <m:sSub>
                        <m:sSubPr>
                          <m:ctrlPr>
                            <a:rPr lang="en-US" altLang="zh-CN" sz="1600" i="1" dirty="0">
                              <a:solidFill>
                                <a:schemeClr val="tx1">
                                  <a:lumMod val="75000"/>
                                  <a:lumOff val="25000"/>
                                </a:schemeClr>
                              </a:solidFill>
                              <a:latin typeface="Cambria Math" panose="02040503050406030204" charset="0"/>
                              <a:cs typeface="Cambria Math" panose="02040503050406030204" charset="0"/>
                            </a:rPr>
                          </m:ctrlPr>
                        </m:sSubPr>
                        <m:e>
                          <m:r>
                            <a:rPr lang="en-US" altLang="zh-CN" sz="1600" i="1" dirty="0">
                              <a:solidFill>
                                <a:schemeClr val="tx1">
                                  <a:lumMod val="75000"/>
                                  <a:lumOff val="25000"/>
                                </a:schemeClr>
                              </a:solidFill>
                              <a:latin typeface="Cambria Math" panose="02040503050406030204" charset="0"/>
                              <a:cs typeface="Cambria Math" panose="02040503050406030204" charset="0"/>
                            </a:rPr>
                            <m:t>𝑚</m:t>
                          </m:r>
                        </m:e>
                        <m:sub>
                          <m:r>
                            <a:rPr lang="en-US" altLang="zh-CN" sz="1600" i="1" dirty="0">
                              <a:solidFill>
                                <a:schemeClr val="tx1">
                                  <a:lumMod val="75000"/>
                                  <a:lumOff val="25000"/>
                                </a:schemeClr>
                              </a:solidFill>
                              <a:latin typeface="Cambria Math" panose="02040503050406030204" charset="0"/>
                              <a:cs typeface="Cambria Math" panose="02040503050406030204" charset="0"/>
                            </a:rPr>
                            <m:t>1</m:t>
                          </m:r>
                        </m:sub>
                      </m:sSub>
                      <m:r>
                        <a:rPr lang="en-US" altLang="en-US" sz="1600" i="1" dirty="0">
                          <a:solidFill>
                            <a:schemeClr val="tx1">
                              <a:lumMod val="75000"/>
                              <a:lumOff val="25000"/>
                            </a:schemeClr>
                          </a:solidFill>
                          <a:latin typeface="Cambria Math" panose="02040503050406030204" charset="0"/>
                          <a:cs typeface="Cambria Math" panose="02040503050406030204" charset="0"/>
                        </a:rPr>
                        <m:t>×</m:t>
                      </m:r>
                      <m:sSub>
                        <m:sSubPr>
                          <m:ctrlPr>
                            <a:rPr lang="en-US" altLang="zh-CN" sz="1600" i="1" dirty="0">
                              <a:solidFill>
                                <a:schemeClr val="tx1">
                                  <a:lumMod val="75000"/>
                                  <a:lumOff val="25000"/>
                                </a:schemeClr>
                              </a:solidFill>
                              <a:latin typeface="Cambria Math" panose="02040503050406030204" charset="0"/>
                              <a:cs typeface="Cambria Math" panose="02040503050406030204" charset="0"/>
                            </a:rPr>
                          </m:ctrlPr>
                        </m:sSubPr>
                        <m:e>
                          <m:r>
                            <a:rPr lang="en-US" altLang="zh-CN" sz="1600" i="1" dirty="0">
                              <a:solidFill>
                                <a:schemeClr val="tx1">
                                  <a:lumMod val="75000"/>
                                  <a:lumOff val="25000"/>
                                </a:schemeClr>
                              </a:solidFill>
                              <a:latin typeface="Cambria Math" panose="02040503050406030204" charset="0"/>
                              <a:cs typeface="Cambria Math" panose="02040503050406030204" charset="0"/>
                            </a:rPr>
                            <m:t>𝑚</m:t>
                          </m:r>
                        </m:e>
                        <m:sub>
                          <m:r>
                            <a:rPr lang="en-US" altLang="zh-CN" sz="1600" i="1" dirty="0">
                              <a:solidFill>
                                <a:schemeClr val="tx1">
                                  <a:lumMod val="75000"/>
                                  <a:lumOff val="25000"/>
                                </a:schemeClr>
                              </a:solidFill>
                              <a:latin typeface="Cambria Math" panose="02040503050406030204" charset="0"/>
                              <a:cs typeface="Cambria Math" panose="02040503050406030204" charset="0"/>
                            </a:rPr>
                            <m:t>2</m:t>
                          </m:r>
                        </m:sub>
                      </m:sSub>
                      <m:r>
                        <a:rPr lang="en-US" altLang="zh-CN" sz="1600" i="1" dirty="0">
                          <a:solidFill>
                            <a:schemeClr val="tx1">
                              <a:lumMod val="75000"/>
                              <a:lumOff val="25000"/>
                            </a:schemeClr>
                          </a:solidFill>
                          <a:latin typeface="Cambria Math" panose="02040503050406030204" charset="0"/>
                          <a:cs typeface="Cambria Math" panose="02040503050406030204" charset="0"/>
                        </a:rPr>
                        <m:t>)</m:t>
                      </m:r>
                    </m:oMath>
                  </m:oMathPara>
                </a14:m>
                <a:endParaRPr lang="en-US" altLang="zh-CN" sz="1600" dirty="0">
                  <a:solidFill>
                    <a:schemeClr val="tx1">
                      <a:lumMod val="75000"/>
                      <a:lumOff val="25000"/>
                    </a:schemeClr>
                  </a:solidFill>
                </a:endParaRPr>
              </a:p>
              <a:p>
                <a:pPr algn="l">
                  <a:lnSpc>
                    <a:spcPct val="120000"/>
                  </a:lnSpc>
                </a:pPr>
                <a:r>
                  <a:rPr lang="zh-CN" altLang="en-US" sz="1600" dirty="0">
                    <a:solidFill>
                      <a:schemeClr val="tx1">
                        <a:lumMod val="75000"/>
                        <a:lumOff val="25000"/>
                      </a:schemeClr>
                    </a:solidFill>
                  </a:rPr>
                  <a:t>解密后得：</a:t>
                </a:r>
                <a14:m>
                  <m:oMath xmlns:m="http://schemas.openxmlformats.org/officeDocument/2006/math">
                    <m:r>
                      <a:rPr lang="en-US" altLang="zh-CN" sz="1600" i="1" dirty="0">
                        <a:solidFill>
                          <a:schemeClr val="tx1">
                            <a:lumMod val="75000"/>
                            <a:lumOff val="25000"/>
                          </a:schemeClr>
                        </a:solidFill>
                        <a:latin typeface="Cambria Math" panose="02040503050406030204" charset="0"/>
                        <a:cs typeface="Cambria Math" panose="02040503050406030204" charset="0"/>
                      </a:rPr>
                      <m:t>𝐷𝑒𝑐</m:t>
                    </m:r>
                    <m:r>
                      <a:rPr lang="en-US" altLang="zh-CN" sz="1600" i="1" dirty="0">
                        <a:solidFill>
                          <a:schemeClr val="tx1">
                            <a:lumMod val="75000"/>
                            <a:lumOff val="25000"/>
                          </a:schemeClr>
                        </a:solidFill>
                        <a:latin typeface="Cambria Math" panose="02040503050406030204" charset="0"/>
                        <a:cs typeface="Cambria Math" panose="02040503050406030204" charset="0"/>
                      </a:rPr>
                      <m:t>(</m:t>
                    </m:r>
                    <m:r>
                      <a:rPr lang="en-US" altLang="zh-CN" sz="1600" i="1" dirty="0">
                        <a:solidFill>
                          <a:schemeClr val="tx1">
                            <a:lumMod val="75000"/>
                            <a:lumOff val="25000"/>
                          </a:schemeClr>
                        </a:solidFill>
                        <a:latin typeface="Cambria Math" panose="02040503050406030204" charset="0"/>
                        <a:cs typeface="Cambria Math" panose="02040503050406030204" charset="0"/>
                      </a:rPr>
                      <m:t>𝐸𝑛𝑐</m:t>
                    </m:r>
                    <m:r>
                      <a:rPr lang="en-US" altLang="zh-CN" sz="1600" i="1" dirty="0">
                        <a:solidFill>
                          <a:schemeClr val="tx1">
                            <a:lumMod val="75000"/>
                            <a:lumOff val="25000"/>
                          </a:schemeClr>
                        </a:solidFill>
                        <a:latin typeface="Cambria Math" panose="02040503050406030204" charset="0"/>
                        <a:cs typeface="Cambria Math" panose="02040503050406030204" charset="0"/>
                      </a:rPr>
                      <m:t>(</m:t>
                    </m:r>
                    <m:sSub>
                      <m:sSubPr>
                        <m:ctrlPr>
                          <a:rPr lang="en-US" altLang="zh-CN" sz="1600" i="1" dirty="0">
                            <a:solidFill>
                              <a:schemeClr val="tx1">
                                <a:lumMod val="75000"/>
                                <a:lumOff val="25000"/>
                              </a:schemeClr>
                            </a:solidFill>
                            <a:latin typeface="Cambria Math" panose="02040503050406030204" charset="0"/>
                            <a:cs typeface="Cambria Math" panose="02040503050406030204" charset="0"/>
                          </a:rPr>
                        </m:ctrlPr>
                      </m:sSubPr>
                      <m:e>
                        <m:r>
                          <a:rPr lang="en-US" altLang="zh-CN" sz="1600" i="1" dirty="0">
                            <a:solidFill>
                              <a:schemeClr val="tx1">
                                <a:lumMod val="75000"/>
                                <a:lumOff val="25000"/>
                              </a:schemeClr>
                            </a:solidFill>
                            <a:latin typeface="Cambria Math" panose="02040503050406030204" charset="0"/>
                            <a:cs typeface="Cambria Math" panose="02040503050406030204" charset="0"/>
                          </a:rPr>
                          <m:t>𝑚</m:t>
                        </m:r>
                      </m:e>
                      <m:sub>
                        <m:r>
                          <a:rPr lang="en-US" altLang="zh-CN" sz="1600" i="1" dirty="0">
                            <a:solidFill>
                              <a:schemeClr val="tx1">
                                <a:lumMod val="75000"/>
                                <a:lumOff val="25000"/>
                              </a:schemeClr>
                            </a:solidFill>
                            <a:latin typeface="Cambria Math" panose="02040503050406030204" charset="0"/>
                            <a:cs typeface="Cambria Math" panose="02040503050406030204" charset="0"/>
                          </a:rPr>
                          <m:t>1</m:t>
                        </m:r>
                      </m:sub>
                    </m:sSub>
                    <m:r>
                      <a:rPr lang="en-US" altLang="zh-CN" sz="1600" i="1" dirty="0">
                        <a:solidFill>
                          <a:schemeClr val="tx1">
                            <a:lumMod val="75000"/>
                            <a:lumOff val="25000"/>
                          </a:schemeClr>
                        </a:solidFill>
                        <a:latin typeface="Cambria Math" panose="02040503050406030204" charset="0"/>
                        <a:cs typeface="Cambria Math" panose="02040503050406030204" charset="0"/>
                      </a:rPr>
                      <m:t>+</m:t>
                    </m:r>
                    <m:sSub>
                      <m:sSubPr>
                        <m:ctrlPr>
                          <a:rPr lang="en-US" altLang="zh-CN" sz="1600" i="1" dirty="0">
                            <a:solidFill>
                              <a:schemeClr val="tx1">
                                <a:lumMod val="75000"/>
                                <a:lumOff val="25000"/>
                              </a:schemeClr>
                            </a:solidFill>
                            <a:latin typeface="Cambria Math" panose="02040503050406030204" charset="0"/>
                            <a:cs typeface="Cambria Math" panose="02040503050406030204" charset="0"/>
                          </a:rPr>
                        </m:ctrlPr>
                      </m:sSubPr>
                      <m:e>
                        <m:r>
                          <a:rPr lang="en-US" altLang="zh-CN" sz="1600" i="1" dirty="0">
                            <a:solidFill>
                              <a:schemeClr val="tx1">
                                <a:lumMod val="75000"/>
                                <a:lumOff val="25000"/>
                              </a:schemeClr>
                            </a:solidFill>
                            <a:latin typeface="Cambria Math" panose="02040503050406030204" charset="0"/>
                            <a:cs typeface="Cambria Math" panose="02040503050406030204" charset="0"/>
                          </a:rPr>
                          <m:t>𝑚</m:t>
                        </m:r>
                      </m:e>
                      <m:sub>
                        <m:r>
                          <a:rPr lang="en-US" altLang="zh-CN" sz="1600" i="1" dirty="0">
                            <a:solidFill>
                              <a:schemeClr val="tx1">
                                <a:lumMod val="75000"/>
                                <a:lumOff val="25000"/>
                              </a:schemeClr>
                            </a:solidFill>
                            <a:latin typeface="Cambria Math" panose="02040503050406030204" charset="0"/>
                            <a:cs typeface="Cambria Math" panose="02040503050406030204" charset="0"/>
                          </a:rPr>
                          <m:t>2</m:t>
                        </m:r>
                      </m:sub>
                    </m:sSub>
                    <m:r>
                      <a:rPr lang="en-US" altLang="zh-CN" sz="1600" i="1" dirty="0">
                        <a:solidFill>
                          <a:schemeClr val="tx1">
                            <a:lumMod val="75000"/>
                            <a:lumOff val="25000"/>
                          </a:schemeClr>
                        </a:solidFill>
                        <a:latin typeface="Cambria Math" panose="02040503050406030204" charset="0"/>
                        <a:cs typeface="Cambria Math" panose="02040503050406030204" charset="0"/>
                      </a:rPr>
                      <m:t>)) = </m:t>
                    </m:r>
                    <m:sSub>
                      <m:sSubPr>
                        <m:ctrlPr>
                          <a:rPr lang="en-US" altLang="zh-CN" sz="1600" i="1" dirty="0">
                            <a:solidFill>
                              <a:schemeClr val="tx1">
                                <a:lumMod val="75000"/>
                                <a:lumOff val="25000"/>
                              </a:schemeClr>
                            </a:solidFill>
                            <a:latin typeface="Cambria Math" panose="02040503050406030204" charset="0"/>
                            <a:cs typeface="Cambria Math" panose="02040503050406030204" charset="0"/>
                          </a:rPr>
                        </m:ctrlPr>
                      </m:sSubPr>
                      <m:e>
                        <m:r>
                          <a:rPr lang="en-US" altLang="zh-CN" sz="1600" i="1" dirty="0">
                            <a:solidFill>
                              <a:schemeClr val="tx1">
                                <a:lumMod val="75000"/>
                                <a:lumOff val="25000"/>
                              </a:schemeClr>
                            </a:solidFill>
                            <a:latin typeface="Cambria Math" panose="02040503050406030204" charset="0"/>
                            <a:cs typeface="Cambria Math" panose="02040503050406030204" charset="0"/>
                          </a:rPr>
                          <m:t>𝑚</m:t>
                        </m:r>
                      </m:e>
                      <m:sub>
                        <m:r>
                          <a:rPr lang="en-US" altLang="zh-CN" sz="1600" i="1" dirty="0">
                            <a:solidFill>
                              <a:schemeClr val="tx1">
                                <a:lumMod val="75000"/>
                                <a:lumOff val="25000"/>
                              </a:schemeClr>
                            </a:solidFill>
                            <a:latin typeface="Cambria Math" panose="02040503050406030204" charset="0"/>
                            <a:cs typeface="Cambria Math" panose="02040503050406030204" charset="0"/>
                          </a:rPr>
                          <m:t>1</m:t>
                        </m:r>
                      </m:sub>
                    </m:sSub>
                    <m:r>
                      <a:rPr lang="en-US" altLang="zh-CN" sz="1600" i="1" dirty="0">
                        <a:solidFill>
                          <a:schemeClr val="tx1">
                            <a:lumMod val="75000"/>
                            <a:lumOff val="25000"/>
                          </a:schemeClr>
                        </a:solidFill>
                        <a:latin typeface="Cambria Math" panose="02040503050406030204" charset="0"/>
                        <a:cs typeface="Cambria Math" panose="02040503050406030204" charset="0"/>
                      </a:rPr>
                      <m:t>+</m:t>
                    </m:r>
                    <m:sSub>
                      <m:sSubPr>
                        <m:ctrlPr>
                          <a:rPr lang="en-US" altLang="zh-CN" sz="1600" i="1" dirty="0">
                            <a:solidFill>
                              <a:schemeClr val="tx1">
                                <a:lumMod val="75000"/>
                                <a:lumOff val="25000"/>
                              </a:schemeClr>
                            </a:solidFill>
                            <a:latin typeface="Cambria Math" panose="02040503050406030204" charset="0"/>
                            <a:cs typeface="Cambria Math" panose="02040503050406030204" charset="0"/>
                          </a:rPr>
                        </m:ctrlPr>
                      </m:sSubPr>
                      <m:e>
                        <m:r>
                          <a:rPr lang="en-US" altLang="zh-CN" sz="1600" i="1" dirty="0">
                            <a:solidFill>
                              <a:schemeClr val="tx1">
                                <a:lumMod val="75000"/>
                                <a:lumOff val="25000"/>
                              </a:schemeClr>
                            </a:solidFill>
                            <a:latin typeface="Cambria Math" panose="02040503050406030204" charset="0"/>
                            <a:cs typeface="Cambria Math" panose="02040503050406030204" charset="0"/>
                          </a:rPr>
                          <m:t>𝑚</m:t>
                        </m:r>
                      </m:e>
                      <m:sub>
                        <m:r>
                          <a:rPr lang="en-US" altLang="zh-CN" sz="1600" i="1" dirty="0">
                            <a:solidFill>
                              <a:schemeClr val="tx1">
                                <a:lumMod val="75000"/>
                                <a:lumOff val="25000"/>
                              </a:schemeClr>
                            </a:solidFill>
                            <a:latin typeface="Cambria Math" panose="02040503050406030204" charset="0"/>
                            <a:cs typeface="Cambria Math" panose="02040503050406030204" charset="0"/>
                          </a:rPr>
                          <m:t>2</m:t>
                        </m:r>
                      </m:sub>
                    </m:sSub>
                  </m:oMath>
                </a14:m>
                <a:r>
                  <a:rPr lang="zh-CN" altLang="en-US" sz="1600" dirty="0">
                    <a:solidFill>
                      <a:schemeClr val="tx1">
                        <a:lumMod val="75000"/>
                        <a:lumOff val="25000"/>
                      </a:schemeClr>
                    </a:solidFill>
                  </a:rPr>
                  <a:t>，与在明文计算相同。</a:t>
                </a:r>
                <a:endParaRPr lang="zh-CN" altLang="en-US" sz="1600" dirty="0">
                  <a:solidFill>
                    <a:schemeClr val="tx1">
                      <a:lumMod val="75000"/>
                      <a:lumOff val="25000"/>
                    </a:schemeClr>
                  </a:solidFill>
                </a:endParaRPr>
              </a:p>
              <a:p>
                <a:pPr algn="l">
                  <a:lnSpc>
                    <a:spcPct val="120000"/>
                  </a:lnSpc>
                </a:pPr>
                <a:endParaRPr lang="zh-CN" altLang="en-US" sz="1600" dirty="0">
                  <a:solidFill>
                    <a:schemeClr val="tx1">
                      <a:lumMod val="75000"/>
                      <a:lumOff val="25000"/>
                    </a:schemeClr>
                  </a:solidFill>
                </a:endParaRPr>
              </a:p>
              <a:p>
                <a:pPr algn="l">
                  <a:lnSpc>
                    <a:spcPct val="120000"/>
                  </a:lnSpc>
                </a:pPr>
                <a:r>
                  <a:rPr lang="zh-CN" altLang="en-US" sz="1600" b="1" dirty="0">
                    <a:solidFill>
                      <a:schemeClr val="tx1">
                        <a:lumMod val="75000"/>
                        <a:lumOff val="25000"/>
                      </a:schemeClr>
                    </a:solidFill>
                  </a:rPr>
                  <a:t>应用价值：</a:t>
                </a:r>
                <a:endParaRPr lang="zh-CN" altLang="en-US" sz="1600" b="1" dirty="0">
                  <a:solidFill>
                    <a:schemeClr val="tx1">
                      <a:lumMod val="75000"/>
                      <a:lumOff val="25000"/>
                    </a:schemeClr>
                  </a:solidFill>
                </a:endParaRPr>
              </a:p>
              <a:p>
                <a:pPr algn="l">
                  <a:lnSpc>
                    <a:spcPct val="120000"/>
                  </a:lnSpc>
                </a:pPr>
                <a:r>
                  <a:rPr lang="zh-CN" altLang="en-US" sz="1600" dirty="0">
                    <a:solidFill>
                      <a:schemeClr val="tx1">
                        <a:lumMod val="75000"/>
                        <a:lumOff val="25000"/>
                      </a:schemeClr>
                    </a:solidFill>
                  </a:rPr>
                  <a:t>数据隐私保护：参与方无需暴露原始数据即可参与训练</a:t>
                </a:r>
                <a:endParaRPr lang="zh-CN" altLang="en-US" sz="1600" dirty="0">
                  <a:solidFill>
                    <a:schemeClr val="tx1">
                      <a:lumMod val="75000"/>
                      <a:lumOff val="25000"/>
                    </a:schemeClr>
                  </a:solidFill>
                </a:endParaRPr>
              </a:p>
              <a:p>
                <a:pPr algn="l">
                  <a:lnSpc>
                    <a:spcPct val="120000"/>
                  </a:lnSpc>
                </a:pPr>
                <a:r>
                  <a:rPr lang="zh-CN" altLang="en-US" sz="1600" dirty="0">
                    <a:solidFill>
                      <a:schemeClr val="tx1">
                        <a:lumMod val="75000"/>
                        <a:lumOff val="25000"/>
                      </a:schemeClr>
                    </a:solidFill>
                  </a:rPr>
                  <a:t>跨机构协作：不同金融机构间可共享计算结果，避免泄露核心数据</a:t>
                </a:r>
                <a:endParaRPr lang="zh-CN" altLang="en-US" sz="1600" dirty="0">
                  <a:solidFill>
                    <a:schemeClr val="tx1">
                      <a:lumMod val="75000"/>
                      <a:lumOff val="25000"/>
                    </a:schemeClr>
                  </a:solidFill>
                </a:endParaRPr>
              </a:p>
              <a:p>
                <a:pPr algn="l">
                  <a:lnSpc>
                    <a:spcPct val="120000"/>
                  </a:lnSpc>
                </a:pPr>
                <a:r>
                  <a:rPr lang="zh-CN" altLang="en-US" sz="1600" dirty="0">
                    <a:solidFill>
                      <a:schemeClr val="tx1">
                        <a:lumMod val="75000"/>
                        <a:lumOff val="25000"/>
                      </a:schemeClr>
                    </a:solidFill>
                  </a:rPr>
                  <a:t>端到端安全计算：训练过程中的所有数据始终处于加密状态</a:t>
                </a:r>
                <a:endParaRPr lang="zh-CN" altLang="en-US" sz="1600" dirty="0">
                  <a:solidFill>
                    <a:schemeClr val="tx1">
                      <a:lumMod val="75000"/>
                      <a:lumOff val="25000"/>
                    </a:schemeClr>
                  </a:solidFill>
                </a:endParaRPr>
              </a:p>
            </p:txBody>
          </p:sp>
        </mc:Choice>
        <mc:Fallback>
          <p:sp>
            <p:nvSpPr>
              <p:cNvPr id="10" name="文本框 9"/>
              <p:cNvSpPr txBox="1">
                <a:spLocks noRot="1" noChangeAspect="1" noMove="1" noResize="1" noEditPoints="1" noAdjustHandles="1" noChangeArrowheads="1" noChangeShapeType="1" noTextEdit="1"/>
              </p:cNvSpPr>
              <p:nvPr/>
            </p:nvSpPr>
            <p:spPr>
              <a:xfrm>
                <a:off x="1007110" y="1311877"/>
                <a:ext cx="10295890" cy="4236720"/>
              </a:xfrm>
              <a:prstGeom prst="rect">
                <a:avLst/>
              </a:prstGeom>
              <a:blipFill rotWithShape="1">
                <a:blip r:embed="rId1"/>
                <a:stretch>
                  <a:fillRect t="-14" b="14"/>
                </a:stretch>
              </a:blipFill>
            </p:spPr>
            <p:txBody>
              <a:bodyPr/>
              <a:lstStyle/>
              <a:p>
                <a:r>
                  <a:rPr lang="zh-CN" altLang="en-US">
                    <a:noFill/>
                  </a:rPr>
                  <a:t> </a:t>
                </a:r>
              </a:p>
            </p:txBody>
          </p:sp>
        </mc:Fallback>
      </mc:AlternateContent>
      <p:pic>
        <p:nvPicPr>
          <p:cNvPr id="5" name="图片 4"/>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6797040" y="2719070"/>
            <a:ext cx="4972050" cy="17399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99" advClick="0" advTm="5000"/>
    </mc:Choice>
    <mc:Fallback>
      <p:transition spd="slow" advClick="0" advTm="5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3528060"/>
            <a:ext cx="12192000" cy="3329940"/>
          </a:xfrm>
          <a:prstGeom prst="rect">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2051195" y="2624334"/>
            <a:ext cx="8242010" cy="903605"/>
          </a:xfrm>
          <a:prstGeom prst="rect">
            <a:avLst/>
          </a:prstGeom>
          <a:noFill/>
        </p:spPr>
        <p:txBody>
          <a:bodyPr wrap="square" rtlCol="0" anchor="ctr">
            <a:spAutoFit/>
          </a:bodyPr>
          <a:lstStyle/>
          <a:p>
            <a:pPr algn="ctr">
              <a:lnSpc>
                <a:spcPct val="120000"/>
              </a:lnSpc>
            </a:pPr>
            <a:r>
              <a:rPr lang="zh-CN" sz="4400" b="1" spc="300" dirty="0">
                <a:latin typeface="+mj-ea"/>
                <a:ea typeface="+mj-ea"/>
              </a:rPr>
              <a:t>同态加密与联邦学习结合</a:t>
            </a:r>
            <a:endParaRPr lang="zh-CN" sz="4400" b="1" spc="300" dirty="0">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399" advClick="0" advTm="5000"/>
    </mc:Choice>
    <mc:Fallback>
      <p:transition spd="slow" advClick="0" advTm="5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75874" y="277521"/>
            <a:ext cx="9792126" cy="534035"/>
          </a:xfrm>
          <a:prstGeom prst="rect">
            <a:avLst/>
          </a:prstGeom>
          <a:noFill/>
        </p:spPr>
        <p:txBody>
          <a:bodyPr wrap="square" rtlCol="0" anchor="ctr">
            <a:spAutoFit/>
          </a:bodyPr>
          <a:lstStyle/>
          <a:p>
            <a:pPr>
              <a:lnSpc>
                <a:spcPct val="120000"/>
              </a:lnSpc>
            </a:pPr>
            <a:r>
              <a:rPr lang="zh-CN" altLang="en-US" sz="2400" spc="300" dirty="0">
                <a:latin typeface="+mn-ea"/>
                <a:sym typeface="+mn-ea"/>
              </a:rPr>
              <a:t>同态加密与联邦学习的结合</a:t>
            </a:r>
            <a:endParaRPr lang="zh-CN" altLang="en-US" sz="2400" spc="300" dirty="0">
              <a:latin typeface="+mn-ea"/>
              <a:sym typeface="+mn-ea"/>
            </a:endParaRPr>
          </a:p>
        </p:txBody>
      </p:sp>
      <p:cxnSp>
        <p:nvCxnSpPr>
          <p:cNvPr id="4" name="直接连接符 3"/>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979170" y="1467168"/>
            <a:ext cx="10295890" cy="975995"/>
          </a:xfrm>
          <a:prstGeom prst="rect">
            <a:avLst/>
          </a:prstGeom>
          <a:noFill/>
        </p:spPr>
        <p:txBody>
          <a:bodyPr wrap="square" rtlCol="0" anchor="ctr">
            <a:spAutoFit/>
          </a:bodyPr>
          <a:lstStyle/>
          <a:p>
            <a:pPr algn="l">
              <a:lnSpc>
                <a:spcPct val="120000"/>
              </a:lnSpc>
            </a:pPr>
            <a:r>
              <a:rPr lang="zh-CN" altLang="en-US" sz="1600" b="1" dirty="0">
                <a:solidFill>
                  <a:schemeClr val="tx1">
                    <a:lumMod val="75000"/>
                    <a:lumOff val="25000"/>
                  </a:schemeClr>
                </a:solidFill>
              </a:rPr>
              <a:t>加密梯度传</a:t>
            </a:r>
            <a:r>
              <a:rPr lang="zh-CN" altLang="en-US" sz="1600" b="1" dirty="0">
                <a:solidFill>
                  <a:schemeClr val="tx1">
                    <a:lumMod val="75000"/>
                    <a:lumOff val="25000"/>
                  </a:schemeClr>
                </a:solidFill>
              </a:rPr>
              <a:t>输机制：</a:t>
            </a:r>
            <a:endParaRPr lang="zh-CN" altLang="en-US" sz="1600" dirty="0">
              <a:solidFill>
                <a:schemeClr val="tx1">
                  <a:lumMod val="75000"/>
                  <a:lumOff val="25000"/>
                </a:schemeClr>
              </a:solidFill>
            </a:endParaRPr>
          </a:p>
          <a:p>
            <a:pPr algn="l">
              <a:lnSpc>
                <a:spcPct val="120000"/>
              </a:lnSpc>
            </a:pPr>
            <a:r>
              <a:rPr lang="zh-CN" altLang="en-US" sz="1600" dirty="0">
                <a:solidFill>
                  <a:schemeClr val="tx1">
                    <a:lumMod val="75000"/>
                    <a:lumOff val="25000"/>
                  </a:schemeClr>
                </a:solidFill>
              </a:rPr>
              <a:t>联邦学习中，每轮训练后，客户端需上传局部模型参数或梯度，使用同态加密对梯度加密，服务器可直接在密文上聚合（如加法），无需解密。这样可有效防止服务器或中间节点窃取梯度还原原始数据。</a:t>
            </a:r>
            <a:endParaRPr lang="zh-CN" altLang="en-US" sz="1600" dirty="0">
              <a:solidFill>
                <a:schemeClr val="tx1">
                  <a:lumMod val="75000"/>
                  <a:lumOff val="25000"/>
                </a:schemeClr>
              </a:solidFill>
            </a:endParaRPr>
          </a:p>
        </p:txBody>
      </p:sp>
      <p:pic>
        <p:nvPicPr>
          <p:cNvPr id="8" name="图片 7"/>
          <p:cNvPicPr>
            <a:picLocks noChangeAspect="1"/>
          </p:cNvPicPr>
          <p:nvPr/>
        </p:nvPicPr>
        <p:blipFill>
          <a:blip r:embed="rId1"/>
          <a:stretch>
            <a:fillRect/>
          </a:stretch>
        </p:blipFill>
        <p:spPr>
          <a:xfrm>
            <a:off x="1948815" y="3087370"/>
            <a:ext cx="8384540" cy="2273300"/>
          </a:xfrm>
          <a:prstGeom prst="rect">
            <a:avLst/>
          </a:prstGeom>
        </p:spPr>
      </p:pic>
      <p:sp>
        <p:nvSpPr>
          <p:cNvPr id="9" name="文本框 8"/>
          <p:cNvSpPr txBox="1"/>
          <p:nvPr/>
        </p:nvSpPr>
        <p:spPr>
          <a:xfrm>
            <a:off x="4725670" y="2661603"/>
            <a:ext cx="2091690" cy="386080"/>
          </a:xfrm>
          <a:prstGeom prst="rect">
            <a:avLst/>
          </a:prstGeom>
          <a:noFill/>
        </p:spPr>
        <p:txBody>
          <a:bodyPr wrap="square" rtlCol="0" anchor="ctr">
            <a:spAutoFit/>
          </a:bodyPr>
          <a:p>
            <a:pPr algn="l">
              <a:lnSpc>
                <a:spcPct val="120000"/>
              </a:lnSpc>
            </a:pPr>
            <a:r>
              <a:rPr lang="zh-CN" altLang="en-US" sz="1600" b="1" dirty="0">
                <a:solidFill>
                  <a:schemeClr val="tx1">
                    <a:lumMod val="75000"/>
                    <a:lumOff val="25000"/>
                  </a:schemeClr>
                </a:solidFill>
              </a:rPr>
              <a:t>性能开销与计算瓶颈</a:t>
            </a:r>
            <a:endParaRPr lang="zh-CN" altLang="en-US" sz="1600" b="1" dirty="0">
              <a:solidFill>
                <a:schemeClr val="tx1">
                  <a:lumMod val="75000"/>
                  <a:lumOff val="25000"/>
                </a:schemeClr>
              </a:solidFill>
            </a:endParaRPr>
          </a:p>
        </p:txBody>
      </p:sp>
      <p:sp>
        <p:nvSpPr>
          <p:cNvPr id="11" name="文本框 10"/>
          <p:cNvSpPr txBox="1"/>
          <p:nvPr/>
        </p:nvSpPr>
        <p:spPr>
          <a:xfrm>
            <a:off x="875665" y="5285740"/>
            <a:ext cx="10426700" cy="681355"/>
          </a:xfrm>
          <a:prstGeom prst="rect">
            <a:avLst/>
          </a:prstGeom>
          <a:noFill/>
        </p:spPr>
        <p:txBody>
          <a:bodyPr wrap="square" rtlCol="0" anchor="ctr">
            <a:spAutoFit/>
          </a:bodyPr>
          <a:p>
            <a:pPr algn="l">
              <a:lnSpc>
                <a:spcPct val="120000"/>
              </a:lnSpc>
            </a:pPr>
            <a:r>
              <a:rPr lang="zh-CN" altLang="en-US" sz="1600" dirty="0">
                <a:solidFill>
                  <a:schemeClr val="tx1">
                    <a:lumMod val="75000"/>
                    <a:lumOff val="25000"/>
                  </a:schemeClr>
                </a:solidFill>
              </a:rPr>
              <a:t>同态加密显著提升了联邦学习的隐私保护能力，但仍需在计算效率、模型压缩、轻量加密方法等方向进一步优化，方可适配真实场景（金融、医疗、移动设备端）。</a:t>
            </a:r>
            <a:endParaRPr lang="zh-CN" altLang="en-US" sz="1600" dirty="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399" advClick="0" advTm="5000"/>
    </mc:Choice>
    <mc:Fallback>
      <p:transition spd="slow" advClick="0" advTm="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hape5" descr="e0b31ad9-8c54-4c69-a391-d98381a4fdf1"/>
          <p:cNvSpPr/>
          <p:nvPr>
            <p:custDataLst>
              <p:tags r:id="rId1"/>
            </p:custDataLst>
          </p:nvPr>
        </p:nvSpPr>
        <p:spPr>
          <a:xfrm>
            <a:off x="7668145" y="1887128"/>
            <a:ext cx="2380355" cy="808718"/>
          </a:xfrm>
          <a:custGeom>
            <a:avLst/>
            <a:gdLst>
              <a:gd name="connsiteX0" fmla="*/ 418831 w 2683983"/>
              <a:gd name="connsiteY0" fmla="*/ 740492 h 740491"/>
              <a:gd name="connsiteX1" fmla="*/ 322666 w 2683983"/>
              <a:gd name="connsiteY1" fmla="*/ 740492 h 740491"/>
              <a:gd name="connsiteX2" fmla="*/ 308287 w 2683983"/>
              <a:gd name="connsiteY2" fmla="*/ 729128 h 740491"/>
              <a:gd name="connsiteX3" fmla="*/ 322666 w 2683983"/>
              <a:gd name="connsiteY3" fmla="*/ 717764 h 740491"/>
              <a:gd name="connsiteX4" fmla="*/ 418831 w 2683983"/>
              <a:gd name="connsiteY4" fmla="*/ 717764 h 740491"/>
              <a:gd name="connsiteX5" fmla="*/ 433210 w 2683983"/>
              <a:gd name="connsiteY5" fmla="*/ 729128 h 740491"/>
              <a:gd name="connsiteX6" fmla="*/ 418831 w 2683983"/>
              <a:gd name="connsiteY6" fmla="*/ 740492 h 740491"/>
              <a:gd name="connsiteX7" fmla="*/ 226577 w 2683983"/>
              <a:gd name="connsiteY7" fmla="*/ 740492 h 740491"/>
              <a:gd name="connsiteX8" fmla="*/ 147882 w 2683983"/>
              <a:gd name="connsiteY8" fmla="*/ 740492 h 740491"/>
              <a:gd name="connsiteX9" fmla="*/ 128633 w 2683983"/>
              <a:gd name="connsiteY9" fmla="*/ 739487 h 740491"/>
              <a:gd name="connsiteX10" fmla="*/ 116187 w 2683983"/>
              <a:gd name="connsiteY10" fmla="*/ 726732 h 740491"/>
              <a:gd name="connsiteX11" fmla="*/ 132267 w 2683983"/>
              <a:gd name="connsiteY11" fmla="*/ 716914 h 740491"/>
              <a:gd name="connsiteX12" fmla="*/ 147805 w 2683983"/>
              <a:gd name="connsiteY12" fmla="*/ 717687 h 740491"/>
              <a:gd name="connsiteX13" fmla="*/ 226500 w 2683983"/>
              <a:gd name="connsiteY13" fmla="*/ 717687 h 740491"/>
              <a:gd name="connsiteX14" fmla="*/ 240878 w 2683983"/>
              <a:gd name="connsiteY14" fmla="*/ 729051 h 740491"/>
              <a:gd name="connsiteX15" fmla="*/ 226500 w 2683983"/>
              <a:gd name="connsiteY15" fmla="*/ 740414 h 740491"/>
              <a:gd name="connsiteX16" fmla="*/ 611086 w 2683983"/>
              <a:gd name="connsiteY16" fmla="*/ 740492 h 740491"/>
              <a:gd name="connsiteX17" fmla="*/ 514997 w 2683983"/>
              <a:gd name="connsiteY17" fmla="*/ 740492 h 740491"/>
              <a:gd name="connsiteX18" fmla="*/ 500619 w 2683983"/>
              <a:gd name="connsiteY18" fmla="*/ 729128 h 740491"/>
              <a:gd name="connsiteX19" fmla="*/ 514997 w 2683983"/>
              <a:gd name="connsiteY19" fmla="*/ 717764 h 740491"/>
              <a:gd name="connsiteX20" fmla="*/ 611086 w 2683983"/>
              <a:gd name="connsiteY20" fmla="*/ 717764 h 740491"/>
              <a:gd name="connsiteX21" fmla="*/ 625464 w 2683983"/>
              <a:gd name="connsiteY21" fmla="*/ 729128 h 740491"/>
              <a:gd name="connsiteX22" fmla="*/ 611086 w 2683983"/>
              <a:gd name="connsiteY22" fmla="*/ 740492 h 740491"/>
              <a:gd name="connsiteX23" fmla="*/ 1379562 w 2683983"/>
              <a:gd name="connsiteY23" fmla="*/ 740492 h 740491"/>
              <a:gd name="connsiteX24" fmla="*/ 1283473 w 2683983"/>
              <a:gd name="connsiteY24" fmla="*/ 740492 h 740491"/>
              <a:gd name="connsiteX25" fmla="*/ 1269095 w 2683983"/>
              <a:gd name="connsiteY25" fmla="*/ 729128 h 740491"/>
              <a:gd name="connsiteX26" fmla="*/ 1283473 w 2683983"/>
              <a:gd name="connsiteY26" fmla="*/ 717764 h 740491"/>
              <a:gd name="connsiteX27" fmla="*/ 1379562 w 2683983"/>
              <a:gd name="connsiteY27" fmla="*/ 717764 h 740491"/>
              <a:gd name="connsiteX28" fmla="*/ 1393940 w 2683983"/>
              <a:gd name="connsiteY28" fmla="*/ 729128 h 740491"/>
              <a:gd name="connsiteX29" fmla="*/ 1379562 w 2683983"/>
              <a:gd name="connsiteY29" fmla="*/ 740492 h 740491"/>
              <a:gd name="connsiteX30" fmla="*/ 995362 w 2683983"/>
              <a:gd name="connsiteY30" fmla="*/ 740492 h 740491"/>
              <a:gd name="connsiteX31" fmla="*/ 899274 w 2683983"/>
              <a:gd name="connsiteY31" fmla="*/ 740492 h 740491"/>
              <a:gd name="connsiteX32" fmla="*/ 884895 w 2683983"/>
              <a:gd name="connsiteY32" fmla="*/ 729128 h 740491"/>
              <a:gd name="connsiteX33" fmla="*/ 899274 w 2683983"/>
              <a:gd name="connsiteY33" fmla="*/ 717764 h 740491"/>
              <a:gd name="connsiteX34" fmla="*/ 995362 w 2683983"/>
              <a:gd name="connsiteY34" fmla="*/ 717764 h 740491"/>
              <a:gd name="connsiteX35" fmla="*/ 1009741 w 2683983"/>
              <a:gd name="connsiteY35" fmla="*/ 729128 h 740491"/>
              <a:gd name="connsiteX36" fmla="*/ 995362 w 2683983"/>
              <a:gd name="connsiteY36" fmla="*/ 740492 h 740491"/>
              <a:gd name="connsiteX37" fmla="*/ 803263 w 2683983"/>
              <a:gd name="connsiteY37" fmla="*/ 740492 h 740491"/>
              <a:gd name="connsiteX38" fmla="*/ 707174 w 2683983"/>
              <a:gd name="connsiteY38" fmla="*/ 740492 h 740491"/>
              <a:gd name="connsiteX39" fmla="*/ 692796 w 2683983"/>
              <a:gd name="connsiteY39" fmla="*/ 729128 h 740491"/>
              <a:gd name="connsiteX40" fmla="*/ 707174 w 2683983"/>
              <a:gd name="connsiteY40" fmla="*/ 717764 h 740491"/>
              <a:gd name="connsiteX41" fmla="*/ 803263 w 2683983"/>
              <a:gd name="connsiteY41" fmla="*/ 717764 h 740491"/>
              <a:gd name="connsiteX42" fmla="*/ 817641 w 2683983"/>
              <a:gd name="connsiteY42" fmla="*/ 729128 h 740491"/>
              <a:gd name="connsiteX43" fmla="*/ 803263 w 2683983"/>
              <a:gd name="connsiteY43" fmla="*/ 740492 h 740491"/>
              <a:gd name="connsiteX44" fmla="*/ 1187539 w 2683983"/>
              <a:gd name="connsiteY44" fmla="*/ 740492 h 740491"/>
              <a:gd name="connsiteX45" fmla="*/ 1091451 w 2683983"/>
              <a:gd name="connsiteY45" fmla="*/ 740492 h 740491"/>
              <a:gd name="connsiteX46" fmla="*/ 1077072 w 2683983"/>
              <a:gd name="connsiteY46" fmla="*/ 729128 h 740491"/>
              <a:gd name="connsiteX47" fmla="*/ 1091451 w 2683983"/>
              <a:gd name="connsiteY47" fmla="*/ 717764 h 740491"/>
              <a:gd name="connsiteX48" fmla="*/ 1187539 w 2683983"/>
              <a:gd name="connsiteY48" fmla="*/ 717764 h 740491"/>
              <a:gd name="connsiteX49" fmla="*/ 1201918 w 2683983"/>
              <a:gd name="connsiteY49" fmla="*/ 729128 h 740491"/>
              <a:gd name="connsiteX50" fmla="*/ 1187539 w 2683983"/>
              <a:gd name="connsiteY50" fmla="*/ 740492 h 740491"/>
              <a:gd name="connsiteX51" fmla="*/ 1955938 w 2683983"/>
              <a:gd name="connsiteY51" fmla="*/ 740492 h 740491"/>
              <a:gd name="connsiteX52" fmla="*/ 1859849 w 2683983"/>
              <a:gd name="connsiteY52" fmla="*/ 740492 h 740491"/>
              <a:gd name="connsiteX53" fmla="*/ 1845471 w 2683983"/>
              <a:gd name="connsiteY53" fmla="*/ 729128 h 740491"/>
              <a:gd name="connsiteX54" fmla="*/ 1859849 w 2683983"/>
              <a:gd name="connsiteY54" fmla="*/ 717764 h 740491"/>
              <a:gd name="connsiteX55" fmla="*/ 1955938 w 2683983"/>
              <a:gd name="connsiteY55" fmla="*/ 717764 h 740491"/>
              <a:gd name="connsiteX56" fmla="*/ 1970316 w 2683983"/>
              <a:gd name="connsiteY56" fmla="*/ 729128 h 740491"/>
              <a:gd name="connsiteX57" fmla="*/ 1955938 w 2683983"/>
              <a:gd name="connsiteY57" fmla="*/ 740492 h 740491"/>
              <a:gd name="connsiteX58" fmla="*/ 1763838 w 2683983"/>
              <a:gd name="connsiteY58" fmla="*/ 740492 h 740491"/>
              <a:gd name="connsiteX59" fmla="*/ 1667750 w 2683983"/>
              <a:gd name="connsiteY59" fmla="*/ 740492 h 740491"/>
              <a:gd name="connsiteX60" fmla="*/ 1653371 w 2683983"/>
              <a:gd name="connsiteY60" fmla="*/ 729128 h 740491"/>
              <a:gd name="connsiteX61" fmla="*/ 1667750 w 2683983"/>
              <a:gd name="connsiteY61" fmla="*/ 717764 h 740491"/>
              <a:gd name="connsiteX62" fmla="*/ 1763838 w 2683983"/>
              <a:gd name="connsiteY62" fmla="*/ 717764 h 740491"/>
              <a:gd name="connsiteX63" fmla="*/ 1778217 w 2683983"/>
              <a:gd name="connsiteY63" fmla="*/ 729128 h 740491"/>
              <a:gd name="connsiteX64" fmla="*/ 1763838 w 2683983"/>
              <a:gd name="connsiteY64" fmla="*/ 740492 h 740491"/>
              <a:gd name="connsiteX65" fmla="*/ 1571739 w 2683983"/>
              <a:gd name="connsiteY65" fmla="*/ 740492 h 740491"/>
              <a:gd name="connsiteX66" fmla="*/ 1475650 w 2683983"/>
              <a:gd name="connsiteY66" fmla="*/ 740492 h 740491"/>
              <a:gd name="connsiteX67" fmla="*/ 1461272 w 2683983"/>
              <a:gd name="connsiteY67" fmla="*/ 729128 h 740491"/>
              <a:gd name="connsiteX68" fmla="*/ 1475650 w 2683983"/>
              <a:gd name="connsiteY68" fmla="*/ 717764 h 740491"/>
              <a:gd name="connsiteX69" fmla="*/ 1571739 w 2683983"/>
              <a:gd name="connsiteY69" fmla="*/ 717764 h 740491"/>
              <a:gd name="connsiteX70" fmla="*/ 1586117 w 2683983"/>
              <a:gd name="connsiteY70" fmla="*/ 729128 h 740491"/>
              <a:gd name="connsiteX71" fmla="*/ 1571739 w 2683983"/>
              <a:gd name="connsiteY71" fmla="*/ 740492 h 740491"/>
              <a:gd name="connsiteX72" fmla="*/ 2148192 w 2683983"/>
              <a:gd name="connsiteY72" fmla="*/ 740492 h 740491"/>
              <a:gd name="connsiteX73" fmla="*/ 2052104 w 2683983"/>
              <a:gd name="connsiteY73" fmla="*/ 740492 h 740491"/>
              <a:gd name="connsiteX74" fmla="*/ 2037725 w 2683983"/>
              <a:gd name="connsiteY74" fmla="*/ 729128 h 740491"/>
              <a:gd name="connsiteX75" fmla="*/ 2052104 w 2683983"/>
              <a:gd name="connsiteY75" fmla="*/ 717764 h 740491"/>
              <a:gd name="connsiteX76" fmla="*/ 2148192 w 2683983"/>
              <a:gd name="connsiteY76" fmla="*/ 717764 h 740491"/>
              <a:gd name="connsiteX77" fmla="*/ 2162571 w 2683983"/>
              <a:gd name="connsiteY77" fmla="*/ 729128 h 740491"/>
              <a:gd name="connsiteX78" fmla="*/ 2148192 w 2683983"/>
              <a:gd name="connsiteY78" fmla="*/ 740492 h 740491"/>
              <a:gd name="connsiteX79" fmla="*/ 2340446 w 2683983"/>
              <a:gd name="connsiteY79" fmla="*/ 740492 h 740491"/>
              <a:gd name="connsiteX80" fmla="*/ 2244281 w 2683983"/>
              <a:gd name="connsiteY80" fmla="*/ 740492 h 740491"/>
              <a:gd name="connsiteX81" fmla="*/ 2229902 w 2683983"/>
              <a:gd name="connsiteY81" fmla="*/ 729128 h 740491"/>
              <a:gd name="connsiteX82" fmla="*/ 2244281 w 2683983"/>
              <a:gd name="connsiteY82" fmla="*/ 717764 h 740491"/>
              <a:gd name="connsiteX83" fmla="*/ 2340446 w 2683983"/>
              <a:gd name="connsiteY83" fmla="*/ 717764 h 740491"/>
              <a:gd name="connsiteX84" fmla="*/ 2354825 w 2683983"/>
              <a:gd name="connsiteY84" fmla="*/ 729128 h 740491"/>
              <a:gd name="connsiteX85" fmla="*/ 2340446 w 2683983"/>
              <a:gd name="connsiteY85" fmla="*/ 740492 h 740491"/>
              <a:gd name="connsiteX86" fmla="*/ 2532778 w 2683983"/>
              <a:gd name="connsiteY86" fmla="*/ 740492 h 740491"/>
              <a:gd name="connsiteX87" fmla="*/ 2436612 w 2683983"/>
              <a:gd name="connsiteY87" fmla="*/ 740492 h 740491"/>
              <a:gd name="connsiteX88" fmla="*/ 2422234 w 2683983"/>
              <a:gd name="connsiteY88" fmla="*/ 729128 h 740491"/>
              <a:gd name="connsiteX89" fmla="*/ 2436612 w 2683983"/>
              <a:gd name="connsiteY89" fmla="*/ 717764 h 740491"/>
              <a:gd name="connsiteX90" fmla="*/ 2532778 w 2683983"/>
              <a:gd name="connsiteY90" fmla="*/ 717764 h 740491"/>
              <a:gd name="connsiteX91" fmla="*/ 2547157 w 2683983"/>
              <a:gd name="connsiteY91" fmla="*/ 729128 h 740491"/>
              <a:gd name="connsiteX92" fmla="*/ 2532778 w 2683983"/>
              <a:gd name="connsiteY92" fmla="*/ 740492 h 740491"/>
              <a:gd name="connsiteX93" fmla="*/ 2621445 w 2683983"/>
              <a:gd name="connsiteY93" fmla="*/ 716064 h 740491"/>
              <a:gd name="connsiteX94" fmla="*/ 2610391 w 2683983"/>
              <a:gd name="connsiteY94" fmla="*/ 711967 h 740491"/>
              <a:gd name="connsiteX95" fmla="*/ 2612246 w 2683983"/>
              <a:gd name="connsiteY95" fmla="*/ 695965 h 740491"/>
              <a:gd name="connsiteX96" fmla="*/ 2653758 w 2683983"/>
              <a:gd name="connsiteY96" fmla="*/ 638528 h 740491"/>
              <a:gd name="connsiteX97" fmla="*/ 2670224 w 2683983"/>
              <a:gd name="connsiteY97" fmla="*/ 629020 h 740491"/>
              <a:gd name="connsiteX98" fmla="*/ 2682206 w 2683983"/>
              <a:gd name="connsiteY98" fmla="*/ 642007 h 740491"/>
              <a:gd name="connsiteX99" fmla="*/ 2630644 w 2683983"/>
              <a:gd name="connsiteY99" fmla="*/ 713435 h 740491"/>
              <a:gd name="connsiteX100" fmla="*/ 2621445 w 2683983"/>
              <a:gd name="connsiteY100" fmla="*/ 716064 h 740491"/>
              <a:gd name="connsiteX101" fmla="*/ 47774 w 2683983"/>
              <a:gd name="connsiteY101" fmla="*/ 704932 h 740491"/>
              <a:gd name="connsiteX102" fmla="*/ 37028 w 2683983"/>
              <a:gd name="connsiteY102" fmla="*/ 701144 h 740491"/>
              <a:gd name="connsiteX103" fmla="*/ 0 w 2683983"/>
              <a:gd name="connsiteY103" fmla="*/ 624304 h 740491"/>
              <a:gd name="connsiteX104" fmla="*/ 14378 w 2683983"/>
              <a:gd name="connsiteY104" fmla="*/ 612941 h 740491"/>
              <a:gd name="connsiteX105" fmla="*/ 14378 w 2683983"/>
              <a:gd name="connsiteY105" fmla="*/ 612941 h 740491"/>
              <a:gd name="connsiteX106" fmla="*/ 28757 w 2683983"/>
              <a:gd name="connsiteY106" fmla="*/ 624304 h 740491"/>
              <a:gd name="connsiteX107" fmla="*/ 58519 w 2683983"/>
              <a:gd name="connsiteY107" fmla="*/ 686070 h 740491"/>
              <a:gd name="connsiteX108" fmla="*/ 57282 w 2683983"/>
              <a:gd name="connsiteY108" fmla="*/ 702149 h 740491"/>
              <a:gd name="connsiteX109" fmla="*/ 47696 w 2683983"/>
              <a:gd name="connsiteY109" fmla="*/ 705009 h 740491"/>
              <a:gd name="connsiteX110" fmla="*/ 2669606 w 2683983"/>
              <a:gd name="connsiteY110" fmla="*/ 575371 h 740491"/>
              <a:gd name="connsiteX111" fmla="*/ 2655227 w 2683983"/>
              <a:gd name="connsiteY111" fmla="*/ 564007 h 740491"/>
              <a:gd name="connsiteX112" fmla="*/ 2655227 w 2683983"/>
              <a:gd name="connsiteY112" fmla="*/ 487863 h 740491"/>
              <a:gd name="connsiteX113" fmla="*/ 2669606 w 2683983"/>
              <a:gd name="connsiteY113" fmla="*/ 476500 h 740491"/>
              <a:gd name="connsiteX114" fmla="*/ 2683984 w 2683983"/>
              <a:gd name="connsiteY114" fmla="*/ 487863 h 740491"/>
              <a:gd name="connsiteX115" fmla="*/ 2683984 w 2683983"/>
              <a:gd name="connsiteY115" fmla="*/ 564007 h 740491"/>
              <a:gd name="connsiteX116" fmla="*/ 2669606 w 2683983"/>
              <a:gd name="connsiteY116" fmla="*/ 575371 h 740491"/>
              <a:gd name="connsiteX117" fmla="*/ 15074 w 2683983"/>
              <a:gd name="connsiteY117" fmla="*/ 559678 h 740491"/>
              <a:gd name="connsiteX118" fmla="*/ 14920 w 2683983"/>
              <a:gd name="connsiteY118" fmla="*/ 559678 h 740491"/>
              <a:gd name="connsiteX119" fmla="*/ 618 w 2683983"/>
              <a:gd name="connsiteY119" fmla="*/ 548237 h 740491"/>
              <a:gd name="connsiteX120" fmla="*/ 1391 w 2683983"/>
              <a:gd name="connsiteY120" fmla="*/ 472325 h 740491"/>
              <a:gd name="connsiteX121" fmla="*/ 15925 w 2683983"/>
              <a:gd name="connsiteY121" fmla="*/ 461039 h 740491"/>
              <a:gd name="connsiteX122" fmla="*/ 30226 w 2683983"/>
              <a:gd name="connsiteY122" fmla="*/ 472480 h 740491"/>
              <a:gd name="connsiteX123" fmla="*/ 29453 w 2683983"/>
              <a:gd name="connsiteY123" fmla="*/ 548392 h 740491"/>
              <a:gd name="connsiteX124" fmla="*/ 15074 w 2683983"/>
              <a:gd name="connsiteY124" fmla="*/ 559678 h 740491"/>
              <a:gd name="connsiteX125" fmla="*/ 2669606 w 2683983"/>
              <a:gd name="connsiteY125" fmla="*/ 423160 h 740491"/>
              <a:gd name="connsiteX126" fmla="*/ 2655227 w 2683983"/>
              <a:gd name="connsiteY126" fmla="*/ 411797 h 740491"/>
              <a:gd name="connsiteX127" fmla="*/ 2655227 w 2683983"/>
              <a:gd name="connsiteY127" fmla="*/ 335730 h 740491"/>
              <a:gd name="connsiteX128" fmla="*/ 2669606 w 2683983"/>
              <a:gd name="connsiteY128" fmla="*/ 324366 h 740491"/>
              <a:gd name="connsiteX129" fmla="*/ 2683984 w 2683983"/>
              <a:gd name="connsiteY129" fmla="*/ 335730 h 740491"/>
              <a:gd name="connsiteX130" fmla="*/ 2683984 w 2683983"/>
              <a:gd name="connsiteY130" fmla="*/ 411797 h 740491"/>
              <a:gd name="connsiteX131" fmla="*/ 2669606 w 2683983"/>
              <a:gd name="connsiteY131" fmla="*/ 423160 h 740491"/>
              <a:gd name="connsiteX132" fmla="*/ 16698 w 2683983"/>
              <a:gd name="connsiteY132" fmla="*/ 407854 h 740491"/>
              <a:gd name="connsiteX133" fmla="*/ 16543 w 2683983"/>
              <a:gd name="connsiteY133" fmla="*/ 407854 h 740491"/>
              <a:gd name="connsiteX134" fmla="*/ 2319 w 2683983"/>
              <a:gd name="connsiteY134" fmla="*/ 396413 h 740491"/>
              <a:gd name="connsiteX135" fmla="*/ 3169 w 2683983"/>
              <a:gd name="connsiteY135" fmla="*/ 320501 h 740491"/>
              <a:gd name="connsiteX136" fmla="*/ 17548 w 2683983"/>
              <a:gd name="connsiteY136" fmla="*/ 309215 h 740491"/>
              <a:gd name="connsiteX137" fmla="*/ 17703 w 2683983"/>
              <a:gd name="connsiteY137" fmla="*/ 309215 h 740491"/>
              <a:gd name="connsiteX138" fmla="*/ 31926 w 2683983"/>
              <a:gd name="connsiteY138" fmla="*/ 320733 h 740491"/>
              <a:gd name="connsiteX139" fmla="*/ 31076 w 2683983"/>
              <a:gd name="connsiteY139" fmla="*/ 396645 h 740491"/>
              <a:gd name="connsiteX140" fmla="*/ 16698 w 2683983"/>
              <a:gd name="connsiteY140" fmla="*/ 407931 h 740491"/>
              <a:gd name="connsiteX141" fmla="*/ 2669606 w 2683983"/>
              <a:gd name="connsiteY141" fmla="*/ 271027 h 740491"/>
              <a:gd name="connsiteX142" fmla="*/ 2655227 w 2683983"/>
              <a:gd name="connsiteY142" fmla="*/ 259663 h 740491"/>
              <a:gd name="connsiteX143" fmla="*/ 2655227 w 2683983"/>
              <a:gd name="connsiteY143" fmla="*/ 183519 h 740491"/>
              <a:gd name="connsiteX144" fmla="*/ 2669606 w 2683983"/>
              <a:gd name="connsiteY144" fmla="*/ 172155 h 740491"/>
              <a:gd name="connsiteX145" fmla="*/ 2683984 w 2683983"/>
              <a:gd name="connsiteY145" fmla="*/ 183519 h 740491"/>
              <a:gd name="connsiteX146" fmla="*/ 2683984 w 2683983"/>
              <a:gd name="connsiteY146" fmla="*/ 259663 h 740491"/>
              <a:gd name="connsiteX147" fmla="*/ 2669606 w 2683983"/>
              <a:gd name="connsiteY147" fmla="*/ 271027 h 740491"/>
              <a:gd name="connsiteX148" fmla="*/ 18553 w 2683983"/>
              <a:gd name="connsiteY148" fmla="*/ 256030 h 740491"/>
              <a:gd name="connsiteX149" fmla="*/ 18398 w 2683983"/>
              <a:gd name="connsiteY149" fmla="*/ 256030 h 740491"/>
              <a:gd name="connsiteX150" fmla="*/ 4174 w 2683983"/>
              <a:gd name="connsiteY150" fmla="*/ 244511 h 740491"/>
              <a:gd name="connsiteX151" fmla="*/ 5257 w 2683983"/>
              <a:gd name="connsiteY151" fmla="*/ 168599 h 740491"/>
              <a:gd name="connsiteX152" fmla="*/ 19635 w 2683983"/>
              <a:gd name="connsiteY152" fmla="*/ 157390 h 740491"/>
              <a:gd name="connsiteX153" fmla="*/ 19790 w 2683983"/>
              <a:gd name="connsiteY153" fmla="*/ 157390 h 740491"/>
              <a:gd name="connsiteX154" fmla="*/ 34014 w 2683983"/>
              <a:gd name="connsiteY154" fmla="*/ 168908 h 740491"/>
              <a:gd name="connsiteX155" fmla="*/ 32931 w 2683983"/>
              <a:gd name="connsiteY155" fmla="*/ 244821 h 740491"/>
              <a:gd name="connsiteX156" fmla="*/ 18553 w 2683983"/>
              <a:gd name="connsiteY156" fmla="*/ 256107 h 740491"/>
              <a:gd name="connsiteX157" fmla="*/ 2669296 w 2683983"/>
              <a:gd name="connsiteY157" fmla="*/ 118661 h 740491"/>
              <a:gd name="connsiteX158" fmla="*/ 2654918 w 2683983"/>
              <a:gd name="connsiteY158" fmla="*/ 107297 h 740491"/>
              <a:gd name="connsiteX159" fmla="*/ 2654918 w 2683983"/>
              <a:gd name="connsiteY159" fmla="*/ 98717 h 740491"/>
              <a:gd name="connsiteX160" fmla="*/ 2626934 w 2683983"/>
              <a:gd name="connsiteY160" fmla="*/ 47774 h 740491"/>
              <a:gd name="connsiteX161" fmla="*/ 2625388 w 2683983"/>
              <a:gd name="connsiteY161" fmla="*/ 31694 h 740491"/>
              <a:gd name="connsiteX162" fmla="*/ 2645641 w 2683983"/>
              <a:gd name="connsiteY162" fmla="*/ 30458 h 740491"/>
              <a:gd name="connsiteX163" fmla="*/ 2683675 w 2683983"/>
              <a:gd name="connsiteY163" fmla="*/ 98717 h 740491"/>
              <a:gd name="connsiteX164" fmla="*/ 2683675 w 2683983"/>
              <a:gd name="connsiteY164" fmla="*/ 107297 h 740491"/>
              <a:gd name="connsiteX165" fmla="*/ 2669296 w 2683983"/>
              <a:gd name="connsiteY165" fmla="*/ 118661 h 740491"/>
              <a:gd name="connsiteX166" fmla="*/ 20717 w 2683983"/>
              <a:gd name="connsiteY166" fmla="*/ 104205 h 740491"/>
              <a:gd name="connsiteX167" fmla="*/ 19558 w 2683983"/>
              <a:gd name="connsiteY167" fmla="*/ 104205 h 740491"/>
              <a:gd name="connsiteX168" fmla="*/ 6339 w 2683983"/>
              <a:gd name="connsiteY168" fmla="*/ 91991 h 740491"/>
              <a:gd name="connsiteX169" fmla="*/ 57669 w 2683983"/>
              <a:gd name="connsiteY169" fmla="*/ 19558 h 740491"/>
              <a:gd name="connsiteX170" fmla="*/ 77768 w 2683983"/>
              <a:gd name="connsiteY170" fmla="*/ 22032 h 740491"/>
              <a:gd name="connsiteX171" fmla="*/ 74675 w 2683983"/>
              <a:gd name="connsiteY171" fmla="*/ 37956 h 740491"/>
              <a:gd name="connsiteX172" fmla="*/ 35019 w 2683983"/>
              <a:gd name="connsiteY172" fmla="*/ 93769 h 740491"/>
              <a:gd name="connsiteX173" fmla="*/ 20717 w 2683983"/>
              <a:gd name="connsiteY173" fmla="*/ 104283 h 740491"/>
              <a:gd name="connsiteX174" fmla="*/ 2558288 w 2683983"/>
              <a:gd name="connsiteY174" fmla="*/ 22882 h 740491"/>
              <a:gd name="connsiteX175" fmla="*/ 2557670 w 2683983"/>
              <a:gd name="connsiteY175" fmla="*/ 22882 h 740491"/>
              <a:gd name="connsiteX176" fmla="*/ 2462200 w 2683983"/>
              <a:gd name="connsiteY176" fmla="*/ 22882 h 740491"/>
              <a:gd name="connsiteX177" fmla="*/ 2447821 w 2683983"/>
              <a:gd name="connsiteY177" fmla="*/ 11518 h 740491"/>
              <a:gd name="connsiteX178" fmla="*/ 2462200 w 2683983"/>
              <a:gd name="connsiteY178" fmla="*/ 155 h 740491"/>
              <a:gd name="connsiteX179" fmla="*/ 2462200 w 2683983"/>
              <a:gd name="connsiteY179" fmla="*/ 155 h 740491"/>
              <a:gd name="connsiteX180" fmla="*/ 2561689 w 2683983"/>
              <a:gd name="connsiteY180" fmla="*/ 541 h 740491"/>
              <a:gd name="connsiteX181" fmla="*/ 2572280 w 2683983"/>
              <a:gd name="connsiteY181" fmla="*/ 14301 h 740491"/>
              <a:gd name="connsiteX182" fmla="*/ 2558288 w 2683983"/>
              <a:gd name="connsiteY182" fmla="*/ 22959 h 740491"/>
              <a:gd name="connsiteX183" fmla="*/ 157622 w 2683983"/>
              <a:gd name="connsiteY183" fmla="*/ 22882 h 740491"/>
              <a:gd name="connsiteX184" fmla="*/ 143244 w 2683983"/>
              <a:gd name="connsiteY184" fmla="*/ 11518 h 740491"/>
              <a:gd name="connsiteX185" fmla="*/ 157622 w 2683983"/>
              <a:gd name="connsiteY185" fmla="*/ 155 h 740491"/>
              <a:gd name="connsiteX186" fmla="*/ 253788 w 2683983"/>
              <a:gd name="connsiteY186" fmla="*/ 155 h 740491"/>
              <a:gd name="connsiteX187" fmla="*/ 268166 w 2683983"/>
              <a:gd name="connsiteY187" fmla="*/ 11518 h 740491"/>
              <a:gd name="connsiteX188" fmla="*/ 253788 w 2683983"/>
              <a:gd name="connsiteY188" fmla="*/ 22882 h 740491"/>
              <a:gd name="connsiteX189" fmla="*/ 157622 w 2683983"/>
              <a:gd name="connsiteY189" fmla="*/ 22882 h 740491"/>
              <a:gd name="connsiteX190" fmla="*/ 157622 w 2683983"/>
              <a:gd name="connsiteY190" fmla="*/ 22882 h 740491"/>
              <a:gd name="connsiteX191" fmla="*/ 349876 w 2683983"/>
              <a:gd name="connsiteY191" fmla="*/ 22882 h 740491"/>
              <a:gd name="connsiteX192" fmla="*/ 335498 w 2683983"/>
              <a:gd name="connsiteY192" fmla="*/ 11518 h 740491"/>
              <a:gd name="connsiteX193" fmla="*/ 349876 w 2683983"/>
              <a:gd name="connsiteY193" fmla="*/ 155 h 740491"/>
              <a:gd name="connsiteX194" fmla="*/ 445965 w 2683983"/>
              <a:gd name="connsiteY194" fmla="*/ 155 h 740491"/>
              <a:gd name="connsiteX195" fmla="*/ 460343 w 2683983"/>
              <a:gd name="connsiteY195" fmla="*/ 11518 h 740491"/>
              <a:gd name="connsiteX196" fmla="*/ 445965 w 2683983"/>
              <a:gd name="connsiteY196" fmla="*/ 22882 h 740491"/>
              <a:gd name="connsiteX197" fmla="*/ 349876 w 2683983"/>
              <a:gd name="connsiteY197" fmla="*/ 22882 h 740491"/>
              <a:gd name="connsiteX198" fmla="*/ 541976 w 2683983"/>
              <a:gd name="connsiteY198" fmla="*/ 22882 h 740491"/>
              <a:gd name="connsiteX199" fmla="*/ 527598 w 2683983"/>
              <a:gd name="connsiteY199" fmla="*/ 11518 h 740491"/>
              <a:gd name="connsiteX200" fmla="*/ 541976 w 2683983"/>
              <a:gd name="connsiteY200" fmla="*/ 155 h 740491"/>
              <a:gd name="connsiteX201" fmla="*/ 638065 w 2683983"/>
              <a:gd name="connsiteY201" fmla="*/ 155 h 740491"/>
              <a:gd name="connsiteX202" fmla="*/ 652443 w 2683983"/>
              <a:gd name="connsiteY202" fmla="*/ 11518 h 740491"/>
              <a:gd name="connsiteX203" fmla="*/ 638065 w 2683983"/>
              <a:gd name="connsiteY203" fmla="*/ 22882 h 740491"/>
              <a:gd name="connsiteX204" fmla="*/ 542053 w 2683983"/>
              <a:gd name="connsiteY204" fmla="*/ 22882 h 740491"/>
              <a:gd name="connsiteX205" fmla="*/ 734076 w 2683983"/>
              <a:gd name="connsiteY205" fmla="*/ 22882 h 740491"/>
              <a:gd name="connsiteX206" fmla="*/ 719697 w 2683983"/>
              <a:gd name="connsiteY206" fmla="*/ 11518 h 740491"/>
              <a:gd name="connsiteX207" fmla="*/ 734076 w 2683983"/>
              <a:gd name="connsiteY207" fmla="*/ 155 h 740491"/>
              <a:gd name="connsiteX208" fmla="*/ 830087 w 2683983"/>
              <a:gd name="connsiteY208" fmla="*/ 155 h 740491"/>
              <a:gd name="connsiteX209" fmla="*/ 844465 w 2683983"/>
              <a:gd name="connsiteY209" fmla="*/ 11518 h 740491"/>
              <a:gd name="connsiteX210" fmla="*/ 830087 w 2683983"/>
              <a:gd name="connsiteY210" fmla="*/ 22882 h 740491"/>
              <a:gd name="connsiteX211" fmla="*/ 734076 w 2683983"/>
              <a:gd name="connsiteY211" fmla="*/ 22882 h 740491"/>
              <a:gd name="connsiteX212" fmla="*/ 2366189 w 2683983"/>
              <a:gd name="connsiteY212" fmla="*/ 22882 h 740491"/>
              <a:gd name="connsiteX213" fmla="*/ 2270177 w 2683983"/>
              <a:gd name="connsiteY213" fmla="*/ 22882 h 740491"/>
              <a:gd name="connsiteX214" fmla="*/ 2255799 w 2683983"/>
              <a:gd name="connsiteY214" fmla="*/ 11518 h 740491"/>
              <a:gd name="connsiteX215" fmla="*/ 2270255 w 2683983"/>
              <a:gd name="connsiteY215" fmla="*/ 0 h 740491"/>
              <a:gd name="connsiteX216" fmla="*/ 2366266 w 2683983"/>
              <a:gd name="connsiteY216" fmla="*/ 0 h 740491"/>
              <a:gd name="connsiteX217" fmla="*/ 2380644 w 2683983"/>
              <a:gd name="connsiteY217" fmla="*/ 11364 h 740491"/>
              <a:gd name="connsiteX218" fmla="*/ 2366266 w 2683983"/>
              <a:gd name="connsiteY218" fmla="*/ 22727 h 740491"/>
              <a:gd name="connsiteX219" fmla="*/ 926175 w 2683983"/>
              <a:gd name="connsiteY219" fmla="*/ 22882 h 740491"/>
              <a:gd name="connsiteX220" fmla="*/ 911797 w 2683983"/>
              <a:gd name="connsiteY220" fmla="*/ 11518 h 740491"/>
              <a:gd name="connsiteX221" fmla="*/ 926253 w 2683983"/>
              <a:gd name="connsiteY221" fmla="*/ 0 h 740491"/>
              <a:gd name="connsiteX222" fmla="*/ 1022264 w 2683983"/>
              <a:gd name="connsiteY222" fmla="*/ 0 h 740491"/>
              <a:gd name="connsiteX223" fmla="*/ 1036642 w 2683983"/>
              <a:gd name="connsiteY223" fmla="*/ 11364 h 740491"/>
              <a:gd name="connsiteX224" fmla="*/ 1022264 w 2683983"/>
              <a:gd name="connsiteY224" fmla="*/ 22727 h 740491"/>
              <a:gd name="connsiteX225" fmla="*/ 926253 w 2683983"/>
              <a:gd name="connsiteY225" fmla="*/ 22727 h 740491"/>
              <a:gd name="connsiteX226" fmla="*/ 1118198 w 2683983"/>
              <a:gd name="connsiteY226" fmla="*/ 22882 h 740491"/>
              <a:gd name="connsiteX227" fmla="*/ 1103819 w 2683983"/>
              <a:gd name="connsiteY227" fmla="*/ 11518 h 740491"/>
              <a:gd name="connsiteX228" fmla="*/ 1118198 w 2683983"/>
              <a:gd name="connsiteY228" fmla="*/ 155 h 740491"/>
              <a:gd name="connsiteX229" fmla="*/ 1214209 w 2683983"/>
              <a:gd name="connsiteY229" fmla="*/ 155 h 740491"/>
              <a:gd name="connsiteX230" fmla="*/ 1228588 w 2683983"/>
              <a:gd name="connsiteY230" fmla="*/ 11518 h 740491"/>
              <a:gd name="connsiteX231" fmla="*/ 1214209 w 2683983"/>
              <a:gd name="connsiteY231" fmla="*/ 22882 h 740491"/>
              <a:gd name="connsiteX232" fmla="*/ 1118198 w 2683983"/>
              <a:gd name="connsiteY232" fmla="*/ 22882 h 740491"/>
              <a:gd name="connsiteX233" fmla="*/ 2174243 w 2683983"/>
              <a:gd name="connsiteY233" fmla="*/ 22882 h 740491"/>
              <a:gd name="connsiteX234" fmla="*/ 2078309 w 2683983"/>
              <a:gd name="connsiteY234" fmla="*/ 22882 h 740491"/>
              <a:gd name="connsiteX235" fmla="*/ 2063931 w 2683983"/>
              <a:gd name="connsiteY235" fmla="*/ 11518 h 740491"/>
              <a:gd name="connsiteX236" fmla="*/ 2078309 w 2683983"/>
              <a:gd name="connsiteY236" fmla="*/ 155 h 740491"/>
              <a:gd name="connsiteX237" fmla="*/ 2174243 w 2683983"/>
              <a:gd name="connsiteY237" fmla="*/ 155 h 740491"/>
              <a:gd name="connsiteX238" fmla="*/ 2188622 w 2683983"/>
              <a:gd name="connsiteY238" fmla="*/ 11518 h 740491"/>
              <a:gd name="connsiteX239" fmla="*/ 2174243 w 2683983"/>
              <a:gd name="connsiteY239" fmla="*/ 22882 h 740491"/>
              <a:gd name="connsiteX240" fmla="*/ 1406463 w 2683983"/>
              <a:gd name="connsiteY240" fmla="*/ 22882 h 740491"/>
              <a:gd name="connsiteX241" fmla="*/ 1310452 w 2683983"/>
              <a:gd name="connsiteY241" fmla="*/ 22882 h 740491"/>
              <a:gd name="connsiteX242" fmla="*/ 1296074 w 2683983"/>
              <a:gd name="connsiteY242" fmla="*/ 11518 h 740491"/>
              <a:gd name="connsiteX243" fmla="*/ 1310452 w 2683983"/>
              <a:gd name="connsiteY243" fmla="*/ 0 h 740491"/>
              <a:gd name="connsiteX244" fmla="*/ 1406463 w 2683983"/>
              <a:gd name="connsiteY244" fmla="*/ 0 h 740491"/>
              <a:gd name="connsiteX245" fmla="*/ 1420842 w 2683983"/>
              <a:gd name="connsiteY245" fmla="*/ 11364 h 740491"/>
              <a:gd name="connsiteX246" fmla="*/ 1406463 w 2683983"/>
              <a:gd name="connsiteY246" fmla="*/ 22727 h 740491"/>
              <a:gd name="connsiteX247" fmla="*/ 1982298 w 2683983"/>
              <a:gd name="connsiteY247" fmla="*/ 22882 h 740491"/>
              <a:gd name="connsiteX248" fmla="*/ 1886365 w 2683983"/>
              <a:gd name="connsiteY248" fmla="*/ 22882 h 740491"/>
              <a:gd name="connsiteX249" fmla="*/ 1871986 w 2683983"/>
              <a:gd name="connsiteY249" fmla="*/ 11518 h 740491"/>
              <a:gd name="connsiteX250" fmla="*/ 1886365 w 2683983"/>
              <a:gd name="connsiteY250" fmla="*/ 155 h 740491"/>
              <a:gd name="connsiteX251" fmla="*/ 1982298 w 2683983"/>
              <a:gd name="connsiteY251" fmla="*/ 155 h 740491"/>
              <a:gd name="connsiteX252" fmla="*/ 1996677 w 2683983"/>
              <a:gd name="connsiteY252" fmla="*/ 11518 h 740491"/>
              <a:gd name="connsiteX253" fmla="*/ 1982298 w 2683983"/>
              <a:gd name="connsiteY253" fmla="*/ 22882 h 740491"/>
              <a:gd name="connsiteX254" fmla="*/ 1790431 w 2683983"/>
              <a:gd name="connsiteY254" fmla="*/ 22882 h 740491"/>
              <a:gd name="connsiteX255" fmla="*/ 1694419 w 2683983"/>
              <a:gd name="connsiteY255" fmla="*/ 22882 h 740491"/>
              <a:gd name="connsiteX256" fmla="*/ 1680041 w 2683983"/>
              <a:gd name="connsiteY256" fmla="*/ 11518 h 740491"/>
              <a:gd name="connsiteX257" fmla="*/ 1694419 w 2683983"/>
              <a:gd name="connsiteY257" fmla="*/ 155 h 740491"/>
              <a:gd name="connsiteX258" fmla="*/ 1790431 w 2683983"/>
              <a:gd name="connsiteY258" fmla="*/ 155 h 740491"/>
              <a:gd name="connsiteX259" fmla="*/ 1804809 w 2683983"/>
              <a:gd name="connsiteY259" fmla="*/ 11518 h 740491"/>
              <a:gd name="connsiteX260" fmla="*/ 1790431 w 2683983"/>
              <a:gd name="connsiteY260" fmla="*/ 22882 h 740491"/>
              <a:gd name="connsiteX261" fmla="*/ 1598408 w 2683983"/>
              <a:gd name="connsiteY261" fmla="*/ 22882 h 740491"/>
              <a:gd name="connsiteX262" fmla="*/ 1502397 w 2683983"/>
              <a:gd name="connsiteY262" fmla="*/ 22882 h 740491"/>
              <a:gd name="connsiteX263" fmla="*/ 1488019 w 2683983"/>
              <a:gd name="connsiteY263" fmla="*/ 11518 h 740491"/>
              <a:gd name="connsiteX264" fmla="*/ 1502397 w 2683983"/>
              <a:gd name="connsiteY264" fmla="*/ 155 h 740491"/>
              <a:gd name="connsiteX265" fmla="*/ 1598408 w 2683983"/>
              <a:gd name="connsiteY265" fmla="*/ 155 h 740491"/>
              <a:gd name="connsiteX266" fmla="*/ 1612787 w 2683983"/>
              <a:gd name="connsiteY266" fmla="*/ 11518 h 740491"/>
              <a:gd name="connsiteX267" fmla="*/ 1598408 w 2683983"/>
              <a:gd name="connsiteY267" fmla="*/ 22882 h 740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Lst>
            <a:rect l="l" t="t" r="r" b="b"/>
            <a:pathLst>
              <a:path w="2683983" h="740491">
                <a:moveTo>
                  <a:pt x="418831" y="740492"/>
                </a:moveTo>
                <a:lnTo>
                  <a:pt x="322666" y="740492"/>
                </a:lnTo>
                <a:cubicBezTo>
                  <a:pt x="314703" y="740492"/>
                  <a:pt x="308287" y="735390"/>
                  <a:pt x="308287" y="729128"/>
                </a:cubicBezTo>
                <a:cubicBezTo>
                  <a:pt x="308287" y="722866"/>
                  <a:pt x="314703" y="717764"/>
                  <a:pt x="322666" y="717764"/>
                </a:cubicBezTo>
                <a:lnTo>
                  <a:pt x="418831" y="717764"/>
                </a:lnTo>
                <a:cubicBezTo>
                  <a:pt x="426794" y="717764"/>
                  <a:pt x="433210" y="722866"/>
                  <a:pt x="433210" y="729128"/>
                </a:cubicBezTo>
                <a:cubicBezTo>
                  <a:pt x="433210" y="735390"/>
                  <a:pt x="426794" y="740492"/>
                  <a:pt x="418831" y="740492"/>
                </a:cubicBezTo>
                <a:close/>
                <a:moveTo>
                  <a:pt x="226577" y="740492"/>
                </a:moveTo>
                <a:lnTo>
                  <a:pt x="147882" y="740492"/>
                </a:lnTo>
                <a:cubicBezTo>
                  <a:pt x="141388" y="740492"/>
                  <a:pt x="134972" y="740182"/>
                  <a:pt x="128633" y="739487"/>
                </a:cubicBezTo>
                <a:cubicBezTo>
                  <a:pt x="120748" y="738714"/>
                  <a:pt x="115182" y="732993"/>
                  <a:pt x="116187" y="726732"/>
                </a:cubicBezTo>
                <a:cubicBezTo>
                  <a:pt x="117192" y="720470"/>
                  <a:pt x="124459" y="716064"/>
                  <a:pt x="132267" y="716914"/>
                </a:cubicBezTo>
                <a:cubicBezTo>
                  <a:pt x="137369" y="717455"/>
                  <a:pt x="142625" y="717687"/>
                  <a:pt x="147805" y="717687"/>
                </a:cubicBezTo>
                <a:lnTo>
                  <a:pt x="226500" y="717687"/>
                </a:lnTo>
                <a:cubicBezTo>
                  <a:pt x="234462" y="717687"/>
                  <a:pt x="240878" y="722789"/>
                  <a:pt x="240878" y="729051"/>
                </a:cubicBezTo>
                <a:cubicBezTo>
                  <a:pt x="240878" y="735312"/>
                  <a:pt x="234462" y="740414"/>
                  <a:pt x="226500" y="740414"/>
                </a:cubicBezTo>
                <a:close/>
                <a:moveTo>
                  <a:pt x="611086" y="740492"/>
                </a:moveTo>
                <a:lnTo>
                  <a:pt x="514997" y="740492"/>
                </a:lnTo>
                <a:cubicBezTo>
                  <a:pt x="507035" y="740492"/>
                  <a:pt x="500619" y="735390"/>
                  <a:pt x="500619" y="729128"/>
                </a:cubicBezTo>
                <a:cubicBezTo>
                  <a:pt x="500619" y="722866"/>
                  <a:pt x="507035" y="717764"/>
                  <a:pt x="514997" y="717764"/>
                </a:cubicBezTo>
                <a:lnTo>
                  <a:pt x="611086" y="717764"/>
                </a:lnTo>
                <a:cubicBezTo>
                  <a:pt x="619048" y="717764"/>
                  <a:pt x="625464" y="722866"/>
                  <a:pt x="625464" y="729128"/>
                </a:cubicBezTo>
                <a:cubicBezTo>
                  <a:pt x="625464" y="735390"/>
                  <a:pt x="619048" y="740492"/>
                  <a:pt x="611086" y="740492"/>
                </a:cubicBezTo>
                <a:close/>
                <a:moveTo>
                  <a:pt x="1379562" y="740492"/>
                </a:moveTo>
                <a:lnTo>
                  <a:pt x="1283473" y="740492"/>
                </a:lnTo>
                <a:cubicBezTo>
                  <a:pt x="1275511" y="740492"/>
                  <a:pt x="1269095" y="735390"/>
                  <a:pt x="1269095" y="729128"/>
                </a:cubicBezTo>
                <a:cubicBezTo>
                  <a:pt x="1269095" y="722866"/>
                  <a:pt x="1275511" y="717764"/>
                  <a:pt x="1283473" y="717764"/>
                </a:cubicBezTo>
                <a:lnTo>
                  <a:pt x="1379562" y="717764"/>
                </a:lnTo>
                <a:cubicBezTo>
                  <a:pt x="1387524" y="717764"/>
                  <a:pt x="1393940" y="722866"/>
                  <a:pt x="1393940" y="729128"/>
                </a:cubicBezTo>
                <a:cubicBezTo>
                  <a:pt x="1393940" y="735390"/>
                  <a:pt x="1387524" y="740492"/>
                  <a:pt x="1379562" y="740492"/>
                </a:cubicBezTo>
                <a:close/>
                <a:moveTo>
                  <a:pt x="995362" y="740492"/>
                </a:moveTo>
                <a:lnTo>
                  <a:pt x="899274" y="740492"/>
                </a:lnTo>
                <a:cubicBezTo>
                  <a:pt x="891311" y="740492"/>
                  <a:pt x="884895" y="735390"/>
                  <a:pt x="884895" y="729128"/>
                </a:cubicBezTo>
                <a:cubicBezTo>
                  <a:pt x="884895" y="722866"/>
                  <a:pt x="891311" y="717764"/>
                  <a:pt x="899274" y="717764"/>
                </a:cubicBezTo>
                <a:lnTo>
                  <a:pt x="995362" y="717764"/>
                </a:lnTo>
                <a:cubicBezTo>
                  <a:pt x="1003325" y="717764"/>
                  <a:pt x="1009741" y="722866"/>
                  <a:pt x="1009741" y="729128"/>
                </a:cubicBezTo>
                <a:cubicBezTo>
                  <a:pt x="1009741" y="735390"/>
                  <a:pt x="1003325" y="740492"/>
                  <a:pt x="995362" y="740492"/>
                </a:cubicBezTo>
                <a:close/>
                <a:moveTo>
                  <a:pt x="803263" y="740492"/>
                </a:moveTo>
                <a:lnTo>
                  <a:pt x="707174" y="740492"/>
                </a:lnTo>
                <a:cubicBezTo>
                  <a:pt x="699212" y="740492"/>
                  <a:pt x="692796" y="735390"/>
                  <a:pt x="692796" y="729128"/>
                </a:cubicBezTo>
                <a:cubicBezTo>
                  <a:pt x="692796" y="722866"/>
                  <a:pt x="699212" y="717764"/>
                  <a:pt x="707174" y="717764"/>
                </a:cubicBezTo>
                <a:lnTo>
                  <a:pt x="803263" y="717764"/>
                </a:lnTo>
                <a:cubicBezTo>
                  <a:pt x="811225" y="717764"/>
                  <a:pt x="817641" y="722866"/>
                  <a:pt x="817641" y="729128"/>
                </a:cubicBezTo>
                <a:cubicBezTo>
                  <a:pt x="817641" y="735390"/>
                  <a:pt x="811225" y="740492"/>
                  <a:pt x="803263" y="740492"/>
                </a:cubicBezTo>
                <a:close/>
                <a:moveTo>
                  <a:pt x="1187539" y="740492"/>
                </a:moveTo>
                <a:lnTo>
                  <a:pt x="1091451" y="740492"/>
                </a:lnTo>
                <a:cubicBezTo>
                  <a:pt x="1083488" y="740492"/>
                  <a:pt x="1077072" y="735390"/>
                  <a:pt x="1077072" y="729128"/>
                </a:cubicBezTo>
                <a:cubicBezTo>
                  <a:pt x="1077072" y="722866"/>
                  <a:pt x="1083488" y="717764"/>
                  <a:pt x="1091451" y="717764"/>
                </a:cubicBezTo>
                <a:lnTo>
                  <a:pt x="1187539" y="717764"/>
                </a:lnTo>
                <a:cubicBezTo>
                  <a:pt x="1195502" y="717764"/>
                  <a:pt x="1201918" y="722866"/>
                  <a:pt x="1201918" y="729128"/>
                </a:cubicBezTo>
                <a:cubicBezTo>
                  <a:pt x="1201918" y="735390"/>
                  <a:pt x="1195502" y="740492"/>
                  <a:pt x="1187539" y="740492"/>
                </a:cubicBezTo>
                <a:close/>
                <a:moveTo>
                  <a:pt x="1955938" y="740492"/>
                </a:moveTo>
                <a:lnTo>
                  <a:pt x="1859849" y="740492"/>
                </a:lnTo>
                <a:cubicBezTo>
                  <a:pt x="1851887" y="740492"/>
                  <a:pt x="1845471" y="735390"/>
                  <a:pt x="1845471" y="729128"/>
                </a:cubicBezTo>
                <a:cubicBezTo>
                  <a:pt x="1845471" y="722866"/>
                  <a:pt x="1851887" y="717764"/>
                  <a:pt x="1859849" y="717764"/>
                </a:cubicBezTo>
                <a:lnTo>
                  <a:pt x="1955938" y="717764"/>
                </a:lnTo>
                <a:cubicBezTo>
                  <a:pt x="1963900" y="717764"/>
                  <a:pt x="1970316" y="722866"/>
                  <a:pt x="1970316" y="729128"/>
                </a:cubicBezTo>
                <a:cubicBezTo>
                  <a:pt x="1970316" y="735390"/>
                  <a:pt x="1963900" y="740492"/>
                  <a:pt x="1955938" y="740492"/>
                </a:cubicBezTo>
                <a:close/>
                <a:moveTo>
                  <a:pt x="1763838" y="740492"/>
                </a:moveTo>
                <a:lnTo>
                  <a:pt x="1667750" y="740492"/>
                </a:lnTo>
                <a:cubicBezTo>
                  <a:pt x="1659787" y="740492"/>
                  <a:pt x="1653371" y="735390"/>
                  <a:pt x="1653371" y="729128"/>
                </a:cubicBezTo>
                <a:cubicBezTo>
                  <a:pt x="1653371" y="722866"/>
                  <a:pt x="1659787" y="717764"/>
                  <a:pt x="1667750" y="717764"/>
                </a:cubicBezTo>
                <a:lnTo>
                  <a:pt x="1763838" y="717764"/>
                </a:lnTo>
                <a:cubicBezTo>
                  <a:pt x="1771800" y="717764"/>
                  <a:pt x="1778217" y="722866"/>
                  <a:pt x="1778217" y="729128"/>
                </a:cubicBezTo>
                <a:cubicBezTo>
                  <a:pt x="1778217" y="735390"/>
                  <a:pt x="1771800" y="740492"/>
                  <a:pt x="1763838" y="740492"/>
                </a:cubicBezTo>
                <a:close/>
                <a:moveTo>
                  <a:pt x="1571739" y="740492"/>
                </a:moveTo>
                <a:lnTo>
                  <a:pt x="1475650" y="740492"/>
                </a:lnTo>
                <a:cubicBezTo>
                  <a:pt x="1467688" y="740492"/>
                  <a:pt x="1461272" y="735390"/>
                  <a:pt x="1461272" y="729128"/>
                </a:cubicBezTo>
                <a:cubicBezTo>
                  <a:pt x="1461272" y="722866"/>
                  <a:pt x="1467688" y="717764"/>
                  <a:pt x="1475650" y="717764"/>
                </a:cubicBezTo>
                <a:lnTo>
                  <a:pt x="1571739" y="717764"/>
                </a:lnTo>
                <a:cubicBezTo>
                  <a:pt x="1579701" y="717764"/>
                  <a:pt x="1586117" y="722866"/>
                  <a:pt x="1586117" y="729128"/>
                </a:cubicBezTo>
                <a:cubicBezTo>
                  <a:pt x="1586117" y="735390"/>
                  <a:pt x="1579701" y="740492"/>
                  <a:pt x="1571739" y="740492"/>
                </a:cubicBezTo>
                <a:close/>
                <a:moveTo>
                  <a:pt x="2148192" y="740492"/>
                </a:moveTo>
                <a:lnTo>
                  <a:pt x="2052104" y="740492"/>
                </a:lnTo>
                <a:cubicBezTo>
                  <a:pt x="2044141" y="740492"/>
                  <a:pt x="2037725" y="735390"/>
                  <a:pt x="2037725" y="729128"/>
                </a:cubicBezTo>
                <a:cubicBezTo>
                  <a:pt x="2037725" y="722866"/>
                  <a:pt x="2044141" y="717764"/>
                  <a:pt x="2052104" y="717764"/>
                </a:cubicBezTo>
                <a:lnTo>
                  <a:pt x="2148192" y="717764"/>
                </a:lnTo>
                <a:cubicBezTo>
                  <a:pt x="2156154" y="717764"/>
                  <a:pt x="2162571" y="722866"/>
                  <a:pt x="2162571" y="729128"/>
                </a:cubicBezTo>
                <a:cubicBezTo>
                  <a:pt x="2162571" y="735390"/>
                  <a:pt x="2156154" y="740492"/>
                  <a:pt x="2148192" y="740492"/>
                </a:cubicBezTo>
                <a:close/>
                <a:moveTo>
                  <a:pt x="2340446" y="740492"/>
                </a:moveTo>
                <a:lnTo>
                  <a:pt x="2244281" y="740492"/>
                </a:lnTo>
                <a:cubicBezTo>
                  <a:pt x="2236318" y="740492"/>
                  <a:pt x="2229902" y="735390"/>
                  <a:pt x="2229902" y="729128"/>
                </a:cubicBezTo>
                <a:cubicBezTo>
                  <a:pt x="2229902" y="722866"/>
                  <a:pt x="2236318" y="717764"/>
                  <a:pt x="2244281" y="717764"/>
                </a:cubicBezTo>
                <a:lnTo>
                  <a:pt x="2340446" y="717764"/>
                </a:lnTo>
                <a:cubicBezTo>
                  <a:pt x="2348409" y="717764"/>
                  <a:pt x="2354825" y="722866"/>
                  <a:pt x="2354825" y="729128"/>
                </a:cubicBezTo>
                <a:cubicBezTo>
                  <a:pt x="2354825" y="735390"/>
                  <a:pt x="2348409" y="740492"/>
                  <a:pt x="2340446" y="740492"/>
                </a:cubicBezTo>
                <a:close/>
                <a:moveTo>
                  <a:pt x="2532778" y="740492"/>
                </a:moveTo>
                <a:lnTo>
                  <a:pt x="2436612" y="740492"/>
                </a:lnTo>
                <a:cubicBezTo>
                  <a:pt x="2428650" y="740492"/>
                  <a:pt x="2422234" y="735390"/>
                  <a:pt x="2422234" y="729128"/>
                </a:cubicBezTo>
                <a:cubicBezTo>
                  <a:pt x="2422234" y="722866"/>
                  <a:pt x="2428650" y="717764"/>
                  <a:pt x="2436612" y="717764"/>
                </a:cubicBezTo>
                <a:lnTo>
                  <a:pt x="2532778" y="717764"/>
                </a:lnTo>
                <a:cubicBezTo>
                  <a:pt x="2540740" y="717764"/>
                  <a:pt x="2547157" y="722866"/>
                  <a:pt x="2547157" y="729128"/>
                </a:cubicBezTo>
                <a:cubicBezTo>
                  <a:pt x="2547157" y="735390"/>
                  <a:pt x="2540740" y="740492"/>
                  <a:pt x="2532778" y="740492"/>
                </a:cubicBezTo>
                <a:close/>
                <a:moveTo>
                  <a:pt x="2621445" y="716064"/>
                </a:moveTo>
                <a:cubicBezTo>
                  <a:pt x="2617271" y="716064"/>
                  <a:pt x="2613174" y="714672"/>
                  <a:pt x="2610391" y="711967"/>
                </a:cubicBezTo>
                <a:cubicBezTo>
                  <a:pt x="2605289" y="707096"/>
                  <a:pt x="2606139" y="699985"/>
                  <a:pt x="2612246" y="695965"/>
                </a:cubicBezTo>
                <a:cubicBezTo>
                  <a:pt x="2634587" y="681354"/>
                  <a:pt x="2649275" y="660946"/>
                  <a:pt x="2653758" y="638528"/>
                </a:cubicBezTo>
                <a:cubicBezTo>
                  <a:pt x="2654995" y="632344"/>
                  <a:pt x="2662339" y="628092"/>
                  <a:pt x="2670224" y="629020"/>
                </a:cubicBezTo>
                <a:cubicBezTo>
                  <a:pt x="2678109" y="630025"/>
                  <a:pt x="2683443" y="635822"/>
                  <a:pt x="2682206" y="642007"/>
                </a:cubicBezTo>
                <a:cubicBezTo>
                  <a:pt x="2676640" y="669913"/>
                  <a:pt x="2658396" y="695269"/>
                  <a:pt x="2630644" y="713435"/>
                </a:cubicBezTo>
                <a:cubicBezTo>
                  <a:pt x="2627939" y="715213"/>
                  <a:pt x="2624692" y="716064"/>
                  <a:pt x="2621445" y="716064"/>
                </a:cubicBezTo>
                <a:close/>
                <a:moveTo>
                  <a:pt x="47774" y="704932"/>
                </a:moveTo>
                <a:cubicBezTo>
                  <a:pt x="43831" y="704932"/>
                  <a:pt x="39889" y="703618"/>
                  <a:pt x="37028" y="701144"/>
                </a:cubicBezTo>
                <a:cubicBezTo>
                  <a:pt x="13219" y="679963"/>
                  <a:pt x="77" y="652597"/>
                  <a:pt x="0" y="624304"/>
                </a:cubicBezTo>
                <a:cubicBezTo>
                  <a:pt x="0" y="618043"/>
                  <a:pt x="6416" y="612941"/>
                  <a:pt x="14378" y="612941"/>
                </a:cubicBezTo>
                <a:lnTo>
                  <a:pt x="14378" y="612941"/>
                </a:lnTo>
                <a:cubicBezTo>
                  <a:pt x="22341" y="612941"/>
                  <a:pt x="28757" y="618043"/>
                  <a:pt x="28757" y="624304"/>
                </a:cubicBezTo>
                <a:cubicBezTo>
                  <a:pt x="28757" y="647109"/>
                  <a:pt x="39348" y="668986"/>
                  <a:pt x="58519" y="686070"/>
                </a:cubicBezTo>
                <a:cubicBezTo>
                  <a:pt x="63776" y="690785"/>
                  <a:pt x="63234" y="697975"/>
                  <a:pt x="57282" y="702149"/>
                </a:cubicBezTo>
                <a:cubicBezTo>
                  <a:pt x="54576" y="704082"/>
                  <a:pt x="51098" y="705009"/>
                  <a:pt x="47696" y="705009"/>
                </a:cubicBezTo>
                <a:close/>
                <a:moveTo>
                  <a:pt x="2669606" y="575371"/>
                </a:moveTo>
                <a:cubicBezTo>
                  <a:pt x="2661643" y="575371"/>
                  <a:pt x="2655227" y="570269"/>
                  <a:pt x="2655227" y="564007"/>
                </a:cubicBezTo>
                <a:lnTo>
                  <a:pt x="2655227" y="487863"/>
                </a:lnTo>
                <a:cubicBezTo>
                  <a:pt x="2655227" y="481602"/>
                  <a:pt x="2661643" y="476500"/>
                  <a:pt x="2669606" y="476500"/>
                </a:cubicBezTo>
                <a:cubicBezTo>
                  <a:pt x="2677568" y="476500"/>
                  <a:pt x="2683984" y="481602"/>
                  <a:pt x="2683984" y="487863"/>
                </a:cubicBezTo>
                <a:lnTo>
                  <a:pt x="2683984" y="564007"/>
                </a:lnTo>
                <a:cubicBezTo>
                  <a:pt x="2683984" y="570269"/>
                  <a:pt x="2677568" y="575371"/>
                  <a:pt x="2669606" y="575371"/>
                </a:cubicBezTo>
                <a:close/>
                <a:moveTo>
                  <a:pt x="15074" y="559678"/>
                </a:moveTo>
                <a:lnTo>
                  <a:pt x="14920" y="559678"/>
                </a:lnTo>
                <a:cubicBezTo>
                  <a:pt x="6957" y="559678"/>
                  <a:pt x="618" y="554499"/>
                  <a:pt x="618" y="548237"/>
                </a:cubicBezTo>
                <a:lnTo>
                  <a:pt x="1391" y="472325"/>
                </a:lnTo>
                <a:cubicBezTo>
                  <a:pt x="1391" y="466064"/>
                  <a:pt x="8040" y="460884"/>
                  <a:pt x="15925" y="461039"/>
                </a:cubicBezTo>
                <a:cubicBezTo>
                  <a:pt x="23887" y="461039"/>
                  <a:pt x="30226" y="466218"/>
                  <a:pt x="30226" y="472480"/>
                </a:cubicBezTo>
                <a:lnTo>
                  <a:pt x="29453" y="548392"/>
                </a:lnTo>
                <a:cubicBezTo>
                  <a:pt x="29453" y="554654"/>
                  <a:pt x="22959" y="559678"/>
                  <a:pt x="15074" y="559678"/>
                </a:cubicBezTo>
                <a:close/>
                <a:moveTo>
                  <a:pt x="2669606" y="423160"/>
                </a:moveTo>
                <a:cubicBezTo>
                  <a:pt x="2661643" y="423160"/>
                  <a:pt x="2655227" y="418058"/>
                  <a:pt x="2655227" y="411797"/>
                </a:cubicBezTo>
                <a:lnTo>
                  <a:pt x="2655227" y="335730"/>
                </a:lnTo>
                <a:cubicBezTo>
                  <a:pt x="2655227" y="329468"/>
                  <a:pt x="2661643" y="324366"/>
                  <a:pt x="2669606" y="324366"/>
                </a:cubicBezTo>
                <a:cubicBezTo>
                  <a:pt x="2677568" y="324366"/>
                  <a:pt x="2683984" y="329468"/>
                  <a:pt x="2683984" y="335730"/>
                </a:cubicBezTo>
                <a:lnTo>
                  <a:pt x="2683984" y="411797"/>
                </a:lnTo>
                <a:cubicBezTo>
                  <a:pt x="2683984" y="418058"/>
                  <a:pt x="2677568" y="423160"/>
                  <a:pt x="2669606" y="423160"/>
                </a:cubicBezTo>
                <a:close/>
                <a:moveTo>
                  <a:pt x="16698" y="407854"/>
                </a:moveTo>
                <a:lnTo>
                  <a:pt x="16543" y="407854"/>
                </a:lnTo>
                <a:cubicBezTo>
                  <a:pt x="8581" y="407854"/>
                  <a:pt x="2242" y="402675"/>
                  <a:pt x="2319" y="396413"/>
                </a:cubicBezTo>
                <a:lnTo>
                  <a:pt x="3169" y="320501"/>
                </a:lnTo>
                <a:cubicBezTo>
                  <a:pt x="3169" y="314239"/>
                  <a:pt x="9663" y="309215"/>
                  <a:pt x="17548" y="309215"/>
                </a:cubicBezTo>
                <a:lnTo>
                  <a:pt x="17703" y="309215"/>
                </a:lnTo>
                <a:cubicBezTo>
                  <a:pt x="25665" y="309215"/>
                  <a:pt x="32004" y="314394"/>
                  <a:pt x="31926" y="320733"/>
                </a:cubicBezTo>
                <a:lnTo>
                  <a:pt x="31076" y="396645"/>
                </a:lnTo>
                <a:cubicBezTo>
                  <a:pt x="31076" y="402907"/>
                  <a:pt x="24583" y="407931"/>
                  <a:pt x="16698" y="407931"/>
                </a:cubicBezTo>
                <a:close/>
                <a:moveTo>
                  <a:pt x="2669606" y="271027"/>
                </a:moveTo>
                <a:cubicBezTo>
                  <a:pt x="2661643" y="271027"/>
                  <a:pt x="2655227" y="265925"/>
                  <a:pt x="2655227" y="259663"/>
                </a:cubicBezTo>
                <a:lnTo>
                  <a:pt x="2655227" y="183519"/>
                </a:lnTo>
                <a:cubicBezTo>
                  <a:pt x="2655227" y="177257"/>
                  <a:pt x="2661643" y="172155"/>
                  <a:pt x="2669606" y="172155"/>
                </a:cubicBezTo>
                <a:cubicBezTo>
                  <a:pt x="2677568" y="172155"/>
                  <a:pt x="2683984" y="177257"/>
                  <a:pt x="2683984" y="183519"/>
                </a:cubicBezTo>
                <a:lnTo>
                  <a:pt x="2683984" y="259663"/>
                </a:lnTo>
                <a:cubicBezTo>
                  <a:pt x="2683984" y="265925"/>
                  <a:pt x="2677568" y="271027"/>
                  <a:pt x="2669606" y="271027"/>
                </a:cubicBezTo>
                <a:close/>
                <a:moveTo>
                  <a:pt x="18553" y="256030"/>
                </a:moveTo>
                <a:lnTo>
                  <a:pt x="18398" y="256030"/>
                </a:lnTo>
                <a:cubicBezTo>
                  <a:pt x="10436" y="256030"/>
                  <a:pt x="4097" y="250850"/>
                  <a:pt x="4174" y="244511"/>
                </a:cubicBezTo>
                <a:cubicBezTo>
                  <a:pt x="4484" y="217919"/>
                  <a:pt x="4870" y="192331"/>
                  <a:pt x="5257" y="168599"/>
                </a:cubicBezTo>
                <a:cubicBezTo>
                  <a:pt x="5334" y="162338"/>
                  <a:pt x="11750" y="157390"/>
                  <a:pt x="19635" y="157390"/>
                </a:cubicBezTo>
                <a:lnTo>
                  <a:pt x="19790" y="157390"/>
                </a:lnTo>
                <a:cubicBezTo>
                  <a:pt x="27752" y="157390"/>
                  <a:pt x="34091" y="162647"/>
                  <a:pt x="34014" y="168908"/>
                </a:cubicBezTo>
                <a:cubicBezTo>
                  <a:pt x="33627" y="192718"/>
                  <a:pt x="33318" y="218228"/>
                  <a:pt x="32931" y="244821"/>
                </a:cubicBezTo>
                <a:cubicBezTo>
                  <a:pt x="32854" y="251082"/>
                  <a:pt x="26438" y="256107"/>
                  <a:pt x="18553" y="256107"/>
                </a:cubicBezTo>
                <a:close/>
                <a:moveTo>
                  <a:pt x="2669296" y="118661"/>
                </a:moveTo>
                <a:cubicBezTo>
                  <a:pt x="2661334" y="118661"/>
                  <a:pt x="2654918" y="113559"/>
                  <a:pt x="2654918" y="107297"/>
                </a:cubicBezTo>
                <a:lnTo>
                  <a:pt x="2654918" y="98717"/>
                </a:lnTo>
                <a:cubicBezTo>
                  <a:pt x="2654918" y="77149"/>
                  <a:pt x="2645796" y="60529"/>
                  <a:pt x="2626934" y="47774"/>
                </a:cubicBezTo>
                <a:cubicBezTo>
                  <a:pt x="2620904" y="43677"/>
                  <a:pt x="2620208" y="36487"/>
                  <a:pt x="2625388" y="31694"/>
                </a:cubicBezTo>
                <a:cubicBezTo>
                  <a:pt x="2630567" y="26902"/>
                  <a:pt x="2639612" y="26361"/>
                  <a:pt x="2645641" y="30458"/>
                </a:cubicBezTo>
                <a:cubicBezTo>
                  <a:pt x="2670842" y="47542"/>
                  <a:pt x="2683675" y="70501"/>
                  <a:pt x="2683675" y="98717"/>
                </a:cubicBezTo>
                <a:lnTo>
                  <a:pt x="2683675" y="107297"/>
                </a:lnTo>
                <a:cubicBezTo>
                  <a:pt x="2683675" y="113559"/>
                  <a:pt x="2677259" y="118661"/>
                  <a:pt x="2669296" y="118661"/>
                </a:cubicBezTo>
                <a:close/>
                <a:moveTo>
                  <a:pt x="20717" y="104205"/>
                </a:moveTo>
                <a:cubicBezTo>
                  <a:pt x="20717" y="104205"/>
                  <a:pt x="19944" y="104205"/>
                  <a:pt x="19558" y="104205"/>
                </a:cubicBezTo>
                <a:cubicBezTo>
                  <a:pt x="11596" y="103741"/>
                  <a:pt x="5720" y="98253"/>
                  <a:pt x="6339" y="91991"/>
                </a:cubicBezTo>
                <a:cubicBezTo>
                  <a:pt x="9276" y="63157"/>
                  <a:pt x="27984" y="36797"/>
                  <a:pt x="57669" y="19558"/>
                </a:cubicBezTo>
                <a:cubicBezTo>
                  <a:pt x="64085" y="15847"/>
                  <a:pt x="73052" y="16929"/>
                  <a:pt x="77768" y="22032"/>
                </a:cubicBezTo>
                <a:cubicBezTo>
                  <a:pt x="82483" y="27134"/>
                  <a:pt x="81092" y="34246"/>
                  <a:pt x="74675" y="37956"/>
                </a:cubicBezTo>
                <a:cubicBezTo>
                  <a:pt x="51716" y="51252"/>
                  <a:pt x="37260" y="71583"/>
                  <a:pt x="35019" y="93769"/>
                </a:cubicBezTo>
                <a:cubicBezTo>
                  <a:pt x="34400" y="99722"/>
                  <a:pt x="28139" y="104283"/>
                  <a:pt x="20717" y="104283"/>
                </a:cubicBezTo>
                <a:close/>
                <a:moveTo>
                  <a:pt x="2558288" y="22882"/>
                </a:moveTo>
                <a:cubicBezTo>
                  <a:pt x="2558288" y="22882"/>
                  <a:pt x="2557902" y="22882"/>
                  <a:pt x="2557670" y="22882"/>
                </a:cubicBezTo>
                <a:cubicBezTo>
                  <a:pt x="2555892" y="22882"/>
                  <a:pt x="2543291" y="22882"/>
                  <a:pt x="2462200" y="22882"/>
                </a:cubicBezTo>
                <a:cubicBezTo>
                  <a:pt x="2454237" y="22882"/>
                  <a:pt x="2447821" y="17780"/>
                  <a:pt x="2447821" y="11518"/>
                </a:cubicBezTo>
                <a:cubicBezTo>
                  <a:pt x="2447821" y="5257"/>
                  <a:pt x="2454237" y="155"/>
                  <a:pt x="2462200" y="155"/>
                </a:cubicBezTo>
                <a:lnTo>
                  <a:pt x="2462200" y="155"/>
                </a:lnTo>
                <a:cubicBezTo>
                  <a:pt x="2527189" y="155"/>
                  <a:pt x="2560352" y="283"/>
                  <a:pt x="2561689" y="541"/>
                </a:cubicBezTo>
                <a:cubicBezTo>
                  <a:pt x="2569420" y="2010"/>
                  <a:pt x="2574135" y="8194"/>
                  <a:pt x="2572280" y="14301"/>
                </a:cubicBezTo>
                <a:cubicBezTo>
                  <a:pt x="2570657" y="19481"/>
                  <a:pt x="2564782" y="22959"/>
                  <a:pt x="2558288" y="22959"/>
                </a:cubicBezTo>
                <a:close/>
                <a:moveTo>
                  <a:pt x="157622" y="22882"/>
                </a:moveTo>
                <a:cubicBezTo>
                  <a:pt x="149660" y="22882"/>
                  <a:pt x="143244" y="17780"/>
                  <a:pt x="143244" y="11518"/>
                </a:cubicBezTo>
                <a:cubicBezTo>
                  <a:pt x="143244" y="5257"/>
                  <a:pt x="149660" y="155"/>
                  <a:pt x="157622" y="155"/>
                </a:cubicBezTo>
                <a:lnTo>
                  <a:pt x="253788" y="155"/>
                </a:lnTo>
                <a:cubicBezTo>
                  <a:pt x="261750" y="155"/>
                  <a:pt x="268166" y="5257"/>
                  <a:pt x="268166" y="11518"/>
                </a:cubicBezTo>
                <a:cubicBezTo>
                  <a:pt x="268166" y="17780"/>
                  <a:pt x="261750" y="22882"/>
                  <a:pt x="253788" y="22882"/>
                </a:cubicBezTo>
                <a:lnTo>
                  <a:pt x="157622" y="22882"/>
                </a:lnTo>
                <a:cubicBezTo>
                  <a:pt x="157622" y="22882"/>
                  <a:pt x="157622" y="22882"/>
                  <a:pt x="157622" y="22882"/>
                </a:cubicBezTo>
                <a:close/>
                <a:moveTo>
                  <a:pt x="349876" y="22882"/>
                </a:moveTo>
                <a:cubicBezTo>
                  <a:pt x="341914" y="22882"/>
                  <a:pt x="335498" y="17780"/>
                  <a:pt x="335498" y="11518"/>
                </a:cubicBezTo>
                <a:cubicBezTo>
                  <a:pt x="335498" y="5257"/>
                  <a:pt x="341914" y="155"/>
                  <a:pt x="349876" y="155"/>
                </a:cubicBezTo>
                <a:lnTo>
                  <a:pt x="445965" y="155"/>
                </a:lnTo>
                <a:cubicBezTo>
                  <a:pt x="453927" y="155"/>
                  <a:pt x="460343" y="5257"/>
                  <a:pt x="460343" y="11518"/>
                </a:cubicBezTo>
                <a:cubicBezTo>
                  <a:pt x="460343" y="17780"/>
                  <a:pt x="453927" y="22882"/>
                  <a:pt x="445965" y="22882"/>
                </a:cubicBezTo>
                <a:lnTo>
                  <a:pt x="349876" y="22882"/>
                </a:lnTo>
                <a:close/>
                <a:moveTo>
                  <a:pt x="541976" y="22882"/>
                </a:moveTo>
                <a:cubicBezTo>
                  <a:pt x="534014" y="22882"/>
                  <a:pt x="527598" y="17780"/>
                  <a:pt x="527598" y="11518"/>
                </a:cubicBezTo>
                <a:cubicBezTo>
                  <a:pt x="527598" y="5257"/>
                  <a:pt x="534014" y="155"/>
                  <a:pt x="541976" y="155"/>
                </a:cubicBezTo>
                <a:lnTo>
                  <a:pt x="638065" y="155"/>
                </a:lnTo>
                <a:cubicBezTo>
                  <a:pt x="646027" y="155"/>
                  <a:pt x="652443" y="5257"/>
                  <a:pt x="652443" y="11518"/>
                </a:cubicBezTo>
                <a:cubicBezTo>
                  <a:pt x="652443" y="17780"/>
                  <a:pt x="646027" y="22882"/>
                  <a:pt x="638065" y="22882"/>
                </a:cubicBezTo>
                <a:lnTo>
                  <a:pt x="542053" y="22882"/>
                </a:lnTo>
                <a:close/>
                <a:moveTo>
                  <a:pt x="734076" y="22882"/>
                </a:moveTo>
                <a:cubicBezTo>
                  <a:pt x="726113" y="22882"/>
                  <a:pt x="719697" y="17780"/>
                  <a:pt x="719697" y="11518"/>
                </a:cubicBezTo>
                <a:cubicBezTo>
                  <a:pt x="719697" y="5257"/>
                  <a:pt x="726113" y="155"/>
                  <a:pt x="734076" y="155"/>
                </a:cubicBezTo>
                <a:lnTo>
                  <a:pt x="830087" y="155"/>
                </a:lnTo>
                <a:cubicBezTo>
                  <a:pt x="838049" y="155"/>
                  <a:pt x="844465" y="5257"/>
                  <a:pt x="844465" y="11518"/>
                </a:cubicBezTo>
                <a:cubicBezTo>
                  <a:pt x="844465" y="17780"/>
                  <a:pt x="838049" y="22882"/>
                  <a:pt x="830087" y="22882"/>
                </a:cubicBezTo>
                <a:lnTo>
                  <a:pt x="734076" y="22882"/>
                </a:lnTo>
                <a:close/>
                <a:moveTo>
                  <a:pt x="2366189" y="22882"/>
                </a:moveTo>
                <a:lnTo>
                  <a:pt x="2270177" y="22882"/>
                </a:lnTo>
                <a:cubicBezTo>
                  <a:pt x="2262215" y="22882"/>
                  <a:pt x="2255799" y="17780"/>
                  <a:pt x="2255799" y="11518"/>
                </a:cubicBezTo>
                <a:cubicBezTo>
                  <a:pt x="2255799" y="5257"/>
                  <a:pt x="2262292" y="0"/>
                  <a:pt x="2270255" y="0"/>
                </a:cubicBezTo>
                <a:lnTo>
                  <a:pt x="2366266" y="0"/>
                </a:lnTo>
                <a:cubicBezTo>
                  <a:pt x="2374228" y="0"/>
                  <a:pt x="2380644" y="5102"/>
                  <a:pt x="2380644" y="11364"/>
                </a:cubicBezTo>
                <a:cubicBezTo>
                  <a:pt x="2380644" y="17625"/>
                  <a:pt x="2374228" y="22727"/>
                  <a:pt x="2366266" y="22727"/>
                </a:cubicBezTo>
                <a:close/>
                <a:moveTo>
                  <a:pt x="926175" y="22882"/>
                </a:moveTo>
                <a:cubicBezTo>
                  <a:pt x="918213" y="22882"/>
                  <a:pt x="911797" y="17780"/>
                  <a:pt x="911797" y="11518"/>
                </a:cubicBezTo>
                <a:cubicBezTo>
                  <a:pt x="911797" y="5257"/>
                  <a:pt x="918291" y="0"/>
                  <a:pt x="926253" y="0"/>
                </a:cubicBezTo>
                <a:lnTo>
                  <a:pt x="1022264" y="0"/>
                </a:lnTo>
                <a:cubicBezTo>
                  <a:pt x="1030226" y="0"/>
                  <a:pt x="1036642" y="5102"/>
                  <a:pt x="1036642" y="11364"/>
                </a:cubicBezTo>
                <a:cubicBezTo>
                  <a:pt x="1036642" y="17625"/>
                  <a:pt x="1030226" y="22727"/>
                  <a:pt x="1022264" y="22727"/>
                </a:cubicBezTo>
                <a:lnTo>
                  <a:pt x="926253" y="22727"/>
                </a:lnTo>
                <a:close/>
                <a:moveTo>
                  <a:pt x="1118198" y="22882"/>
                </a:moveTo>
                <a:cubicBezTo>
                  <a:pt x="1110235" y="22882"/>
                  <a:pt x="1103819" y="17780"/>
                  <a:pt x="1103819" y="11518"/>
                </a:cubicBezTo>
                <a:cubicBezTo>
                  <a:pt x="1103819" y="5257"/>
                  <a:pt x="1110235" y="155"/>
                  <a:pt x="1118198" y="155"/>
                </a:cubicBezTo>
                <a:lnTo>
                  <a:pt x="1214209" y="155"/>
                </a:lnTo>
                <a:cubicBezTo>
                  <a:pt x="1222171" y="155"/>
                  <a:pt x="1228588" y="5257"/>
                  <a:pt x="1228588" y="11518"/>
                </a:cubicBezTo>
                <a:cubicBezTo>
                  <a:pt x="1228588" y="17780"/>
                  <a:pt x="1222171" y="22882"/>
                  <a:pt x="1214209" y="22882"/>
                </a:cubicBezTo>
                <a:lnTo>
                  <a:pt x="1118198" y="22882"/>
                </a:lnTo>
                <a:close/>
                <a:moveTo>
                  <a:pt x="2174243" y="22882"/>
                </a:moveTo>
                <a:lnTo>
                  <a:pt x="2078309" y="22882"/>
                </a:lnTo>
                <a:cubicBezTo>
                  <a:pt x="2070347" y="22882"/>
                  <a:pt x="2063931" y="17780"/>
                  <a:pt x="2063931" y="11518"/>
                </a:cubicBezTo>
                <a:cubicBezTo>
                  <a:pt x="2063931" y="5257"/>
                  <a:pt x="2070347" y="155"/>
                  <a:pt x="2078309" y="155"/>
                </a:cubicBezTo>
                <a:lnTo>
                  <a:pt x="2174243" y="155"/>
                </a:lnTo>
                <a:cubicBezTo>
                  <a:pt x="2182206" y="155"/>
                  <a:pt x="2188622" y="5257"/>
                  <a:pt x="2188622" y="11518"/>
                </a:cubicBezTo>
                <a:cubicBezTo>
                  <a:pt x="2188622" y="17780"/>
                  <a:pt x="2182206" y="22882"/>
                  <a:pt x="2174243" y="22882"/>
                </a:cubicBezTo>
                <a:close/>
                <a:moveTo>
                  <a:pt x="1406463" y="22882"/>
                </a:moveTo>
                <a:lnTo>
                  <a:pt x="1310452" y="22882"/>
                </a:lnTo>
                <a:cubicBezTo>
                  <a:pt x="1302490" y="22882"/>
                  <a:pt x="1296074" y="17780"/>
                  <a:pt x="1296074" y="11518"/>
                </a:cubicBezTo>
                <a:cubicBezTo>
                  <a:pt x="1296074" y="5257"/>
                  <a:pt x="1302567" y="0"/>
                  <a:pt x="1310452" y="0"/>
                </a:cubicBezTo>
                <a:lnTo>
                  <a:pt x="1406463" y="0"/>
                </a:lnTo>
                <a:cubicBezTo>
                  <a:pt x="1414426" y="0"/>
                  <a:pt x="1420842" y="5102"/>
                  <a:pt x="1420842" y="11364"/>
                </a:cubicBezTo>
                <a:cubicBezTo>
                  <a:pt x="1420842" y="17625"/>
                  <a:pt x="1414426" y="22727"/>
                  <a:pt x="1406463" y="22727"/>
                </a:cubicBezTo>
                <a:close/>
                <a:moveTo>
                  <a:pt x="1982298" y="22882"/>
                </a:moveTo>
                <a:lnTo>
                  <a:pt x="1886365" y="22882"/>
                </a:lnTo>
                <a:cubicBezTo>
                  <a:pt x="1878402" y="22882"/>
                  <a:pt x="1871986" y="17780"/>
                  <a:pt x="1871986" y="11518"/>
                </a:cubicBezTo>
                <a:cubicBezTo>
                  <a:pt x="1871986" y="5257"/>
                  <a:pt x="1878402" y="155"/>
                  <a:pt x="1886365" y="155"/>
                </a:cubicBezTo>
                <a:lnTo>
                  <a:pt x="1982298" y="155"/>
                </a:lnTo>
                <a:cubicBezTo>
                  <a:pt x="1990261" y="155"/>
                  <a:pt x="1996677" y="5257"/>
                  <a:pt x="1996677" y="11518"/>
                </a:cubicBezTo>
                <a:cubicBezTo>
                  <a:pt x="1996677" y="17780"/>
                  <a:pt x="1990261" y="22882"/>
                  <a:pt x="1982298" y="22882"/>
                </a:cubicBezTo>
                <a:close/>
                <a:moveTo>
                  <a:pt x="1790431" y="22882"/>
                </a:moveTo>
                <a:lnTo>
                  <a:pt x="1694419" y="22882"/>
                </a:lnTo>
                <a:cubicBezTo>
                  <a:pt x="1686457" y="22882"/>
                  <a:pt x="1680041" y="17780"/>
                  <a:pt x="1680041" y="11518"/>
                </a:cubicBezTo>
                <a:cubicBezTo>
                  <a:pt x="1680041" y="5257"/>
                  <a:pt x="1686457" y="155"/>
                  <a:pt x="1694419" y="155"/>
                </a:cubicBezTo>
                <a:lnTo>
                  <a:pt x="1790431" y="155"/>
                </a:lnTo>
                <a:cubicBezTo>
                  <a:pt x="1798393" y="155"/>
                  <a:pt x="1804809" y="5257"/>
                  <a:pt x="1804809" y="11518"/>
                </a:cubicBezTo>
                <a:cubicBezTo>
                  <a:pt x="1804809" y="17780"/>
                  <a:pt x="1798393" y="22882"/>
                  <a:pt x="1790431" y="22882"/>
                </a:cubicBezTo>
                <a:close/>
                <a:moveTo>
                  <a:pt x="1598408" y="22882"/>
                </a:moveTo>
                <a:lnTo>
                  <a:pt x="1502397" y="22882"/>
                </a:lnTo>
                <a:cubicBezTo>
                  <a:pt x="1494435" y="22882"/>
                  <a:pt x="1488019" y="17780"/>
                  <a:pt x="1488019" y="11518"/>
                </a:cubicBezTo>
                <a:cubicBezTo>
                  <a:pt x="1488019" y="5257"/>
                  <a:pt x="1494435" y="155"/>
                  <a:pt x="1502397" y="155"/>
                </a:cubicBezTo>
                <a:lnTo>
                  <a:pt x="1598408" y="155"/>
                </a:lnTo>
                <a:cubicBezTo>
                  <a:pt x="1606371" y="155"/>
                  <a:pt x="1612787" y="5257"/>
                  <a:pt x="1612787" y="11518"/>
                </a:cubicBezTo>
                <a:cubicBezTo>
                  <a:pt x="1612787" y="17780"/>
                  <a:pt x="1606371" y="22882"/>
                  <a:pt x="1598408" y="22882"/>
                </a:cubicBezTo>
                <a:close/>
              </a:path>
            </a:pathLst>
          </a:custGeom>
          <a:solidFill>
            <a:schemeClr val="accent5"/>
          </a:solidFill>
          <a:ln w="7719" cap="flat">
            <a:noFill/>
            <a:prstDash val="solid"/>
            <a:miter/>
          </a:ln>
        </p:spPr>
        <p:txBody>
          <a:bodyPr rtlCol="0" anchor="ctr"/>
          <a:p>
            <a:pPr algn="l">
              <a:lnSpc>
                <a:spcPct val="120000"/>
              </a:lnSpc>
            </a:pPr>
          </a:p>
        </p:txBody>
      </p:sp>
      <p:sp>
        <p:nvSpPr>
          <p:cNvPr id="11" name="Shape6" descr="b4b52fcd-87e1-4d25-84c4-fa6c6fc450be"/>
          <p:cNvSpPr/>
          <p:nvPr>
            <p:custDataLst>
              <p:tags r:id="rId2"/>
            </p:custDataLst>
          </p:nvPr>
        </p:nvSpPr>
        <p:spPr>
          <a:xfrm>
            <a:off x="4780181" y="1887128"/>
            <a:ext cx="2380355" cy="808718"/>
          </a:xfrm>
          <a:custGeom>
            <a:avLst/>
            <a:gdLst>
              <a:gd name="connsiteX0" fmla="*/ 418831 w 2683983"/>
              <a:gd name="connsiteY0" fmla="*/ 740492 h 740491"/>
              <a:gd name="connsiteX1" fmla="*/ 322666 w 2683983"/>
              <a:gd name="connsiteY1" fmla="*/ 740492 h 740491"/>
              <a:gd name="connsiteX2" fmla="*/ 308287 w 2683983"/>
              <a:gd name="connsiteY2" fmla="*/ 729128 h 740491"/>
              <a:gd name="connsiteX3" fmla="*/ 322666 w 2683983"/>
              <a:gd name="connsiteY3" fmla="*/ 717764 h 740491"/>
              <a:gd name="connsiteX4" fmla="*/ 418831 w 2683983"/>
              <a:gd name="connsiteY4" fmla="*/ 717764 h 740491"/>
              <a:gd name="connsiteX5" fmla="*/ 433210 w 2683983"/>
              <a:gd name="connsiteY5" fmla="*/ 729128 h 740491"/>
              <a:gd name="connsiteX6" fmla="*/ 418831 w 2683983"/>
              <a:gd name="connsiteY6" fmla="*/ 740492 h 740491"/>
              <a:gd name="connsiteX7" fmla="*/ 226577 w 2683983"/>
              <a:gd name="connsiteY7" fmla="*/ 740492 h 740491"/>
              <a:gd name="connsiteX8" fmla="*/ 147882 w 2683983"/>
              <a:gd name="connsiteY8" fmla="*/ 740492 h 740491"/>
              <a:gd name="connsiteX9" fmla="*/ 128633 w 2683983"/>
              <a:gd name="connsiteY9" fmla="*/ 739487 h 740491"/>
              <a:gd name="connsiteX10" fmla="*/ 116187 w 2683983"/>
              <a:gd name="connsiteY10" fmla="*/ 726732 h 740491"/>
              <a:gd name="connsiteX11" fmla="*/ 132267 w 2683983"/>
              <a:gd name="connsiteY11" fmla="*/ 716914 h 740491"/>
              <a:gd name="connsiteX12" fmla="*/ 147805 w 2683983"/>
              <a:gd name="connsiteY12" fmla="*/ 717687 h 740491"/>
              <a:gd name="connsiteX13" fmla="*/ 226500 w 2683983"/>
              <a:gd name="connsiteY13" fmla="*/ 717687 h 740491"/>
              <a:gd name="connsiteX14" fmla="*/ 240878 w 2683983"/>
              <a:gd name="connsiteY14" fmla="*/ 729051 h 740491"/>
              <a:gd name="connsiteX15" fmla="*/ 226500 w 2683983"/>
              <a:gd name="connsiteY15" fmla="*/ 740414 h 740491"/>
              <a:gd name="connsiteX16" fmla="*/ 611086 w 2683983"/>
              <a:gd name="connsiteY16" fmla="*/ 740492 h 740491"/>
              <a:gd name="connsiteX17" fmla="*/ 514997 w 2683983"/>
              <a:gd name="connsiteY17" fmla="*/ 740492 h 740491"/>
              <a:gd name="connsiteX18" fmla="*/ 500619 w 2683983"/>
              <a:gd name="connsiteY18" fmla="*/ 729128 h 740491"/>
              <a:gd name="connsiteX19" fmla="*/ 514997 w 2683983"/>
              <a:gd name="connsiteY19" fmla="*/ 717764 h 740491"/>
              <a:gd name="connsiteX20" fmla="*/ 611086 w 2683983"/>
              <a:gd name="connsiteY20" fmla="*/ 717764 h 740491"/>
              <a:gd name="connsiteX21" fmla="*/ 625464 w 2683983"/>
              <a:gd name="connsiteY21" fmla="*/ 729128 h 740491"/>
              <a:gd name="connsiteX22" fmla="*/ 611086 w 2683983"/>
              <a:gd name="connsiteY22" fmla="*/ 740492 h 740491"/>
              <a:gd name="connsiteX23" fmla="*/ 1379562 w 2683983"/>
              <a:gd name="connsiteY23" fmla="*/ 740492 h 740491"/>
              <a:gd name="connsiteX24" fmla="*/ 1283473 w 2683983"/>
              <a:gd name="connsiteY24" fmla="*/ 740492 h 740491"/>
              <a:gd name="connsiteX25" fmla="*/ 1269095 w 2683983"/>
              <a:gd name="connsiteY25" fmla="*/ 729128 h 740491"/>
              <a:gd name="connsiteX26" fmla="*/ 1283473 w 2683983"/>
              <a:gd name="connsiteY26" fmla="*/ 717764 h 740491"/>
              <a:gd name="connsiteX27" fmla="*/ 1379562 w 2683983"/>
              <a:gd name="connsiteY27" fmla="*/ 717764 h 740491"/>
              <a:gd name="connsiteX28" fmla="*/ 1393940 w 2683983"/>
              <a:gd name="connsiteY28" fmla="*/ 729128 h 740491"/>
              <a:gd name="connsiteX29" fmla="*/ 1379562 w 2683983"/>
              <a:gd name="connsiteY29" fmla="*/ 740492 h 740491"/>
              <a:gd name="connsiteX30" fmla="*/ 995362 w 2683983"/>
              <a:gd name="connsiteY30" fmla="*/ 740492 h 740491"/>
              <a:gd name="connsiteX31" fmla="*/ 899274 w 2683983"/>
              <a:gd name="connsiteY31" fmla="*/ 740492 h 740491"/>
              <a:gd name="connsiteX32" fmla="*/ 884895 w 2683983"/>
              <a:gd name="connsiteY32" fmla="*/ 729128 h 740491"/>
              <a:gd name="connsiteX33" fmla="*/ 899274 w 2683983"/>
              <a:gd name="connsiteY33" fmla="*/ 717764 h 740491"/>
              <a:gd name="connsiteX34" fmla="*/ 995362 w 2683983"/>
              <a:gd name="connsiteY34" fmla="*/ 717764 h 740491"/>
              <a:gd name="connsiteX35" fmla="*/ 1009741 w 2683983"/>
              <a:gd name="connsiteY35" fmla="*/ 729128 h 740491"/>
              <a:gd name="connsiteX36" fmla="*/ 995362 w 2683983"/>
              <a:gd name="connsiteY36" fmla="*/ 740492 h 740491"/>
              <a:gd name="connsiteX37" fmla="*/ 803263 w 2683983"/>
              <a:gd name="connsiteY37" fmla="*/ 740492 h 740491"/>
              <a:gd name="connsiteX38" fmla="*/ 707174 w 2683983"/>
              <a:gd name="connsiteY38" fmla="*/ 740492 h 740491"/>
              <a:gd name="connsiteX39" fmla="*/ 692796 w 2683983"/>
              <a:gd name="connsiteY39" fmla="*/ 729128 h 740491"/>
              <a:gd name="connsiteX40" fmla="*/ 707174 w 2683983"/>
              <a:gd name="connsiteY40" fmla="*/ 717764 h 740491"/>
              <a:gd name="connsiteX41" fmla="*/ 803263 w 2683983"/>
              <a:gd name="connsiteY41" fmla="*/ 717764 h 740491"/>
              <a:gd name="connsiteX42" fmla="*/ 817641 w 2683983"/>
              <a:gd name="connsiteY42" fmla="*/ 729128 h 740491"/>
              <a:gd name="connsiteX43" fmla="*/ 803263 w 2683983"/>
              <a:gd name="connsiteY43" fmla="*/ 740492 h 740491"/>
              <a:gd name="connsiteX44" fmla="*/ 1187539 w 2683983"/>
              <a:gd name="connsiteY44" fmla="*/ 740492 h 740491"/>
              <a:gd name="connsiteX45" fmla="*/ 1091451 w 2683983"/>
              <a:gd name="connsiteY45" fmla="*/ 740492 h 740491"/>
              <a:gd name="connsiteX46" fmla="*/ 1077072 w 2683983"/>
              <a:gd name="connsiteY46" fmla="*/ 729128 h 740491"/>
              <a:gd name="connsiteX47" fmla="*/ 1091451 w 2683983"/>
              <a:gd name="connsiteY47" fmla="*/ 717764 h 740491"/>
              <a:gd name="connsiteX48" fmla="*/ 1187539 w 2683983"/>
              <a:gd name="connsiteY48" fmla="*/ 717764 h 740491"/>
              <a:gd name="connsiteX49" fmla="*/ 1201918 w 2683983"/>
              <a:gd name="connsiteY49" fmla="*/ 729128 h 740491"/>
              <a:gd name="connsiteX50" fmla="*/ 1187539 w 2683983"/>
              <a:gd name="connsiteY50" fmla="*/ 740492 h 740491"/>
              <a:gd name="connsiteX51" fmla="*/ 1955938 w 2683983"/>
              <a:gd name="connsiteY51" fmla="*/ 740492 h 740491"/>
              <a:gd name="connsiteX52" fmla="*/ 1859849 w 2683983"/>
              <a:gd name="connsiteY52" fmla="*/ 740492 h 740491"/>
              <a:gd name="connsiteX53" fmla="*/ 1845471 w 2683983"/>
              <a:gd name="connsiteY53" fmla="*/ 729128 h 740491"/>
              <a:gd name="connsiteX54" fmla="*/ 1859849 w 2683983"/>
              <a:gd name="connsiteY54" fmla="*/ 717764 h 740491"/>
              <a:gd name="connsiteX55" fmla="*/ 1955938 w 2683983"/>
              <a:gd name="connsiteY55" fmla="*/ 717764 h 740491"/>
              <a:gd name="connsiteX56" fmla="*/ 1970316 w 2683983"/>
              <a:gd name="connsiteY56" fmla="*/ 729128 h 740491"/>
              <a:gd name="connsiteX57" fmla="*/ 1955938 w 2683983"/>
              <a:gd name="connsiteY57" fmla="*/ 740492 h 740491"/>
              <a:gd name="connsiteX58" fmla="*/ 1763838 w 2683983"/>
              <a:gd name="connsiteY58" fmla="*/ 740492 h 740491"/>
              <a:gd name="connsiteX59" fmla="*/ 1667750 w 2683983"/>
              <a:gd name="connsiteY59" fmla="*/ 740492 h 740491"/>
              <a:gd name="connsiteX60" fmla="*/ 1653371 w 2683983"/>
              <a:gd name="connsiteY60" fmla="*/ 729128 h 740491"/>
              <a:gd name="connsiteX61" fmla="*/ 1667750 w 2683983"/>
              <a:gd name="connsiteY61" fmla="*/ 717764 h 740491"/>
              <a:gd name="connsiteX62" fmla="*/ 1763838 w 2683983"/>
              <a:gd name="connsiteY62" fmla="*/ 717764 h 740491"/>
              <a:gd name="connsiteX63" fmla="*/ 1778217 w 2683983"/>
              <a:gd name="connsiteY63" fmla="*/ 729128 h 740491"/>
              <a:gd name="connsiteX64" fmla="*/ 1763838 w 2683983"/>
              <a:gd name="connsiteY64" fmla="*/ 740492 h 740491"/>
              <a:gd name="connsiteX65" fmla="*/ 1571739 w 2683983"/>
              <a:gd name="connsiteY65" fmla="*/ 740492 h 740491"/>
              <a:gd name="connsiteX66" fmla="*/ 1475650 w 2683983"/>
              <a:gd name="connsiteY66" fmla="*/ 740492 h 740491"/>
              <a:gd name="connsiteX67" fmla="*/ 1461272 w 2683983"/>
              <a:gd name="connsiteY67" fmla="*/ 729128 h 740491"/>
              <a:gd name="connsiteX68" fmla="*/ 1475650 w 2683983"/>
              <a:gd name="connsiteY68" fmla="*/ 717764 h 740491"/>
              <a:gd name="connsiteX69" fmla="*/ 1571739 w 2683983"/>
              <a:gd name="connsiteY69" fmla="*/ 717764 h 740491"/>
              <a:gd name="connsiteX70" fmla="*/ 1586117 w 2683983"/>
              <a:gd name="connsiteY70" fmla="*/ 729128 h 740491"/>
              <a:gd name="connsiteX71" fmla="*/ 1571739 w 2683983"/>
              <a:gd name="connsiteY71" fmla="*/ 740492 h 740491"/>
              <a:gd name="connsiteX72" fmla="*/ 2148192 w 2683983"/>
              <a:gd name="connsiteY72" fmla="*/ 740492 h 740491"/>
              <a:gd name="connsiteX73" fmla="*/ 2052104 w 2683983"/>
              <a:gd name="connsiteY73" fmla="*/ 740492 h 740491"/>
              <a:gd name="connsiteX74" fmla="*/ 2037725 w 2683983"/>
              <a:gd name="connsiteY74" fmla="*/ 729128 h 740491"/>
              <a:gd name="connsiteX75" fmla="*/ 2052104 w 2683983"/>
              <a:gd name="connsiteY75" fmla="*/ 717764 h 740491"/>
              <a:gd name="connsiteX76" fmla="*/ 2148192 w 2683983"/>
              <a:gd name="connsiteY76" fmla="*/ 717764 h 740491"/>
              <a:gd name="connsiteX77" fmla="*/ 2162571 w 2683983"/>
              <a:gd name="connsiteY77" fmla="*/ 729128 h 740491"/>
              <a:gd name="connsiteX78" fmla="*/ 2148192 w 2683983"/>
              <a:gd name="connsiteY78" fmla="*/ 740492 h 740491"/>
              <a:gd name="connsiteX79" fmla="*/ 2340446 w 2683983"/>
              <a:gd name="connsiteY79" fmla="*/ 740492 h 740491"/>
              <a:gd name="connsiteX80" fmla="*/ 2244281 w 2683983"/>
              <a:gd name="connsiteY80" fmla="*/ 740492 h 740491"/>
              <a:gd name="connsiteX81" fmla="*/ 2229902 w 2683983"/>
              <a:gd name="connsiteY81" fmla="*/ 729128 h 740491"/>
              <a:gd name="connsiteX82" fmla="*/ 2244281 w 2683983"/>
              <a:gd name="connsiteY82" fmla="*/ 717764 h 740491"/>
              <a:gd name="connsiteX83" fmla="*/ 2340446 w 2683983"/>
              <a:gd name="connsiteY83" fmla="*/ 717764 h 740491"/>
              <a:gd name="connsiteX84" fmla="*/ 2354825 w 2683983"/>
              <a:gd name="connsiteY84" fmla="*/ 729128 h 740491"/>
              <a:gd name="connsiteX85" fmla="*/ 2340446 w 2683983"/>
              <a:gd name="connsiteY85" fmla="*/ 740492 h 740491"/>
              <a:gd name="connsiteX86" fmla="*/ 2532778 w 2683983"/>
              <a:gd name="connsiteY86" fmla="*/ 740492 h 740491"/>
              <a:gd name="connsiteX87" fmla="*/ 2436612 w 2683983"/>
              <a:gd name="connsiteY87" fmla="*/ 740492 h 740491"/>
              <a:gd name="connsiteX88" fmla="*/ 2422234 w 2683983"/>
              <a:gd name="connsiteY88" fmla="*/ 729128 h 740491"/>
              <a:gd name="connsiteX89" fmla="*/ 2436612 w 2683983"/>
              <a:gd name="connsiteY89" fmla="*/ 717764 h 740491"/>
              <a:gd name="connsiteX90" fmla="*/ 2532778 w 2683983"/>
              <a:gd name="connsiteY90" fmla="*/ 717764 h 740491"/>
              <a:gd name="connsiteX91" fmla="*/ 2547157 w 2683983"/>
              <a:gd name="connsiteY91" fmla="*/ 729128 h 740491"/>
              <a:gd name="connsiteX92" fmla="*/ 2532778 w 2683983"/>
              <a:gd name="connsiteY92" fmla="*/ 740492 h 740491"/>
              <a:gd name="connsiteX93" fmla="*/ 2621445 w 2683983"/>
              <a:gd name="connsiteY93" fmla="*/ 716064 h 740491"/>
              <a:gd name="connsiteX94" fmla="*/ 2610391 w 2683983"/>
              <a:gd name="connsiteY94" fmla="*/ 711967 h 740491"/>
              <a:gd name="connsiteX95" fmla="*/ 2612246 w 2683983"/>
              <a:gd name="connsiteY95" fmla="*/ 695965 h 740491"/>
              <a:gd name="connsiteX96" fmla="*/ 2653758 w 2683983"/>
              <a:gd name="connsiteY96" fmla="*/ 638528 h 740491"/>
              <a:gd name="connsiteX97" fmla="*/ 2670224 w 2683983"/>
              <a:gd name="connsiteY97" fmla="*/ 629020 h 740491"/>
              <a:gd name="connsiteX98" fmla="*/ 2682206 w 2683983"/>
              <a:gd name="connsiteY98" fmla="*/ 642007 h 740491"/>
              <a:gd name="connsiteX99" fmla="*/ 2630644 w 2683983"/>
              <a:gd name="connsiteY99" fmla="*/ 713435 h 740491"/>
              <a:gd name="connsiteX100" fmla="*/ 2621445 w 2683983"/>
              <a:gd name="connsiteY100" fmla="*/ 716064 h 740491"/>
              <a:gd name="connsiteX101" fmla="*/ 47774 w 2683983"/>
              <a:gd name="connsiteY101" fmla="*/ 704932 h 740491"/>
              <a:gd name="connsiteX102" fmla="*/ 37028 w 2683983"/>
              <a:gd name="connsiteY102" fmla="*/ 701144 h 740491"/>
              <a:gd name="connsiteX103" fmla="*/ 0 w 2683983"/>
              <a:gd name="connsiteY103" fmla="*/ 624304 h 740491"/>
              <a:gd name="connsiteX104" fmla="*/ 14378 w 2683983"/>
              <a:gd name="connsiteY104" fmla="*/ 612941 h 740491"/>
              <a:gd name="connsiteX105" fmla="*/ 14378 w 2683983"/>
              <a:gd name="connsiteY105" fmla="*/ 612941 h 740491"/>
              <a:gd name="connsiteX106" fmla="*/ 28757 w 2683983"/>
              <a:gd name="connsiteY106" fmla="*/ 624304 h 740491"/>
              <a:gd name="connsiteX107" fmla="*/ 58519 w 2683983"/>
              <a:gd name="connsiteY107" fmla="*/ 686070 h 740491"/>
              <a:gd name="connsiteX108" fmla="*/ 57282 w 2683983"/>
              <a:gd name="connsiteY108" fmla="*/ 702149 h 740491"/>
              <a:gd name="connsiteX109" fmla="*/ 47696 w 2683983"/>
              <a:gd name="connsiteY109" fmla="*/ 705009 h 740491"/>
              <a:gd name="connsiteX110" fmla="*/ 2669606 w 2683983"/>
              <a:gd name="connsiteY110" fmla="*/ 575371 h 740491"/>
              <a:gd name="connsiteX111" fmla="*/ 2655227 w 2683983"/>
              <a:gd name="connsiteY111" fmla="*/ 564007 h 740491"/>
              <a:gd name="connsiteX112" fmla="*/ 2655227 w 2683983"/>
              <a:gd name="connsiteY112" fmla="*/ 487863 h 740491"/>
              <a:gd name="connsiteX113" fmla="*/ 2669606 w 2683983"/>
              <a:gd name="connsiteY113" fmla="*/ 476500 h 740491"/>
              <a:gd name="connsiteX114" fmla="*/ 2683984 w 2683983"/>
              <a:gd name="connsiteY114" fmla="*/ 487863 h 740491"/>
              <a:gd name="connsiteX115" fmla="*/ 2683984 w 2683983"/>
              <a:gd name="connsiteY115" fmla="*/ 564007 h 740491"/>
              <a:gd name="connsiteX116" fmla="*/ 2669606 w 2683983"/>
              <a:gd name="connsiteY116" fmla="*/ 575371 h 740491"/>
              <a:gd name="connsiteX117" fmla="*/ 15074 w 2683983"/>
              <a:gd name="connsiteY117" fmla="*/ 559678 h 740491"/>
              <a:gd name="connsiteX118" fmla="*/ 14920 w 2683983"/>
              <a:gd name="connsiteY118" fmla="*/ 559678 h 740491"/>
              <a:gd name="connsiteX119" fmla="*/ 618 w 2683983"/>
              <a:gd name="connsiteY119" fmla="*/ 548237 h 740491"/>
              <a:gd name="connsiteX120" fmla="*/ 1391 w 2683983"/>
              <a:gd name="connsiteY120" fmla="*/ 472325 h 740491"/>
              <a:gd name="connsiteX121" fmla="*/ 15925 w 2683983"/>
              <a:gd name="connsiteY121" fmla="*/ 461039 h 740491"/>
              <a:gd name="connsiteX122" fmla="*/ 30226 w 2683983"/>
              <a:gd name="connsiteY122" fmla="*/ 472480 h 740491"/>
              <a:gd name="connsiteX123" fmla="*/ 29453 w 2683983"/>
              <a:gd name="connsiteY123" fmla="*/ 548392 h 740491"/>
              <a:gd name="connsiteX124" fmla="*/ 15074 w 2683983"/>
              <a:gd name="connsiteY124" fmla="*/ 559678 h 740491"/>
              <a:gd name="connsiteX125" fmla="*/ 2669606 w 2683983"/>
              <a:gd name="connsiteY125" fmla="*/ 423160 h 740491"/>
              <a:gd name="connsiteX126" fmla="*/ 2655227 w 2683983"/>
              <a:gd name="connsiteY126" fmla="*/ 411797 h 740491"/>
              <a:gd name="connsiteX127" fmla="*/ 2655227 w 2683983"/>
              <a:gd name="connsiteY127" fmla="*/ 335730 h 740491"/>
              <a:gd name="connsiteX128" fmla="*/ 2669606 w 2683983"/>
              <a:gd name="connsiteY128" fmla="*/ 324366 h 740491"/>
              <a:gd name="connsiteX129" fmla="*/ 2683984 w 2683983"/>
              <a:gd name="connsiteY129" fmla="*/ 335730 h 740491"/>
              <a:gd name="connsiteX130" fmla="*/ 2683984 w 2683983"/>
              <a:gd name="connsiteY130" fmla="*/ 411797 h 740491"/>
              <a:gd name="connsiteX131" fmla="*/ 2669606 w 2683983"/>
              <a:gd name="connsiteY131" fmla="*/ 423160 h 740491"/>
              <a:gd name="connsiteX132" fmla="*/ 16698 w 2683983"/>
              <a:gd name="connsiteY132" fmla="*/ 407854 h 740491"/>
              <a:gd name="connsiteX133" fmla="*/ 16543 w 2683983"/>
              <a:gd name="connsiteY133" fmla="*/ 407854 h 740491"/>
              <a:gd name="connsiteX134" fmla="*/ 2319 w 2683983"/>
              <a:gd name="connsiteY134" fmla="*/ 396413 h 740491"/>
              <a:gd name="connsiteX135" fmla="*/ 3169 w 2683983"/>
              <a:gd name="connsiteY135" fmla="*/ 320501 h 740491"/>
              <a:gd name="connsiteX136" fmla="*/ 17548 w 2683983"/>
              <a:gd name="connsiteY136" fmla="*/ 309215 h 740491"/>
              <a:gd name="connsiteX137" fmla="*/ 17703 w 2683983"/>
              <a:gd name="connsiteY137" fmla="*/ 309215 h 740491"/>
              <a:gd name="connsiteX138" fmla="*/ 31926 w 2683983"/>
              <a:gd name="connsiteY138" fmla="*/ 320733 h 740491"/>
              <a:gd name="connsiteX139" fmla="*/ 31076 w 2683983"/>
              <a:gd name="connsiteY139" fmla="*/ 396645 h 740491"/>
              <a:gd name="connsiteX140" fmla="*/ 16698 w 2683983"/>
              <a:gd name="connsiteY140" fmla="*/ 407931 h 740491"/>
              <a:gd name="connsiteX141" fmla="*/ 2669606 w 2683983"/>
              <a:gd name="connsiteY141" fmla="*/ 271027 h 740491"/>
              <a:gd name="connsiteX142" fmla="*/ 2655227 w 2683983"/>
              <a:gd name="connsiteY142" fmla="*/ 259663 h 740491"/>
              <a:gd name="connsiteX143" fmla="*/ 2655227 w 2683983"/>
              <a:gd name="connsiteY143" fmla="*/ 183519 h 740491"/>
              <a:gd name="connsiteX144" fmla="*/ 2669606 w 2683983"/>
              <a:gd name="connsiteY144" fmla="*/ 172155 h 740491"/>
              <a:gd name="connsiteX145" fmla="*/ 2683984 w 2683983"/>
              <a:gd name="connsiteY145" fmla="*/ 183519 h 740491"/>
              <a:gd name="connsiteX146" fmla="*/ 2683984 w 2683983"/>
              <a:gd name="connsiteY146" fmla="*/ 259663 h 740491"/>
              <a:gd name="connsiteX147" fmla="*/ 2669606 w 2683983"/>
              <a:gd name="connsiteY147" fmla="*/ 271027 h 740491"/>
              <a:gd name="connsiteX148" fmla="*/ 18553 w 2683983"/>
              <a:gd name="connsiteY148" fmla="*/ 256030 h 740491"/>
              <a:gd name="connsiteX149" fmla="*/ 18398 w 2683983"/>
              <a:gd name="connsiteY149" fmla="*/ 256030 h 740491"/>
              <a:gd name="connsiteX150" fmla="*/ 4174 w 2683983"/>
              <a:gd name="connsiteY150" fmla="*/ 244511 h 740491"/>
              <a:gd name="connsiteX151" fmla="*/ 5257 w 2683983"/>
              <a:gd name="connsiteY151" fmla="*/ 168599 h 740491"/>
              <a:gd name="connsiteX152" fmla="*/ 19635 w 2683983"/>
              <a:gd name="connsiteY152" fmla="*/ 157390 h 740491"/>
              <a:gd name="connsiteX153" fmla="*/ 19790 w 2683983"/>
              <a:gd name="connsiteY153" fmla="*/ 157390 h 740491"/>
              <a:gd name="connsiteX154" fmla="*/ 34014 w 2683983"/>
              <a:gd name="connsiteY154" fmla="*/ 168908 h 740491"/>
              <a:gd name="connsiteX155" fmla="*/ 32931 w 2683983"/>
              <a:gd name="connsiteY155" fmla="*/ 244821 h 740491"/>
              <a:gd name="connsiteX156" fmla="*/ 18553 w 2683983"/>
              <a:gd name="connsiteY156" fmla="*/ 256107 h 740491"/>
              <a:gd name="connsiteX157" fmla="*/ 2669296 w 2683983"/>
              <a:gd name="connsiteY157" fmla="*/ 118661 h 740491"/>
              <a:gd name="connsiteX158" fmla="*/ 2654918 w 2683983"/>
              <a:gd name="connsiteY158" fmla="*/ 107297 h 740491"/>
              <a:gd name="connsiteX159" fmla="*/ 2654918 w 2683983"/>
              <a:gd name="connsiteY159" fmla="*/ 98717 h 740491"/>
              <a:gd name="connsiteX160" fmla="*/ 2626934 w 2683983"/>
              <a:gd name="connsiteY160" fmla="*/ 47774 h 740491"/>
              <a:gd name="connsiteX161" fmla="*/ 2625388 w 2683983"/>
              <a:gd name="connsiteY161" fmla="*/ 31694 h 740491"/>
              <a:gd name="connsiteX162" fmla="*/ 2645641 w 2683983"/>
              <a:gd name="connsiteY162" fmla="*/ 30458 h 740491"/>
              <a:gd name="connsiteX163" fmla="*/ 2683675 w 2683983"/>
              <a:gd name="connsiteY163" fmla="*/ 98717 h 740491"/>
              <a:gd name="connsiteX164" fmla="*/ 2683675 w 2683983"/>
              <a:gd name="connsiteY164" fmla="*/ 107297 h 740491"/>
              <a:gd name="connsiteX165" fmla="*/ 2669296 w 2683983"/>
              <a:gd name="connsiteY165" fmla="*/ 118661 h 740491"/>
              <a:gd name="connsiteX166" fmla="*/ 20717 w 2683983"/>
              <a:gd name="connsiteY166" fmla="*/ 104205 h 740491"/>
              <a:gd name="connsiteX167" fmla="*/ 19558 w 2683983"/>
              <a:gd name="connsiteY167" fmla="*/ 104205 h 740491"/>
              <a:gd name="connsiteX168" fmla="*/ 6339 w 2683983"/>
              <a:gd name="connsiteY168" fmla="*/ 91991 h 740491"/>
              <a:gd name="connsiteX169" fmla="*/ 57669 w 2683983"/>
              <a:gd name="connsiteY169" fmla="*/ 19558 h 740491"/>
              <a:gd name="connsiteX170" fmla="*/ 77768 w 2683983"/>
              <a:gd name="connsiteY170" fmla="*/ 22032 h 740491"/>
              <a:gd name="connsiteX171" fmla="*/ 74675 w 2683983"/>
              <a:gd name="connsiteY171" fmla="*/ 37956 h 740491"/>
              <a:gd name="connsiteX172" fmla="*/ 35019 w 2683983"/>
              <a:gd name="connsiteY172" fmla="*/ 93769 h 740491"/>
              <a:gd name="connsiteX173" fmla="*/ 20717 w 2683983"/>
              <a:gd name="connsiteY173" fmla="*/ 104283 h 740491"/>
              <a:gd name="connsiteX174" fmla="*/ 2558288 w 2683983"/>
              <a:gd name="connsiteY174" fmla="*/ 22882 h 740491"/>
              <a:gd name="connsiteX175" fmla="*/ 2557670 w 2683983"/>
              <a:gd name="connsiteY175" fmla="*/ 22882 h 740491"/>
              <a:gd name="connsiteX176" fmla="*/ 2462200 w 2683983"/>
              <a:gd name="connsiteY176" fmla="*/ 22882 h 740491"/>
              <a:gd name="connsiteX177" fmla="*/ 2447821 w 2683983"/>
              <a:gd name="connsiteY177" fmla="*/ 11518 h 740491"/>
              <a:gd name="connsiteX178" fmla="*/ 2462200 w 2683983"/>
              <a:gd name="connsiteY178" fmla="*/ 155 h 740491"/>
              <a:gd name="connsiteX179" fmla="*/ 2462200 w 2683983"/>
              <a:gd name="connsiteY179" fmla="*/ 155 h 740491"/>
              <a:gd name="connsiteX180" fmla="*/ 2561689 w 2683983"/>
              <a:gd name="connsiteY180" fmla="*/ 541 h 740491"/>
              <a:gd name="connsiteX181" fmla="*/ 2572280 w 2683983"/>
              <a:gd name="connsiteY181" fmla="*/ 14301 h 740491"/>
              <a:gd name="connsiteX182" fmla="*/ 2558288 w 2683983"/>
              <a:gd name="connsiteY182" fmla="*/ 22959 h 740491"/>
              <a:gd name="connsiteX183" fmla="*/ 157622 w 2683983"/>
              <a:gd name="connsiteY183" fmla="*/ 22882 h 740491"/>
              <a:gd name="connsiteX184" fmla="*/ 143244 w 2683983"/>
              <a:gd name="connsiteY184" fmla="*/ 11518 h 740491"/>
              <a:gd name="connsiteX185" fmla="*/ 157622 w 2683983"/>
              <a:gd name="connsiteY185" fmla="*/ 155 h 740491"/>
              <a:gd name="connsiteX186" fmla="*/ 253788 w 2683983"/>
              <a:gd name="connsiteY186" fmla="*/ 155 h 740491"/>
              <a:gd name="connsiteX187" fmla="*/ 268166 w 2683983"/>
              <a:gd name="connsiteY187" fmla="*/ 11518 h 740491"/>
              <a:gd name="connsiteX188" fmla="*/ 253788 w 2683983"/>
              <a:gd name="connsiteY188" fmla="*/ 22882 h 740491"/>
              <a:gd name="connsiteX189" fmla="*/ 157622 w 2683983"/>
              <a:gd name="connsiteY189" fmla="*/ 22882 h 740491"/>
              <a:gd name="connsiteX190" fmla="*/ 157622 w 2683983"/>
              <a:gd name="connsiteY190" fmla="*/ 22882 h 740491"/>
              <a:gd name="connsiteX191" fmla="*/ 349876 w 2683983"/>
              <a:gd name="connsiteY191" fmla="*/ 22882 h 740491"/>
              <a:gd name="connsiteX192" fmla="*/ 335498 w 2683983"/>
              <a:gd name="connsiteY192" fmla="*/ 11518 h 740491"/>
              <a:gd name="connsiteX193" fmla="*/ 349876 w 2683983"/>
              <a:gd name="connsiteY193" fmla="*/ 155 h 740491"/>
              <a:gd name="connsiteX194" fmla="*/ 445965 w 2683983"/>
              <a:gd name="connsiteY194" fmla="*/ 155 h 740491"/>
              <a:gd name="connsiteX195" fmla="*/ 460343 w 2683983"/>
              <a:gd name="connsiteY195" fmla="*/ 11518 h 740491"/>
              <a:gd name="connsiteX196" fmla="*/ 445965 w 2683983"/>
              <a:gd name="connsiteY196" fmla="*/ 22882 h 740491"/>
              <a:gd name="connsiteX197" fmla="*/ 349876 w 2683983"/>
              <a:gd name="connsiteY197" fmla="*/ 22882 h 740491"/>
              <a:gd name="connsiteX198" fmla="*/ 541976 w 2683983"/>
              <a:gd name="connsiteY198" fmla="*/ 22882 h 740491"/>
              <a:gd name="connsiteX199" fmla="*/ 527598 w 2683983"/>
              <a:gd name="connsiteY199" fmla="*/ 11518 h 740491"/>
              <a:gd name="connsiteX200" fmla="*/ 541976 w 2683983"/>
              <a:gd name="connsiteY200" fmla="*/ 155 h 740491"/>
              <a:gd name="connsiteX201" fmla="*/ 638065 w 2683983"/>
              <a:gd name="connsiteY201" fmla="*/ 155 h 740491"/>
              <a:gd name="connsiteX202" fmla="*/ 652443 w 2683983"/>
              <a:gd name="connsiteY202" fmla="*/ 11518 h 740491"/>
              <a:gd name="connsiteX203" fmla="*/ 638065 w 2683983"/>
              <a:gd name="connsiteY203" fmla="*/ 22882 h 740491"/>
              <a:gd name="connsiteX204" fmla="*/ 542053 w 2683983"/>
              <a:gd name="connsiteY204" fmla="*/ 22882 h 740491"/>
              <a:gd name="connsiteX205" fmla="*/ 734076 w 2683983"/>
              <a:gd name="connsiteY205" fmla="*/ 22882 h 740491"/>
              <a:gd name="connsiteX206" fmla="*/ 719697 w 2683983"/>
              <a:gd name="connsiteY206" fmla="*/ 11518 h 740491"/>
              <a:gd name="connsiteX207" fmla="*/ 734076 w 2683983"/>
              <a:gd name="connsiteY207" fmla="*/ 155 h 740491"/>
              <a:gd name="connsiteX208" fmla="*/ 830087 w 2683983"/>
              <a:gd name="connsiteY208" fmla="*/ 155 h 740491"/>
              <a:gd name="connsiteX209" fmla="*/ 844465 w 2683983"/>
              <a:gd name="connsiteY209" fmla="*/ 11518 h 740491"/>
              <a:gd name="connsiteX210" fmla="*/ 830087 w 2683983"/>
              <a:gd name="connsiteY210" fmla="*/ 22882 h 740491"/>
              <a:gd name="connsiteX211" fmla="*/ 734076 w 2683983"/>
              <a:gd name="connsiteY211" fmla="*/ 22882 h 740491"/>
              <a:gd name="connsiteX212" fmla="*/ 2366189 w 2683983"/>
              <a:gd name="connsiteY212" fmla="*/ 22882 h 740491"/>
              <a:gd name="connsiteX213" fmla="*/ 2270177 w 2683983"/>
              <a:gd name="connsiteY213" fmla="*/ 22882 h 740491"/>
              <a:gd name="connsiteX214" fmla="*/ 2255799 w 2683983"/>
              <a:gd name="connsiteY214" fmla="*/ 11518 h 740491"/>
              <a:gd name="connsiteX215" fmla="*/ 2270255 w 2683983"/>
              <a:gd name="connsiteY215" fmla="*/ 0 h 740491"/>
              <a:gd name="connsiteX216" fmla="*/ 2366266 w 2683983"/>
              <a:gd name="connsiteY216" fmla="*/ 0 h 740491"/>
              <a:gd name="connsiteX217" fmla="*/ 2380644 w 2683983"/>
              <a:gd name="connsiteY217" fmla="*/ 11364 h 740491"/>
              <a:gd name="connsiteX218" fmla="*/ 2366266 w 2683983"/>
              <a:gd name="connsiteY218" fmla="*/ 22727 h 740491"/>
              <a:gd name="connsiteX219" fmla="*/ 926175 w 2683983"/>
              <a:gd name="connsiteY219" fmla="*/ 22882 h 740491"/>
              <a:gd name="connsiteX220" fmla="*/ 911797 w 2683983"/>
              <a:gd name="connsiteY220" fmla="*/ 11518 h 740491"/>
              <a:gd name="connsiteX221" fmla="*/ 926253 w 2683983"/>
              <a:gd name="connsiteY221" fmla="*/ 0 h 740491"/>
              <a:gd name="connsiteX222" fmla="*/ 1022264 w 2683983"/>
              <a:gd name="connsiteY222" fmla="*/ 0 h 740491"/>
              <a:gd name="connsiteX223" fmla="*/ 1036642 w 2683983"/>
              <a:gd name="connsiteY223" fmla="*/ 11364 h 740491"/>
              <a:gd name="connsiteX224" fmla="*/ 1022264 w 2683983"/>
              <a:gd name="connsiteY224" fmla="*/ 22727 h 740491"/>
              <a:gd name="connsiteX225" fmla="*/ 926253 w 2683983"/>
              <a:gd name="connsiteY225" fmla="*/ 22727 h 740491"/>
              <a:gd name="connsiteX226" fmla="*/ 1118198 w 2683983"/>
              <a:gd name="connsiteY226" fmla="*/ 22882 h 740491"/>
              <a:gd name="connsiteX227" fmla="*/ 1103819 w 2683983"/>
              <a:gd name="connsiteY227" fmla="*/ 11518 h 740491"/>
              <a:gd name="connsiteX228" fmla="*/ 1118198 w 2683983"/>
              <a:gd name="connsiteY228" fmla="*/ 155 h 740491"/>
              <a:gd name="connsiteX229" fmla="*/ 1214209 w 2683983"/>
              <a:gd name="connsiteY229" fmla="*/ 155 h 740491"/>
              <a:gd name="connsiteX230" fmla="*/ 1228588 w 2683983"/>
              <a:gd name="connsiteY230" fmla="*/ 11518 h 740491"/>
              <a:gd name="connsiteX231" fmla="*/ 1214209 w 2683983"/>
              <a:gd name="connsiteY231" fmla="*/ 22882 h 740491"/>
              <a:gd name="connsiteX232" fmla="*/ 1118198 w 2683983"/>
              <a:gd name="connsiteY232" fmla="*/ 22882 h 740491"/>
              <a:gd name="connsiteX233" fmla="*/ 2174243 w 2683983"/>
              <a:gd name="connsiteY233" fmla="*/ 22882 h 740491"/>
              <a:gd name="connsiteX234" fmla="*/ 2078309 w 2683983"/>
              <a:gd name="connsiteY234" fmla="*/ 22882 h 740491"/>
              <a:gd name="connsiteX235" fmla="*/ 2063931 w 2683983"/>
              <a:gd name="connsiteY235" fmla="*/ 11518 h 740491"/>
              <a:gd name="connsiteX236" fmla="*/ 2078309 w 2683983"/>
              <a:gd name="connsiteY236" fmla="*/ 155 h 740491"/>
              <a:gd name="connsiteX237" fmla="*/ 2174243 w 2683983"/>
              <a:gd name="connsiteY237" fmla="*/ 155 h 740491"/>
              <a:gd name="connsiteX238" fmla="*/ 2188622 w 2683983"/>
              <a:gd name="connsiteY238" fmla="*/ 11518 h 740491"/>
              <a:gd name="connsiteX239" fmla="*/ 2174243 w 2683983"/>
              <a:gd name="connsiteY239" fmla="*/ 22882 h 740491"/>
              <a:gd name="connsiteX240" fmla="*/ 1406463 w 2683983"/>
              <a:gd name="connsiteY240" fmla="*/ 22882 h 740491"/>
              <a:gd name="connsiteX241" fmla="*/ 1310452 w 2683983"/>
              <a:gd name="connsiteY241" fmla="*/ 22882 h 740491"/>
              <a:gd name="connsiteX242" fmla="*/ 1296074 w 2683983"/>
              <a:gd name="connsiteY242" fmla="*/ 11518 h 740491"/>
              <a:gd name="connsiteX243" fmla="*/ 1310452 w 2683983"/>
              <a:gd name="connsiteY243" fmla="*/ 0 h 740491"/>
              <a:gd name="connsiteX244" fmla="*/ 1406463 w 2683983"/>
              <a:gd name="connsiteY244" fmla="*/ 0 h 740491"/>
              <a:gd name="connsiteX245" fmla="*/ 1420842 w 2683983"/>
              <a:gd name="connsiteY245" fmla="*/ 11364 h 740491"/>
              <a:gd name="connsiteX246" fmla="*/ 1406463 w 2683983"/>
              <a:gd name="connsiteY246" fmla="*/ 22727 h 740491"/>
              <a:gd name="connsiteX247" fmla="*/ 1982298 w 2683983"/>
              <a:gd name="connsiteY247" fmla="*/ 22882 h 740491"/>
              <a:gd name="connsiteX248" fmla="*/ 1886365 w 2683983"/>
              <a:gd name="connsiteY248" fmla="*/ 22882 h 740491"/>
              <a:gd name="connsiteX249" fmla="*/ 1871986 w 2683983"/>
              <a:gd name="connsiteY249" fmla="*/ 11518 h 740491"/>
              <a:gd name="connsiteX250" fmla="*/ 1886365 w 2683983"/>
              <a:gd name="connsiteY250" fmla="*/ 155 h 740491"/>
              <a:gd name="connsiteX251" fmla="*/ 1982298 w 2683983"/>
              <a:gd name="connsiteY251" fmla="*/ 155 h 740491"/>
              <a:gd name="connsiteX252" fmla="*/ 1996677 w 2683983"/>
              <a:gd name="connsiteY252" fmla="*/ 11518 h 740491"/>
              <a:gd name="connsiteX253" fmla="*/ 1982298 w 2683983"/>
              <a:gd name="connsiteY253" fmla="*/ 22882 h 740491"/>
              <a:gd name="connsiteX254" fmla="*/ 1790431 w 2683983"/>
              <a:gd name="connsiteY254" fmla="*/ 22882 h 740491"/>
              <a:gd name="connsiteX255" fmla="*/ 1694419 w 2683983"/>
              <a:gd name="connsiteY255" fmla="*/ 22882 h 740491"/>
              <a:gd name="connsiteX256" fmla="*/ 1680041 w 2683983"/>
              <a:gd name="connsiteY256" fmla="*/ 11518 h 740491"/>
              <a:gd name="connsiteX257" fmla="*/ 1694419 w 2683983"/>
              <a:gd name="connsiteY257" fmla="*/ 155 h 740491"/>
              <a:gd name="connsiteX258" fmla="*/ 1790431 w 2683983"/>
              <a:gd name="connsiteY258" fmla="*/ 155 h 740491"/>
              <a:gd name="connsiteX259" fmla="*/ 1804809 w 2683983"/>
              <a:gd name="connsiteY259" fmla="*/ 11518 h 740491"/>
              <a:gd name="connsiteX260" fmla="*/ 1790431 w 2683983"/>
              <a:gd name="connsiteY260" fmla="*/ 22882 h 740491"/>
              <a:gd name="connsiteX261" fmla="*/ 1598408 w 2683983"/>
              <a:gd name="connsiteY261" fmla="*/ 22882 h 740491"/>
              <a:gd name="connsiteX262" fmla="*/ 1502397 w 2683983"/>
              <a:gd name="connsiteY262" fmla="*/ 22882 h 740491"/>
              <a:gd name="connsiteX263" fmla="*/ 1488019 w 2683983"/>
              <a:gd name="connsiteY263" fmla="*/ 11518 h 740491"/>
              <a:gd name="connsiteX264" fmla="*/ 1502397 w 2683983"/>
              <a:gd name="connsiteY264" fmla="*/ 155 h 740491"/>
              <a:gd name="connsiteX265" fmla="*/ 1598408 w 2683983"/>
              <a:gd name="connsiteY265" fmla="*/ 155 h 740491"/>
              <a:gd name="connsiteX266" fmla="*/ 1612787 w 2683983"/>
              <a:gd name="connsiteY266" fmla="*/ 11518 h 740491"/>
              <a:gd name="connsiteX267" fmla="*/ 1598408 w 2683983"/>
              <a:gd name="connsiteY267" fmla="*/ 22882 h 740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Lst>
            <a:rect l="l" t="t" r="r" b="b"/>
            <a:pathLst>
              <a:path w="2683983" h="740491">
                <a:moveTo>
                  <a:pt x="418831" y="740492"/>
                </a:moveTo>
                <a:lnTo>
                  <a:pt x="322666" y="740492"/>
                </a:lnTo>
                <a:cubicBezTo>
                  <a:pt x="314703" y="740492"/>
                  <a:pt x="308287" y="735390"/>
                  <a:pt x="308287" y="729128"/>
                </a:cubicBezTo>
                <a:cubicBezTo>
                  <a:pt x="308287" y="722866"/>
                  <a:pt x="314703" y="717764"/>
                  <a:pt x="322666" y="717764"/>
                </a:cubicBezTo>
                <a:lnTo>
                  <a:pt x="418831" y="717764"/>
                </a:lnTo>
                <a:cubicBezTo>
                  <a:pt x="426794" y="717764"/>
                  <a:pt x="433210" y="722866"/>
                  <a:pt x="433210" y="729128"/>
                </a:cubicBezTo>
                <a:cubicBezTo>
                  <a:pt x="433210" y="735390"/>
                  <a:pt x="426794" y="740492"/>
                  <a:pt x="418831" y="740492"/>
                </a:cubicBezTo>
                <a:close/>
                <a:moveTo>
                  <a:pt x="226577" y="740492"/>
                </a:moveTo>
                <a:lnTo>
                  <a:pt x="147882" y="740492"/>
                </a:lnTo>
                <a:cubicBezTo>
                  <a:pt x="141388" y="740492"/>
                  <a:pt x="134972" y="740182"/>
                  <a:pt x="128633" y="739487"/>
                </a:cubicBezTo>
                <a:cubicBezTo>
                  <a:pt x="120748" y="738714"/>
                  <a:pt x="115182" y="732993"/>
                  <a:pt x="116187" y="726732"/>
                </a:cubicBezTo>
                <a:cubicBezTo>
                  <a:pt x="117192" y="720470"/>
                  <a:pt x="124459" y="716064"/>
                  <a:pt x="132267" y="716914"/>
                </a:cubicBezTo>
                <a:cubicBezTo>
                  <a:pt x="137369" y="717455"/>
                  <a:pt x="142625" y="717687"/>
                  <a:pt x="147805" y="717687"/>
                </a:cubicBezTo>
                <a:lnTo>
                  <a:pt x="226500" y="717687"/>
                </a:lnTo>
                <a:cubicBezTo>
                  <a:pt x="234462" y="717687"/>
                  <a:pt x="240878" y="722789"/>
                  <a:pt x="240878" y="729051"/>
                </a:cubicBezTo>
                <a:cubicBezTo>
                  <a:pt x="240878" y="735312"/>
                  <a:pt x="234462" y="740414"/>
                  <a:pt x="226500" y="740414"/>
                </a:cubicBezTo>
                <a:close/>
                <a:moveTo>
                  <a:pt x="611086" y="740492"/>
                </a:moveTo>
                <a:lnTo>
                  <a:pt x="514997" y="740492"/>
                </a:lnTo>
                <a:cubicBezTo>
                  <a:pt x="507035" y="740492"/>
                  <a:pt x="500619" y="735390"/>
                  <a:pt x="500619" y="729128"/>
                </a:cubicBezTo>
                <a:cubicBezTo>
                  <a:pt x="500619" y="722866"/>
                  <a:pt x="507035" y="717764"/>
                  <a:pt x="514997" y="717764"/>
                </a:cubicBezTo>
                <a:lnTo>
                  <a:pt x="611086" y="717764"/>
                </a:lnTo>
                <a:cubicBezTo>
                  <a:pt x="619048" y="717764"/>
                  <a:pt x="625464" y="722866"/>
                  <a:pt x="625464" y="729128"/>
                </a:cubicBezTo>
                <a:cubicBezTo>
                  <a:pt x="625464" y="735390"/>
                  <a:pt x="619048" y="740492"/>
                  <a:pt x="611086" y="740492"/>
                </a:cubicBezTo>
                <a:close/>
                <a:moveTo>
                  <a:pt x="1379562" y="740492"/>
                </a:moveTo>
                <a:lnTo>
                  <a:pt x="1283473" y="740492"/>
                </a:lnTo>
                <a:cubicBezTo>
                  <a:pt x="1275511" y="740492"/>
                  <a:pt x="1269095" y="735390"/>
                  <a:pt x="1269095" y="729128"/>
                </a:cubicBezTo>
                <a:cubicBezTo>
                  <a:pt x="1269095" y="722866"/>
                  <a:pt x="1275511" y="717764"/>
                  <a:pt x="1283473" y="717764"/>
                </a:cubicBezTo>
                <a:lnTo>
                  <a:pt x="1379562" y="717764"/>
                </a:lnTo>
                <a:cubicBezTo>
                  <a:pt x="1387524" y="717764"/>
                  <a:pt x="1393940" y="722866"/>
                  <a:pt x="1393940" y="729128"/>
                </a:cubicBezTo>
                <a:cubicBezTo>
                  <a:pt x="1393940" y="735390"/>
                  <a:pt x="1387524" y="740492"/>
                  <a:pt x="1379562" y="740492"/>
                </a:cubicBezTo>
                <a:close/>
                <a:moveTo>
                  <a:pt x="995362" y="740492"/>
                </a:moveTo>
                <a:lnTo>
                  <a:pt x="899274" y="740492"/>
                </a:lnTo>
                <a:cubicBezTo>
                  <a:pt x="891311" y="740492"/>
                  <a:pt x="884895" y="735390"/>
                  <a:pt x="884895" y="729128"/>
                </a:cubicBezTo>
                <a:cubicBezTo>
                  <a:pt x="884895" y="722866"/>
                  <a:pt x="891311" y="717764"/>
                  <a:pt x="899274" y="717764"/>
                </a:cubicBezTo>
                <a:lnTo>
                  <a:pt x="995362" y="717764"/>
                </a:lnTo>
                <a:cubicBezTo>
                  <a:pt x="1003325" y="717764"/>
                  <a:pt x="1009741" y="722866"/>
                  <a:pt x="1009741" y="729128"/>
                </a:cubicBezTo>
                <a:cubicBezTo>
                  <a:pt x="1009741" y="735390"/>
                  <a:pt x="1003325" y="740492"/>
                  <a:pt x="995362" y="740492"/>
                </a:cubicBezTo>
                <a:close/>
                <a:moveTo>
                  <a:pt x="803263" y="740492"/>
                </a:moveTo>
                <a:lnTo>
                  <a:pt x="707174" y="740492"/>
                </a:lnTo>
                <a:cubicBezTo>
                  <a:pt x="699212" y="740492"/>
                  <a:pt x="692796" y="735390"/>
                  <a:pt x="692796" y="729128"/>
                </a:cubicBezTo>
                <a:cubicBezTo>
                  <a:pt x="692796" y="722866"/>
                  <a:pt x="699212" y="717764"/>
                  <a:pt x="707174" y="717764"/>
                </a:cubicBezTo>
                <a:lnTo>
                  <a:pt x="803263" y="717764"/>
                </a:lnTo>
                <a:cubicBezTo>
                  <a:pt x="811225" y="717764"/>
                  <a:pt x="817641" y="722866"/>
                  <a:pt x="817641" y="729128"/>
                </a:cubicBezTo>
                <a:cubicBezTo>
                  <a:pt x="817641" y="735390"/>
                  <a:pt x="811225" y="740492"/>
                  <a:pt x="803263" y="740492"/>
                </a:cubicBezTo>
                <a:close/>
                <a:moveTo>
                  <a:pt x="1187539" y="740492"/>
                </a:moveTo>
                <a:lnTo>
                  <a:pt x="1091451" y="740492"/>
                </a:lnTo>
                <a:cubicBezTo>
                  <a:pt x="1083488" y="740492"/>
                  <a:pt x="1077072" y="735390"/>
                  <a:pt x="1077072" y="729128"/>
                </a:cubicBezTo>
                <a:cubicBezTo>
                  <a:pt x="1077072" y="722866"/>
                  <a:pt x="1083488" y="717764"/>
                  <a:pt x="1091451" y="717764"/>
                </a:cubicBezTo>
                <a:lnTo>
                  <a:pt x="1187539" y="717764"/>
                </a:lnTo>
                <a:cubicBezTo>
                  <a:pt x="1195502" y="717764"/>
                  <a:pt x="1201918" y="722866"/>
                  <a:pt x="1201918" y="729128"/>
                </a:cubicBezTo>
                <a:cubicBezTo>
                  <a:pt x="1201918" y="735390"/>
                  <a:pt x="1195502" y="740492"/>
                  <a:pt x="1187539" y="740492"/>
                </a:cubicBezTo>
                <a:close/>
                <a:moveTo>
                  <a:pt x="1955938" y="740492"/>
                </a:moveTo>
                <a:lnTo>
                  <a:pt x="1859849" y="740492"/>
                </a:lnTo>
                <a:cubicBezTo>
                  <a:pt x="1851887" y="740492"/>
                  <a:pt x="1845471" y="735390"/>
                  <a:pt x="1845471" y="729128"/>
                </a:cubicBezTo>
                <a:cubicBezTo>
                  <a:pt x="1845471" y="722866"/>
                  <a:pt x="1851887" y="717764"/>
                  <a:pt x="1859849" y="717764"/>
                </a:cubicBezTo>
                <a:lnTo>
                  <a:pt x="1955938" y="717764"/>
                </a:lnTo>
                <a:cubicBezTo>
                  <a:pt x="1963900" y="717764"/>
                  <a:pt x="1970316" y="722866"/>
                  <a:pt x="1970316" y="729128"/>
                </a:cubicBezTo>
                <a:cubicBezTo>
                  <a:pt x="1970316" y="735390"/>
                  <a:pt x="1963900" y="740492"/>
                  <a:pt x="1955938" y="740492"/>
                </a:cubicBezTo>
                <a:close/>
                <a:moveTo>
                  <a:pt x="1763838" y="740492"/>
                </a:moveTo>
                <a:lnTo>
                  <a:pt x="1667750" y="740492"/>
                </a:lnTo>
                <a:cubicBezTo>
                  <a:pt x="1659787" y="740492"/>
                  <a:pt x="1653371" y="735390"/>
                  <a:pt x="1653371" y="729128"/>
                </a:cubicBezTo>
                <a:cubicBezTo>
                  <a:pt x="1653371" y="722866"/>
                  <a:pt x="1659787" y="717764"/>
                  <a:pt x="1667750" y="717764"/>
                </a:cubicBezTo>
                <a:lnTo>
                  <a:pt x="1763838" y="717764"/>
                </a:lnTo>
                <a:cubicBezTo>
                  <a:pt x="1771800" y="717764"/>
                  <a:pt x="1778217" y="722866"/>
                  <a:pt x="1778217" y="729128"/>
                </a:cubicBezTo>
                <a:cubicBezTo>
                  <a:pt x="1778217" y="735390"/>
                  <a:pt x="1771800" y="740492"/>
                  <a:pt x="1763838" y="740492"/>
                </a:cubicBezTo>
                <a:close/>
                <a:moveTo>
                  <a:pt x="1571739" y="740492"/>
                </a:moveTo>
                <a:lnTo>
                  <a:pt x="1475650" y="740492"/>
                </a:lnTo>
                <a:cubicBezTo>
                  <a:pt x="1467688" y="740492"/>
                  <a:pt x="1461272" y="735390"/>
                  <a:pt x="1461272" y="729128"/>
                </a:cubicBezTo>
                <a:cubicBezTo>
                  <a:pt x="1461272" y="722866"/>
                  <a:pt x="1467688" y="717764"/>
                  <a:pt x="1475650" y="717764"/>
                </a:cubicBezTo>
                <a:lnTo>
                  <a:pt x="1571739" y="717764"/>
                </a:lnTo>
                <a:cubicBezTo>
                  <a:pt x="1579701" y="717764"/>
                  <a:pt x="1586117" y="722866"/>
                  <a:pt x="1586117" y="729128"/>
                </a:cubicBezTo>
                <a:cubicBezTo>
                  <a:pt x="1586117" y="735390"/>
                  <a:pt x="1579701" y="740492"/>
                  <a:pt x="1571739" y="740492"/>
                </a:cubicBezTo>
                <a:close/>
                <a:moveTo>
                  <a:pt x="2148192" y="740492"/>
                </a:moveTo>
                <a:lnTo>
                  <a:pt x="2052104" y="740492"/>
                </a:lnTo>
                <a:cubicBezTo>
                  <a:pt x="2044141" y="740492"/>
                  <a:pt x="2037725" y="735390"/>
                  <a:pt x="2037725" y="729128"/>
                </a:cubicBezTo>
                <a:cubicBezTo>
                  <a:pt x="2037725" y="722866"/>
                  <a:pt x="2044141" y="717764"/>
                  <a:pt x="2052104" y="717764"/>
                </a:cubicBezTo>
                <a:lnTo>
                  <a:pt x="2148192" y="717764"/>
                </a:lnTo>
                <a:cubicBezTo>
                  <a:pt x="2156154" y="717764"/>
                  <a:pt x="2162571" y="722866"/>
                  <a:pt x="2162571" y="729128"/>
                </a:cubicBezTo>
                <a:cubicBezTo>
                  <a:pt x="2162571" y="735390"/>
                  <a:pt x="2156154" y="740492"/>
                  <a:pt x="2148192" y="740492"/>
                </a:cubicBezTo>
                <a:close/>
                <a:moveTo>
                  <a:pt x="2340446" y="740492"/>
                </a:moveTo>
                <a:lnTo>
                  <a:pt x="2244281" y="740492"/>
                </a:lnTo>
                <a:cubicBezTo>
                  <a:pt x="2236318" y="740492"/>
                  <a:pt x="2229902" y="735390"/>
                  <a:pt x="2229902" y="729128"/>
                </a:cubicBezTo>
                <a:cubicBezTo>
                  <a:pt x="2229902" y="722866"/>
                  <a:pt x="2236318" y="717764"/>
                  <a:pt x="2244281" y="717764"/>
                </a:cubicBezTo>
                <a:lnTo>
                  <a:pt x="2340446" y="717764"/>
                </a:lnTo>
                <a:cubicBezTo>
                  <a:pt x="2348409" y="717764"/>
                  <a:pt x="2354825" y="722866"/>
                  <a:pt x="2354825" y="729128"/>
                </a:cubicBezTo>
                <a:cubicBezTo>
                  <a:pt x="2354825" y="735390"/>
                  <a:pt x="2348409" y="740492"/>
                  <a:pt x="2340446" y="740492"/>
                </a:cubicBezTo>
                <a:close/>
                <a:moveTo>
                  <a:pt x="2532778" y="740492"/>
                </a:moveTo>
                <a:lnTo>
                  <a:pt x="2436612" y="740492"/>
                </a:lnTo>
                <a:cubicBezTo>
                  <a:pt x="2428650" y="740492"/>
                  <a:pt x="2422234" y="735390"/>
                  <a:pt x="2422234" y="729128"/>
                </a:cubicBezTo>
                <a:cubicBezTo>
                  <a:pt x="2422234" y="722866"/>
                  <a:pt x="2428650" y="717764"/>
                  <a:pt x="2436612" y="717764"/>
                </a:cubicBezTo>
                <a:lnTo>
                  <a:pt x="2532778" y="717764"/>
                </a:lnTo>
                <a:cubicBezTo>
                  <a:pt x="2540740" y="717764"/>
                  <a:pt x="2547157" y="722866"/>
                  <a:pt x="2547157" y="729128"/>
                </a:cubicBezTo>
                <a:cubicBezTo>
                  <a:pt x="2547157" y="735390"/>
                  <a:pt x="2540740" y="740492"/>
                  <a:pt x="2532778" y="740492"/>
                </a:cubicBezTo>
                <a:close/>
                <a:moveTo>
                  <a:pt x="2621445" y="716064"/>
                </a:moveTo>
                <a:cubicBezTo>
                  <a:pt x="2617271" y="716064"/>
                  <a:pt x="2613174" y="714672"/>
                  <a:pt x="2610391" y="711967"/>
                </a:cubicBezTo>
                <a:cubicBezTo>
                  <a:pt x="2605289" y="707096"/>
                  <a:pt x="2606139" y="699985"/>
                  <a:pt x="2612246" y="695965"/>
                </a:cubicBezTo>
                <a:cubicBezTo>
                  <a:pt x="2634587" y="681354"/>
                  <a:pt x="2649275" y="660946"/>
                  <a:pt x="2653758" y="638528"/>
                </a:cubicBezTo>
                <a:cubicBezTo>
                  <a:pt x="2654995" y="632344"/>
                  <a:pt x="2662339" y="628092"/>
                  <a:pt x="2670224" y="629020"/>
                </a:cubicBezTo>
                <a:cubicBezTo>
                  <a:pt x="2678109" y="630025"/>
                  <a:pt x="2683443" y="635822"/>
                  <a:pt x="2682206" y="642007"/>
                </a:cubicBezTo>
                <a:cubicBezTo>
                  <a:pt x="2676640" y="669913"/>
                  <a:pt x="2658396" y="695269"/>
                  <a:pt x="2630644" y="713435"/>
                </a:cubicBezTo>
                <a:cubicBezTo>
                  <a:pt x="2627939" y="715213"/>
                  <a:pt x="2624692" y="716064"/>
                  <a:pt x="2621445" y="716064"/>
                </a:cubicBezTo>
                <a:close/>
                <a:moveTo>
                  <a:pt x="47774" y="704932"/>
                </a:moveTo>
                <a:cubicBezTo>
                  <a:pt x="43831" y="704932"/>
                  <a:pt x="39889" y="703618"/>
                  <a:pt x="37028" y="701144"/>
                </a:cubicBezTo>
                <a:cubicBezTo>
                  <a:pt x="13219" y="679963"/>
                  <a:pt x="77" y="652597"/>
                  <a:pt x="0" y="624304"/>
                </a:cubicBezTo>
                <a:cubicBezTo>
                  <a:pt x="0" y="618043"/>
                  <a:pt x="6416" y="612941"/>
                  <a:pt x="14378" y="612941"/>
                </a:cubicBezTo>
                <a:lnTo>
                  <a:pt x="14378" y="612941"/>
                </a:lnTo>
                <a:cubicBezTo>
                  <a:pt x="22341" y="612941"/>
                  <a:pt x="28757" y="618043"/>
                  <a:pt x="28757" y="624304"/>
                </a:cubicBezTo>
                <a:cubicBezTo>
                  <a:pt x="28757" y="647109"/>
                  <a:pt x="39348" y="668986"/>
                  <a:pt x="58519" y="686070"/>
                </a:cubicBezTo>
                <a:cubicBezTo>
                  <a:pt x="63776" y="690785"/>
                  <a:pt x="63234" y="697975"/>
                  <a:pt x="57282" y="702149"/>
                </a:cubicBezTo>
                <a:cubicBezTo>
                  <a:pt x="54576" y="704082"/>
                  <a:pt x="51098" y="705009"/>
                  <a:pt x="47696" y="705009"/>
                </a:cubicBezTo>
                <a:close/>
                <a:moveTo>
                  <a:pt x="2669606" y="575371"/>
                </a:moveTo>
                <a:cubicBezTo>
                  <a:pt x="2661643" y="575371"/>
                  <a:pt x="2655227" y="570269"/>
                  <a:pt x="2655227" y="564007"/>
                </a:cubicBezTo>
                <a:lnTo>
                  <a:pt x="2655227" y="487863"/>
                </a:lnTo>
                <a:cubicBezTo>
                  <a:pt x="2655227" y="481602"/>
                  <a:pt x="2661643" y="476500"/>
                  <a:pt x="2669606" y="476500"/>
                </a:cubicBezTo>
                <a:cubicBezTo>
                  <a:pt x="2677568" y="476500"/>
                  <a:pt x="2683984" y="481602"/>
                  <a:pt x="2683984" y="487863"/>
                </a:cubicBezTo>
                <a:lnTo>
                  <a:pt x="2683984" y="564007"/>
                </a:lnTo>
                <a:cubicBezTo>
                  <a:pt x="2683984" y="570269"/>
                  <a:pt x="2677568" y="575371"/>
                  <a:pt x="2669606" y="575371"/>
                </a:cubicBezTo>
                <a:close/>
                <a:moveTo>
                  <a:pt x="15074" y="559678"/>
                </a:moveTo>
                <a:lnTo>
                  <a:pt x="14920" y="559678"/>
                </a:lnTo>
                <a:cubicBezTo>
                  <a:pt x="6957" y="559678"/>
                  <a:pt x="618" y="554499"/>
                  <a:pt x="618" y="548237"/>
                </a:cubicBezTo>
                <a:lnTo>
                  <a:pt x="1391" y="472325"/>
                </a:lnTo>
                <a:cubicBezTo>
                  <a:pt x="1391" y="466064"/>
                  <a:pt x="8040" y="460884"/>
                  <a:pt x="15925" y="461039"/>
                </a:cubicBezTo>
                <a:cubicBezTo>
                  <a:pt x="23887" y="461039"/>
                  <a:pt x="30226" y="466218"/>
                  <a:pt x="30226" y="472480"/>
                </a:cubicBezTo>
                <a:lnTo>
                  <a:pt x="29453" y="548392"/>
                </a:lnTo>
                <a:cubicBezTo>
                  <a:pt x="29453" y="554654"/>
                  <a:pt x="22959" y="559678"/>
                  <a:pt x="15074" y="559678"/>
                </a:cubicBezTo>
                <a:close/>
                <a:moveTo>
                  <a:pt x="2669606" y="423160"/>
                </a:moveTo>
                <a:cubicBezTo>
                  <a:pt x="2661643" y="423160"/>
                  <a:pt x="2655227" y="418058"/>
                  <a:pt x="2655227" y="411797"/>
                </a:cubicBezTo>
                <a:lnTo>
                  <a:pt x="2655227" y="335730"/>
                </a:lnTo>
                <a:cubicBezTo>
                  <a:pt x="2655227" y="329468"/>
                  <a:pt x="2661643" y="324366"/>
                  <a:pt x="2669606" y="324366"/>
                </a:cubicBezTo>
                <a:cubicBezTo>
                  <a:pt x="2677568" y="324366"/>
                  <a:pt x="2683984" y="329468"/>
                  <a:pt x="2683984" y="335730"/>
                </a:cubicBezTo>
                <a:lnTo>
                  <a:pt x="2683984" y="411797"/>
                </a:lnTo>
                <a:cubicBezTo>
                  <a:pt x="2683984" y="418058"/>
                  <a:pt x="2677568" y="423160"/>
                  <a:pt x="2669606" y="423160"/>
                </a:cubicBezTo>
                <a:close/>
                <a:moveTo>
                  <a:pt x="16698" y="407854"/>
                </a:moveTo>
                <a:lnTo>
                  <a:pt x="16543" y="407854"/>
                </a:lnTo>
                <a:cubicBezTo>
                  <a:pt x="8581" y="407854"/>
                  <a:pt x="2242" y="402675"/>
                  <a:pt x="2319" y="396413"/>
                </a:cubicBezTo>
                <a:lnTo>
                  <a:pt x="3169" y="320501"/>
                </a:lnTo>
                <a:cubicBezTo>
                  <a:pt x="3169" y="314239"/>
                  <a:pt x="9663" y="309215"/>
                  <a:pt x="17548" y="309215"/>
                </a:cubicBezTo>
                <a:lnTo>
                  <a:pt x="17703" y="309215"/>
                </a:lnTo>
                <a:cubicBezTo>
                  <a:pt x="25665" y="309215"/>
                  <a:pt x="32004" y="314394"/>
                  <a:pt x="31926" y="320733"/>
                </a:cubicBezTo>
                <a:lnTo>
                  <a:pt x="31076" y="396645"/>
                </a:lnTo>
                <a:cubicBezTo>
                  <a:pt x="31076" y="402907"/>
                  <a:pt x="24583" y="407931"/>
                  <a:pt x="16698" y="407931"/>
                </a:cubicBezTo>
                <a:close/>
                <a:moveTo>
                  <a:pt x="2669606" y="271027"/>
                </a:moveTo>
                <a:cubicBezTo>
                  <a:pt x="2661643" y="271027"/>
                  <a:pt x="2655227" y="265925"/>
                  <a:pt x="2655227" y="259663"/>
                </a:cubicBezTo>
                <a:lnTo>
                  <a:pt x="2655227" y="183519"/>
                </a:lnTo>
                <a:cubicBezTo>
                  <a:pt x="2655227" y="177257"/>
                  <a:pt x="2661643" y="172155"/>
                  <a:pt x="2669606" y="172155"/>
                </a:cubicBezTo>
                <a:cubicBezTo>
                  <a:pt x="2677568" y="172155"/>
                  <a:pt x="2683984" y="177257"/>
                  <a:pt x="2683984" y="183519"/>
                </a:cubicBezTo>
                <a:lnTo>
                  <a:pt x="2683984" y="259663"/>
                </a:lnTo>
                <a:cubicBezTo>
                  <a:pt x="2683984" y="265925"/>
                  <a:pt x="2677568" y="271027"/>
                  <a:pt x="2669606" y="271027"/>
                </a:cubicBezTo>
                <a:close/>
                <a:moveTo>
                  <a:pt x="18553" y="256030"/>
                </a:moveTo>
                <a:lnTo>
                  <a:pt x="18398" y="256030"/>
                </a:lnTo>
                <a:cubicBezTo>
                  <a:pt x="10436" y="256030"/>
                  <a:pt x="4097" y="250850"/>
                  <a:pt x="4174" y="244511"/>
                </a:cubicBezTo>
                <a:cubicBezTo>
                  <a:pt x="4484" y="217919"/>
                  <a:pt x="4870" y="192331"/>
                  <a:pt x="5257" y="168599"/>
                </a:cubicBezTo>
                <a:cubicBezTo>
                  <a:pt x="5334" y="162338"/>
                  <a:pt x="11750" y="157390"/>
                  <a:pt x="19635" y="157390"/>
                </a:cubicBezTo>
                <a:lnTo>
                  <a:pt x="19790" y="157390"/>
                </a:lnTo>
                <a:cubicBezTo>
                  <a:pt x="27752" y="157390"/>
                  <a:pt x="34091" y="162647"/>
                  <a:pt x="34014" y="168908"/>
                </a:cubicBezTo>
                <a:cubicBezTo>
                  <a:pt x="33627" y="192718"/>
                  <a:pt x="33318" y="218228"/>
                  <a:pt x="32931" y="244821"/>
                </a:cubicBezTo>
                <a:cubicBezTo>
                  <a:pt x="32854" y="251082"/>
                  <a:pt x="26438" y="256107"/>
                  <a:pt x="18553" y="256107"/>
                </a:cubicBezTo>
                <a:close/>
                <a:moveTo>
                  <a:pt x="2669296" y="118661"/>
                </a:moveTo>
                <a:cubicBezTo>
                  <a:pt x="2661334" y="118661"/>
                  <a:pt x="2654918" y="113559"/>
                  <a:pt x="2654918" y="107297"/>
                </a:cubicBezTo>
                <a:lnTo>
                  <a:pt x="2654918" y="98717"/>
                </a:lnTo>
                <a:cubicBezTo>
                  <a:pt x="2654918" y="77149"/>
                  <a:pt x="2645796" y="60529"/>
                  <a:pt x="2626934" y="47774"/>
                </a:cubicBezTo>
                <a:cubicBezTo>
                  <a:pt x="2620904" y="43677"/>
                  <a:pt x="2620208" y="36487"/>
                  <a:pt x="2625388" y="31694"/>
                </a:cubicBezTo>
                <a:cubicBezTo>
                  <a:pt x="2630567" y="26902"/>
                  <a:pt x="2639612" y="26361"/>
                  <a:pt x="2645641" y="30458"/>
                </a:cubicBezTo>
                <a:cubicBezTo>
                  <a:pt x="2670842" y="47542"/>
                  <a:pt x="2683675" y="70501"/>
                  <a:pt x="2683675" y="98717"/>
                </a:cubicBezTo>
                <a:lnTo>
                  <a:pt x="2683675" y="107297"/>
                </a:lnTo>
                <a:cubicBezTo>
                  <a:pt x="2683675" y="113559"/>
                  <a:pt x="2677259" y="118661"/>
                  <a:pt x="2669296" y="118661"/>
                </a:cubicBezTo>
                <a:close/>
                <a:moveTo>
                  <a:pt x="20717" y="104205"/>
                </a:moveTo>
                <a:cubicBezTo>
                  <a:pt x="20717" y="104205"/>
                  <a:pt x="19944" y="104205"/>
                  <a:pt x="19558" y="104205"/>
                </a:cubicBezTo>
                <a:cubicBezTo>
                  <a:pt x="11596" y="103741"/>
                  <a:pt x="5720" y="98253"/>
                  <a:pt x="6339" y="91991"/>
                </a:cubicBezTo>
                <a:cubicBezTo>
                  <a:pt x="9276" y="63157"/>
                  <a:pt x="27984" y="36797"/>
                  <a:pt x="57669" y="19558"/>
                </a:cubicBezTo>
                <a:cubicBezTo>
                  <a:pt x="64085" y="15847"/>
                  <a:pt x="73052" y="16929"/>
                  <a:pt x="77768" y="22032"/>
                </a:cubicBezTo>
                <a:cubicBezTo>
                  <a:pt x="82483" y="27134"/>
                  <a:pt x="81092" y="34246"/>
                  <a:pt x="74675" y="37956"/>
                </a:cubicBezTo>
                <a:cubicBezTo>
                  <a:pt x="51716" y="51252"/>
                  <a:pt x="37260" y="71583"/>
                  <a:pt x="35019" y="93769"/>
                </a:cubicBezTo>
                <a:cubicBezTo>
                  <a:pt x="34400" y="99722"/>
                  <a:pt x="28139" y="104283"/>
                  <a:pt x="20717" y="104283"/>
                </a:cubicBezTo>
                <a:close/>
                <a:moveTo>
                  <a:pt x="2558288" y="22882"/>
                </a:moveTo>
                <a:cubicBezTo>
                  <a:pt x="2558288" y="22882"/>
                  <a:pt x="2557902" y="22882"/>
                  <a:pt x="2557670" y="22882"/>
                </a:cubicBezTo>
                <a:cubicBezTo>
                  <a:pt x="2555892" y="22882"/>
                  <a:pt x="2543291" y="22882"/>
                  <a:pt x="2462200" y="22882"/>
                </a:cubicBezTo>
                <a:cubicBezTo>
                  <a:pt x="2454237" y="22882"/>
                  <a:pt x="2447821" y="17780"/>
                  <a:pt x="2447821" y="11518"/>
                </a:cubicBezTo>
                <a:cubicBezTo>
                  <a:pt x="2447821" y="5257"/>
                  <a:pt x="2454237" y="155"/>
                  <a:pt x="2462200" y="155"/>
                </a:cubicBezTo>
                <a:lnTo>
                  <a:pt x="2462200" y="155"/>
                </a:lnTo>
                <a:cubicBezTo>
                  <a:pt x="2527189" y="155"/>
                  <a:pt x="2560352" y="283"/>
                  <a:pt x="2561689" y="541"/>
                </a:cubicBezTo>
                <a:cubicBezTo>
                  <a:pt x="2569420" y="2010"/>
                  <a:pt x="2574135" y="8194"/>
                  <a:pt x="2572280" y="14301"/>
                </a:cubicBezTo>
                <a:cubicBezTo>
                  <a:pt x="2570657" y="19481"/>
                  <a:pt x="2564782" y="22959"/>
                  <a:pt x="2558288" y="22959"/>
                </a:cubicBezTo>
                <a:close/>
                <a:moveTo>
                  <a:pt x="157622" y="22882"/>
                </a:moveTo>
                <a:cubicBezTo>
                  <a:pt x="149660" y="22882"/>
                  <a:pt x="143244" y="17780"/>
                  <a:pt x="143244" y="11518"/>
                </a:cubicBezTo>
                <a:cubicBezTo>
                  <a:pt x="143244" y="5257"/>
                  <a:pt x="149660" y="155"/>
                  <a:pt x="157622" y="155"/>
                </a:cubicBezTo>
                <a:lnTo>
                  <a:pt x="253788" y="155"/>
                </a:lnTo>
                <a:cubicBezTo>
                  <a:pt x="261750" y="155"/>
                  <a:pt x="268166" y="5257"/>
                  <a:pt x="268166" y="11518"/>
                </a:cubicBezTo>
                <a:cubicBezTo>
                  <a:pt x="268166" y="17780"/>
                  <a:pt x="261750" y="22882"/>
                  <a:pt x="253788" y="22882"/>
                </a:cubicBezTo>
                <a:lnTo>
                  <a:pt x="157622" y="22882"/>
                </a:lnTo>
                <a:cubicBezTo>
                  <a:pt x="157622" y="22882"/>
                  <a:pt x="157622" y="22882"/>
                  <a:pt x="157622" y="22882"/>
                </a:cubicBezTo>
                <a:close/>
                <a:moveTo>
                  <a:pt x="349876" y="22882"/>
                </a:moveTo>
                <a:cubicBezTo>
                  <a:pt x="341914" y="22882"/>
                  <a:pt x="335498" y="17780"/>
                  <a:pt x="335498" y="11518"/>
                </a:cubicBezTo>
                <a:cubicBezTo>
                  <a:pt x="335498" y="5257"/>
                  <a:pt x="341914" y="155"/>
                  <a:pt x="349876" y="155"/>
                </a:cubicBezTo>
                <a:lnTo>
                  <a:pt x="445965" y="155"/>
                </a:lnTo>
                <a:cubicBezTo>
                  <a:pt x="453927" y="155"/>
                  <a:pt x="460343" y="5257"/>
                  <a:pt x="460343" y="11518"/>
                </a:cubicBezTo>
                <a:cubicBezTo>
                  <a:pt x="460343" y="17780"/>
                  <a:pt x="453927" y="22882"/>
                  <a:pt x="445965" y="22882"/>
                </a:cubicBezTo>
                <a:lnTo>
                  <a:pt x="349876" y="22882"/>
                </a:lnTo>
                <a:close/>
                <a:moveTo>
                  <a:pt x="541976" y="22882"/>
                </a:moveTo>
                <a:cubicBezTo>
                  <a:pt x="534014" y="22882"/>
                  <a:pt x="527598" y="17780"/>
                  <a:pt x="527598" y="11518"/>
                </a:cubicBezTo>
                <a:cubicBezTo>
                  <a:pt x="527598" y="5257"/>
                  <a:pt x="534014" y="155"/>
                  <a:pt x="541976" y="155"/>
                </a:cubicBezTo>
                <a:lnTo>
                  <a:pt x="638065" y="155"/>
                </a:lnTo>
                <a:cubicBezTo>
                  <a:pt x="646027" y="155"/>
                  <a:pt x="652443" y="5257"/>
                  <a:pt x="652443" y="11518"/>
                </a:cubicBezTo>
                <a:cubicBezTo>
                  <a:pt x="652443" y="17780"/>
                  <a:pt x="646027" y="22882"/>
                  <a:pt x="638065" y="22882"/>
                </a:cubicBezTo>
                <a:lnTo>
                  <a:pt x="542053" y="22882"/>
                </a:lnTo>
                <a:close/>
                <a:moveTo>
                  <a:pt x="734076" y="22882"/>
                </a:moveTo>
                <a:cubicBezTo>
                  <a:pt x="726113" y="22882"/>
                  <a:pt x="719697" y="17780"/>
                  <a:pt x="719697" y="11518"/>
                </a:cubicBezTo>
                <a:cubicBezTo>
                  <a:pt x="719697" y="5257"/>
                  <a:pt x="726113" y="155"/>
                  <a:pt x="734076" y="155"/>
                </a:cubicBezTo>
                <a:lnTo>
                  <a:pt x="830087" y="155"/>
                </a:lnTo>
                <a:cubicBezTo>
                  <a:pt x="838049" y="155"/>
                  <a:pt x="844465" y="5257"/>
                  <a:pt x="844465" y="11518"/>
                </a:cubicBezTo>
                <a:cubicBezTo>
                  <a:pt x="844465" y="17780"/>
                  <a:pt x="838049" y="22882"/>
                  <a:pt x="830087" y="22882"/>
                </a:cubicBezTo>
                <a:lnTo>
                  <a:pt x="734076" y="22882"/>
                </a:lnTo>
                <a:close/>
                <a:moveTo>
                  <a:pt x="2366189" y="22882"/>
                </a:moveTo>
                <a:lnTo>
                  <a:pt x="2270177" y="22882"/>
                </a:lnTo>
                <a:cubicBezTo>
                  <a:pt x="2262215" y="22882"/>
                  <a:pt x="2255799" y="17780"/>
                  <a:pt x="2255799" y="11518"/>
                </a:cubicBezTo>
                <a:cubicBezTo>
                  <a:pt x="2255799" y="5257"/>
                  <a:pt x="2262292" y="0"/>
                  <a:pt x="2270255" y="0"/>
                </a:cubicBezTo>
                <a:lnTo>
                  <a:pt x="2366266" y="0"/>
                </a:lnTo>
                <a:cubicBezTo>
                  <a:pt x="2374228" y="0"/>
                  <a:pt x="2380644" y="5102"/>
                  <a:pt x="2380644" y="11364"/>
                </a:cubicBezTo>
                <a:cubicBezTo>
                  <a:pt x="2380644" y="17625"/>
                  <a:pt x="2374228" y="22727"/>
                  <a:pt x="2366266" y="22727"/>
                </a:cubicBezTo>
                <a:close/>
                <a:moveTo>
                  <a:pt x="926175" y="22882"/>
                </a:moveTo>
                <a:cubicBezTo>
                  <a:pt x="918213" y="22882"/>
                  <a:pt x="911797" y="17780"/>
                  <a:pt x="911797" y="11518"/>
                </a:cubicBezTo>
                <a:cubicBezTo>
                  <a:pt x="911797" y="5257"/>
                  <a:pt x="918291" y="0"/>
                  <a:pt x="926253" y="0"/>
                </a:cubicBezTo>
                <a:lnTo>
                  <a:pt x="1022264" y="0"/>
                </a:lnTo>
                <a:cubicBezTo>
                  <a:pt x="1030226" y="0"/>
                  <a:pt x="1036642" y="5102"/>
                  <a:pt x="1036642" y="11364"/>
                </a:cubicBezTo>
                <a:cubicBezTo>
                  <a:pt x="1036642" y="17625"/>
                  <a:pt x="1030226" y="22727"/>
                  <a:pt x="1022264" y="22727"/>
                </a:cubicBezTo>
                <a:lnTo>
                  <a:pt x="926253" y="22727"/>
                </a:lnTo>
                <a:close/>
                <a:moveTo>
                  <a:pt x="1118198" y="22882"/>
                </a:moveTo>
                <a:cubicBezTo>
                  <a:pt x="1110235" y="22882"/>
                  <a:pt x="1103819" y="17780"/>
                  <a:pt x="1103819" y="11518"/>
                </a:cubicBezTo>
                <a:cubicBezTo>
                  <a:pt x="1103819" y="5257"/>
                  <a:pt x="1110235" y="155"/>
                  <a:pt x="1118198" y="155"/>
                </a:cubicBezTo>
                <a:lnTo>
                  <a:pt x="1214209" y="155"/>
                </a:lnTo>
                <a:cubicBezTo>
                  <a:pt x="1222171" y="155"/>
                  <a:pt x="1228588" y="5257"/>
                  <a:pt x="1228588" y="11518"/>
                </a:cubicBezTo>
                <a:cubicBezTo>
                  <a:pt x="1228588" y="17780"/>
                  <a:pt x="1222171" y="22882"/>
                  <a:pt x="1214209" y="22882"/>
                </a:cubicBezTo>
                <a:lnTo>
                  <a:pt x="1118198" y="22882"/>
                </a:lnTo>
                <a:close/>
                <a:moveTo>
                  <a:pt x="2174243" y="22882"/>
                </a:moveTo>
                <a:lnTo>
                  <a:pt x="2078309" y="22882"/>
                </a:lnTo>
                <a:cubicBezTo>
                  <a:pt x="2070347" y="22882"/>
                  <a:pt x="2063931" y="17780"/>
                  <a:pt x="2063931" y="11518"/>
                </a:cubicBezTo>
                <a:cubicBezTo>
                  <a:pt x="2063931" y="5257"/>
                  <a:pt x="2070347" y="155"/>
                  <a:pt x="2078309" y="155"/>
                </a:cubicBezTo>
                <a:lnTo>
                  <a:pt x="2174243" y="155"/>
                </a:lnTo>
                <a:cubicBezTo>
                  <a:pt x="2182206" y="155"/>
                  <a:pt x="2188622" y="5257"/>
                  <a:pt x="2188622" y="11518"/>
                </a:cubicBezTo>
                <a:cubicBezTo>
                  <a:pt x="2188622" y="17780"/>
                  <a:pt x="2182206" y="22882"/>
                  <a:pt x="2174243" y="22882"/>
                </a:cubicBezTo>
                <a:close/>
                <a:moveTo>
                  <a:pt x="1406463" y="22882"/>
                </a:moveTo>
                <a:lnTo>
                  <a:pt x="1310452" y="22882"/>
                </a:lnTo>
                <a:cubicBezTo>
                  <a:pt x="1302490" y="22882"/>
                  <a:pt x="1296074" y="17780"/>
                  <a:pt x="1296074" y="11518"/>
                </a:cubicBezTo>
                <a:cubicBezTo>
                  <a:pt x="1296074" y="5257"/>
                  <a:pt x="1302567" y="0"/>
                  <a:pt x="1310452" y="0"/>
                </a:cubicBezTo>
                <a:lnTo>
                  <a:pt x="1406463" y="0"/>
                </a:lnTo>
                <a:cubicBezTo>
                  <a:pt x="1414426" y="0"/>
                  <a:pt x="1420842" y="5102"/>
                  <a:pt x="1420842" y="11364"/>
                </a:cubicBezTo>
                <a:cubicBezTo>
                  <a:pt x="1420842" y="17625"/>
                  <a:pt x="1414426" y="22727"/>
                  <a:pt x="1406463" y="22727"/>
                </a:cubicBezTo>
                <a:close/>
                <a:moveTo>
                  <a:pt x="1982298" y="22882"/>
                </a:moveTo>
                <a:lnTo>
                  <a:pt x="1886365" y="22882"/>
                </a:lnTo>
                <a:cubicBezTo>
                  <a:pt x="1878402" y="22882"/>
                  <a:pt x="1871986" y="17780"/>
                  <a:pt x="1871986" y="11518"/>
                </a:cubicBezTo>
                <a:cubicBezTo>
                  <a:pt x="1871986" y="5257"/>
                  <a:pt x="1878402" y="155"/>
                  <a:pt x="1886365" y="155"/>
                </a:cubicBezTo>
                <a:lnTo>
                  <a:pt x="1982298" y="155"/>
                </a:lnTo>
                <a:cubicBezTo>
                  <a:pt x="1990261" y="155"/>
                  <a:pt x="1996677" y="5257"/>
                  <a:pt x="1996677" y="11518"/>
                </a:cubicBezTo>
                <a:cubicBezTo>
                  <a:pt x="1996677" y="17780"/>
                  <a:pt x="1990261" y="22882"/>
                  <a:pt x="1982298" y="22882"/>
                </a:cubicBezTo>
                <a:close/>
                <a:moveTo>
                  <a:pt x="1790431" y="22882"/>
                </a:moveTo>
                <a:lnTo>
                  <a:pt x="1694419" y="22882"/>
                </a:lnTo>
                <a:cubicBezTo>
                  <a:pt x="1686457" y="22882"/>
                  <a:pt x="1680041" y="17780"/>
                  <a:pt x="1680041" y="11518"/>
                </a:cubicBezTo>
                <a:cubicBezTo>
                  <a:pt x="1680041" y="5257"/>
                  <a:pt x="1686457" y="155"/>
                  <a:pt x="1694419" y="155"/>
                </a:cubicBezTo>
                <a:lnTo>
                  <a:pt x="1790431" y="155"/>
                </a:lnTo>
                <a:cubicBezTo>
                  <a:pt x="1798393" y="155"/>
                  <a:pt x="1804809" y="5257"/>
                  <a:pt x="1804809" y="11518"/>
                </a:cubicBezTo>
                <a:cubicBezTo>
                  <a:pt x="1804809" y="17780"/>
                  <a:pt x="1798393" y="22882"/>
                  <a:pt x="1790431" y="22882"/>
                </a:cubicBezTo>
                <a:close/>
                <a:moveTo>
                  <a:pt x="1598408" y="22882"/>
                </a:moveTo>
                <a:lnTo>
                  <a:pt x="1502397" y="22882"/>
                </a:lnTo>
                <a:cubicBezTo>
                  <a:pt x="1494435" y="22882"/>
                  <a:pt x="1488019" y="17780"/>
                  <a:pt x="1488019" y="11518"/>
                </a:cubicBezTo>
                <a:cubicBezTo>
                  <a:pt x="1488019" y="5257"/>
                  <a:pt x="1494435" y="155"/>
                  <a:pt x="1502397" y="155"/>
                </a:cubicBezTo>
                <a:lnTo>
                  <a:pt x="1598408" y="155"/>
                </a:lnTo>
                <a:cubicBezTo>
                  <a:pt x="1606371" y="155"/>
                  <a:pt x="1612787" y="5257"/>
                  <a:pt x="1612787" y="11518"/>
                </a:cubicBezTo>
                <a:cubicBezTo>
                  <a:pt x="1612787" y="17780"/>
                  <a:pt x="1606371" y="22882"/>
                  <a:pt x="1598408" y="22882"/>
                </a:cubicBezTo>
                <a:close/>
              </a:path>
            </a:pathLst>
          </a:custGeom>
          <a:solidFill>
            <a:schemeClr val="accent6"/>
          </a:solidFill>
          <a:ln w="7719" cap="flat">
            <a:noFill/>
            <a:prstDash val="solid"/>
            <a:miter/>
          </a:ln>
        </p:spPr>
        <p:txBody>
          <a:bodyPr rtlCol="0" anchor="ctr"/>
          <a:lstStyle/>
          <a:p>
            <a:pPr algn="l">
              <a:lnSpc>
                <a:spcPct val="120000"/>
              </a:lnSpc>
            </a:pPr>
          </a:p>
        </p:txBody>
      </p:sp>
      <p:sp>
        <p:nvSpPr>
          <p:cNvPr id="2" name="椭圆 1"/>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mponentBackground5" descr="e98fa342-dfde-4e26-83f8-ff7127a1f347"/>
          <p:cNvSpPr/>
          <p:nvPr>
            <p:custDataLst>
              <p:tags r:id="rId3"/>
            </p:custDataLst>
          </p:nvPr>
        </p:nvSpPr>
        <p:spPr>
          <a:xfrm>
            <a:off x="4741103" y="2010539"/>
            <a:ext cx="2323798" cy="921426"/>
          </a:xfrm>
          <a:custGeom>
            <a:avLst/>
            <a:gdLst>
              <a:gd name="connsiteX0" fmla="*/ 2501161 w 2620211"/>
              <a:gd name="connsiteY0" fmla="*/ 0 h 843691"/>
              <a:gd name="connsiteX1" fmla="*/ 119202 w 2620211"/>
              <a:gd name="connsiteY1" fmla="*/ 0 h 843691"/>
              <a:gd name="connsiteX2" fmla="*/ 0 w 2620211"/>
              <a:gd name="connsiteY2" fmla="*/ 94388 h 843691"/>
              <a:gd name="connsiteX3" fmla="*/ 0 w 2620211"/>
              <a:gd name="connsiteY3" fmla="*/ 577845 h 843691"/>
              <a:gd name="connsiteX4" fmla="*/ 99490 w 2620211"/>
              <a:gd name="connsiteY4" fmla="*/ 654298 h 843691"/>
              <a:gd name="connsiteX5" fmla="*/ 104128 w 2620211"/>
              <a:gd name="connsiteY5" fmla="*/ 655148 h 843691"/>
              <a:gd name="connsiteX6" fmla="*/ 279685 w 2620211"/>
              <a:gd name="connsiteY6" fmla="*/ 746367 h 843691"/>
              <a:gd name="connsiteX7" fmla="*/ 338126 w 2620211"/>
              <a:gd name="connsiteY7" fmla="*/ 837508 h 843691"/>
              <a:gd name="connsiteX8" fmla="*/ 343151 w 2620211"/>
              <a:gd name="connsiteY8" fmla="*/ 843692 h 843691"/>
              <a:gd name="connsiteX9" fmla="*/ 349026 w 2620211"/>
              <a:gd name="connsiteY9" fmla="*/ 837276 h 843691"/>
              <a:gd name="connsiteX10" fmla="*/ 746831 w 2620211"/>
              <a:gd name="connsiteY10" fmla="*/ 654066 h 843691"/>
              <a:gd name="connsiteX11" fmla="*/ 2516003 w 2620211"/>
              <a:gd name="connsiteY11" fmla="*/ 654066 h 843691"/>
              <a:gd name="connsiteX12" fmla="*/ 2613870 w 2620211"/>
              <a:gd name="connsiteY12" fmla="*/ 577767 h 843691"/>
              <a:gd name="connsiteX13" fmla="*/ 2620209 w 2620211"/>
              <a:gd name="connsiteY13" fmla="*/ 94929 h 843691"/>
              <a:gd name="connsiteX14" fmla="*/ 2585654 w 2620211"/>
              <a:gd name="connsiteY14" fmla="*/ 27829 h 843691"/>
              <a:gd name="connsiteX15" fmla="*/ 2501161 w 2620211"/>
              <a:gd name="connsiteY15" fmla="*/ 0 h 843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20211" h="843691">
                <a:moveTo>
                  <a:pt x="2501161" y="0"/>
                </a:moveTo>
                <a:lnTo>
                  <a:pt x="119202" y="0"/>
                </a:lnTo>
                <a:cubicBezTo>
                  <a:pt x="53494" y="0"/>
                  <a:pt x="0" y="42362"/>
                  <a:pt x="0" y="94388"/>
                </a:cubicBezTo>
                <a:lnTo>
                  <a:pt x="0" y="577845"/>
                </a:lnTo>
                <a:cubicBezTo>
                  <a:pt x="0" y="617656"/>
                  <a:pt x="31617" y="641930"/>
                  <a:pt x="99490" y="654298"/>
                </a:cubicBezTo>
                <a:lnTo>
                  <a:pt x="104128" y="655148"/>
                </a:lnTo>
                <a:cubicBezTo>
                  <a:pt x="183055" y="668599"/>
                  <a:pt x="243120" y="689239"/>
                  <a:pt x="279685" y="746367"/>
                </a:cubicBezTo>
                <a:lnTo>
                  <a:pt x="338126" y="837508"/>
                </a:lnTo>
                <a:cubicBezTo>
                  <a:pt x="340600" y="841373"/>
                  <a:pt x="342223" y="842996"/>
                  <a:pt x="343151" y="843692"/>
                </a:cubicBezTo>
                <a:cubicBezTo>
                  <a:pt x="344156" y="842996"/>
                  <a:pt x="346089" y="841373"/>
                  <a:pt x="349026" y="837276"/>
                </a:cubicBezTo>
                <a:cubicBezTo>
                  <a:pt x="432282" y="721243"/>
                  <a:pt x="524042" y="654066"/>
                  <a:pt x="746831" y="654066"/>
                </a:cubicBezTo>
                <a:lnTo>
                  <a:pt x="2516003" y="654066"/>
                </a:lnTo>
                <a:cubicBezTo>
                  <a:pt x="2569265" y="654066"/>
                  <a:pt x="2613174" y="619821"/>
                  <a:pt x="2613870" y="577767"/>
                </a:cubicBezTo>
                <a:cubicBezTo>
                  <a:pt x="2616266" y="443568"/>
                  <a:pt x="2618894" y="233302"/>
                  <a:pt x="2620209" y="94929"/>
                </a:cubicBezTo>
                <a:cubicBezTo>
                  <a:pt x="2620440" y="69651"/>
                  <a:pt x="2608149" y="45764"/>
                  <a:pt x="2585654" y="27829"/>
                </a:cubicBezTo>
                <a:cubicBezTo>
                  <a:pt x="2563158" y="9895"/>
                  <a:pt x="2533087" y="0"/>
                  <a:pt x="2501161" y="0"/>
                </a:cubicBezTo>
                <a:close/>
              </a:path>
            </a:pathLst>
          </a:custGeom>
          <a:solidFill>
            <a:schemeClr val="accent5">
              <a:lumMod val="20000"/>
              <a:lumOff val="80000"/>
            </a:schemeClr>
          </a:solidFill>
          <a:ln w="25400" cap="flat">
            <a:solidFill>
              <a:schemeClr val="accent5"/>
            </a:solidFill>
            <a:prstDash val="solid"/>
            <a:miter/>
          </a:ln>
        </p:spPr>
        <p:txBody>
          <a:bodyPr wrap="square" rtlCol="0" anchor="ctr">
            <a:normAutofit/>
          </a:bodyPr>
          <a:p>
            <a:pPr algn="l">
              <a:lnSpc>
                <a:spcPct val="120000"/>
              </a:lnSpc>
            </a:pPr>
          </a:p>
        </p:txBody>
      </p:sp>
      <p:sp>
        <p:nvSpPr>
          <p:cNvPr id="3" name="文本框 2"/>
          <p:cNvSpPr txBox="1"/>
          <p:nvPr/>
        </p:nvSpPr>
        <p:spPr>
          <a:xfrm>
            <a:off x="875874" y="277521"/>
            <a:ext cx="9792126" cy="534035"/>
          </a:xfrm>
          <a:prstGeom prst="rect">
            <a:avLst/>
          </a:prstGeom>
          <a:noFill/>
        </p:spPr>
        <p:txBody>
          <a:bodyPr wrap="square" rtlCol="0" anchor="ctr">
            <a:spAutoFit/>
          </a:bodyPr>
          <a:lstStyle/>
          <a:p>
            <a:pPr>
              <a:lnSpc>
                <a:spcPct val="120000"/>
              </a:lnSpc>
            </a:pPr>
            <a:r>
              <a:rPr lang="en-US" altLang="zh-CN" sz="2400" spc="300" dirty="0">
                <a:latin typeface="+mn-ea"/>
                <a:sym typeface="+mn-ea"/>
              </a:rPr>
              <a:t>挑战与未来</a:t>
            </a:r>
            <a:endParaRPr lang="en-US" altLang="zh-CN" sz="2400" spc="300" dirty="0">
              <a:latin typeface="+mn-ea"/>
              <a:sym typeface="+mn-ea"/>
            </a:endParaRPr>
          </a:p>
        </p:txBody>
      </p:sp>
      <p:cxnSp>
        <p:nvCxnSpPr>
          <p:cNvPr id="4" name="直接连接符 3"/>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Shape5" descr="e0b31ad9-8c54-4c69-a391-d98381a4fdf1"/>
          <p:cNvSpPr/>
          <p:nvPr>
            <p:custDataLst>
              <p:tags r:id="rId4"/>
            </p:custDataLst>
          </p:nvPr>
        </p:nvSpPr>
        <p:spPr>
          <a:xfrm>
            <a:off x="1831225" y="1887128"/>
            <a:ext cx="2380355" cy="808718"/>
          </a:xfrm>
          <a:custGeom>
            <a:avLst/>
            <a:gdLst>
              <a:gd name="connsiteX0" fmla="*/ 418831 w 2683983"/>
              <a:gd name="connsiteY0" fmla="*/ 740492 h 740491"/>
              <a:gd name="connsiteX1" fmla="*/ 322666 w 2683983"/>
              <a:gd name="connsiteY1" fmla="*/ 740492 h 740491"/>
              <a:gd name="connsiteX2" fmla="*/ 308287 w 2683983"/>
              <a:gd name="connsiteY2" fmla="*/ 729128 h 740491"/>
              <a:gd name="connsiteX3" fmla="*/ 322666 w 2683983"/>
              <a:gd name="connsiteY3" fmla="*/ 717764 h 740491"/>
              <a:gd name="connsiteX4" fmla="*/ 418831 w 2683983"/>
              <a:gd name="connsiteY4" fmla="*/ 717764 h 740491"/>
              <a:gd name="connsiteX5" fmla="*/ 433210 w 2683983"/>
              <a:gd name="connsiteY5" fmla="*/ 729128 h 740491"/>
              <a:gd name="connsiteX6" fmla="*/ 418831 w 2683983"/>
              <a:gd name="connsiteY6" fmla="*/ 740492 h 740491"/>
              <a:gd name="connsiteX7" fmla="*/ 226577 w 2683983"/>
              <a:gd name="connsiteY7" fmla="*/ 740492 h 740491"/>
              <a:gd name="connsiteX8" fmla="*/ 147882 w 2683983"/>
              <a:gd name="connsiteY8" fmla="*/ 740492 h 740491"/>
              <a:gd name="connsiteX9" fmla="*/ 128633 w 2683983"/>
              <a:gd name="connsiteY9" fmla="*/ 739487 h 740491"/>
              <a:gd name="connsiteX10" fmla="*/ 116187 w 2683983"/>
              <a:gd name="connsiteY10" fmla="*/ 726732 h 740491"/>
              <a:gd name="connsiteX11" fmla="*/ 132267 w 2683983"/>
              <a:gd name="connsiteY11" fmla="*/ 716914 h 740491"/>
              <a:gd name="connsiteX12" fmla="*/ 147805 w 2683983"/>
              <a:gd name="connsiteY12" fmla="*/ 717687 h 740491"/>
              <a:gd name="connsiteX13" fmla="*/ 226500 w 2683983"/>
              <a:gd name="connsiteY13" fmla="*/ 717687 h 740491"/>
              <a:gd name="connsiteX14" fmla="*/ 240878 w 2683983"/>
              <a:gd name="connsiteY14" fmla="*/ 729051 h 740491"/>
              <a:gd name="connsiteX15" fmla="*/ 226500 w 2683983"/>
              <a:gd name="connsiteY15" fmla="*/ 740414 h 740491"/>
              <a:gd name="connsiteX16" fmla="*/ 611086 w 2683983"/>
              <a:gd name="connsiteY16" fmla="*/ 740492 h 740491"/>
              <a:gd name="connsiteX17" fmla="*/ 514997 w 2683983"/>
              <a:gd name="connsiteY17" fmla="*/ 740492 h 740491"/>
              <a:gd name="connsiteX18" fmla="*/ 500619 w 2683983"/>
              <a:gd name="connsiteY18" fmla="*/ 729128 h 740491"/>
              <a:gd name="connsiteX19" fmla="*/ 514997 w 2683983"/>
              <a:gd name="connsiteY19" fmla="*/ 717764 h 740491"/>
              <a:gd name="connsiteX20" fmla="*/ 611086 w 2683983"/>
              <a:gd name="connsiteY20" fmla="*/ 717764 h 740491"/>
              <a:gd name="connsiteX21" fmla="*/ 625464 w 2683983"/>
              <a:gd name="connsiteY21" fmla="*/ 729128 h 740491"/>
              <a:gd name="connsiteX22" fmla="*/ 611086 w 2683983"/>
              <a:gd name="connsiteY22" fmla="*/ 740492 h 740491"/>
              <a:gd name="connsiteX23" fmla="*/ 1379562 w 2683983"/>
              <a:gd name="connsiteY23" fmla="*/ 740492 h 740491"/>
              <a:gd name="connsiteX24" fmla="*/ 1283473 w 2683983"/>
              <a:gd name="connsiteY24" fmla="*/ 740492 h 740491"/>
              <a:gd name="connsiteX25" fmla="*/ 1269095 w 2683983"/>
              <a:gd name="connsiteY25" fmla="*/ 729128 h 740491"/>
              <a:gd name="connsiteX26" fmla="*/ 1283473 w 2683983"/>
              <a:gd name="connsiteY26" fmla="*/ 717764 h 740491"/>
              <a:gd name="connsiteX27" fmla="*/ 1379562 w 2683983"/>
              <a:gd name="connsiteY27" fmla="*/ 717764 h 740491"/>
              <a:gd name="connsiteX28" fmla="*/ 1393940 w 2683983"/>
              <a:gd name="connsiteY28" fmla="*/ 729128 h 740491"/>
              <a:gd name="connsiteX29" fmla="*/ 1379562 w 2683983"/>
              <a:gd name="connsiteY29" fmla="*/ 740492 h 740491"/>
              <a:gd name="connsiteX30" fmla="*/ 995362 w 2683983"/>
              <a:gd name="connsiteY30" fmla="*/ 740492 h 740491"/>
              <a:gd name="connsiteX31" fmla="*/ 899274 w 2683983"/>
              <a:gd name="connsiteY31" fmla="*/ 740492 h 740491"/>
              <a:gd name="connsiteX32" fmla="*/ 884895 w 2683983"/>
              <a:gd name="connsiteY32" fmla="*/ 729128 h 740491"/>
              <a:gd name="connsiteX33" fmla="*/ 899274 w 2683983"/>
              <a:gd name="connsiteY33" fmla="*/ 717764 h 740491"/>
              <a:gd name="connsiteX34" fmla="*/ 995362 w 2683983"/>
              <a:gd name="connsiteY34" fmla="*/ 717764 h 740491"/>
              <a:gd name="connsiteX35" fmla="*/ 1009741 w 2683983"/>
              <a:gd name="connsiteY35" fmla="*/ 729128 h 740491"/>
              <a:gd name="connsiteX36" fmla="*/ 995362 w 2683983"/>
              <a:gd name="connsiteY36" fmla="*/ 740492 h 740491"/>
              <a:gd name="connsiteX37" fmla="*/ 803263 w 2683983"/>
              <a:gd name="connsiteY37" fmla="*/ 740492 h 740491"/>
              <a:gd name="connsiteX38" fmla="*/ 707174 w 2683983"/>
              <a:gd name="connsiteY38" fmla="*/ 740492 h 740491"/>
              <a:gd name="connsiteX39" fmla="*/ 692796 w 2683983"/>
              <a:gd name="connsiteY39" fmla="*/ 729128 h 740491"/>
              <a:gd name="connsiteX40" fmla="*/ 707174 w 2683983"/>
              <a:gd name="connsiteY40" fmla="*/ 717764 h 740491"/>
              <a:gd name="connsiteX41" fmla="*/ 803263 w 2683983"/>
              <a:gd name="connsiteY41" fmla="*/ 717764 h 740491"/>
              <a:gd name="connsiteX42" fmla="*/ 817641 w 2683983"/>
              <a:gd name="connsiteY42" fmla="*/ 729128 h 740491"/>
              <a:gd name="connsiteX43" fmla="*/ 803263 w 2683983"/>
              <a:gd name="connsiteY43" fmla="*/ 740492 h 740491"/>
              <a:gd name="connsiteX44" fmla="*/ 1187539 w 2683983"/>
              <a:gd name="connsiteY44" fmla="*/ 740492 h 740491"/>
              <a:gd name="connsiteX45" fmla="*/ 1091451 w 2683983"/>
              <a:gd name="connsiteY45" fmla="*/ 740492 h 740491"/>
              <a:gd name="connsiteX46" fmla="*/ 1077072 w 2683983"/>
              <a:gd name="connsiteY46" fmla="*/ 729128 h 740491"/>
              <a:gd name="connsiteX47" fmla="*/ 1091451 w 2683983"/>
              <a:gd name="connsiteY47" fmla="*/ 717764 h 740491"/>
              <a:gd name="connsiteX48" fmla="*/ 1187539 w 2683983"/>
              <a:gd name="connsiteY48" fmla="*/ 717764 h 740491"/>
              <a:gd name="connsiteX49" fmla="*/ 1201918 w 2683983"/>
              <a:gd name="connsiteY49" fmla="*/ 729128 h 740491"/>
              <a:gd name="connsiteX50" fmla="*/ 1187539 w 2683983"/>
              <a:gd name="connsiteY50" fmla="*/ 740492 h 740491"/>
              <a:gd name="connsiteX51" fmla="*/ 1955938 w 2683983"/>
              <a:gd name="connsiteY51" fmla="*/ 740492 h 740491"/>
              <a:gd name="connsiteX52" fmla="*/ 1859849 w 2683983"/>
              <a:gd name="connsiteY52" fmla="*/ 740492 h 740491"/>
              <a:gd name="connsiteX53" fmla="*/ 1845471 w 2683983"/>
              <a:gd name="connsiteY53" fmla="*/ 729128 h 740491"/>
              <a:gd name="connsiteX54" fmla="*/ 1859849 w 2683983"/>
              <a:gd name="connsiteY54" fmla="*/ 717764 h 740491"/>
              <a:gd name="connsiteX55" fmla="*/ 1955938 w 2683983"/>
              <a:gd name="connsiteY55" fmla="*/ 717764 h 740491"/>
              <a:gd name="connsiteX56" fmla="*/ 1970316 w 2683983"/>
              <a:gd name="connsiteY56" fmla="*/ 729128 h 740491"/>
              <a:gd name="connsiteX57" fmla="*/ 1955938 w 2683983"/>
              <a:gd name="connsiteY57" fmla="*/ 740492 h 740491"/>
              <a:gd name="connsiteX58" fmla="*/ 1763838 w 2683983"/>
              <a:gd name="connsiteY58" fmla="*/ 740492 h 740491"/>
              <a:gd name="connsiteX59" fmla="*/ 1667750 w 2683983"/>
              <a:gd name="connsiteY59" fmla="*/ 740492 h 740491"/>
              <a:gd name="connsiteX60" fmla="*/ 1653371 w 2683983"/>
              <a:gd name="connsiteY60" fmla="*/ 729128 h 740491"/>
              <a:gd name="connsiteX61" fmla="*/ 1667750 w 2683983"/>
              <a:gd name="connsiteY61" fmla="*/ 717764 h 740491"/>
              <a:gd name="connsiteX62" fmla="*/ 1763838 w 2683983"/>
              <a:gd name="connsiteY62" fmla="*/ 717764 h 740491"/>
              <a:gd name="connsiteX63" fmla="*/ 1778217 w 2683983"/>
              <a:gd name="connsiteY63" fmla="*/ 729128 h 740491"/>
              <a:gd name="connsiteX64" fmla="*/ 1763838 w 2683983"/>
              <a:gd name="connsiteY64" fmla="*/ 740492 h 740491"/>
              <a:gd name="connsiteX65" fmla="*/ 1571739 w 2683983"/>
              <a:gd name="connsiteY65" fmla="*/ 740492 h 740491"/>
              <a:gd name="connsiteX66" fmla="*/ 1475650 w 2683983"/>
              <a:gd name="connsiteY66" fmla="*/ 740492 h 740491"/>
              <a:gd name="connsiteX67" fmla="*/ 1461272 w 2683983"/>
              <a:gd name="connsiteY67" fmla="*/ 729128 h 740491"/>
              <a:gd name="connsiteX68" fmla="*/ 1475650 w 2683983"/>
              <a:gd name="connsiteY68" fmla="*/ 717764 h 740491"/>
              <a:gd name="connsiteX69" fmla="*/ 1571739 w 2683983"/>
              <a:gd name="connsiteY69" fmla="*/ 717764 h 740491"/>
              <a:gd name="connsiteX70" fmla="*/ 1586117 w 2683983"/>
              <a:gd name="connsiteY70" fmla="*/ 729128 h 740491"/>
              <a:gd name="connsiteX71" fmla="*/ 1571739 w 2683983"/>
              <a:gd name="connsiteY71" fmla="*/ 740492 h 740491"/>
              <a:gd name="connsiteX72" fmla="*/ 2148192 w 2683983"/>
              <a:gd name="connsiteY72" fmla="*/ 740492 h 740491"/>
              <a:gd name="connsiteX73" fmla="*/ 2052104 w 2683983"/>
              <a:gd name="connsiteY73" fmla="*/ 740492 h 740491"/>
              <a:gd name="connsiteX74" fmla="*/ 2037725 w 2683983"/>
              <a:gd name="connsiteY74" fmla="*/ 729128 h 740491"/>
              <a:gd name="connsiteX75" fmla="*/ 2052104 w 2683983"/>
              <a:gd name="connsiteY75" fmla="*/ 717764 h 740491"/>
              <a:gd name="connsiteX76" fmla="*/ 2148192 w 2683983"/>
              <a:gd name="connsiteY76" fmla="*/ 717764 h 740491"/>
              <a:gd name="connsiteX77" fmla="*/ 2162571 w 2683983"/>
              <a:gd name="connsiteY77" fmla="*/ 729128 h 740491"/>
              <a:gd name="connsiteX78" fmla="*/ 2148192 w 2683983"/>
              <a:gd name="connsiteY78" fmla="*/ 740492 h 740491"/>
              <a:gd name="connsiteX79" fmla="*/ 2340446 w 2683983"/>
              <a:gd name="connsiteY79" fmla="*/ 740492 h 740491"/>
              <a:gd name="connsiteX80" fmla="*/ 2244281 w 2683983"/>
              <a:gd name="connsiteY80" fmla="*/ 740492 h 740491"/>
              <a:gd name="connsiteX81" fmla="*/ 2229902 w 2683983"/>
              <a:gd name="connsiteY81" fmla="*/ 729128 h 740491"/>
              <a:gd name="connsiteX82" fmla="*/ 2244281 w 2683983"/>
              <a:gd name="connsiteY82" fmla="*/ 717764 h 740491"/>
              <a:gd name="connsiteX83" fmla="*/ 2340446 w 2683983"/>
              <a:gd name="connsiteY83" fmla="*/ 717764 h 740491"/>
              <a:gd name="connsiteX84" fmla="*/ 2354825 w 2683983"/>
              <a:gd name="connsiteY84" fmla="*/ 729128 h 740491"/>
              <a:gd name="connsiteX85" fmla="*/ 2340446 w 2683983"/>
              <a:gd name="connsiteY85" fmla="*/ 740492 h 740491"/>
              <a:gd name="connsiteX86" fmla="*/ 2532778 w 2683983"/>
              <a:gd name="connsiteY86" fmla="*/ 740492 h 740491"/>
              <a:gd name="connsiteX87" fmla="*/ 2436612 w 2683983"/>
              <a:gd name="connsiteY87" fmla="*/ 740492 h 740491"/>
              <a:gd name="connsiteX88" fmla="*/ 2422234 w 2683983"/>
              <a:gd name="connsiteY88" fmla="*/ 729128 h 740491"/>
              <a:gd name="connsiteX89" fmla="*/ 2436612 w 2683983"/>
              <a:gd name="connsiteY89" fmla="*/ 717764 h 740491"/>
              <a:gd name="connsiteX90" fmla="*/ 2532778 w 2683983"/>
              <a:gd name="connsiteY90" fmla="*/ 717764 h 740491"/>
              <a:gd name="connsiteX91" fmla="*/ 2547157 w 2683983"/>
              <a:gd name="connsiteY91" fmla="*/ 729128 h 740491"/>
              <a:gd name="connsiteX92" fmla="*/ 2532778 w 2683983"/>
              <a:gd name="connsiteY92" fmla="*/ 740492 h 740491"/>
              <a:gd name="connsiteX93" fmla="*/ 2621445 w 2683983"/>
              <a:gd name="connsiteY93" fmla="*/ 716064 h 740491"/>
              <a:gd name="connsiteX94" fmla="*/ 2610391 w 2683983"/>
              <a:gd name="connsiteY94" fmla="*/ 711967 h 740491"/>
              <a:gd name="connsiteX95" fmla="*/ 2612246 w 2683983"/>
              <a:gd name="connsiteY95" fmla="*/ 695965 h 740491"/>
              <a:gd name="connsiteX96" fmla="*/ 2653758 w 2683983"/>
              <a:gd name="connsiteY96" fmla="*/ 638528 h 740491"/>
              <a:gd name="connsiteX97" fmla="*/ 2670224 w 2683983"/>
              <a:gd name="connsiteY97" fmla="*/ 629020 h 740491"/>
              <a:gd name="connsiteX98" fmla="*/ 2682206 w 2683983"/>
              <a:gd name="connsiteY98" fmla="*/ 642007 h 740491"/>
              <a:gd name="connsiteX99" fmla="*/ 2630644 w 2683983"/>
              <a:gd name="connsiteY99" fmla="*/ 713435 h 740491"/>
              <a:gd name="connsiteX100" fmla="*/ 2621445 w 2683983"/>
              <a:gd name="connsiteY100" fmla="*/ 716064 h 740491"/>
              <a:gd name="connsiteX101" fmla="*/ 47774 w 2683983"/>
              <a:gd name="connsiteY101" fmla="*/ 704932 h 740491"/>
              <a:gd name="connsiteX102" fmla="*/ 37028 w 2683983"/>
              <a:gd name="connsiteY102" fmla="*/ 701144 h 740491"/>
              <a:gd name="connsiteX103" fmla="*/ 0 w 2683983"/>
              <a:gd name="connsiteY103" fmla="*/ 624304 h 740491"/>
              <a:gd name="connsiteX104" fmla="*/ 14378 w 2683983"/>
              <a:gd name="connsiteY104" fmla="*/ 612941 h 740491"/>
              <a:gd name="connsiteX105" fmla="*/ 14378 w 2683983"/>
              <a:gd name="connsiteY105" fmla="*/ 612941 h 740491"/>
              <a:gd name="connsiteX106" fmla="*/ 28757 w 2683983"/>
              <a:gd name="connsiteY106" fmla="*/ 624304 h 740491"/>
              <a:gd name="connsiteX107" fmla="*/ 58519 w 2683983"/>
              <a:gd name="connsiteY107" fmla="*/ 686070 h 740491"/>
              <a:gd name="connsiteX108" fmla="*/ 57282 w 2683983"/>
              <a:gd name="connsiteY108" fmla="*/ 702149 h 740491"/>
              <a:gd name="connsiteX109" fmla="*/ 47696 w 2683983"/>
              <a:gd name="connsiteY109" fmla="*/ 705009 h 740491"/>
              <a:gd name="connsiteX110" fmla="*/ 2669606 w 2683983"/>
              <a:gd name="connsiteY110" fmla="*/ 575371 h 740491"/>
              <a:gd name="connsiteX111" fmla="*/ 2655227 w 2683983"/>
              <a:gd name="connsiteY111" fmla="*/ 564007 h 740491"/>
              <a:gd name="connsiteX112" fmla="*/ 2655227 w 2683983"/>
              <a:gd name="connsiteY112" fmla="*/ 487863 h 740491"/>
              <a:gd name="connsiteX113" fmla="*/ 2669606 w 2683983"/>
              <a:gd name="connsiteY113" fmla="*/ 476500 h 740491"/>
              <a:gd name="connsiteX114" fmla="*/ 2683984 w 2683983"/>
              <a:gd name="connsiteY114" fmla="*/ 487863 h 740491"/>
              <a:gd name="connsiteX115" fmla="*/ 2683984 w 2683983"/>
              <a:gd name="connsiteY115" fmla="*/ 564007 h 740491"/>
              <a:gd name="connsiteX116" fmla="*/ 2669606 w 2683983"/>
              <a:gd name="connsiteY116" fmla="*/ 575371 h 740491"/>
              <a:gd name="connsiteX117" fmla="*/ 15074 w 2683983"/>
              <a:gd name="connsiteY117" fmla="*/ 559678 h 740491"/>
              <a:gd name="connsiteX118" fmla="*/ 14920 w 2683983"/>
              <a:gd name="connsiteY118" fmla="*/ 559678 h 740491"/>
              <a:gd name="connsiteX119" fmla="*/ 618 w 2683983"/>
              <a:gd name="connsiteY119" fmla="*/ 548237 h 740491"/>
              <a:gd name="connsiteX120" fmla="*/ 1391 w 2683983"/>
              <a:gd name="connsiteY120" fmla="*/ 472325 h 740491"/>
              <a:gd name="connsiteX121" fmla="*/ 15925 w 2683983"/>
              <a:gd name="connsiteY121" fmla="*/ 461039 h 740491"/>
              <a:gd name="connsiteX122" fmla="*/ 30226 w 2683983"/>
              <a:gd name="connsiteY122" fmla="*/ 472480 h 740491"/>
              <a:gd name="connsiteX123" fmla="*/ 29453 w 2683983"/>
              <a:gd name="connsiteY123" fmla="*/ 548392 h 740491"/>
              <a:gd name="connsiteX124" fmla="*/ 15074 w 2683983"/>
              <a:gd name="connsiteY124" fmla="*/ 559678 h 740491"/>
              <a:gd name="connsiteX125" fmla="*/ 2669606 w 2683983"/>
              <a:gd name="connsiteY125" fmla="*/ 423160 h 740491"/>
              <a:gd name="connsiteX126" fmla="*/ 2655227 w 2683983"/>
              <a:gd name="connsiteY126" fmla="*/ 411797 h 740491"/>
              <a:gd name="connsiteX127" fmla="*/ 2655227 w 2683983"/>
              <a:gd name="connsiteY127" fmla="*/ 335730 h 740491"/>
              <a:gd name="connsiteX128" fmla="*/ 2669606 w 2683983"/>
              <a:gd name="connsiteY128" fmla="*/ 324366 h 740491"/>
              <a:gd name="connsiteX129" fmla="*/ 2683984 w 2683983"/>
              <a:gd name="connsiteY129" fmla="*/ 335730 h 740491"/>
              <a:gd name="connsiteX130" fmla="*/ 2683984 w 2683983"/>
              <a:gd name="connsiteY130" fmla="*/ 411797 h 740491"/>
              <a:gd name="connsiteX131" fmla="*/ 2669606 w 2683983"/>
              <a:gd name="connsiteY131" fmla="*/ 423160 h 740491"/>
              <a:gd name="connsiteX132" fmla="*/ 16698 w 2683983"/>
              <a:gd name="connsiteY132" fmla="*/ 407854 h 740491"/>
              <a:gd name="connsiteX133" fmla="*/ 16543 w 2683983"/>
              <a:gd name="connsiteY133" fmla="*/ 407854 h 740491"/>
              <a:gd name="connsiteX134" fmla="*/ 2319 w 2683983"/>
              <a:gd name="connsiteY134" fmla="*/ 396413 h 740491"/>
              <a:gd name="connsiteX135" fmla="*/ 3169 w 2683983"/>
              <a:gd name="connsiteY135" fmla="*/ 320501 h 740491"/>
              <a:gd name="connsiteX136" fmla="*/ 17548 w 2683983"/>
              <a:gd name="connsiteY136" fmla="*/ 309215 h 740491"/>
              <a:gd name="connsiteX137" fmla="*/ 17703 w 2683983"/>
              <a:gd name="connsiteY137" fmla="*/ 309215 h 740491"/>
              <a:gd name="connsiteX138" fmla="*/ 31926 w 2683983"/>
              <a:gd name="connsiteY138" fmla="*/ 320733 h 740491"/>
              <a:gd name="connsiteX139" fmla="*/ 31076 w 2683983"/>
              <a:gd name="connsiteY139" fmla="*/ 396645 h 740491"/>
              <a:gd name="connsiteX140" fmla="*/ 16698 w 2683983"/>
              <a:gd name="connsiteY140" fmla="*/ 407931 h 740491"/>
              <a:gd name="connsiteX141" fmla="*/ 2669606 w 2683983"/>
              <a:gd name="connsiteY141" fmla="*/ 271027 h 740491"/>
              <a:gd name="connsiteX142" fmla="*/ 2655227 w 2683983"/>
              <a:gd name="connsiteY142" fmla="*/ 259663 h 740491"/>
              <a:gd name="connsiteX143" fmla="*/ 2655227 w 2683983"/>
              <a:gd name="connsiteY143" fmla="*/ 183519 h 740491"/>
              <a:gd name="connsiteX144" fmla="*/ 2669606 w 2683983"/>
              <a:gd name="connsiteY144" fmla="*/ 172155 h 740491"/>
              <a:gd name="connsiteX145" fmla="*/ 2683984 w 2683983"/>
              <a:gd name="connsiteY145" fmla="*/ 183519 h 740491"/>
              <a:gd name="connsiteX146" fmla="*/ 2683984 w 2683983"/>
              <a:gd name="connsiteY146" fmla="*/ 259663 h 740491"/>
              <a:gd name="connsiteX147" fmla="*/ 2669606 w 2683983"/>
              <a:gd name="connsiteY147" fmla="*/ 271027 h 740491"/>
              <a:gd name="connsiteX148" fmla="*/ 18553 w 2683983"/>
              <a:gd name="connsiteY148" fmla="*/ 256030 h 740491"/>
              <a:gd name="connsiteX149" fmla="*/ 18398 w 2683983"/>
              <a:gd name="connsiteY149" fmla="*/ 256030 h 740491"/>
              <a:gd name="connsiteX150" fmla="*/ 4174 w 2683983"/>
              <a:gd name="connsiteY150" fmla="*/ 244511 h 740491"/>
              <a:gd name="connsiteX151" fmla="*/ 5257 w 2683983"/>
              <a:gd name="connsiteY151" fmla="*/ 168599 h 740491"/>
              <a:gd name="connsiteX152" fmla="*/ 19635 w 2683983"/>
              <a:gd name="connsiteY152" fmla="*/ 157390 h 740491"/>
              <a:gd name="connsiteX153" fmla="*/ 19790 w 2683983"/>
              <a:gd name="connsiteY153" fmla="*/ 157390 h 740491"/>
              <a:gd name="connsiteX154" fmla="*/ 34014 w 2683983"/>
              <a:gd name="connsiteY154" fmla="*/ 168908 h 740491"/>
              <a:gd name="connsiteX155" fmla="*/ 32931 w 2683983"/>
              <a:gd name="connsiteY155" fmla="*/ 244821 h 740491"/>
              <a:gd name="connsiteX156" fmla="*/ 18553 w 2683983"/>
              <a:gd name="connsiteY156" fmla="*/ 256107 h 740491"/>
              <a:gd name="connsiteX157" fmla="*/ 2669296 w 2683983"/>
              <a:gd name="connsiteY157" fmla="*/ 118661 h 740491"/>
              <a:gd name="connsiteX158" fmla="*/ 2654918 w 2683983"/>
              <a:gd name="connsiteY158" fmla="*/ 107297 h 740491"/>
              <a:gd name="connsiteX159" fmla="*/ 2654918 w 2683983"/>
              <a:gd name="connsiteY159" fmla="*/ 98717 h 740491"/>
              <a:gd name="connsiteX160" fmla="*/ 2626934 w 2683983"/>
              <a:gd name="connsiteY160" fmla="*/ 47774 h 740491"/>
              <a:gd name="connsiteX161" fmla="*/ 2625388 w 2683983"/>
              <a:gd name="connsiteY161" fmla="*/ 31694 h 740491"/>
              <a:gd name="connsiteX162" fmla="*/ 2645641 w 2683983"/>
              <a:gd name="connsiteY162" fmla="*/ 30458 h 740491"/>
              <a:gd name="connsiteX163" fmla="*/ 2683675 w 2683983"/>
              <a:gd name="connsiteY163" fmla="*/ 98717 h 740491"/>
              <a:gd name="connsiteX164" fmla="*/ 2683675 w 2683983"/>
              <a:gd name="connsiteY164" fmla="*/ 107297 h 740491"/>
              <a:gd name="connsiteX165" fmla="*/ 2669296 w 2683983"/>
              <a:gd name="connsiteY165" fmla="*/ 118661 h 740491"/>
              <a:gd name="connsiteX166" fmla="*/ 20717 w 2683983"/>
              <a:gd name="connsiteY166" fmla="*/ 104205 h 740491"/>
              <a:gd name="connsiteX167" fmla="*/ 19558 w 2683983"/>
              <a:gd name="connsiteY167" fmla="*/ 104205 h 740491"/>
              <a:gd name="connsiteX168" fmla="*/ 6339 w 2683983"/>
              <a:gd name="connsiteY168" fmla="*/ 91991 h 740491"/>
              <a:gd name="connsiteX169" fmla="*/ 57669 w 2683983"/>
              <a:gd name="connsiteY169" fmla="*/ 19558 h 740491"/>
              <a:gd name="connsiteX170" fmla="*/ 77768 w 2683983"/>
              <a:gd name="connsiteY170" fmla="*/ 22032 h 740491"/>
              <a:gd name="connsiteX171" fmla="*/ 74675 w 2683983"/>
              <a:gd name="connsiteY171" fmla="*/ 37956 h 740491"/>
              <a:gd name="connsiteX172" fmla="*/ 35019 w 2683983"/>
              <a:gd name="connsiteY172" fmla="*/ 93769 h 740491"/>
              <a:gd name="connsiteX173" fmla="*/ 20717 w 2683983"/>
              <a:gd name="connsiteY173" fmla="*/ 104283 h 740491"/>
              <a:gd name="connsiteX174" fmla="*/ 2558288 w 2683983"/>
              <a:gd name="connsiteY174" fmla="*/ 22882 h 740491"/>
              <a:gd name="connsiteX175" fmla="*/ 2557670 w 2683983"/>
              <a:gd name="connsiteY175" fmla="*/ 22882 h 740491"/>
              <a:gd name="connsiteX176" fmla="*/ 2462200 w 2683983"/>
              <a:gd name="connsiteY176" fmla="*/ 22882 h 740491"/>
              <a:gd name="connsiteX177" fmla="*/ 2447821 w 2683983"/>
              <a:gd name="connsiteY177" fmla="*/ 11518 h 740491"/>
              <a:gd name="connsiteX178" fmla="*/ 2462200 w 2683983"/>
              <a:gd name="connsiteY178" fmla="*/ 155 h 740491"/>
              <a:gd name="connsiteX179" fmla="*/ 2462200 w 2683983"/>
              <a:gd name="connsiteY179" fmla="*/ 155 h 740491"/>
              <a:gd name="connsiteX180" fmla="*/ 2561689 w 2683983"/>
              <a:gd name="connsiteY180" fmla="*/ 541 h 740491"/>
              <a:gd name="connsiteX181" fmla="*/ 2572280 w 2683983"/>
              <a:gd name="connsiteY181" fmla="*/ 14301 h 740491"/>
              <a:gd name="connsiteX182" fmla="*/ 2558288 w 2683983"/>
              <a:gd name="connsiteY182" fmla="*/ 22959 h 740491"/>
              <a:gd name="connsiteX183" fmla="*/ 157622 w 2683983"/>
              <a:gd name="connsiteY183" fmla="*/ 22882 h 740491"/>
              <a:gd name="connsiteX184" fmla="*/ 143244 w 2683983"/>
              <a:gd name="connsiteY184" fmla="*/ 11518 h 740491"/>
              <a:gd name="connsiteX185" fmla="*/ 157622 w 2683983"/>
              <a:gd name="connsiteY185" fmla="*/ 155 h 740491"/>
              <a:gd name="connsiteX186" fmla="*/ 253788 w 2683983"/>
              <a:gd name="connsiteY186" fmla="*/ 155 h 740491"/>
              <a:gd name="connsiteX187" fmla="*/ 268166 w 2683983"/>
              <a:gd name="connsiteY187" fmla="*/ 11518 h 740491"/>
              <a:gd name="connsiteX188" fmla="*/ 253788 w 2683983"/>
              <a:gd name="connsiteY188" fmla="*/ 22882 h 740491"/>
              <a:gd name="connsiteX189" fmla="*/ 157622 w 2683983"/>
              <a:gd name="connsiteY189" fmla="*/ 22882 h 740491"/>
              <a:gd name="connsiteX190" fmla="*/ 157622 w 2683983"/>
              <a:gd name="connsiteY190" fmla="*/ 22882 h 740491"/>
              <a:gd name="connsiteX191" fmla="*/ 349876 w 2683983"/>
              <a:gd name="connsiteY191" fmla="*/ 22882 h 740491"/>
              <a:gd name="connsiteX192" fmla="*/ 335498 w 2683983"/>
              <a:gd name="connsiteY192" fmla="*/ 11518 h 740491"/>
              <a:gd name="connsiteX193" fmla="*/ 349876 w 2683983"/>
              <a:gd name="connsiteY193" fmla="*/ 155 h 740491"/>
              <a:gd name="connsiteX194" fmla="*/ 445965 w 2683983"/>
              <a:gd name="connsiteY194" fmla="*/ 155 h 740491"/>
              <a:gd name="connsiteX195" fmla="*/ 460343 w 2683983"/>
              <a:gd name="connsiteY195" fmla="*/ 11518 h 740491"/>
              <a:gd name="connsiteX196" fmla="*/ 445965 w 2683983"/>
              <a:gd name="connsiteY196" fmla="*/ 22882 h 740491"/>
              <a:gd name="connsiteX197" fmla="*/ 349876 w 2683983"/>
              <a:gd name="connsiteY197" fmla="*/ 22882 h 740491"/>
              <a:gd name="connsiteX198" fmla="*/ 541976 w 2683983"/>
              <a:gd name="connsiteY198" fmla="*/ 22882 h 740491"/>
              <a:gd name="connsiteX199" fmla="*/ 527598 w 2683983"/>
              <a:gd name="connsiteY199" fmla="*/ 11518 h 740491"/>
              <a:gd name="connsiteX200" fmla="*/ 541976 w 2683983"/>
              <a:gd name="connsiteY200" fmla="*/ 155 h 740491"/>
              <a:gd name="connsiteX201" fmla="*/ 638065 w 2683983"/>
              <a:gd name="connsiteY201" fmla="*/ 155 h 740491"/>
              <a:gd name="connsiteX202" fmla="*/ 652443 w 2683983"/>
              <a:gd name="connsiteY202" fmla="*/ 11518 h 740491"/>
              <a:gd name="connsiteX203" fmla="*/ 638065 w 2683983"/>
              <a:gd name="connsiteY203" fmla="*/ 22882 h 740491"/>
              <a:gd name="connsiteX204" fmla="*/ 542053 w 2683983"/>
              <a:gd name="connsiteY204" fmla="*/ 22882 h 740491"/>
              <a:gd name="connsiteX205" fmla="*/ 734076 w 2683983"/>
              <a:gd name="connsiteY205" fmla="*/ 22882 h 740491"/>
              <a:gd name="connsiteX206" fmla="*/ 719697 w 2683983"/>
              <a:gd name="connsiteY206" fmla="*/ 11518 h 740491"/>
              <a:gd name="connsiteX207" fmla="*/ 734076 w 2683983"/>
              <a:gd name="connsiteY207" fmla="*/ 155 h 740491"/>
              <a:gd name="connsiteX208" fmla="*/ 830087 w 2683983"/>
              <a:gd name="connsiteY208" fmla="*/ 155 h 740491"/>
              <a:gd name="connsiteX209" fmla="*/ 844465 w 2683983"/>
              <a:gd name="connsiteY209" fmla="*/ 11518 h 740491"/>
              <a:gd name="connsiteX210" fmla="*/ 830087 w 2683983"/>
              <a:gd name="connsiteY210" fmla="*/ 22882 h 740491"/>
              <a:gd name="connsiteX211" fmla="*/ 734076 w 2683983"/>
              <a:gd name="connsiteY211" fmla="*/ 22882 h 740491"/>
              <a:gd name="connsiteX212" fmla="*/ 2366189 w 2683983"/>
              <a:gd name="connsiteY212" fmla="*/ 22882 h 740491"/>
              <a:gd name="connsiteX213" fmla="*/ 2270177 w 2683983"/>
              <a:gd name="connsiteY213" fmla="*/ 22882 h 740491"/>
              <a:gd name="connsiteX214" fmla="*/ 2255799 w 2683983"/>
              <a:gd name="connsiteY214" fmla="*/ 11518 h 740491"/>
              <a:gd name="connsiteX215" fmla="*/ 2270255 w 2683983"/>
              <a:gd name="connsiteY215" fmla="*/ 0 h 740491"/>
              <a:gd name="connsiteX216" fmla="*/ 2366266 w 2683983"/>
              <a:gd name="connsiteY216" fmla="*/ 0 h 740491"/>
              <a:gd name="connsiteX217" fmla="*/ 2380644 w 2683983"/>
              <a:gd name="connsiteY217" fmla="*/ 11364 h 740491"/>
              <a:gd name="connsiteX218" fmla="*/ 2366266 w 2683983"/>
              <a:gd name="connsiteY218" fmla="*/ 22727 h 740491"/>
              <a:gd name="connsiteX219" fmla="*/ 926175 w 2683983"/>
              <a:gd name="connsiteY219" fmla="*/ 22882 h 740491"/>
              <a:gd name="connsiteX220" fmla="*/ 911797 w 2683983"/>
              <a:gd name="connsiteY220" fmla="*/ 11518 h 740491"/>
              <a:gd name="connsiteX221" fmla="*/ 926253 w 2683983"/>
              <a:gd name="connsiteY221" fmla="*/ 0 h 740491"/>
              <a:gd name="connsiteX222" fmla="*/ 1022264 w 2683983"/>
              <a:gd name="connsiteY222" fmla="*/ 0 h 740491"/>
              <a:gd name="connsiteX223" fmla="*/ 1036642 w 2683983"/>
              <a:gd name="connsiteY223" fmla="*/ 11364 h 740491"/>
              <a:gd name="connsiteX224" fmla="*/ 1022264 w 2683983"/>
              <a:gd name="connsiteY224" fmla="*/ 22727 h 740491"/>
              <a:gd name="connsiteX225" fmla="*/ 926253 w 2683983"/>
              <a:gd name="connsiteY225" fmla="*/ 22727 h 740491"/>
              <a:gd name="connsiteX226" fmla="*/ 1118198 w 2683983"/>
              <a:gd name="connsiteY226" fmla="*/ 22882 h 740491"/>
              <a:gd name="connsiteX227" fmla="*/ 1103819 w 2683983"/>
              <a:gd name="connsiteY227" fmla="*/ 11518 h 740491"/>
              <a:gd name="connsiteX228" fmla="*/ 1118198 w 2683983"/>
              <a:gd name="connsiteY228" fmla="*/ 155 h 740491"/>
              <a:gd name="connsiteX229" fmla="*/ 1214209 w 2683983"/>
              <a:gd name="connsiteY229" fmla="*/ 155 h 740491"/>
              <a:gd name="connsiteX230" fmla="*/ 1228588 w 2683983"/>
              <a:gd name="connsiteY230" fmla="*/ 11518 h 740491"/>
              <a:gd name="connsiteX231" fmla="*/ 1214209 w 2683983"/>
              <a:gd name="connsiteY231" fmla="*/ 22882 h 740491"/>
              <a:gd name="connsiteX232" fmla="*/ 1118198 w 2683983"/>
              <a:gd name="connsiteY232" fmla="*/ 22882 h 740491"/>
              <a:gd name="connsiteX233" fmla="*/ 2174243 w 2683983"/>
              <a:gd name="connsiteY233" fmla="*/ 22882 h 740491"/>
              <a:gd name="connsiteX234" fmla="*/ 2078309 w 2683983"/>
              <a:gd name="connsiteY234" fmla="*/ 22882 h 740491"/>
              <a:gd name="connsiteX235" fmla="*/ 2063931 w 2683983"/>
              <a:gd name="connsiteY235" fmla="*/ 11518 h 740491"/>
              <a:gd name="connsiteX236" fmla="*/ 2078309 w 2683983"/>
              <a:gd name="connsiteY236" fmla="*/ 155 h 740491"/>
              <a:gd name="connsiteX237" fmla="*/ 2174243 w 2683983"/>
              <a:gd name="connsiteY237" fmla="*/ 155 h 740491"/>
              <a:gd name="connsiteX238" fmla="*/ 2188622 w 2683983"/>
              <a:gd name="connsiteY238" fmla="*/ 11518 h 740491"/>
              <a:gd name="connsiteX239" fmla="*/ 2174243 w 2683983"/>
              <a:gd name="connsiteY239" fmla="*/ 22882 h 740491"/>
              <a:gd name="connsiteX240" fmla="*/ 1406463 w 2683983"/>
              <a:gd name="connsiteY240" fmla="*/ 22882 h 740491"/>
              <a:gd name="connsiteX241" fmla="*/ 1310452 w 2683983"/>
              <a:gd name="connsiteY241" fmla="*/ 22882 h 740491"/>
              <a:gd name="connsiteX242" fmla="*/ 1296074 w 2683983"/>
              <a:gd name="connsiteY242" fmla="*/ 11518 h 740491"/>
              <a:gd name="connsiteX243" fmla="*/ 1310452 w 2683983"/>
              <a:gd name="connsiteY243" fmla="*/ 0 h 740491"/>
              <a:gd name="connsiteX244" fmla="*/ 1406463 w 2683983"/>
              <a:gd name="connsiteY244" fmla="*/ 0 h 740491"/>
              <a:gd name="connsiteX245" fmla="*/ 1420842 w 2683983"/>
              <a:gd name="connsiteY245" fmla="*/ 11364 h 740491"/>
              <a:gd name="connsiteX246" fmla="*/ 1406463 w 2683983"/>
              <a:gd name="connsiteY246" fmla="*/ 22727 h 740491"/>
              <a:gd name="connsiteX247" fmla="*/ 1982298 w 2683983"/>
              <a:gd name="connsiteY247" fmla="*/ 22882 h 740491"/>
              <a:gd name="connsiteX248" fmla="*/ 1886365 w 2683983"/>
              <a:gd name="connsiteY248" fmla="*/ 22882 h 740491"/>
              <a:gd name="connsiteX249" fmla="*/ 1871986 w 2683983"/>
              <a:gd name="connsiteY249" fmla="*/ 11518 h 740491"/>
              <a:gd name="connsiteX250" fmla="*/ 1886365 w 2683983"/>
              <a:gd name="connsiteY250" fmla="*/ 155 h 740491"/>
              <a:gd name="connsiteX251" fmla="*/ 1982298 w 2683983"/>
              <a:gd name="connsiteY251" fmla="*/ 155 h 740491"/>
              <a:gd name="connsiteX252" fmla="*/ 1996677 w 2683983"/>
              <a:gd name="connsiteY252" fmla="*/ 11518 h 740491"/>
              <a:gd name="connsiteX253" fmla="*/ 1982298 w 2683983"/>
              <a:gd name="connsiteY253" fmla="*/ 22882 h 740491"/>
              <a:gd name="connsiteX254" fmla="*/ 1790431 w 2683983"/>
              <a:gd name="connsiteY254" fmla="*/ 22882 h 740491"/>
              <a:gd name="connsiteX255" fmla="*/ 1694419 w 2683983"/>
              <a:gd name="connsiteY255" fmla="*/ 22882 h 740491"/>
              <a:gd name="connsiteX256" fmla="*/ 1680041 w 2683983"/>
              <a:gd name="connsiteY256" fmla="*/ 11518 h 740491"/>
              <a:gd name="connsiteX257" fmla="*/ 1694419 w 2683983"/>
              <a:gd name="connsiteY257" fmla="*/ 155 h 740491"/>
              <a:gd name="connsiteX258" fmla="*/ 1790431 w 2683983"/>
              <a:gd name="connsiteY258" fmla="*/ 155 h 740491"/>
              <a:gd name="connsiteX259" fmla="*/ 1804809 w 2683983"/>
              <a:gd name="connsiteY259" fmla="*/ 11518 h 740491"/>
              <a:gd name="connsiteX260" fmla="*/ 1790431 w 2683983"/>
              <a:gd name="connsiteY260" fmla="*/ 22882 h 740491"/>
              <a:gd name="connsiteX261" fmla="*/ 1598408 w 2683983"/>
              <a:gd name="connsiteY261" fmla="*/ 22882 h 740491"/>
              <a:gd name="connsiteX262" fmla="*/ 1502397 w 2683983"/>
              <a:gd name="connsiteY262" fmla="*/ 22882 h 740491"/>
              <a:gd name="connsiteX263" fmla="*/ 1488019 w 2683983"/>
              <a:gd name="connsiteY263" fmla="*/ 11518 h 740491"/>
              <a:gd name="connsiteX264" fmla="*/ 1502397 w 2683983"/>
              <a:gd name="connsiteY264" fmla="*/ 155 h 740491"/>
              <a:gd name="connsiteX265" fmla="*/ 1598408 w 2683983"/>
              <a:gd name="connsiteY265" fmla="*/ 155 h 740491"/>
              <a:gd name="connsiteX266" fmla="*/ 1612787 w 2683983"/>
              <a:gd name="connsiteY266" fmla="*/ 11518 h 740491"/>
              <a:gd name="connsiteX267" fmla="*/ 1598408 w 2683983"/>
              <a:gd name="connsiteY267" fmla="*/ 22882 h 740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Lst>
            <a:rect l="l" t="t" r="r" b="b"/>
            <a:pathLst>
              <a:path w="2683983" h="740491">
                <a:moveTo>
                  <a:pt x="418831" y="740492"/>
                </a:moveTo>
                <a:lnTo>
                  <a:pt x="322666" y="740492"/>
                </a:lnTo>
                <a:cubicBezTo>
                  <a:pt x="314703" y="740492"/>
                  <a:pt x="308287" y="735390"/>
                  <a:pt x="308287" y="729128"/>
                </a:cubicBezTo>
                <a:cubicBezTo>
                  <a:pt x="308287" y="722866"/>
                  <a:pt x="314703" y="717764"/>
                  <a:pt x="322666" y="717764"/>
                </a:cubicBezTo>
                <a:lnTo>
                  <a:pt x="418831" y="717764"/>
                </a:lnTo>
                <a:cubicBezTo>
                  <a:pt x="426794" y="717764"/>
                  <a:pt x="433210" y="722866"/>
                  <a:pt x="433210" y="729128"/>
                </a:cubicBezTo>
                <a:cubicBezTo>
                  <a:pt x="433210" y="735390"/>
                  <a:pt x="426794" y="740492"/>
                  <a:pt x="418831" y="740492"/>
                </a:cubicBezTo>
                <a:close/>
                <a:moveTo>
                  <a:pt x="226577" y="740492"/>
                </a:moveTo>
                <a:lnTo>
                  <a:pt x="147882" y="740492"/>
                </a:lnTo>
                <a:cubicBezTo>
                  <a:pt x="141388" y="740492"/>
                  <a:pt x="134972" y="740182"/>
                  <a:pt x="128633" y="739487"/>
                </a:cubicBezTo>
                <a:cubicBezTo>
                  <a:pt x="120748" y="738714"/>
                  <a:pt x="115182" y="732993"/>
                  <a:pt x="116187" y="726732"/>
                </a:cubicBezTo>
                <a:cubicBezTo>
                  <a:pt x="117192" y="720470"/>
                  <a:pt x="124459" y="716064"/>
                  <a:pt x="132267" y="716914"/>
                </a:cubicBezTo>
                <a:cubicBezTo>
                  <a:pt x="137369" y="717455"/>
                  <a:pt x="142625" y="717687"/>
                  <a:pt x="147805" y="717687"/>
                </a:cubicBezTo>
                <a:lnTo>
                  <a:pt x="226500" y="717687"/>
                </a:lnTo>
                <a:cubicBezTo>
                  <a:pt x="234462" y="717687"/>
                  <a:pt x="240878" y="722789"/>
                  <a:pt x="240878" y="729051"/>
                </a:cubicBezTo>
                <a:cubicBezTo>
                  <a:pt x="240878" y="735312"/>
                  <a:pt x="234462" y="740414"/>
                  <a:pt x="226500" y="740414"/>
                </a:cubicBezTo>
                <a:close/>
                <a:moveTo>
                  <a:pt x="611086" y="740492"/>
                </a:moveTo>
                <a:lnTo>
                  <a:pt x="514997" y="740492"/>
                </a:lnTo>
                <a:cubicBezTo>
                  <a:pt x="507035" y="740492"/>
                  <a:pt x="500619" y="735390"/>
                  <a:pt x="500619" y="729128"/>
                </a:cubicBezTo>
                <a:cubicBezTo>
                  <a:pt x="500619" y="722866"/>
                  <a:pt x="507035" y="717764"/>
                  <a:pt x="514997" y="717764"/>
                </a:cubicBezTo>
                <a:lnTo>
                  <a:pt x="611086" y="717764"/>
                </a:lnTo>
                <a:cubicBezTo>
                  <a:pt x="619048" y="717764"/>
                  <a:pt x="625464" y="722866"/>
                  <a:pt x="625464" y="729128"/>
                </a:cubicBezTo>
                <a:cubicBezTo>
                  <a:pt x="625464" y="735390"/>
                  <a:pt x="619048" y="740492"/>
                  <a:pt x="611086" y="740492"/>
                </a:cubicBezTo>
                <a:close/>
                <a:moveTo>
                  <a:pt x="1379562" y="740492"/>
                </a:moveTo>
                <a:lnTo>
                  <a:pt x="1283473" y="740492"/>
                </a:lnTo>
                <a:cubicBezTo>
                  <a:pt x="1275511" y="740492"/>
                  <a:pt x="1269095" y="735390"/>
                  <a:pt x="1269095" y="729128"/>
                </a:cubicBezTo>
                <a:cubicBezTo>
                  <a:pt x="1269095" y="722866"/>
                  <a:pt x="1275511" y="717764"/>
                  <a:pt x="1283473" y="717764"/>
                </a:cubicBezTo>
                <a:lnTo>
                  <a:pt x="1379562" y="717764"/>
                </a:lnTo>
                <a:cubicBezTo>
                  <a:pt x="1387524" y="717764"/>
                  <a:pt x="1393940" y="722866"/>
                  <a:pt x="1393940" y="729128"/>
                </a:cubicBezTo>
                <a:cubicBezTo>
                  <a:pt x="1393940" y="735390"/>
                  <a:pt x="1387524" y="740492"/>
                  <a:pt x="1379562" y="740492"/>
                </a:cubicBezTo>
                <a:close/>
                <a:moveTo>
                  <a:pt x="995362" y="740492"/>
                </a:moveTo>
                <a:lnTo>
                  <a:pt x="899274" y="740492"/>
                </a:lnTo>
                <a:cubicBezTo>
                  <a:pt x="891311" y="740492"/>
                  <a:pt x="884895" y="735390"/>
                  <a:pt x="884895" y="729128"/>
                </a:cubicBezTo>
                <a:cubicBezTo>
                  <a:pt x="884895" y="722866"/>
                  <a:pt x="891311" y="717764"/>
                  <a:pt x="899274" y="717764"/>
                </a:cubicBezTo>
                <a:lnTo>
                  <a:pt x="995362" y="717764"/>
                </a:lnTo>
                <a:cubicBezTo>
                  <a:pt x="1003325" y="717764"/>
                  <a:pt x="1009741" y="722866"/>
                  <a:pt x="1009741" y="729128"/>
                </a:cubicBezTo>
                <a:cubicBezTo>
                  <a:pt x="1009741" y="735390"/>
                  <a:pt x="1003325" y="740492"/>
                  <a:pt x="995362" y="740492"/>
                </a:cubicBezTo>
                <a:close/>
                <a:moveTo>
                  <a:pt x="803263" y="740492"/>
                </a:moveTo>
                <a:lnTo>
                  <a:pt x="707174" y="740492"/>
                </a:lnTo>
                <a:cubicBezTo>
                  <a:pt x="699212" y="740492"/>
                  <a:pt x="692796" y="735390"/>
                  <a:pt x="692796" y="729128"/>
                </a:cubicBezTo>
                <a:cubicBezTo>
                  <a:pt x="692796" y="722866"/>
                  <a:pt x="699212" y="717764"/>
                  <a:pt x="707174" y="717764"/>
                </a:cubicBezTo>
                <a:lnTo>
                  <a:pt x="803263" y="717764"/>
                </a:lnTo>
                <a:cubicBezTo>
                  <a:pt x="811225" y="717764"/>
                  <a:pt x="817641" y="722866"/>
                  <a:pt x="817641" y="729128"/>
                </a:cubicBezTo>
                <a:cubicBezTo>
                  <a:pt x="817641" y="735390"/>
                  <a:pt x="811225" y="740492"/>
                  <a:pt x="803263" y="740492"/>
                </a:cubicBezTo>
                <a:close/>
                <a:moveTo>
                  <a:pt x="1187539" y="740492"/>
                </a:moveTo>
                <a:lnTo>
                  <a:pt x="1091451" y="740492"/>
                </a:lnTo>
                <a:cubicBezTo>
                  <a:pt x="1083488" y="740492"/>
                  <a:pt x="1077072" y="735390"/>
                  <a:pt x="1077072" y="729128"/>
                </a:cubicBezTo>
                <a:cubicBezTo>
                  <a:pt x="1077072" y="722866"/>
                  <a:pt x="1083488" y="717764"/>
                  <a:pt x="1091451" y="717764"/>
                </a:cubicBezTo>
                <a:lnTo>
                  <a:pt x="1187539" y="717764"/>
                </a:lnTo>
                <a:cubicBezTo>
                  <a:pt x="1195502" y="717764"/>
                  <a:pt x="1201918" y="722866"/>
                  <a:pt x="1201918" y="729128"/>
                </a:cubicBezTo>
                <a:cubicBezTo>
                  <a:pt x="1201918" y="735390"/>
                  <a:pt x="1195502" y="740492"/>
                  <a:pt x="1187539" y="740492"/>
                </a:cubicBezTo>
                <a:close/>
                <a:moveTo>
                  <a:pt x="1955938" y="740492"/>
                </a:moveTo>
                <a:lnTo>
                  <a:pt x="1859849" y="740492"/>
                </a:lnTo>
                <a:cubicBezTo>
                  <a:pt x="1851887" y="740492"/>
                  <a:pt x="1845471" y="735390"/>
                  <a:pt x="1845471" y="729128"/>
                </a:cubicBezTo>
                <a:cubicBezTo>
                  <a:pt x="1845471" y="722866"/>
                  <a:pt x="1851887" y="717764"/>
                  <a:pt x="1859849" y="717764"/>
                </a:cubicBezTo>
                <a:lnTo>
                  <a:pt x="1955938" y="717764"/>
                </a:lnTo>
                <a:cubicBezTo>
                  <a:pt x="1963900" y="717764"/>
                  <a:pt x="1970316" y="722866"/>
                  <a:pt x="1970316" y="729128"/>
                </a:cubicBezTo>
                <a:cubicBezTo>
                  <a:pt x="1970316" y="735390"/>
                  <a:pt x="1963900" y="740492"/>
                  <a:pt x="1955938" y="740492"/>
                </a:cubicBezTo>
                <a:close/>
                <a:moveTo>
                  <a:pt x="1763838" y="740492"/>
                </a:moveTo>
                <a:lnTo>
                  <a:pt x="1667750" y="740492"/>
                </a:lnTo>
                <a:cubicBezTo>
                  <a:pt x="1659787" y="740492"/>
                  <a:pt x="1653371" y="735390"/>
                  <a:pt x="1653371" y="729128"/>
                </a:cubicBezTo>
                <a:cubicBezTo>
                  <a:pt x="1653371" y="722866"/>
                  <a:pt x="1659787" y="717764"/>
                  <a:pt x="1667750" y="717764"/>
                </a:cubicBezTo>
                <a:lnTo>
                  <a:pt x="1763838" y="717764"/>
                </a:lnTo>
                <a:cubicBezTo>
                  <a:pt x="1771800" y="717764"/>
                  <a:pt x="1778217" y="722866"/>
                  <a:pt x="1778217" y="729128"/>
                </a:cubicBezTo>
                <a:cubicBezTo>
                  <a:pt x="1778217" y="735390"/>
                  <a:pt x="1771800" y="740492"/>
                  <a:pt x="1763838" y="740492"/>
                </a:cubicBezTo>
                <a:close/>
                <a:moveTo>
                  <a:pt x="1571739" y="740492"/>
                </a:moveTo>
                <a:lnTo>
                  <a:pt x="1475650" y="740492"/>
                </a:lnTo>
                <a:cubicBezTo>
                  <a:pt x="1467688" y="740492"/>
                  <a:pt x="1461272" y="735390"/>
                  <a:pt x="1461272" y="729128"/>
                </a:cubicBezTo>
                <a:cubicBezTo>
                  <a:pt x="1461272" y="722866"/>
                  <a:pt x="1467688" y="717764"/>
                  <a:pt x="1475650" y="717764"/>
                </a:cubicBezTo>
                <a:lnTo>
                  <a:pt x="1571739" y="717764"/>
                </a:lnTo>
                <a:cubicBezTo>
                  <a:pt x="1579701" y="717764"/>
                  <a:pt x="1586117" y="722866"/>
                  <a:pt x="1586117" y="729128"/>
                </a:cubicBezTo>
                <a:cubicBezTo>
                  <a:pt x="1586117" y="735390"/>
                  <a:pt x="1579701" y="740492"/>
                  <a:pt x="1571739" y="740492"/>
                </a:cubicBezTo>
                <a:close/>
                <a:moveTo>
                  <a:pt x="2148192" y="740492"/>
                </a:moveTo>
                <a:lnTo>
                  <a:pt x="2052104" y="740492"/>
                </a:lnTo>
                <a:cubicBezTo>
                  <a:pt x="2044141" y="740492"/>
                  <a:pt x="2037725" y="735390"/>
                  <a:pt x="2037725" y="729128"/>
                </a:cubicBezTo>
                <a:cubicBezTo>
                  <a:pt x="2037725" y="722866"/>
                  <a:pt x="2044141" y="717764"/>
                  <a:pt x="2052104" y="717764"/>
                </a:cubicBezTo>
                <a:lnTo>
                  <a:pt x="2148192" y="717764"/>
                </a:lnTo>
                <a:cubicBezTo>
                  <a:pt x="2156154" y="717764"/>
                  <a:pt x="2162571" y="722866"/>
                  <a:pt x="2162571" y="729128"/>
                </a:cubicBezTo>
                <a:cubicBezTo>
                  <a:pt x="2162571" y="735390"/>
                  <a:pt x="2156154" y="740492"/>
                  <a:pt x="2148192" y="740492"/>
                </a:cubicBezTo>
                <a:close/>
                <a:moveTo>
                  <a:pt x="2340446" y="740492"/>
                </a:moveTo>
                <a:lnTo>
                  <a:pt x="2244281" y="740492"/>
                </a:lnTo>
                <a:cubicBezTo>
                  <a:pt x="2236318" y="740492"/>
                  <a:pt x="2229902" y="735390"/>
                  <a:pt x="2229902" y="729128"/>
                </a:cubicBezTo>
                <a:cubicBezTo>
                  <a:pt x="2229902" y="722866"/>
                  <a:pt x="2236318" y="717764"/>
                  <a:pt x="2244281" y="717764"/>
                </a:cubicBezTo>
                <a:lnTo>
                  <a:pt x="2340446" y="717764"/>
                </a:lnTo>
                <a:cubicBezTo>
                  <a:pt x="2348409" y="717764"/>
                  <a:pt x="2354825" y="722866"/>
                  <a:pt x="2354825" y="729128"/>
                </a:cubicBezTo>
                <a:cubicBezTo>
                  <a:pt x="2354825" y="735390"/>
                  <a:pt x="2348409" y="740492"/>
                  <a:pt x="2340446" y="740492"/>
                </a:cubicBezTo>
                <a:close/>
                <a:moveTo>
                  <a:pt x="2532778" y="740492"/>
                </a:moveTo>
                <a:lnTo>
                  <a:pt x="2436612" y="740492"/>
                </a:lnTo>
                <a:cubicBezTo>
                  <a:pt x="2428650" y="740492"/>
                  <a:pt x="2422234" y="735390"/>
                  <a:pt x="2422234" y="729128"/>
                </a:cubicBezTo>
                <a:cubicBezTo>
                  <a:pt x="2422234" y="722866"/>
                  <a:pt x="2428650" y="717764"/>
                  <a:pt x="2436612" y="717764"/>
                </a:cubicBezTo>
                <a:lnTo>
                  <a:pt x="2532778" y="717764"/>
                </a:lnTo>
                <a:cubicBezTo>
                  <a:pt x="2540740" y="717764"/>
                  <a:pt x="2547157" y="722866"/>
                  <a:pt x="2547157" y="729128"/>
                </a:cubicBezTo>
                <a:cubicBezTo>
                  <a:pt x="2547157" y="735390"/>
                  <a:pt x="2540740" y="740492"/>
                  <a:pt x="2532778" y="740492"/>
                </a:cubicBezTo>
                <a:close/>
                <a:moveTo>
                  <a:pt x="2621445" y="716064"/>
                </a:moveTo>
                <a:cubicBezTo>
                  <a:pt x="2617271" y="716064"/>
                  <a:pt x="2613174" y="714672"/>
                  <a:pt x="2610391" y="711967"/>
                </a:cubicBezTo>
                <a:cubicBezTo>
                  <a:pt x="2605289" y="707096"/>
                  <a:pt x="2606139" y="699985"/>
                  <a:pt x="2612246" y="695965"/>
                </a:cubicBezTo>
                <a:cubicBezTo>
                  <a:pt x="2634587" y="681354"/>
                  <a:pt x="2649275" y="660946"/>
                  <a:pt x="2653758" y="638528"/>
                </a:cubicBezTo>
                <a:cubicBezTo>
                  <a:pt x="2654995" y="632344"/>
                  <a:pt x="2662339" y="628092"/>
                  <a:pt x="2670224" y="629020"/>
                </a:cubicBezTo>
                <a:cubicBezTo>
                  <a:pt x="2678109" y="630025"/>
                  <a:pt x="2683443" y="635822"/>
                  <a:pt x="2682206" y="642007"/>
                </a:cubicBezTo>
                <a:cubicBezTo>
                  <a:pt x="2676640" y="669913"/>
                  <a:pt x="2658396" y="695269"/>
                  <a:pt x="2630644" y="713435"/>
                </a:cubicBezTo>
                <a:cubicBezTo>
                  <a:pt x="2627939" y="715213"/>
                  <a:pt x="2624692" y="716064"/>
                  <a:pt x="2621445" y="716064"/>
                </a:cubicBezTo>
                <a:close/>
                <a:moveTo>
                  <a:pt x="47774" y="704932"/>
                </a:moveTo>
                <a:cubicBezTo>
                  <a:pt x="43831" y="704932"/>
                  <a:pt x="39889" y="703618"/>
                  <a:pt x="37028" y="701144"/>
                </a:cubicBezTo>
                <a:cubicBezTo>
                  <a:pt x="13219" y="679963"/>
                  <a:pt x="77" y="652597"/>
                  <a:pt x="0" y="624304"/>
                </a:cubicBezTo>
                <a:cubicBezTo>
                  <a:pt x="0" y="618043"/>
                  <a:pt x="6416" y="612941"/>
                  <a:pt x="14378" y="612941"/>
                </a:cubicBezTo>
                <a:lnTo>
                  <a:pt x="14378" y="612941"/>
                </a:lnTo>
                <a:cubicBezTo>
                  <a:pt x="22341" y="612941"/>
                  <a:pt x="28757" y="618043"/>
                  <a:pt x="28757" y="624304"/>
                </a:cubicBezTo>
                <a:cubicBezTo>
                  <a:pt x="28757" y="647109"/>
                  <a:pt x="39348" y="668986"/>
                  <a:pt x="58519" y="686070"/>
                </a:cubicBezTo>
                <a:cubicBezTo>
                  <a:pt x="63776" y="690785"/>
                  <a:pt x="63234" y="697975"/>
                  <a:pt x="57282" y="702149"/>
                </a:cubicBezTo>
                <a:cubicBezTo>
                  <a:pt x="54576" y="704082"/>
                  <a:pt x="51098" y="705009"/>
                  <a:pt x="47696" y="705009"/>
                </a:cubicBezTo>
                <a:close/>
                <a:moveTo>
                  <a:pt x="2669606" y="575371"/>
                </a:moveTo>
                <a:cubicBezTo>
                  <a:pt x="2661643" y="575371"/>
                  <a:pt x="2655227" y="570269"/>
                  <a:pt x="2655227" y="564007"/>
                </a:cubicBezTo>
                <a:lnTo>
                  <a:pt x="2655227" y="487863"/>
                </a:lnTo>
                <a:cubicBezTo>
                  <a:pt x="2655227" y="481602"/>
                  <a:pt x="2661643" y="476500"/>
                  <a:pt x="2669606" y="476500"/>
                </a:cubicBezTo>
                <a:cubicBezTo>
                  <a:pt x="2677568" y="476500"/>
                  <a:pt x="2683984" y="481602"/>
                  <a:pt x="2683984" y="487863"/>
                </a:cubicBezTo>
                <a:lnTo>
                  <a:pt x="2683984" y="564007"/>
                </a:lnTo>
                <a:cubicBezTo>
                  <a:pt x="2683984" y="570269"/>
                  <a:pt x="2677568" y="575371"/>
                  <a:pt x="2669606" y="575371"/>
                </a:cubicBezTo>
                <a:close/>
                <a:moveTo>
                  <a:pt x="15074" y="559678"/>
                </a:moveTo>
                <a:lnTo>
                  <a:pt x="14920" y="559678"/>
                </a:lnTo>
                <a:cubicBezTo>
                  <a:pt x="6957" y="559678"/>
                  <a:pt x="618" y="554499"/>
                  <a:pt x="618" y="548237"/>
                </a:cubicBezTo>
                <a:lnTo>
                  <a:pt x="1391" y="472325"/>
                </a:lnTo>
                <a:cubicBezTo>
                  <a:pt x="1391" y="466064"/>
                  <a:pt x="8040" y="460884"/>
                  <a:pt x="15925" y="461039"/>
                </a:cubicBezTo>
                <a:cubicBezTo>
                  <a:pt x="23887" y="461039"/>
                  <a:pt x="30226" y="466218"/>
                  <a:pt x="30226" y="472480"/>
                </a:cubicBezTo>
                <a:lnTo>
                  <a:pt x="29453" y="548392"/>
                </a:lnTo>
                <a:cubicBezTo>
                  <a:pt x="29453" y="554654"/>
                  <a:pt x="22959" y="559678"/>
                  <a:pt x="15074" y="559678"/>
                </a:cubicBezTo>
                <a:close/>
                <a:moveTo>
                  <a:pt x="2669606" y="423160"/>
                </a:moveTo>
                <a:cubicBezTo>
                  <a:pt x="2661643" y="423160"/>
                  <a:pt x="2655227" y="418058"/>
                  <a:pt x="2655227" y="411797"/>
                </a:cubicBezTo>
                <a:lnTo>
                  <a:pt x="2655227" y="335730"/>
                </a:lnTo>
                <a:cubicBezTo>
                  <a:pt x="2655227" y="329468"/>
                  <a:pt x="2661643" y="324366"/>
                  <a:pt x="2669606" y="324366"/>
                </a:cubicBezTo>
                <a:cubicBezTo>
                  <a:pt x="2677568" y="324366"/>
                  <a:pt x="2683984" y="329468"/>
                  <a:pt x="2683984" y="335730"/>
                </a:cubicBezTo>
                <a:lnTo>
                  <a:pt x="2683984" y="411797"/>
                </a:lnTo>
                <a:cubicBezTo>
                  <a:pt x="2683984" y="418058"/>
                  <a:pt x="2677568" y="423160"/>
                  <a:pt x="2669606" y="423160"/>
                </a:cubicBezTo>
                <a:close/>
                <a:moveTo>
                  <a:pt x="16698" y="407854"/>
                </a:moveTo>
                <a:lnTo>
                  <a:pt x="16543" y="407854"/>
                </a:lnTo>
                <a:cubicBezTo>
                  <a:pt x="8581" y="407854"/>
                  <a:pt x="2242" y="402675"/>
                  <a:pt x="2319" y="396413"/>
                </a:cubicBezTo>
                <a:lnTo>
                  <a:pt x="3169" y="320501"/>
                </a:lnTo>
                <a:cubicBezTo>
                  <a:pt x="3169" y="314239"/>
                  <a:pt x="9663" y="309215"/>
                  <a:pt x="17548" y="309215"/>
                </a:cubicBezTo>
                <a:lnTo>
                  <a:pt x="17703" y="309215"/>
                </a:lnTo>
                <a:cubicBezTo>
                  <a:pt x="25665" y="309215"/>
                  <a:pt x="32004" y="314394"/>
                  <a:pt x="31926" y="320733"/>
                </a:cubicBezTo>
                <a:lnTo>
                  <a:pt x="31076" y="396645"/>
                </a:lnTo>
                <a:cubicBezTo>
                  <a:pt x="31076" y="402907"/>
                  <a:pt x="24583" y="407931"/>
                  <a:pt x="16698" y="407931"/>
                </a:cubicBezTo>
                <a:close/>
                <a:moveTo>
                  <a:pt x="2669606" y="271027"/>
                </a:moveTo>
                <a:cubicBezTo>
                  <a:pt x="2661643" y="271027"/>
                  <a:pt x="2655227" y="265925"/>
                  <a:pt x="2655227" y="259663"/>
                </a:cubicBezTo>
                <a:lnTo>
                  <a:pt x="2655227" y="183519"/>
                </a:lnTo>
                <a:cubicBezTo>
                  <a:pt x="2655227" y="177257"/>
                  <a:pt x="2661643" y="172155"/>
                  <a:pt x="2669606" y="172155"/>
                </a:cubicBezTo>
                <a:cubicBezTo>
                  <a:pt x="2677568" y="172155"/>
                  <a:pt x="2683984" y="177257"/>
                  <a:pt x="2683984" y="183519"/>
                </a:cubicBezTo>
                <a:lnTo>
                  <a:pt x="2683984" y="259663"/>
                </a:lnTo>
                <a:cubicBezTo>
                  <a:pt x="2683984" y="265925"/>
                  <a:pt x="2677568" y="271027"/>
                  <a:pt x="2669606" y="271027"/>
                </a:cubicBezTo>
                <a:close/>
                <a:moveTo>
                  <a:pt x="18553" y="256030"/>
                </a:moveTo>
                <a:lnTo>
                  <a:pt x="18398" y="256030"/>
                </a:lnTo>
                <a:cubicBezTo>
                  <a:pt x="10436" y="256030"/>
                  <a:pt x="4097" y="250850"/>
                  <a:pt x="4174" y="244511"/>
                </a:cubicBezTo>
                <a:cubicBezTo>
                  <a:pt x="4484" y="217919"/>
                  <a:pt x="4870" y="192331"/>
                  <a:pt x="5257" y="168599"/>
                </a:cubicBezTo>
                <a:cubicBezTo>
                  <a:pt x="5334" y="162338"/>
                  <a:pt x="11750" y="157390"/>
                  <a:pt x="19635" y="157390"/>
                </a:cubicBezTo>
                <a:lnTo>
                  <a:pt x="19790" y="157390"/>
                </a:lnTo>
                <a:cubicBezTo>
                  <a:pt x="27752" y="157390"/>
                  <a:pt x="34091" y="162647"/>
                  <a:pt x="34014" y="168908"/>
                </a:cubicBezTo>
                <a:cubicBezTo>
                  <a:pt x="33627" y="192718"/>
                  <a:pt x="33318" y="218228"/>
                  <a:pt x="32931" y="244821"/>
                </a:cubicBezTo>
                <a:cubicBezTo>
                  <a:pt x="32854" y="251082"/>
                  <a:pt x="26438" y="256107"/>
                  <a:pt x="18553" y="256107"/>
                </a:cubicBezTo>
                <a:close/>
                <a:moveTo>
                  <a:pt x="2669296" y="118661"/>
                </a:moveTo>
                <a:cubicBezTo>
                  <a:pt x="2661334" y="118661"/>
                  <a:pt x="2654918" y="113559"/>
                  <a:pt x="2654918" y="107297"/>
                </a:cubicBezTo>
                <a:lnTo>
                  <a:pt x="2654918" y="98717"/>
                </a:lnTo>
                <a:cubicBezTo>
                  <a:pt x="2654918" y="77149"/>
                  <a:pt x="2645796" y="60529"/>
                  <a:pt x="2626934" y="47774"/>
                </a:cubicBezTo>
                <a:cubicBezTo>
                  <a:pt x="2620904" y="43677"/>
                  <a:pt x="2620208" y="36487"/>
                  <a:pt x="2625388" y="31694"/>
                </a:cubicBezTo>
                <a:cubicBezTo>
                  <a:pt x="2630567" y="26902"/>
                  <a:pt x="2639612" y="26361"/>
                  <a:pt x="2645641" y="30458"/>
                </a:cubicBezTo>
                <a:cubicBezTo>
                  <a:pt x="2670842" y="47542"/>
                  <a:pt x="2683675" y="70501"/>
                  <a:pt x="2683675" y="98717"/>
                </a:cubicBezTo>
                <a:lnTo>
                  <a:pt x="2683675" y="107297"/>
                </a:lnTo>
                <a:cubicBezTo>
                  <a:pt x="2683675" y="113559"/>
                  <a:pt x="2677259" y="118661"/>
                  <a:pt x="2669296" y="118661"/>
                </a:cubicBezTo>
                <a:close/>
                <a:moveTo>
                  <a:pt x="20717" y="104205"/>
                </a:moveTo>
                <a:cubicBezTo>
                  <a:pt x="20717" y="104205"/>
                  <a:pt x="19944" y="104205"/>
                  <a:pt x="19558" y="104205"/>
                </a:cubicBezTo>
                <a:cubicBezTo>
                  <a:pt x="11596" y="103741"/>
                  <a:pt x="5720" y="98253"/>
                  <a:pt x="6339" y="91991"/>
                </a:cubicBezTo>
                <a:cubicBezTo>
                  <a:pt x="9276" y="63157"/>
                  <a:pt x="27984" y="36797"/>
                  <a:pt x="57669" y="19558"/>
                </a:cubicBezTo>
                <a:cubicBezTo>
                  <a:pt x="64085" y="15847"/>
                  <a:pt x="73052" y="16929"/>
                  <a:pt x="77768" y="22032"/>
                </a:cubicBezTo>
                <a:cubicBezTo>
                  <a:pt x="82483" y="27134"/>
                  <a:pt x="81092" y="34246"/>
                  <a:pt x="74675" y="37956"/>
                </a:cubicBezTo>
                <a:cubicBezTo>
                  <a:pt x="51716" y="51252"/>
                  <a:pt x="37260" y="71583"/>
                  <a:pt x="35019" y="93769"/>
                </a:cubicBezTo>
                <a:cubicBezTo>
                  <a:pt x="34400" y="99722"/>
                  <a:pt x="28139" y="104283"/>
                  <a:pt x="20717" y="104283"/>
                </a:cubicBezTo>
                <a:close/>
                <a:moveTo>
                  <a:pt x="2558288" y="22882"/>
                </a:moveTo>
                <a:cubicBezTo>
                  <a:pt x="2558288" y="22882"/>
                  <a:pt x="2557902" y="22882"/>
                  <a:pt x="2557670" y="22882"/>
                </a:cubicBezTo>
                <a:cubicBezTo>
                  <a:pt x="2555892" y="22882"/>
                  <a:pt x="2543291" y="22882"/>
                  <a:pt x="2462200" y="22882"/>
                </a:cubicBezTo>
                <a:cubicBezTo>
                  <a:pt x="2454237" y="22882"/>
                  <a:pt x="2447821" y="17780"/>
                  <a:pt x="2447821" y="11518"/>
                </a:cubicBezTo>
                <a:cubicBezTo>
                  <a:pt x="2447821" y="5257"/>
                  <a:pt x="2454237" y="155"/>
                  <a:pt x="2462200" y="155"/>
                </a:cubicBezTo>
                <a:lnTo>
                  <a:pt x="2462200" y="155"/>
                </a:lnTo>
                <a:cubicBezTo>
                  <a:pt x="2527189" y="155"/>
                  <a:pt x="2560352" y="283"/>
                  <a:pt x="2561689" y="541"/>
                </a:cubicBezTo>
                <a:cubicBezTo>
                  <a:pt x="2569420" y="2010"/>
                  <a:pt x="2574135" y="8194"/>
                  <a:pt x="2572280" y="14301"/>
                </a:cubicBezTo>
                <a:cubicBezTo>
                  <a:pt x="2570657" y="19481"/>
                  <a:pt x="2564782" y="22959"/>
                  <a:pt x="2558288" y="22959"/>
                </a:cubicBezTo>
                <a:close/>
                <a:moveTo>
                  <a:pt x="157622" y="22882"/>
                </a:moveTo>
                <a:cubicBezTo>
                  <a:pt x="149660" y="22882"/>
                  <a:pt x="143244" y="17780"/>
                  <a:pt x="143244" y="11518"/>
                </a:cubicBezTo>
                <a:cubicBezTo>
                  <a:pt x="143244" y="5257"/>
                  <a:pt x="149660" y="155"/>
                  <a:pt x="157622" y="155"/>
                </a:cubicBezTo>
                <a:lnTo>
                  <a:pt x="253788" y="155"/>
                </a:lnTo>
                <a:cubicBezTo>
                  <a:pt x="261750" y="155"/>
                  <a:pt x="268166" y="5257"/>
                  <a:pt x="268166" y="11518"/>
                </a:cubicBezTo>
                <a:cubicBezTo>
                  <a:pt x="268166" y="17780"/>
                  <a:pt x="261750" y="22882"/>
                  <a:pt x="253788" y="22882"/>
                </a:cubicBezTo>
                <a:lnTo>
                  <a:pt x="157622" y="22882"/>
                </a:lnTo>
                <a:cubicBezTo>
                  <a:pt x="157622" y="22882"/>
                  <a:pt x="157622" y="22882"/>
                  <a:pt x="157622" y="22882"/>
                </a:cubicBezTo>
                <a:close/>
                <a:moveTo>
                  <a:pt x="349876" y="22882"/>
                </a:moveTo>
                <a:cubicBezTo>
                  <a:pt x="341914" y="22882"/>
                  <a:pt x="335498" y="17780"/>
                  <a:pt x="335498" y="11518"/>
                </a:cubicBezTo>
                <a:cubicBezTo>
                  <a:pt x="335498" y="5257"/>
                  <a:pt x="341914" y="155"/>
                  <a:pt x="349876" y="155"/>
                </a:cubicBezTo>
                <a:lnTo>
                  <a:pt x="445965" y="155"/>
                </a:lnTo>
                <a:cubicBezTo>
                  <a:pt x="453927" y="155"/>
                  <a:pt x="460343" y="5257"/>
                  <a:pt x="460343" y="11518"/>
                </a:cubicBezTo>
                <a:cubicBezTo>
                  <a:pt x="460343" y="17780"/>
                  <a:pt x="453927" y="22882"/>
                  <a:pt x="445965" y="22882"/>
                </a:cubicBezTo>
                <a:lnTo>
                  <a:pt x="349876" y="22882"/>
                </a:lnTo>
                <a:close/>
                <a:moveTo>
                  <a:pt x="541976" y="22882"/>
                </a:moveTo>
                <a:cubicBezTo>
                  <a:pt x="534014" y="22882"/>
                  <a:pt x="527598" y="17780"/>
                  <a:pt x="527598" y="11518"/>
                </a:cubicBezTo>
                <a:cubicBezTo>
                  <a:pt x="527598" y="5257"/>
                  <a:pt x="534014" y="155"/>
                  <a:pt x="541976" y="155"/>
                </a:cubicBezTo>
                <a:lnTo>
                  <a:pt x="638065" y="155"/>
                </a:lnTo>
                <a:cubicBezTo>
                  <a:pt x="646027" y="155"/>
                  <a:pt x="652443" y="5257"/>
                  <a:pt x="652443" y="11518"/>
                </a:cubicBezTo>
                <a:cubicBezTo>
                  <a:pt x="652443" y="17780"/>
                  <a:pt x="646027" y="22882"/>
                  <a:pt x="638065" y="22882"/>
                </a:cubicBezTo>
                <a:lnTo>
                  <a:pt x="542053" y="22882"/>
                </a:lnTo>
                <a:close/>
                <a:moveTo>
                  <a:pt x="734076" y="22882"/>
                </a:moveTo>
                <a:cubicBezTo>
                  <a:pt x="726113" y="22882"/>
                  <a:pt x="719697" y="17780"/>
                  <a:pt x="719697" y="11518"/>
                </a:cubicBezTo>
                <a:cubicBezTo>
                  <a:pt x="719697" y="5257"/>
                  <a:pt x="726113" y="155"/>
                  <a:pt x="734076" y="155"/>
                </a:cubicBezTo>
                <a:lnTo>
                  <a:pt x="830087" y="155"/>
                </a:lnTo>
                <a:cubicBezTo>
                  <a:pt x="838049" y="155"/>
                  <a:pt x="844465" y="5257"/>
                  <a:pt x="844465" y="11518"/>
                </a:cubicBezTo>
                <a:cubicBezTo>
                  <a:pt x="844465" y="17780"/>
                  <a:pt x="838049" y="22882"/>
                  <a:pt x="830087" y="22882"/>
                </a:cubicBezTo>
                <a:lnTo>
                  <a:pt x="734076" y="22882"/>
                </a:lnTo>
                <a:close/>
                <a:moveTo>
                  <a:pt x="2366189" y="22882"/>
                </a:moveTo>
                <a:lnTo>
                  <a:pt x="2270177" y="22882"/>
                </a:lnTo>
                <a:cubicBezTo>
                  <a:pt x="2262215" y="22882"/>
                  <a:pt x="2255799" y="17780"/>
                  <a:pt x="2255799" y="11518"/>
                </a:cubicBezTo>
                <a:cubicBezTo>
                  <a:pt x="2255799" y="5257"/>
                  <a:pt x="2262292" y="0"/>
                  <a:pt x="2270255" y="0"/>
                </a:cubicBezTo>
                <a:lnTo>
                  <a:pt x="2366266" y="0"/>
                </a:lnTo>
                <a:cubicBezTo>
                  <a:pt x="2374228" y="0"/>
                  <a:pt x="2380644" y="5102"/>
                  <a:pt x="2380644" y="11364"/>
                </a:cubicBezTo>
                <a:cubicBezTo>
                  <a:pt x="2380644" y="17625"/>
                  <a:pt x="2374228" y="22727"/>
                  <a:pt x="2366266" y="22727"/>
                </a:cubicBezTo>
                <a:close/>
                <a:moveTo>
                  <a:pt x="926175" y="22882"/>
                </a:moveTo>
                <a:cubicBezTo>
                  <a:pt x="918213" y="22882"/>
                  <a:pt x="911797" y="17780"/>
                  <a:pt x="911797" y="11518"/>
                </a:cubicBezTo>
                <a:cubicBezTo>
                  <a:pt x="911797" y="5257"/>
                  <a:pt x="918291" y="0"/>
                  <a:pt x="926253" y="0"/>
                </a:cubicBezTo>
                <a:lnTo>
                  <a:pt x="1022264" y="0"/>
                </a:lnTo>
                <a:cubicBezTo>
                  <a:pt x="1030226" y="0"/>
                  <a:pt x="1036642" y="5102"/>
                  <a:pt x="1036642" y="11364"/>
                </a:cubicBezTo>
                <a:cubicBezTo>
                  <a:pt x="1036642" y="17625"/>
                  <a:pt x="1030226" y="22727"/>
                  <a:pt x="1022264" y="22727"/>
                </a:cubicBezTo>
                <a:lnTo>
                  <a:pt x="926253" y="22727"/>
                </a:lnTo>
                <a:close/>
                <a:moveTo>
                  <a:pt x="1118198" y="22882"/>
                </a:moveTo>
                <a:cubicBezTo>
                  <a:pt x="1110235" y="22882"/>
                  <a:pt x="1103819" y="17780"/>
                  <a:pt x="1103819" y="11518"/>
                </a:cubicBezTo>
                <a:cubicBezTo>
                  <a:pt x="1103819" y="5257"/>
                  <a:pt x="1110235" y="155"/>
                  <a:pt x="1118198" y="155"/>
                </a:cubicBezTo>
                <a:lnTo>
                  <a:pt x="1214209" y="155"/>
                </a:lnTo>
                <a:cubicBezTo>
                  <a:pt x="1222171" y="155"/>
                  <a:pt x="1228588" y="5257"/>
                  <a:pt x="1228588" y="11518"/>
                </a:cubicBezTo>
                <a:cubicBezTo>
                  <a:pt x="1228588" y="17780"/>
                  <a:pt x="1222171" y="22882"/>
                  <a:pt x="1214209" y="22882"/>
                </a:cubicBezTo>
                <a:lnTo>
                  <a:pt x="1118198" y="22882"/>
                </a:lnTo>
                <a:close/>
                <a:moveTo>
                  <a:pt x="2174243" y="22882"/>
                </a:moveTo>
                <a:lnTo>
                  <a:pt x="2078309" y="22882"/>
                </a:lnTo>
                <a:cubicBezTo>
                  <a:pt x="2070347" y="22882"/>
                  <a:pt x="2063931" y="17780"/>
                  <a:pt x="2063931" y="11518"/>
                </a:cubicBezTo>
                <a:cubicBezTo>
                  <a:pt x="2063931" y="5257"/>
                  <a:pt x="2070347" y="155"/>
                  <a:pt x="2078309" y="155"/>
                </a:cubicBezTo>
                <a:lnTo>
                  <a:pt x="2174243" y="155"/>
                </a:lnTo>
                <a:cubicBezTo>
                  <a:pt x="2182206" y="155"/>
                  <a:pt x="2188622" y="5257"/>
                  <a:pt x="2188622" y="11518"/>
                </a:cubicBezTo>
                <a:cubicBezTo>
                  <a:pt x="2188622" y="17780"/>
                  <a:pt x="2182206" y="22882"/>
                  <a:pt x="2174243" y="22882"/>
                </a:cubicBezTo>
                <a:close/>
                <a:moveTo>
                  <a:pt x="1406463" y="22882"/>
                </a:moveTo>
                <a:lnTo>
                  <a:pt x="1310452" y="22882"/>
                </a:lnTo>
                <a:cubicBezTo>
                  <a:pt x="1302490" y="22882"/>
                  <a:pt x="1296074" y="17780"/>
                  <a:pt x="1296074" y="11518"/>
                </a:cubicBezTo>
                <a:cubicBezTo>
                  <a:pt x="1296074" y="5257"/>
                  <a:pt x="1302567" y="0"/>
                  <a:pt x="1310452" y="0"/>
                </a:cubicBezTo>
                <a:lnTo>
                  <a:pt x="1406463" y="0"/>
                </a:lnTo>
                <a:cubicBezTo>
                  <a:pt x="1414426" y="0"/>
                  <a:pt x="1420842" y="5102"/>
                  <a:pt x="1420842" y="11364"/>
                </a:cubicBezTo>
                <a:cubicBezTo>
                  <a:pt x="1420842" y="17625"/>
                  <a:pt x="1414426" y="22727"/>
                  <a:pt x="1406463" y="22727"/>
                </a:cubicBezTo>
                <a:close/>
                <a:moveTo>
                  <a:pt x="1982298" y="22882"/>
                </a:moveTo>
                <a:lnTo>
                  <a:pt x="1886365" y="22882"/>
                </a:lnTo>
                <a:cubicBezTo>
                  <a:pt x="1878402" y="22882"/>
                  <a:pt x="1871986" y="17780"/>
                  <a:pt x="1871986" y="11518"/>
                </a:cubicBezTo>
                <a:cubicBezTo>
                  <a:pt x="1871986" y="5257"/>
                  <a:pt x="1878402" y="155"/>
                  <a:pt x="1886365" y="155"/>
                </a:cubicBezTo>
                <a:lnTo>
                  <a:pt x="1982298" y="155"/>
                </a:lnTo>
                <a:cubicBezTo>
                  <a:pt x="1990261" y="155"/>
                  <a:pt x="1996677" y="5257"/>
                  <a:pt x="1996677" y="11518"/>
                </a:cubicBezTo>
                <a:cubicBezTo>
                  <a:pt x="1996677" y="17780"/>
                  <a:pt x="1990261" y="22882"/>
                  <a:pt x="1982298" y="22882"/>
                </a:cubicBezTo>
                <a:close/>
                <a:moveTo>
                  <a:pt x="1790431" y="22882"/>
                </a:moveTo>
                <a:lnTo>
                  <a:pt x="1694419" y="22882"/>
                </a:lnTo>
                <a:cubicBezTo>
                  <a:pt x="1686457" y="22882"/>
                  <a:pt x="1680041" y="17780"/>
                  <a:pt x="1680041" y="11518"/>
                </a:cubicBezTo>
                <a:cubicBezTo>
                  <a:pt x="1680041" y="5257"/>
                  <a:pt x="1686457" y="155"/>
                  <a:pt x="1694419" y="155"/>
                </a:cubicBezTo>
                <a:lnTo>
                  <a:pt x="1790431" y="155"/>
                </a:lnTo>
                <a:cubicBezTo>
                  <a:pt x="1798393" y="155"/>
                  <a:pt x="1804809" y="5257"/>
                  <a:pt x="1804809" y="11518"/>
                </a:cubicBezTo>
                <a:cubicBezTo>
                  <a:pt x="1804809" y="17780"/>
                  <a:pt x="1798393" y="22882"/>
                  <a:pt x="1790431" y="22882"/>
                </a:cubicBezTo>
                <a:close/>
                <a:moveTo>
                  <a:pt x="1598408" y="22882"/>
                </a:moveTo>
                <a:lnTo>
                  <a:pt x="1502397" y="22882"/>
                </a:lnTo>
                <a:cubicBezTo>
                  <a:pt x="1494435" y="22882"/>
                  <a:pt x="1488019" y="17780"/>
                  <a:pt x="1488019" y="11518"/>
                </a:cubicBezTo>
                <a:cubicBezTo>
                  <a:pt x="1488019" y="5257"/>
                  <a:pt x="1494435" y="155"/>
                  <a:pt x="1502397" y="155"/>
                </a:cubicBezTo>
                <a:lnTo>
                  <a:pt x="1598408" y="155"/>
                </a:lnTo>
                <a:cubicBezTo>
                  <a:pt x="1606371" y="155"/>
                  <a:pt x="1612787" y="5257"/>
                  <a:pt x="1612787" y="11518"/>
                </a:cubicBezTo>
                <a:cubicBezTo>
                  <a:pt x="1612787" y="17780"/>
                  <a:pt x="1606371" y="22882"/>
                  <a:pt x="1598408" y="22882"/>
                </a:cubicBezTo>
                <a:close/>
              </a:path>
            </a:pathLst>
          </a:custGeom>
          <a:solidFill>
            <a:schemeClr val="accent5"/>
          </a:solidFill>
          <a:ln w="7719" cap="flat">
            <a:noFill/>
            <a:prstDash val="solid"/>
            <a:miter/>
          </a:ln>
        </p:spPr>
        <p:txBody>
          <a:bodyPr rtlCol="0" anchor="ctr"/>
          <a:lstStyle/>
          <a:p>
            <a:pPr algn="l">
              <a:lnSpc>
                <a:spcPct val="120000"/>
              </a:lnSpc>
            </a:pPr>
          </a:p>
        </p:txBody>
      </p:sp>
      <p:sp>
        <p:nvSpPr>
          <p:cNvPr id="16" name="ComponentBackground5" descr="e98fa342-dfde-4e26-83f8-ff7127a1f347"/>
          <p:cNvSpPr/>
          <p:nvPr>
            <p:custDataLst>
              <p:tags r:id="rId5"/>
            </p:custDataLst>
          </p:nvPr>
        </p:nvSpPr>
        <p:spPr>
          <a:xfrm>
            <a:off x="1740728" y="1981329"/>
            <a:ext cx="2323798" cy="921426"/>
          </a:xfrm>
          <a:custGeom>
            <a:avLst/>
            <a:gdLst>
              <a:gd name="connsiteX0" fmla="*/ 2501161 w 2620211"/>
              <a:gd name="connsiteY0" fmla="*/ 0 h 843691"/>
              <a:gd name="connsiteX1" fmla="*/ 119202 w 2620211"/>
              <a:gd name="connsiteY1" fmla="*/ 0 h 843691"/>
              <a:gd name="connsiteX2" fmla="*/ 0 w 2620211"/>
              <a:gd name="connsiteY2" fmla="*/ 94388 h 843691"/>
              <a:gd name="connsiteX3" fmla="*/ 0 w 2620211"/>
              <a:gd name="connsiteY3" fmla="*/ 577845 h 843691"/>
              <a:gd name="connsiteX4" fmla="*/ 99490 w 2620211"/>
              <a:gd name="connsiteY4" fmla="*/ 654298 h 843691"/>
              <a:gd name="connsiteX5" fmla="*/ 104128 w 2620211"/>
              <a:gd name="connsiteY5" fmla="*/ 655148 h 843691"/>
              <a:gd name="connsiteX6" fmla="*/ 279685 w 2620211"/>
              <a:gd name="connsiteY6" fmla="*/ 746367 h 843691"/>
              <a:gd name="connsiteX7" fmla="*/ 338126 w 2620211"/>
              <a:gd name="connsiteY7" fmla="*/ 837508 h 843691"/>
              <a:gd name="connsiteX8" fmla="*/ 343151 w 2620211"/>
              <a:gd name="connsiteY8" fmla="*/ 843692 h 843691"/>
              <a:gd name="connsiteX9" fmla="*/ 349026 w 2620211"/>
              <a:gd name="connsiteY9" fmla="*/ 837276 h 843691"/>
              <a:gd name="connsiteX10" fmla="*/ 746831 w 2620211"/>
              <a:gd name="connsiteY10" fmla="*/ 654066 h 843691"/>
              <a:gd name="connsiteX11" fmla="*/ 2516003 w 2620211"/>
              <a:gd name="connsiteY11" fmla="*/ 654066 h 843691"/>
              <a:gd name="connsiteX12" fmla="*/ 2613870 w 2620211"/>
              <a:gd name="connsiteY12" fmla="*/ 577767 h 843691"/>
              <a:gd name="connsiteX13" fmla="*/ 2620209 w 2620211"/>
              <a:gd name="connsiteY13" fmla="*/ 94929 h 843691"/>
              <a:gd name="connsiteX14" fmla="*/ 2585654 w 2620211"/>
              <a:gd name="connsiteY14" fmla="*/ 27829 h 843691"/>
              <a:gd name="connsiteX15" fmla="*/ 2501161 w 2620211"/>
              <a:gd name="connsiteY15" fmla="*/ 0 h 843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20211" h="843691">
                <a:moveTo>
                  <a:pt x="2501161" y="0"/>
                </a:moveTo>
                <a:lnTo>
                  <a:pt x="119202" y="0"/>
                </a:lnTo>
                <a:cubicBezTo>
                  <a:pt x="53494" y="0"/>
                  <a:pt x="0" y="42362"/>
                  <a:pt x="0" y="94388"/>
                </a:cubicBezTo>
                <a:lnTo>
                  <a:pt x="0" y="577845"/>
                </a:lnTo>
                <a:cubicBezTo>
                  <a:pt x="0" y="617656"/>
                  <a:pt x="31617" y="641930"/>
                  <a:pt x="99490" y="654298"/>
                </a:cubicBezTo>
                <a:lnTo>
                  <a:pt x="104128" y="655148"/>
                </a:lnTo>
                <a:cubicBezTo>
                  <a:pt x="183055" y="668599"/>
                  <a:pt x="243120" y="689239"/>
                  <a:pt x="279685" y="746367"/>
                </a:cubicBezTo>
                <a:lnTo>
                  <a:pt x="338126" y="837508"/>
                </a:lnTo>
                <a:cubicBezTo>
                  <a:pt x="340600" y="841373"/>
                  <a:pt x="342223" y="842996"/>
                  <a:pt x="343151" y="843692"/>
                </a:cubicBezTo>
                <a:cubicBezTo>
                  <a:pt x="344156" y="842996"/>
                  <a:pt x="346089" y="841373"/>
                  <a:pt x="349026" y="837276"/>
                </a:cubicBezTo>
                <a:cubicBezTo>
                  <a:pt x="432282" y="721243"/>
                  <a:pt x="524042" y="654066"/>
                  <a:pt x="746831" y="654066"/>
                </a:cubicBezTo>
                <a:lnTo>
                  <a:pt x="2516003" y="654066"/>
                </a:lnTo>
                <a:cubicBezTo>
                  <a:pt x="2569265" y="654066"/>
                  <a:pt x="2613174" y="619821"/>
                  <a:pt x="2613870" y="577767"/>
                </a:cubicBezTo>
                <a:cubicBezTo>
                  <a:pt x="2616266" y="443568"/>
                  <a:pt x="2618894" y="233302"/>
                  <a:pt x="2620209" y="94929"/>
                </a:cubicBezTo>
                <a:cubicBezTo>
                  <a:pt x="2620440" y="69651"/>
                  <a:pt x="2608149" y="45764"/>
                  <a:pt x="2585654" y="27829"/>
                </a:cubicBezTo>
                <a:cubicBezTo>
                  <a:pt x="2563158" y="9895"/>
                  <a:pt x="2533087" y="0"/>
                  <a:pt x="2501161" y="0"/>
                </a:cubicBezTo>
                <a:close/>
              </a:path>
            </a:pathLst>
          </a:custGeom>
          <a:solidFill>
            <a:schemeClr val="accent5">
              <a:lumMod val="20000"/>
              <a:lumOff val="80000"/>
            </a:schemeClr>
          </a:solidFill>
          <a:ln w="25400" cap="flat">
            <a:solidFill>
              <a:schemeClr val="accent5"/>
            </a:solidFill>
            <a:prstDash val="solid"/>
            <a:miter/>
          </a:ln>
        </p:spPr>
        <p:txBody>
          <a:bodyPr wrap="square" rtlCol="0" anchor="ctr">
            <a:normAutofit/>
          </a:bodyPr>
          <a:lstStyle/>
          <a:p>
            <a:pPr algn="l">
              <a:lnSpc>
                <a:spcPct val="120000"/>
              </a:lnSpc>
            </a:pPr>
          </a:p>
        </p:txBody>
      </p:sp>
      <p:sp>
        <p:nvSpPr>
          <p:cNvPr id="17" name="Text5" descr="ca6d8a60-37b5-424d-b1c3-34f1aff3b52f"/>
          <p:cNvSpPr txBox="1"/>
          <p:nvPr>
            <p:custDataLst>
              <p:tags r:id="rId6"/>
            </p:custDataLst>
          </p:nvPr>
        </p:nvSpPr>
        <p:spPr>
          <a:xfrm flipH="1">
            <a:off x="1715226" y="2931637"/>
            <a:ext cx="2483329" cy="810122"/>
          </a:xfrm>
          <a:prstGeom prst="rect">
            <a:avLst/>
          </a:prstGeom>
          <a:noFill/>
        </p:spPr>
        <p:txBody>
          <a:bodyPr wrap="square" rtlCol="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pPr>
            <a:r>
              <a:rPr lang="zh-CN" altLang="en-US" sz="1600" b="0" i="0" u="none">
                <a:solidFill>
                  <a:schemeClr val="tx1"/>
                </a:solidFill>
                <a:ea typeface="微软雅黑" panose="020B0503020204020204" pitchFamily="34" charset="-122"/>
              </a:rPr>
              <a:t>每轮通信需交换模型参数或梯度，特别是使用加密方法（如同态加密）时，密文体积更大，通信延迟显著增加，对移动终端和边缘设备造成带宽负担。</a:t>
            </a:r>
            <a:endParaRPr lang="zh-CN" altLang="en-US" sz="1600" b="0" i="0" u="none">
              <a:solidFill>
                <a:schemeClr val="tx1"/>
              </a:solidFill>
              <a:ea typeface="微软雅黑" panose="020B0503020204020204" pitchFamily="34" charset="-122"/>
            </a:endParaRPr>
          </a:p>
          <a:p>
            <a:pPr algn="l">
              <a:lnSpc>
                <a:spcPct val="120000"/>
              </a:lnSpc>
            </a:pPr>
            <a:endParaRPr lang="zh-CN" altLang="en-US" sz="1400" b="0" i="0" u="none">
              <a:solidFill>
                <a:schemeClr val="tx1"/>
              </a:solidFill>
              <a:ea typeface="微软雅黑" panose="020B0503020204020204" pitchFamily="34" charset="-122"/>
            </a:endParaRPr>
          </a:p>
        </p:txBody>
      </p:sp>
      <p:sp>
        <p:nvSpPr>
          <p:cNvPr id="37" name="Bullet5" descr="2db86c47-51bb-43e3-9ab7-9ae99d315a8c"/>
          <p:cNvSpPr txBox="1"/>
          <p:nvPr>
            <p:custDataLst>
              <p:tags r:id="rId7"/>
            </p:custDataLst>
          </p:nvPr>
        </p:nvSpPr>
        <p:spPr>
          <a:xfrm>
            <a:off x="1751330" y="2082165"/>
            <a:ext cx="2282190" cy="583565"/>
          </a:xfrm>
          <a:prstGeom prst="rect">
            <a:avLst/>
          </a:prstGeom>
          <a:noFill/>
        </p:spPr>
        <p:txBody>
          <a:bodyPr wrap="square" rtlCol="0" anchor="b">
            <a:normAutofit lnSpcReduction="20000"/>
          </a:bodyPr>
          <a:lstStyle/>
          <a:p>
            <a:pPr algn="l">
              <a:lnSpc>
                <a:spcPct val="120000"/>
              </a:lnSpc>
            </a:pPr>
            <a:r>
              <a:rPr lang="zh-CN" altLang="en-US" sz="1800" b="1" i="0" u="none">
                <a:solidFill>
                  <a:srgbClr val="000000"/>
                </a:solidFill>
                <a:ea typeface="微软雅黑" panose="020B0503020204020204" pitchFamily="34" charset="-122"/>
              </a:rPr>
              <a:t>通信开销高</a:t>
            </a:r>
            <a:endParaRPr lang="zh-CN" altLang="en-US" sz="1800" b="1" i="0" u="none">
              <a:solidFill>
                <a:srgbClr val="000000"/>
              </a:solidFill>
              <a:ea typeface="微软雅黑" panose="020B0503020204020204" pitchFamily="34" charset="-122"/>
            </a:endParaRPr>
          </a:p>
        </p:txBody>
      </p:sp>
      <p:sp>
        <p:nvSpPr>
          <p:cNvPr id="13" name="Text6" descr="c1fa3d0c-04e6-49d8-b7a7-d526b5798932"/>
          <p:cNvSpPr txBox="1"/>
          <p:nvPr>
            <p:custDataLst>
              <p:tags r:id="rId8"/>
            </p:custDataLst>
          </p:nvPr>
        </p:nvSpPr>
        <p:spPr>
          <a:xfrm flipH="1">
            <a:off x="4664182" y="2931637"/>
            <a:ext cx="2483329" cy="810122"/>
          </a:xfrm>
          <a:prstGeom prst="rect">
            <a:avLst/>
          </a:prstGeom>
          <a:noFill/>
        </p:spPr>
        <p:txBody>
          <a:bodyPr wrap="square" rtlCol="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pPr>
            <a:r>
              <a:rPr lang="en-US" altLang="zh-CN" sz="1500" dirty="0">
                <a:solidFill>
                  <a:schemeClr val="tx1">
                    <a:lumMod val="75000"/>
                    <a:lumOff val="25000"/>
                  </a:schemeClr>
                </a:solidFill>
                <a:sym typeface="+mn-ea"/>
              </a:rPr>
              <a:t>Non-IID </a:t>
            </a:r>
            <a:r>
              <a:rPr lang="zh-CN" altLang="en-US" sz="1500" dirty="0">
                <a:solidFill>
                  <a:schemeClr val="tx1">
                    <a:lumMod val="75000"/>
                    <a:lumOff val="25000"/>
                  </a:schemeClr>
                </a:solidFill>
                <a:sym typeface="+mn-ea"/>
              </a:rPr>
              <a:t>问题。各客户端数据分布不同（如金融机构用户群体结构差异大），可能导致全局模型收敛困难或偏向特定群体。</a:t>
            </a:r>
            <a:endParaRPr lang="zh-CN" altLang="en-US" sz="1100" b="0" i="0" u="none" dirty="0">
              <a:solidFill>
                <a:schemeClr val="tx1">
                  <a:lumMod val="75000"/>
                  <a:lumOff val="25000"/>
                </a:schemeClr>
              </a:solidFill>
              <a:ea typeface="微软雅黑" panose="020B0503020204020204" pitchFamily="34" charset="-122"/>
              <a:sym typeface="+mn-ea"/>
            </a:endParaRPr>
          </a:p>
        </p:txBody>
      </p:sp>
      <p:sp>
        <p:nvSpPr>
          <p:cNvPr id="38" name="Bullet6" descr="a0932de1-3053-4846-b622-34409af13b3a"/>
          <p:cNvSpPr txBox="1"/>
          <p:nvPr>
            <p:custDataLst>
              <p:tags r:id="rId9"/>
            </p:custDataLst>
          </p:nvPr>
        </p:nvSpPr>
        <p:spPr>
          <a:xfrm>
            <a:off x="4715821" y="1978851"/>
            <a:ext cx="2282161" cy="687357"/>
          </a:xfrm>
          <a:prstGeom prst="rect">
            <a:avLst/>
          </a:prstGeom>
          <a:noFill/>
        </p:spPr>
        <p:txBody>
          <a:bodyPr wrap="square" rtlCol="0" anchor="b">
            <a:normAutofit lnSpcReduction="20000"/>
          </a:bodyPr>
          <a:lstStyle/>
          <a:p>
            <a:pPr algn="l">
              <a:lnSpc>
                <a:spcPct val="120000"/>
              </a:lnSpc>
            </a:pPr>
            <a:r>
              <a:rPr lang="zh-CN" altLang="en-US" sz="1800" b="1" i="0" u="none">
                <a:solidFill>
                  <a:srgbClr val="000000"/>
                </a:solidFill>
                <a:ea typeface="微软雅黑" panose="020B0503020204020204" pitchFamily="34" charset="-122"/>
              </a:rPr>
              <a:t>数据异构性</a:t>
            </a:r>
            <a:endParaRPr lang="zh-CN" altLang="en-US" sz="1800" b="1" i="0" u="none">
              <a:solidFill>
                <a:srgbClr val="000000"/>
              </a:solidFill>
              <a:ea typeface="微软雅黑" panose="020B0503020204020204" pitchFamily="34" charset="-122"/>
            </a:endParaRPr>
          </a:p>
        </p:txBody>
      </p:sp>
      <p:sp>
        <p:nvSpPr>
          <p:cNvPr id="42" name="ComponentBackground7" descr="5e27e31a-94f3-4f7d-a376-295c944a0691"/>
          <p:cNvSpPr/>
          <p:nvPr>
            <p:custDataLst>
              <p:tags r:id="rId10"/>
            </p:custDataLst>
          </p:nvPr>
        </p:nvSpPr>
        <p:spPr>
          <a:xfrm>
            <a:off x="7638641" y="1981329"/>
            <a:ext cx="2323798" cy="921426"/>
          </a:xfrm>
          <a:custGeom>
            <a:avLst/>
            <a:gdLst>
              <a:gd name="connsiteX0" fmla="*/ 2501161 w 2620211"/>
              <a:gd name="connsiteY0" fmla="*/ 0 h 843691"/>
              <a:gd name="connsiteX1" fmla="*/ 119202 w 2620211"/>
              <a:gd name="connsiteY1" fmla="*/ 0 h 843691"/>
              <a:gd name="connsiteX2" fmla="*/ 0 w 2620211"/>
              <a:gd name="connsiteY2" fmla="*/ 94388 h 843691"/>
              <a:gd name="connsiteX3" fmla="*/ 0 w 2620211"/>
              <a:gd name="connsiteY3" fmla="*/ 577845 h 843691"/>
              <a:gd name="connsiteX4" fmla="*/ 99490 w 2620211"/>
              <a:gd name="connsiteY4" fmla="*/ 654298 h 843691"/>
              <a:gd name="connsiteX5" fmla="*/ 104128 w 2620211"/>
              <a:gd name="connsiteY5" fmla="*/ 655148 h 843691"/>
              <a:gd name="connsiteX6" fmla="*/ 279685 w 2620211"/>
              <a:gd name="connsiteY6" fmla="*/ 746367 h 843691"/>
              <a:gd name="connsiteX7" fmla="*/ 338126 w 2620211"/>
              <a:gd name="connsiteY7" fmla="*/ 837508 h 843691"/>
              <a:gd name="connsiteX8" fmla="*/ 343151 w 2620211"/>
              <a:gd name="connsiteY8" fmla="*/ 843692 h 843691"/>
              <a:gd name="connsiteX9" fmla="*/ 349026 w 2620211"/>
              <a:gd name="connsiteY9" fmla="*/ 837276 h 843691"/>
              <a:gd name="connsiteX10" fmla="*/ 746831 w 2620211"/>
              <a:gd name="connsiteY10" fmla="*/ 654066 h 843691"/>
              <a:gd name="connsiteX11" fmla="*/ 2516003 w 2620211"/>
              <a:gd name="connsiteY11" fmla="*/ 654066 h 843691"/>
              <a:gd name="connsiteX12" fmla="*/ 2613870 w 2620211"/>
              <a:gd name="connsiteY12" fmla="*/ 577767 h 843691"/>
              <a:gd name="connsiteX13" fmla="*/ 2620209 w 2620211"/>
              <a:gd name="connsiteY13" fmla="*/ 94929 h 843691"/>
              <a:gd name="connsiteX14" fmla="*/ 2585654 w 2620211"/>
              <a:gd name="connsiteY14" fmla="*/ 27829 h 843691"/>
              <a:gd name="connsiteX15" fmla="*/ 2501161 w 2620211"/>
              <a:gd name="connsiteY15" fmla="*/ 0 h 843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20211" h="843691">
                <a:moveTo>
                  <a:pt x="2501161" y="0"/>
                </a:moveTo>
                <a:lnTo>
                  <a:pt x="119202" y="0"/>
                </a:lnTo>
                <a:cubicBezTo>
                  <a:pt x="53494" y="0"/>
                  <a:pt x="0" y="42362"/>
                  <a:pt x="0" y="94388"/>
                </a:cubicBezTo>
                <a:lnTo>
                  <a:pt x="0" y="577845"/>
                </a:lnTo>
                <a:cubicBezTo>
                  <a:pt x="0" y="617656"/>
                  <a:pt x="31617" y="641930"/>
                  <a:pt x="99490" y="654298"/>
                </a:cubicBezTo>
                <a:lnTo>
                  <a:pt x="104128" y="655148"/>
                </a:lnTo>
                <a:cubicBezTo>
                  <a:pt x="183055" y="668599"/>
                  <a:pt x="243120" y="689239"/>
                  <a:pt x="279685" y="746367"/>
                </a:cubicBezTo>
                <a:lnTo>
                  <a:pt x="338126" y="837508"/>
                </a:lnTo>
                <a:cubicBezTo>
                  <a:pt x="340600" y="841373"/>
                  <a:pt x="342223" y="842996"/>
                  <a:pt x="343151" y="843692"/>
                </a:cubicBezTo>
                <a:cubicBezTo>
                  <a:pt x="344156" y="842996"/>
                  <a:pt x="346089" y="841373"/>
                  <a:pt x="349026" y="837276"/>
                </a:cubicBezTo>
                <a:cubicBezTo>
                  <a:pt x="432282" y="721243"/>
                  <a:pt x="524042" y="654066"/>
                  <a:pt x="746831" y="654066"/>
                </a:cubicBezTo>
                <a:lnTo>
                  <a:pt x="2516003" y="654066"/>
                </a:lnTo>
                <a:cubicBezTo>
                  <a:pt x="2569265" y="654066"/>
                  <a:pt x="2613174" y="619821"/>
                  <a:pt x="2613870" y="577767"/>
                </a:cubicBezTo>
                <a:cubicBezTo>
                  <a:pt x="2616266" y="443568"/>
                  <a:pt x="2618894" y="233302"/>
                  <a:pt x="2620209" y="94929"/>
                </a:cubicBezTo>
                <a:cubicBezTo>
                  <a:pt x="2620440" y="69651"/>
                  <a:pt x="2608149" y="45764"/>
                  <a:pt x="2585654" y="27829"/>
                </a:cubicBezTo>
                <a:cubicBezTo>
                  <a:pt x="2563158" y="9895"/>
                  <a:pt x="2533087" y="0"/>
                  <a:pt x="2501161" y="0"/>
                </a:cubicBezTo>
                <a:close/>
              </a:path>
            </a:pathLst>
          </a:custGeom>
          <a:solidFill>
            <a:schemeClr val="accent1">
              <a:lumMod val="20000"/>
              <a:lumOff val="80000"/>
            </a:schemeClr>
          </a:solidFill>
          <a:ln w="25400" cap="flat">
            <a:solidFill>
              <a:schemeClr val="accent1"/>
            </a:solidFill>
            <a:prstDash val="solid"/>
            <a:miter/>
          </a:ln>
        </p:spPr>
        <p:txBody>
          <a:bodyPr wrap="square" rtlCol="0" anchor="ctr">
            <a:normAutofit/>
          </a:bodyPr>
          <a:lstStyle/>
          <a:p>
            <a:pPr algn="l">
              <a:lnSpc>
                <a:spcPct val="120000"/>
              </a:lnSpc>
            </a:pPr>
          </a:p>
        </p:txBody>
      </p:sp>
      <p:sp>
        <p:nvSpPr>
          <p:cNvPr id="43" name="Text7" descr="a4b31270-c6fc-4176-a13b-e2e76912d023"/>
          <p:cNvSpPr txBox="1"/>
          <p:nvPr>
            <p:custDataLst>
              <p:tags r:id="rId11"/>
            </p:custDataLst>
          </p:nvPr>
        </p:nvSpPr>
        <p:spPr>
          <a:xfrm flipH="1">
            <a:off x="7613139" y="2931637"/>
            <a:ext cx="2483329" cy="810122"/>
          </a:xfrm>
          <a:prstGeom prst="rect">
            <a:avLst/>
          </a:prstGeom>
          <a:noFill/>
        </p:spPr>
        <p:txBody>
          <a:bodyPr wrap="square" rtlCol="0" anchor="t" anchorCtr="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pPr>
            <a:r>
              <a:rPr lang="en-US" sz="1200" b="0" i="0" u="none">
                <a:solidFill>
                  <a:srgbClr val="FFFFFF"/>
                </a:solidFill>
                <a:ea typeface="微软雅黑" panose="020B0503020204020204" pitchFamily="34" charset="-122"/>
              </a:rPr>
              <a:t>在保证数据隐私的同时，采用先进算法确保全局模型的准确性和可靠性。</a:t>
            </a:r>
            <a:endParaRPr lang="en-US" sz="1200" b="0" i="0" u="none">
              <a:solidFill>
                <a:srgbClr val="FFFFFF"/>
              </a:solidFill>
              <a:ea typeface="微软雅黑" panose="020B0503020204020204" pitchFamily="34" charset="-122"/>
            </a:endParaRPr>
          </a:p>
        </p:txBody>
      </p:sp>
      <p:sp>
        <p:nvSpPr>
          <p:cNvPr id="8" name="Bullet6" descr="a0932de1-3053-4846-b622-34409af13b3a"/>
          <p:cNvSpPr txBox="1"/>
          <p:nvPr>
            <p:custDataLst>
              <p:tags r:id="rId12"/>
            </p:custDataLst>
          </p:nvPr>
        </p:nvSpPr>
        <p:spPr>
          <a:xfrm>
            <a:off x="7729531" y="1981391"/>
            <a:ext cx="2282161" cy="687357"/>
          </a:xfrm>
          <a:prstGeom prst="rect">
            <a:avLst/>
          </a:prstGeom>
          <a:noFill/>
        </p:spPr>
        <p:txBody>
          <a:bodyPr wrap="square" rtlCol="0" anchor="b">
            <a:normAutofit lnSpcReduction="20000"/>
          </a:bodyPr>
          <a:p>
            <a:pPr algn="l">
              <a:lnSpc>
                <a:spcPct val="120000"/>
              </a:lnSpc>
            </a:pPr>
            <a:r>
              <a:rPr lang="zh-CN" altLang="en-US" sz="1800" b="1" i="0" u="none">
                <a:solidFill>
                  <a:srgbClr val="000000"/>
                </a:solidFill>
                <a:ea typeface="微软雅黑" panose="020B0503020204020204" pitchFamily="34" charset="-122"/>
              </a:rPr>
              <a:t>对抗性攻击威胁</a:t>
            </a:r>
            <a:endParaRPr lang="zh-CN" altLang="en-US" sz="1800" b="1" i="0" u="none">
              <a:solidFill>
                <a:srgbClr val="000000"/>
              </a:solidFill>
              <a:ea typeface="微软雅黑" panose="020B0503020204020204" pitchFamily="34" charset="-122"/>
            </a:endParaRPr>
          </a:p>
        </p:txBody>
      </p:sp>
      <p:sp>
        <p:nvSpPr>
          <p:cNvPr id="14" name="Text6" descr="c1fa3d0c-04e6-49d8-b7a7-d526b5798932"/>
          <p:cNvSpPr txBox="1"/>
          <p:nvPr>
            <p:custDataLst>
              <p:tags r:id="rId13"/>
            </p:custDataLst>
          </p:nvPr>
        </p:nvSpPr>
        <p:spPr>
          <a:xfrm flipH="1">
            <a:off x="7559040" y="2940685"/>
            <a:ext cx="2483485" cy="2576830"/>
          </a:xfrm>
          <a:prstGeom prst="rect">
            <a:avLst/>
          </a:prstGeom>
          <a:noFill/>
        </p:spPr>
        <p:txBody>
          <a:bodyPr wrap="square" rtlCol="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pPr>
            <a:r>
              <a:rPr lang="zh-CN" altLang="en-US" sz="1500" dirty="0">
                <a:solidFill>
                  <a:schemeClr val="tx1">
                    <a:lumMod val="75000"/>
                    <a:lumOff val="25000"/>
                  </a:schemeClr>
                </a:solidFill>
                <a:sym typeface="+mn-ea"/>
              </a:rPr>
              <a:t>可能遭遇：</a:t>
            </a:r>
            <a:endParaRPr lang="en-US" altLang="zh-CN" sz="1500" dirty="0">
              <a:solidFill>
                <a:schemeClr val="tx1">
                  <a:lumMod val="75000"/>
                  <a:lumOff val="25000"/>
                </a:schemeClr>
              </a:solidFill>
            </a:endParaRPr>
          </a:p>
          <a:p>
            <a:pPr algn="l">
              <a:lnSpc>
                <a:spcPct val="120000"/>
              </a:lnSpc>
            </a:pPr>
            <a:r>
              <a:rPr lang="zh-CN" altLang="en-US" sz="1500" dirty="0">
                <a:solidFill>
                  <a:schemeClr val="tx1">
                    <a:lumMod val="75000"/>
                    <a:lumOff val="25000"/>
                  </a:schemeClr>
                </a:solidFill>
                <a:sym typeface="+mn-ea"/>
              </a:rPr>
              <a:t>模型投毒（</a:t>
            </a:r>
            <a:r>
              <a:rPr lang="en-US" altLang="zh-CN" sz="1500" dirty="0">
                <a:solidFill>
                  <a:schemeClr val="tx1">
                    <a:lumMod val="75000"/>
                    <a:lumOff val="25000"/>
                  </a:schemeClr>
                </a:solidFill>
                <a:sym typeface="+mn-ea"/>
              </a:rPr>
              <a:t>Model Poisoning</a:t>
            </a:r>
            <a:r>
              <a:rPr lang="zh-CN" altLang="en-US" sz="1500" dirty="0">
                <a:solidFill>
                  <a:schemeClr val="tx1">
                    <a:lumMod val="75000"/>
                    <a:lumOff val="25000"/>
                  </a:schemeClr>
                </a:solidFill>
                <a:sym typeface="+mn-ea"/>
              </a:rPr>
              <a:t>）</a:t>
            </a:r>
            <a:endParaRPr lang="en-US" altLang="zh-CN" sz="1500" dirty="0">
              <a:solidFill>
                <a:schemeClr val="tx1">
                  <a:lumMod val="75000"/>
                  <a:lumOff val="25000"/>
                </a:schemeClr>
              </a:solidFill>
            </a:endParaRPr>
          </a:p>
          <a:p>
            <a:pPr algn="l">
              <a:lnSpc>
                <a:spcPct val="120000"/>
              </a:lnSpc>
            </a:pPr>
            <a:r>
              <a:rPr lang="zh-CN" altLang="en-US" sz="1500" dirty="0">
                <a:solidFill>
                  <a:schemeClr val="tx1">
                    <a:lumMod val="75000"/>
                    <a:lumOff val="25000"/>
                  </a:schemeClr>
                </a:solidFill>
                <a:sym typeface="+mn-ea"/>
              </a:rPr>
              <a:t>回推重构攻击（</a:t>
            </a:r>
            <a:r>
              <a:rPr lang="en-US" altLang="zh-CN" sz="1500" dirty="0">
                <a:solidFill>
                  <a:schemeClr val="tx1">
                    <a:lumMod val="75000"/>
                    <a:lumOff val="25000"/>
                  </a:schemeClr>
                </a:solidFill>
                <a:sym typeface="+mn-ea"/>
              </a:rPr>
              <a:t>Gradient Inversion</a:t>
            </a:r>
            <a:r>
              <a:rPr lang="zh-CN" altLang="en-US" sz="1500" dirty="0">
                <a:solidFill>
                  <a:schemeClr val="tx1">
                    <a:lumMod val="75000"/>
                    <a:lumOff val="25000"/>
                  </a:schemeClr>
                </a:solidFill>
                <a:sym typeface="+mn-ea"/>
              </a:rPr>
              <a:t>）</a:t>
            </a:r>
            <a:endParaRPr lang="en-US" altLang="zh-CN" sz="1500" dirty="0">
              <a:solidFill>
                <a:schemeClr val="tx1">
                  <a:lumMod val="75000"/>
                  <a:lumOff val="25000"/>
                </a:schemeClr>
              </a:solidFill>
            </a:endParaRPr>
          </a:p>
          <a:p>
            <a:pPr algn="l">
              <a:lnSpc>
                <a:spcPct val="120000"/>
              </a:lnSpc>
            </a:pPr>
            <a:r>
              <a:rPr lang="zh-CN" altLang="en-US" sz="1500" dirty="0">
                <a:solidFill>
                  <a:schemeClr val="tx1">
                    <a:lumMod val="75000"/>
                    <a:lumOff val="25000"/>
                  </a:schemeClr>
                </a:solidFill>
                <a:sym typeface="+mn-ea"/>
              </a:rPr>
              <a:t>后门攻击（</a:t>
            </a:r>
            <a:r>
              <a:rPr lang="en-US" altLang="zh-CN" sz="1500" dirty="0">
                <a:solidFill>
                  <a:schemeClr val="tx1">
                    <a:lumMod val="75000"/>
                    <a:lumOff val="25000"/>
                  </a:schemeClr>
                </a:solidFill>
                <a:sym typeface="+mn-ea"/>
              </a:rPr>
              <a:t>Backdoor Injection</a:t>
            </a:r>
            <a:r>
              <a:rPr lang="zh-CN" altLang="en-US" sz="1500" dirty="0">
                <a:solidFill>
                  <a:schemeClr val="tx1">
                    <a:lumMod val="75000"/>
                    <a:lumOff val="25000"/>
                  </a:schemeClr>
                </a:solidFill>
                <a:sym typeface="+mn-ea"/>
              </a:rPr>
              <a:t>）</a:t>
            </a:r>
            <a:endParaRPr lang="en-US" altLang="zh-CN" sz="1500" dirty="0">
              <a:solidFill>
                <a:schemeClr val="tx1">
                  <a:lumMod val="75000"/>
                  <a:lumOff val="25000"/>
                </a:schemeClr>
              </a:solidFill>
            </a:endParaRPr>
          </a:p>
          <a:p>
            <a:pPr algn="l">
              <a:lnSpc>
                <a:spcPct val="120000"/>
              </a:lnSpc>
            </a:pPr>
            <a:r>
              <a:rPr lang="zh-CN" altLang="en-US" sz="1500" dirty="0">
                <a:solidFill>
                  <a:schemeClr val="tx1">
                    <a:lumMod val="75000"/>
                    <a:lumOff val="25000"/>
                  </a:schemeClr>
                </a:solidFill>
                <a:sym typeface="+mn-ea"/>
              </a:rPr>
              <a:t>攻击者可能通过上传恶意模型或解析梯度恢复原始数据。</a:t>
            </a:r>
            <a:endParaRPr lang="zh-CN" altLang="en-US" sz="1500" dirty="0">
              <a:solidFill>
                <a:schemeClr val="tx1">
                  <a:lumMod val="75000"/>
                  <a:lumOff val="25000"/>
                </a:schemeClr>
              </a:solidFill>
            </a:endParaRPr>
          </a:p>
          <a:p>
            <a:pPr algn="l">
              <a:lnSpc>
                <a:spcPct val="120000"/>
              </a:lnSpc>
            </a:pPr>
            <a:endParaRPr lang="zh-CN" altLang="en-US" sz="800" b="0" i="0" u="none" dirty="0">
              <a:solidFill>
                <a:schemeClr val="tx1">
                  <a:lumMod val="75000"/>
                  <a:lumOff val="25000"/>
                </a:schemeClr>
              </a:solidFill>
              <a:ea typeface="微软雅黑" panose="020B0503020204020204" pitchFamily="34" charset="-122"/>
            </a:endParaRPr>
          </a:p>
        </p:txBody>
      </p:sp>
      <p:sp>
        <p:nvSpPr>
          <p:cNvPr id="18" name="文本框 17"/>
          <p:cNvSpPr txBox="1"/>
          <p:nvPr/>
        </p:nvSpPr>
        <p:spPr>
          <a:xfrm>
            <a:off x="1007110" y="1184593"/>
            <a:ext cx="10295890" cy="423545"/>
          </a:xfrm>
          <a:prstGeom prst="rect">
            <a:avLst/>
          </a:prstGeom>
          <a:noFill/>
        </p:spPr>
        <p:txBody>
          <a:bodyPr wrap="square" rtlCol="0" anchor="ctr">
            <a:spAutoFit/>
          </a:bodyPr>
          <a:p>
            <a:pPr algn="l">
              <a:lnSpc>
                <a:spcPct val="120000"/>
              </a:lnSpc>
            </a:pPr>
            <a:r>
              <a:rPr lang="zh-CN" altLang="en-US" b="1" dirty="0">
                <a:solidFill>
                  <a:schemeClr val="tx1">
                    <a:lumMod val="75000"/>
                    <a:lumOff val="25000"/>
                  </a:schemeClr>
                </a:solidFill>
              </a:rPr>
              <a:t>当前面临的技术挑战</a:t>
            </a:r>
            <a:endParaRPr lang="zh-CN" altLang="en-US" b="1" dirty="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399" advClick="0" advTm="5000"/>
    </mc:Choice>
    <mc:Fallback>
      <p:transition spd="slow" advClick="0" advTm="5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椭圆 1"/>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06" name="文本框 2"/>
          <p:cNvSpPr txBox="1"/>
          <p:nvPr/>
        </p:nvSpPr>
        <p:spPr>
          <a:xfrm>
            <a:off x="875874" y="277521"/>
            <a:ext cx="9792126" cy="534035"/>
          </a:xfrm>
          <a:prstGeom prst="rect">
            <a:avLst/>
          </a:prstGeom>
          <a:noFill/>
        </p:spPr>
        <p:txBody>
          <a:bodyPr wrap="square" rtlCol="0" anchor="ctr">
            <a:spAutoFit/>
          </a:bodyPr>
          <a:lstStyle/>
          <a:p>
            <a:pPr>
              <a:lnSpc>
                <a:spcPct val="120000"/>
              </a:lnSpc>
            </a:pPr>
            <a:r>
              <a:rPr lang="zh-CN" altLang="en-US" sz="2400" spc="300" dirty="0">
                <a:latin typeface="+mn-ea"/>
              </a:rPr>
              <a:t>技术分类</a:t>
            </a:r>
            <a:endParaRPr lang="zh-CN" dirty="0">
              <a:latin typeface="+mn-ea"/>
            </a:endParaRPr>
          </a:p>
        </p:txBody>
      </p:sp>
      <p:cxnSp>
        <p:nvCxnSpPr>
          <p:cNvPr id="3145729" name="直接连接符 3"/>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6" name="ComponentBackground1" descr="7a3af1b6-3c4c-4cdb-bd10-4cfb30c2c51e"/>
          <p:cNvSpPr/>
          <p:nvPr>
            <p:custDataLst>
              <p:tags r:id="rId1"/>
            </p:custDataLst>
          </p:nvPr>
        </p:nvSpPr>
        <p:spPr>
          <a:xfrm>
            <a:off x="1097280" y="2099945"/>
            <a:ext cx="4723130" cy="3752850"/>
          </a:xfrm>
          <a:prstGeom prst="roundRect">
            <a:avLst>
              <a:gd name="adj" fmla="val 7700"/>
            </a:avLst>
          </a:prstGeom>
          <a:solidFill>
            <a:schemeClr val="accent1">
              <a:alpha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p>
        </p:txBody>
      </p:sp>
      <p:sp>
        <p:nvSpPr>
          <p:cNvPr id="104" name="Text1" descr="6119ba7f-4ec9-4c7e-9afc-f7131a74dee5"/>
          <p:cNvSpPr txBox="1"/>
          <p:nvPr>
            <p:custDataLst>
              <p:tags r:id="rId2"/>
            </p:custDataLst>
          </p:nvPr>
        </p:nvSpPr>
        <p:spPr>
          <a:xfrm>
            <a:off x="1370965" y="2765425"/>
            <a:ext cx="4003040" cy="2723515"/>
          </a:xfrm>
          <a:prstGeom prst="rect">
            <a:avLst/>
          </a:prstGeom>
          <a:noFill/>
        </p:spPr>
        <p:txBody>
          <a:bodyPr wrap="square" rtlCol="0" anchor="t" anchorCtr="0">
            <a:noAutofit/>
          </a:bodyPr>
          <a:lstStyle>
            <a:defPPr>
              <a:defRPr lang="zh-CN"/>
            </a:defPPr>
            <a:lvl1pPr marL="0" algn="ctr" defTabSz="914400" rtl="0" eaLnBrk="1" latinLnBrk="0" hangingPunct="1">
              <a:lnSpc>
                <a:spcPct val="150000"/>
              </a:lnSpc>
              <a:defRPr sz="12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pPr>
            <a:r>
              <a:rPr lang="en-US" altLang="zh-CN" sz="1600" b="0" i="0" u="none">
                <a:solidFill>
                  <a:schemeClr val="tx1"/>
                </a:solidFill>
                <a:ea typeface="微软雅黑" panose="020B0503020204020204" pitchFamily="34" charset="-122"/>
              </a:rPr>
              <a:t>PQHE</a:t>
            </a:r>
            <a:r>
              <a:rPr lang="zh-CN" altLang="en-US" sz="1600" b="0" i="0" u="none">
                <a:solidFill>
                  <a:schemeClr val="tx1"/>
                </a:solidFill>
                <a:ea typeface="微软雅黑" panose="020B0503020204020204" pitchFamily="34" charset="-122"/>
              </a:rPr>
              <a:t>（</a:t>
            </a:r>
            <a:r>
              <a:rPr lang="en-US" altLang="zh-CN" sz="1600" b="0" i="0" u="none">
                <a:solidFill>
                  <a:schemeClr val="tx1"/>
                </a:solidFill>
                <a:ea typeface="微软雅黑" panose="020B0503020204020204" pitchFamily="34" charset="-122"/>
              </a:rPr>
              <a:t>Post-Quantum Homomorphic Encryption</a:t>
            </a:r>
            <a:r>
              <a:rPr lang="zh-CN" altLang="en-US" sz="1600" b="0" i="0" u="none">
                <a:solidFill>
                  <a:schemeClr val="tx1"/>
                </a:solidFill>
                <a:ea typeface="微软雅黑" panose="020B0503020204020204" pitchFamily="34" charset="-122"/>
              </a:rPr>
              <a:t>）：面向抗量子攻击的同态加密算法，兼顾未来安全性与可扩展性。</a:t>
            </a:r>
            <a:endParaRPr lang="zh-CN" altLang="en-US" sz="1600" b="0" i="0" u="none">
              <a:solidFill>
                <a:schemeClr val="tx1"/>
              </a:solidFill>
              <a:ea typeface="微软雅黑" panose="020B0503020204020204" pitchFamily="34" charset="-122"/>
            </a:endParaRPr>
          </a:p>
          <a:p>
            <a:pPr algn="l">
              <a:lnSpc>
                <a:spcPct val="120000"/>
              </a:lnSpc>
            </a:pPr>
            <a:endParaRPr lang="zh-CN" altLang="en-US" sz="1600" b="0" i="0" u="none">
              <a:solidFill>
                <a:schemeClr val="tx1"/>
              </a:solidFill>
              <a:ea typeface="微软雅黑" panose="020B0503020204020204" pitchFamily="34" charset="-122"/>
            </a:endParaRPr>
          </a:p>
          <a:p>
            <a:pPr algn="l">
              <a:lnSpc>
                <a:spcPct val="120000"/>
              </a:lnSpc>
            </a:pPr>
            <a:r>
              <a:rPr lang="zh-CN" altLang="en-US" sz="1600" b="0" i="0" u="none">
                <a:solidFill>
                  <a:schemeClr val="tx1"/>
                </a:solidFill>
                <a:ea typeface="微软雅黑" panose="020B0503020204020204" pitchFamily="34" charset="-122"/>
              </a:rPr>
              <a:t>部分同态加密（</a:t>
            </a:r>
            <a:r>
              <a:rPr lang="en-US" altLang="zh-CN" sz="1600" b="0" i="0" u="none">
                <a:solidFill>
                  <a:schemeClr val="tx1"/>
                </a:solidFill>
                <a:ea typeface="微软雅黑" panose="020B0503020204020204" pitchFamily="34" charset="-122"/>
              </a:rPr>
              <a:t>PHE</a:t>
            </a:r>
            <a:r>
              <a:rPr lang="zh-CN" altLang="en-US" sz="1600" b="0" i="0" u="none">
                <a:solidFill>
                  <a:schemeClr val="tx1"/>
                </a:solidFill>
                <a:ea typeface="微软雅黑" panose="020B0503020204020204" pitchFamily="34" charset="-122"/>
              </a:rPr>
              <a:t>）：仅支持加法或乘法操作，计算效率远高于完全同态加密（</a:t>
            </a:r>
            <a:r>
              <a:rPr lang="en-US" altLang="zh-CN" sz="1600" b="0" i="0" u="none">
                <a:solidFill>
                  <a:schemeClr val="tx1"/>
                </a:solidFill>
                <a:ea typeface="微软雅黑" panose="020B0503020204020204" pitchFamily="34" charset="-122"/>
              </a:rPr>
              <a:t>FHE</a:t>
            </a:r>
            <a:r>
              <a:rPr lang="zh-CN" altLang="en-US" sz="1600" b="0" i="0" u="none">
                <a:solidFill>
                  <a:schemeClr val="tx1"/>
                </a:solidFill>
                <a:ea typeface="微软雅黑" panose="020B0503020204020204" pitchFamily="34" charset="-122"/>
              </a:rPr>
              <a:t>），适合低资源场景。</a:t>
            </a:r>
            <a:endParaRPr lang="zh-CN" altLang="en-US" sz="1600" b="0" i="0" u="none">
              <a:solidFill>
                <a:schemeClr val="tx1"/>
              </a:solidFill>
              <a:ea typeface="微软雅黑" panose="020B0503020204020204" pitchFamily="34" charset="-122"/>
            </a:endParaRPr>
          </a:p>
        </p:txBody>
      </p:sp>
      <p:sp>
        <p:nvSpPr>
          <p:cNvPr id="105" name="Bullet1" descr="744b71b3-155d-4127-8127-7b61aed83e8f"/>
          <p:cNvSpPr txBox="1"/>
          <p:nvPr>
            <p:custDataLst>
              <p:tags r:id="rId3"/>
            </p:custDataLst>
          </p:nvPr>
        </p:nvSpPr>
        <p:spPr>
          <a:xfrm>
            <a:off x="1391920" y="2157095"/>
            <a:ext cx="3890645" cy="608330"/>
          </a:xfrm>
          <a:prstGeom prst="rect">
            <a:avLst/>
          </a:prstGeom>
          <a:noFill/>
        </p:spPr>
        <p:txBody>
          <a:bodyPr wrap="square" rtlCol="0" anchor="b" anchorCtr="0">
            <a:normAutofit/>
          </a:bodyPr>
          <a:lstStyle>
            <a:defPPr>
              <a:defRPr lang="zh-CN"/>
            </a:defPPr>
            <a:lvl1pPr marL="0" algn="ctr" defTabSz="914400" rtl="0" eaLnBrk="1" latinLnBrk="0" hangingPunct="1">
              <a:lnSpc>
                <a:spcPct val="150000"/>
              </a:lnSpc>
              <a:defRPr sz="12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0000"/>
              </a:lnSpc>
            </a:pPr>
            <a:r>
              <a:rPr lang="zh-CN" altLang="en-US" sz="1800" b="1" i="0" u="none">
                <a:solidFill>
                  <a:schemeClr val="tx1"/>
                </a:solidFill>
                <a:ea typeface="微软雅黑" panose="020B0503020204020204" pitchFamily="34" charset="-122"/>
              </a:rPr>
              <a:t>轻量级加密算法</a:t>
            </a:r>
            <a:endParaRPr lang="zh-CN" altLang="en-US" sz="1800" b="1" i="0" u="none">
              <a:solidFill>
                <a:schemeClr val="tx1"/>
              </a:solidFill>
              <a:ea typeface="微软雅黑" panose="020B0503020204020204" pitchFamily="34" charset="-122"/>
            </a:endParaRPr>
          </a:p>
        </p:txBody>
      </p:sp>
      <p:sp>
        <p:nvSpPr>
          <p:cNvPr id="108" name="Number1" descr="3314d35a-b694-4b72-9746-97202b4f90a8"/>
          <p:cNvSpPr/>
          <p:nvPr>
            <p:custDataLst>
              <p:tags r:id="rId4"/>
            </p:custDataLst>
          </p:nvPr>
        </p:nvSpPr>
        <p:spPr>
          <a:xfrm flipH="1">
            <a:off x="5380902" y="1844832"/>
            <a:ext cx="686770" cy="599345"/>
          </a:xfrm>
          <a:custGeom>
            <a:avLst/>
            <a:gdLst>
              <a:gd name="connsiteX0" fmla="*/ 1286236 w 2656644"/>
              <a:gd name="connsiteY0" fmla="*/ 0 h 1806266"/>
              <a:gd name="connsiteX1" fmla="*/ 1986354 w 2656644"/>
              <a:gd name="connsiteY1" fmla="*/ 84280 h 1806266"/>
              <a:gd name="connsiteX2" fmla="*/ 2297748 w 2656644"/>
              <a:gd name="connsiteY2" fmla="*/ 214770 h 1806266"/>
              <a:gd name="connsiteX3" fmla="*/ 2567909 w 2656644"/>
              <a:gd name="connsiteY3" fmla="*/ 537211 h 1806266"/>
              <a:gd name="connsiteX4" fmla="*/ 2655975 w 2656644"/>
              <a:gd name="connsiteY4" fmla="*/ 897047 h 1806266"/>
              <a:gd name="connsiteX5" fmla="*/ 2515993 w 2656644"/>
              <a:gd name="connsiteY5" fmla="*/ 1298477 h 1806266"/>
              <a:gd name="connsiteX6" fmla="*/ 1938846 w 2656644"/>
              <a:gd name="connsiteY6" fmla="*/ 1695447 h 1806266"/>
              <a:gd name="connsiteX7" fmla="*/ 1724646 w 2656644"/>
              <a:gd name="connsiteY7" fmla="*/ 1754936 h 1806266"/>
              <a:gd name="connsiteX8" fmla="*/ 1104451 w 2656644"/>
              <a:gd name="connsiteY8" fmla="*/ 1804311 h 1806266"/>
              <a:gd name="connsiteX9" fmla="*/ 534047 w 2656644"/>
              <a:gd name="connsiteY9" fmla="*/ 1716556 h 1806266"/>
              <a:gd name="connsiteX10" fmla="*/ 239613 w 2656644"/>
              <a:gd name="connsiteY10" fmla="*/ 1563037 h 1806266"/>
              <a:gd name="connsiteX11" fmla="*/ 19448 w 2656644"/>
              <a:gd name="connsiteY11" fmla="*/ 1177581 h 1806266"/>
              <a:gd name="connsiteX12" fmla="*/ 92785 w 2656644"/>
              <a:gd name="connsiteY12" fmla="*/ 568952 h 1806266"/>
              <a:gd name="connsiteX13" fmla="*/ 501165 w 2656644"/>
              <a:gd name="connsiteY13" fmla="*/ 159639 h 1806266"/>
              <a:gd name="connsiteX14" fmla="*/ 1014622 w 2656644"/>
              <a:gd name="connsiteY14" fmla="*/ 10736 h 1806266"/>
              <a:gd name="connsiteX15" fmla="*/ 1286236 w 2656644"/>
              <a:gd name="connsiteY15" fmla="*/ 0 h 1806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56644" h="1806266">
                <a:moveTo>
                  <a:pt x="1286236" y="0"/>
                </a:moveTo>
                <a:cubicBezTo>
                  <a:pt x="1496131" y="6846"/>
                  <a:pt x="1743836" y="23339"/>
                  <a:pt x="1986354" y="84280"/>
                </a:cubicBezTo>
                <a:cubicBezTo>
                  <a:pt x="2096617" y="111975"/>
                  <a:pt x="2201643" y="153000"/>
                  <a:pt x="2297748" y="214770"/>
                </a:cubicBezTo>
                <a:cubicBezTo>
                  <a:pt x="2421340" y="294175"/>
                  <a:pt x="2511688" y="401534"/>
                  <a:pt x="2567909" y="537211"/>
                </a:cubicBezTo>
                <a:cubicBezTo>
                  <a:pt x="2615676" y="652558"/>
                  <a:pt x="2649907" y="771379"/>
                  <a:pt x="2655975" y="897047"/>
                </a:cubicBezTo>
                <a:cubicBezTo>
                  <a:pt x="2663340" y="1049787"/>
                  <a:pt x="2609504" y="1181730"/>
                  <a:pt x="2515993" y="1298477"/>
                </a:cubicBezTo>
                <a:cubicBezTo>
                  <a:pt x="2363823" y="1488560"/>
                  <a:pt x="2165649" y="1613242"/>
                  <a:pt x="1938846" y="1695447"/>
                </a:cubicBezTo>
                <a:cubicBezTo>
                  <a:pt x="1853270" y="1726462"/>
                  <a:pt x="1788283" y="1740725"/>
                  <a:pt x="1724646" y="1754936"/>
                </a:cubicBezTo>
                <a:cubicBezTo>
                  <a:pt x="1668581" y="1767435"/>
                  <a:pt x="1437732" y="1816602"/>
                  <a:pt x="1104451" y="1804311"/>
                </a:cubicBezTo>
                <a:cubicBezTo>
                  <a:pt x="789479" y="1792693"/>
                  <a:pt x="589749" y="1733879"/>
                  <a:pt x="534047" y="1716556"/>
                </a:cubicBezTo>
                <a:cubicBezTo>
                  <a:pt x="442247" y="1688031"/>
                  <a:pt x="339815" y="1645761"/>
                  <a:pt x="239613" y="1563037"/>
                </a:cubicBezTo>
                <a:cubicBezTo>
                  <a:pt x="117731" y="1462369"/>
                  <a:pt x="48700" y="1330426"/>
                  <a:pt x="19448" y="1177581"/>
                </a:cubicBezTo>
                <a:cubicBezTo>
                  <a:pt x="-20747" y="967478"/>
                  <a:pt x="258" y="762822"/>
                  <a:pt x="92785" y="568952"/>
                </a:cubicBezTo>
                <a:cubicBezTo>
                  <a:pt x="180384" y="385352"/>
                  <a:pt x="324307" y="255121"/>
                  <a:pt x="501165" y="159639"/>
                </a:cubicBezTo>
                <a:cubicBezTo>
                  <a:pt x="661426" y="73129"/>
                  <a:pt x="834082" y="28629"/>
                  <a:pt x="1014622" y="10736"/>
                </a:cubicBezTo>
                <a:cubicBezTo>
                  <a:pt x="1092108" y="3060"/>
                  <a:pt x="1169645" y="363"/>
                  <a:pt x="1286236" y="0"/>
                </a:cubicBezTo>
                <a:close/>
              </a:path>
            </a:pathLst>
          </a:custGeom>
          <a:solidFill>
            <a:schemeClr val="accent1"/>
          </a:solidFill>
          <a:ln w="12700" cap="flat">
            <a:noFill/>
            <a:prstDash val="solid"/>
            <a:miter/>
          </a:ln>
        </p:spPr>
        <p:txBody>
          <a:bodyPr wrap="none" rtlCol="0" anchor="ctr"/>
          <a:lstStyle/>
          <a:p>
            <a:pPr algn="ctr"/>
            <a:r>
              <a:rPr lang="en-US" sz="2400" b="1" i="0" u="none">
                <a:solidFill>
                  <a:srgbClr val="FFFFFF"/>
                </a:solidFill>
                <a:latin typeface="Arial" panose="020B0604020202020204"/>
              </a:rPr>
              <a:t>1</a:t>
            </a:r>
            <a:endParaRPr lang="en-US" sz="2400" b="1" i="0" u="none">
              <a:solidFill>
                <a:srgbClr val="FFFFFF"/>
              </a:solidFill>
              <a:latin typeface="Arial" panose="020B0604020202020204"/>
            </a:endParaRPr>
          </a:p>
        </p:txBody>
      </p:sp>
      <p:sp>
        <p:nvSpPr>
          <p:cNvPr id="13" name="ComponentBackground3" descr="629976fd-18df-4f95-af6f-5ac227674a2d"/>
          <p:cNvSpPr/>
          <p:nvPr>
            <p:custDataLst>
              <p:tags r:id="rId5"/>
            </p:custDataLst>
          </p:nvPr>
        </p:nvSpPr>
        <p:spPr>
          <a:xfrm>
            <a:off x="6256655" y="2100580"/>
            <a:ext cx="5046345" cy="3750310"/>
          </a:xfrm>
          <a:prstGeom prst="roundRect">
            <a:avLst>
              <a:gd name="adj" fmla="val 7700"/>
            </a:avLst>
          </a:prstGeom>
          <a:solidFill>
            <a:schemeClr val="accent3">
              <a:alpha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p>
        </p:txBody>
      </p:sp>
      <p:sp>
        <p:nvSpPr>
          <p:cNvPr id="14" name="Text3" descr="b93bfdb7-e35c-4f60-938c-cc18ac23da66"/>
          <p:cNvSpPr txBox="1"/>
          <p:nvPr>
            <p:custDataLst>
              <p:tags r:id="rId6"/>
            </p:custDataLst>
          </p:nvPr>
        </p:nvSpPr>
        <p:spPr>
          <a:xfrm>
            <a:off x="6445885" y="2810510"/>
            <a:ext cx="4623435" cy="2527935"/>
          </a:xfrm>
          <a:prstGeom prst="rect">
            <a:avLst/>
          </a:prstGeom>
          <a:noFill/>
        </p:spPr>
        <p:txBody>
          <a:bodyPr wrap="square" rtlCol="0" anchor="t" anchorCtr="0">
            <a:noAutofit/>
          </a:bodyPr>
          <a:lstStyle>
            <a:defPPr>
              <a:defRPr lang="zh-CN"/>
            </a:defPPr>
            <a:lvl1pPr marL="0" algn="ctr" defTabSz="914400" rtl="0" eaLnBrk="1" latinLnBrk="0" hangingPunct="1">
              <a:lnSpc>
                <a:spcPct val="150000"/>
              </a:lnSpc>
              <a:defRPr sz="12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pPr>
            <a:r>
              <a:rPr lang="zh-CN" altLang="en-US" sz="1600" b="0" i="0" u="none">
                <a:solidFill>
                  <a:schemeClr val="tx1"/>
                </a:solidFill>
                <a:ea typeface="微软雅黑" panose="020B0503020204020204" pitchFamily="34" charset="-122"/>
              </a:rPr>
              <a:t>区块链提供可验证日志与状态一致性，避免</a:t>
            </a:r>
            <a:r>
              <a:rPr lang="en-US" altLang="zh-CN" sz="1600" b="0" i="0" u="none">
                <a:solidFill>
                  <a:schemeClr val="tx1"/>
                </a:solidFill>
                <a:ea typeface="微软雅黑" panose="020B0503020204020204" pitchFamily="34" charset="-122"/>
              </a:rPr>
              <a:t> FL </a:t>
            </a:r>
            <a:r>
              <a:rPr lang="zh-CN" altLang="en-US" sz="1600" b="0" i="0" u="none">
                <a:solidFill>
                  <a:schemeClr val="tx1"/>
                </a:solidFill>
                <a:ea typeface="微软雅黑" panose="020B0503020204020204" pitchFamily="34" charset="-122"/>
              </a:rPr>
              <a:t>平台被中心化控制。</a:t>
            </a:r>
            <a:endParaRPr lang="en-US" altLang="zh-CN" sz="1600" b="0" i="0" u="none">
              <a:solidFill>
                <a:schemeClr val="tx1"/>
              </a:solidFill>
              <a:ea typeface="微软雅黑" panose="020B0503020204020204" pitchFamily="34" charset="-122"/>
            </a:endParaRPr>
          </a:p>
          <a:p>
            <a:pPr algn="l">
              <a:lnSpc>
                <a:spcPct val="120000"/>
              </a:lnSpc>
            </a:pPr>
            <a:r>
              <a:rPr lang="zh-CN" altLang="en-US" sz="1600" b="0" i="0" u="none">
                <a:solidFill>
                  <a:schemeClr val="tx1"/>
                </a:solidFill>
                <a:ea typeface="微软雅黑" panose="020B0503020204020204" pitchFamily="34" charset="-122"/>
              </a:rPr>
              <a:t>客户端上传记录、模型更新行为全部上链，实现操作透明与行为可追溯。</a:t>
            </a:r>
            <a:endParaRPr lang="en-US" altLang="zh-CN" sz="1600" b="0" i="0" u="none">
              <a:solidFill>
                <a:schemeClr val="tx1"/>
              </a:solidFill>
              <a:ea typeface="微软雅黑" panose="020B0503020204020204" pitchFamily="34" charset="-122"/>
            </a:endParaRPr>
          </a:p>
          <a:p>
            <a:pPr algn="l">
              <a:lnSpc>
                <a:spcPct val="120000"/>
              </a:lnSpc>
            </a:pPr>
            <a:r>
              <a:rPr lang="zh-CN" altLang="en-US" sz="1600" b="0" i="0" u="none">
                <a:solidFill>
                  <a:schemeClr val="tx1"/>
                </a:solidFill>
                <a:ea typeface="微软雅黑" panose="020B0503020204020204" pitchFamily="34" charset="-122"/>
              </a:rPr>
              <a:t>智能合约可自动执行以下机制：</a:t>
            </a:r>
            <a:endParaRPr lang="en-US" altLang="zh-CN" sz="1600" b="0" i="0" u="none">
              <a:solidFill>
                <a:schemeClr val="tx1"/>
              </a:solidFill>
              <a:ea typeface="微软雅黑" panose="020B0503020204020204" pitchFamily="34" charset="-122"/>
            </a:endParaRPr>
          </a:p>
          <a:p>
            <a:pPr algn="l">
              <a:lnSpc>
                <a:spcPct val="120000"/>
              </a:lnSpc>
            </a:pPr>
            <a:r>
              <a:rPr lang="zh-CN" altLang="en-US" sz="1600" b="0" i="0" u="none">
                <a:solidFill>
                  <a:schemeClr val="tx1"/>
                </a:solidFill>
                <a:ea typeface="微软雅黑" panose="020B0503020204020204" pitchFamily="34" charset="-122"/>
              </a:rPr>
              <a:t>激励分发：根据参与度</a:t>
            </a:r>
            <a:r>
              <a:rPr lang="en-US" altLang="zh-CN" sz="1600" b="0" i="0" u="none">
                <a:solidFill>
                  <a:schemeClr val="tx1"/>
                </a:solidFill>
                <a:ea typeface="微软雅黑" panose="020B0503020204020204" pitchFamily="34" charset="-122"/>
              </a:rPr>
              <a:t>/</a:t>
            </a:r>
            <a:r>
              <a:rPr lang="zh-CN" altLang="en-US" sz="1600" b="0" i="0" u="none">
                <a:solidFill>
                  <a:schemeClr val="tx1"/>
                </a:solidFill>
                <a:ea typeface="微软雅黑" panose="020B0503020204020204" pitchFamily="34" charset="-122"/>
              </a:rPr>
              <a:t>贡献度自动奖励；</a:t>
            </a:r>
            <a:endParaRPr lang="en-US" altLang="zh-CN" sz="1600" b="0" i="0" u="none">
              <a:solidFill>
                <a:schemeClr val="tx1"/>
              </a:solidFill>
              <a:ea typeface="微软雅黑" panose="020B0503020204020204" pitchFamily="34" charset="-122"/>
            </a:endParaRPr>
          </a:p>
          <a:p>
            <a:pPr algn="l">
              <a:lnSpc>
                <a:spcPct val="120000"/>
              </a:lnSpc>
            </a:pPr>
            <a:r>
              <a:rPr lang="zh-CN" altLang="en-US" sz="1600" b="0" i="0" u="none">
                <a:solidFill>
                  <a:schemeClr val="tx1"/>
                </a:solidFill>
                <a:ea typeface="微软雅黑" panose="020B0503020204020204" pitchFamily="34" charset="-122"/>
              </a:rPr>
              <a:t>声誉评估：构建历史行为评分，惩罚不诚实节点；</a:t>
            </a:r>
            <a:endParaRPr lang="en-US" altLang="zh-CN" sz="1600" b="0" i="0" u="none">
              <a:solidFill>
                <a:schemeClr val="tx1"/>
              </a:solidFill>
              <a:ea typeface="微软雅黑" panose="020B0503020204020204" pitchFamily="34" charset="-122"/>
            </a:endParaRPr>
          </a:p>
          <a:p>
            <a:pPr algn="l">
              <a:lnSpc>
                <a:spcPct val="120000"/>
              </a:lnSpc>
            </a:pPr>
            <a:r>
              <a:rPr lang="zh-CN" altLang="en-US" sz="1600" b="0" i="0" u="none">
                <a:solidFill>
                  <a:schemeClr val="tx1"/>
                </a:solidFill>
                <a:ea typeface="微软雅黑" panose="020B0503020204020204" pitchFamily="34" charset="-122"/>
              </a:rPr>
              <a:t>准入机制：设置参与门槛，保障协作质量。</a:t>
            </a:r>
            <a:endParaRPr lang="zh-CN" altLang="en-US" sz="1600" b="0" i="0" u="none">
              <a:solidFill>
                <a:schemeClr val="tx1"/>
              </a:solidFill>
              <a:ea typeface="微软雅黑" panose="020B0503020204020204" pitchFamily="34" charset="-122"/>
            </a:endParaRPr>
          </a:p>
          <a:p>
            <a:pPr algn="l">
              <a:lnSpc>
                <a:spcPct val="120000"/>
              </a:lnSpc>
            </a:pPr>
            <a:endParaRPr lang="en-US" altLang="zh-CN" sz="1600" b="0" i="0" u="none">
              <a:solidFill>
                <a:schemeClr val="tx1"/>
              </a:solidFill>
              <a:ea typeface="微软雅黑" panose="020B0503020204020204" pitchFamily="34" charset="-122"/>
            </a:endParaRPr>
          </a:p>
          <a:p>
            <a:pPr algn="l">
              <a:lnSpc>
                <a:spcPct val="120000"/>
              </a:lnSpc>
            </a:pPr>
            <a:endParaRPr lang="en-US" altLang="zh-CN" sz="1600" b="0" i="0" u="none">
              <a:solidFill>
                <a:schemeClr val="tx1"/>
              </a:solidFill>
              <a:ea typeface="微软雅黑" panose="020B0503020204020204" pitchFamily="34" charset="-122"/>
            </a:endParaRPr>
          </a:p>
        </p:txBody>
      </p:sp>
      <p:sp>
        <p:nvSpPr>
          <p:cNvPr id="15" name="Bullet3" descr="7b26d68d-dc5f-4a36-a669-d4da8d1c000a"/>
          <p:cNvSpPr txBox="1"/>
          <p:nvPr>
            <p:custDataLst>
              <p:tags r:id="rId7"/>
            </p:custDataLst>
          </p:nvPr>
        </p:nvSpPr>
        <p:spPr>
          <a:xfrm>
            <a:off x="6445992" y="2202299"/>
            <a:ext cx="2744691" cy="608300"/>
          </a:xfrm>
          <a:prstGeom prst="rect">
            <a:avLst/>
          </a:prstGeom>
          <a:noFill/>
        </p:spPr>
        <p:txBody>
          <a:bodyPr wrap="square" rtlCol="0" anchor="b" anchorCtr="0">
            <a:normAutofit lnSpcReduction="20000"/>
          </a:bodyPr>
          <a:lstStyle>
            <a:defPPr>
              <a:defRPr lang="zh-CN"/>
            </a:defPPr>
            <a:lvl1pPr marL="0" algn="ctr" defTabSz="914400" rtl="0" eaLnBrk="1" latinLnBrk="0" hangingPunct="1">
              <a:lnSpc>
                <a:spcPct val="150000"/>
              </a:lnSpc>
              <a:defRPr sz="12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0000"/>
              </a:lnSpc>
            </a:pPr>
            <a:r>
              <a:rPr lang="zh-CN" altLang="en-US" sz="1800" b="1" i="0" u="none">
                <a:solidFill>
                  <a:schemeClr val="tx1"/>
                </a:solidFill>
                <a:ea typeface="微软雅黑" panose="020B0503020204020204" pitchFamily="34" charset="-122"/>
              </a:rPr>
              <a:t>联邦学习</a:t>
            </a:r>
            <a:r>
              <a:rPr lang="en-US" altLang="zh-CN" sz="1800" b="1" i="0" u="none">
                <a:solidFill>
                  <a:schemeClr val="tx1"/>
                </a:solidFill>
                <a:ea typeface="微软雅黑" panose="020B0503020204020204" pitchFamily="34" charset="-122"/>
              </a:rPr>
              <a:t> + </a:t>
            </a:r>
            <a:r>
              <a:rPr lang="zh-CN" altLang="en-US" sz="1800" b="1" i="0" u="none">
                <a:solidFill>
                  <a:schemeClr val="tx1"/>
                </a:solidFill>
                <a:ea typeface="微软雅黑" panose="020B0503020204020204" pitchFamily="34" charset="-122"/>
              </a:rPr>
              <a:t>区块链</a:t>
            </a:r>
            <a:endParaRPr lang="zh-CN" altLang="en-US" sz="1800" b="1" i="0" u="none">
              <a:solidFill>
                <a:schemeClr val="tx1"/>
              </a:solidFill>
              <a:ea typeface="微软雅黑" panose="020B0503020204020204" pitchFamily="34" charset="-122"/>
            </a:endParaRPr>
          </a:p>
        </p:txBody>
      </p:sp>
      <p:sp>
        <p:nvSpPr>
          <p:cNvPr id="16" name="Number3" descr="01c82419-333f-4e1d-99fa-3c3f4155c1da"/>
          <p:cNvSpPr/>
          <p:nvPr>
            <p:custDataLst>
              <p:tags r:id="rId8"/>
            </p:custDataLst>
          </p:nvPr>
        </p:nvSpPr>
        <p:spPr>
          <a:xfrm flipH="1">
            <a:off x="10833305" y="1889847"/>
            <a:ext cx="686770" cy="599345"/>
          </a:xfrm>
          <a:custGeom>
            <a:avLst/>
            <a:gdLst>
              <a:gd name="connsiteX0" fmla="*/ 1286236 w 2656644"/>
              <a:gd name="connsiteY0" fmla="*/ 0 h 1806266"/>
              <a:gd name="connsiteX1" fmla="*/ 1986354 w 2656644"/>
              <a:gd name="connsiteY1" fmla="*/ 84280 h 1806266"/>
              <a:gd name="connsiteX2" fmla="*/ 2297748 w 2656644"/>
              <a:gd name="connsiteY2" fmla="*/ 214770 h 1806266"/>
              <a:gd name="connsiteX3" fmla="*/ 2567909 w 2656644"/>
              <a:gd name="connsiteY3" fmla="*/ 537211 h 1806266"/>
              <a:gd name="connsiteX4" fmla="*/ 2655975 w 2656644"/>
              <a:gd name="connsiteY4" fmla="*/ 897047 h 1806266"/>
              <a:gd name="connsiteX5" fmla="*/ 2515993 w 2656644"/>
              <a:gd name="connsiteY5" fmla="*/ 1298477 h 1806266"/>
              <a:gd name="connsiteX6" fmla="*/ 1938846 w 2656644"/>
              <a:gd name="connsiteY6" fmla="*/ 1695447 h 1806266"/>
              <a:gd name="connsiteX7" fmla="*/ 1724646 w 2656644"/>
              <a:gd name="connsiteY7" fmla="*/ 1754936 h 1806266"/>
              <a:gd name="connsiteX8" fmla="*/ 1104451 w 2656644"/>
              <a:gd name="connsiteY8" fmla="*/ 1804311 h 1806266"/>
              <a:gd name="connsiteX9" fmla="*/ 534047 w 2656644"/>
              <a:gd name="connsiteY9" fmla="*/ 1716556 h 1806266"/>
              <a:gd name="connsiteX10" fmla="*/ 239613 w 2656644"/>
              <a:gd name="connsiteY10" fmla="*/ 1563037 h 1806266"/>
              <a:gd name="connsiteX11" fmla="*/ 19448 w 2656644"/>
              <a:gd name="connsiteY11" fmla="*/ 1177581 h 1806266"/>
              <a:gd name="connsiteX12" fmla="*/ 92785 w 2656644"/>
              <a:gd name="connsiteY12" fmla="*/ 568952 h 1806266"/>
              <a:gd name="connsiteX13" fmla="*/ 501165 w 2656644"/>
              <a:gd name="connsiteY13" fmla="*/ 159639 h 1806266"/>
              <a:gd name="connsiteX14" fmla="*/ 1014622 w 2656644"/>
              <a:gd name="connsiteY14" fmla="*/ 10736 h 1806266"/>
              <a:gd name="connsiteX15" fmla="*/ 1286236 w 2656644"/>
              <a:gd name="connsiteY15" fmla="*/ 0 h 1806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56644" h="1806266">
                <a:moveTo>
                  <a:pt x="1286236" y="0"/>
                </a:moveTo>
                <a:cubicBezTo>
                  <a:pt x="1496131" y="6846"/>
                  <a:pt x="1743836" y="23339"/>
                  <a:pt x="1986354" y="84280"/>
                </a:cubicBezTo>
                <a:cubicBezTo>
                  <a:pt x="2096617" y="111975"/>
                  <a:pt x="2201643" y="153000"/>
                  <a:pt x="2297748" y="214770"/>
                </a:cubicBezTo>
                <a:cubicBezTo>
                  <a:pt x="2421340" y="294175"/>
                  <a:pt x="2511688" y="401534"/>
                  <a:pt x="2567909" y="537211"/>
                </a:cubicBezTo>
                <a:cubicBezTo>
                  <a:pt x="2615676" y="652558"/>
                  <a:pt x="2649907" y="771379"/>
                  <a:pt x="2655975" y="897047"/>
                </a:cubicBezTo>
                <a:cubicBezTo>
                  <a:pt x="2663340" y="1049787"/>
                  <a:pt x="2609504" y="1181730"/>
                  <a:pt x="2515993" y="1298477"/>
                </a:cubicBezTo>
                <a:cubicBezTo>
                  <a:pt x="2363823" y="1488560"/>
                  <a:pt x="2165649" y="1613242"/>
                  <a:pt x="1938846" y="1695447"/>
                </a:cubicBezTo>
                <a:cubicBezTo>
                  <a:pt x="1853270" y="1726462"/>
                  <a:pt x="1788283" y="1740725"/>
                  <a:pt x="1724646" y="1754936"/>
                </a:cubicBezTo>
                <a:cubicBezTo>
                  <a:pt x="1668581" y="1767435"/>
                  <a:pt x="1437732" y="1816602"/>
                  <a:pt x="1104451" y="1804311"/>
                </a:cubicBezTo>
                <a:cubicBezTo>
                  <a:pt x="789479" y="1792693"/>
                  <a:pt x="589749" y="1733879"/>
                  <a:pt x="534047" y="1716556"/>
                </a:cubicBezTo>
                <a:cubicBezTo>
                  <a:pt x="442247" y="1688031"/>
                  <a:pt x="339815" y="1645761"/>
                  <a:pt x="239613" y="1563037"/>
                </a:cubicBezTo>
                <a:cubicBezTo>
                  <a:pt x="117731" y="1462369"/>
                  <a:pt x="48700" y="1330426"/>
                  <a:pt x="19448" y="1177581"/>
                </a:cubicBezTo>
                <a:cubicBezTo>
                  <a:pt x="-20747" y="967478"/>
                  <a:pt x="258" y="762822"/>
                  <a:pt x="92785" y="568952"/>
                </a:cubicBezTo>
                <a:cubicBezTo>
                  <a:pt x="180384" y="385352"/>
                  <a:pt x="324307" y="255121"/>
                  <a:pt x="501165" y="159639"/>
                </a:cubicBezTo>
                <a:cubicBezTo>
                  <a:pt x="661426" y="73129"/>
                  <a:pt x="834082" y="28629"/>
                  <a:pt x="1014622" y="10736"/>
                </a:cubicBezTo>
                <a:cubicBezTo>
                  <a:pt x="1092108" y="3060"/>
                  <a:pt x="1169645" y="363"/>
                  <a:pt x="1286236" y="0"/>
                </a:cubicBezTo>
                <a:close/>
              </a:path>
            </a:pathLst>
          </a:custGeom>
          <a:solidFill>
            <a:schemeClr val="accent3"/>
          </a:solidFill>
          <a:ln w="12700" cap="flat">
            <a:noFill/>
            <a:prstDash val="solid"/>
            <a:miter/>
          </a:ln>
        </p:spPr>
        <p:txBody>
          <a:bodyPr wrap="none" rtlCol="0" anchor="ctr"/>
          <a:lstStyle/>
          <a:p>
            <a:pPr algn="ctr"/>
            <a:r>
              <a:rPr lang="en-US" sz="2400" b="1" i="0" u="none">
                <a:solidFill>
                  <a:srgbClr val="FFFFFF"/>
                </a:solidFill>
                <a:latin typeface="Arial" panose="020B0604020202020204"/>
              </a:rPr>
              <a:t>2</a:t>
            </a:r>
            <a:endParaRPr lang="en-US" sz="2400" b="1" i="0" u="none">
              <a:solidFill>
                <a:srgbClr val="FFFFFF"/>
              </a:solidFill>
              <a:latin typeface="Arial" panose="020B0604020202020204"/>
            </a:endParaRPr>
          </a:p>
        </p:txBody>
      </p:sp>
      <p:sp>
        <p:nvSpPr>
          <p:cNvPr id="18" name="文本框 17"/>
          <p:cNvSpPr txBox="1"/>
          <p:nvPr/>
        </p:nvSpPr>
        <p:spPr>
          <a:xfrm>
            <a:off x="1007110" y="1184593"/>
            <a:ext cx="10295890" cy="423545"/>
          </a:xfrm>
          <a:prstGeom prst="rect">
            <a:avLst/>
          </a:prstGeom>
          <a:noFill/>
        </p:spPr>
        <p:txBody>
          <a:bodyPr wrap="square" rtlCol="0" anchor="ctr">
            <a:spAutoFit/>
          </a:bodyPr>
          <a:p>
            <a:pPr algn="l">
              <a:lnSpc>
                <a:spcPct val="120000"/>
              </a:lnSpc>
            </a:pPr>
            <a:r>
              <a:rPr lang="zh-CN" altLang="en-US" b="1" dirty="0">
                <a:solidFill>
                  <a:schemeClr val="tx1">
                    <a:lumMod val="75000"/>
                    <a:lumOff val="25000"/>
                  </a:schemeClr>
                </a:solidFill>
              </a:rPr>
              <a:t>未来研究方向</a:t>
            </a:r>
            <a:endParaRPr lang="zh-CN" altLang="en-US" b="1" dirty="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399" advClick="0" advTm="5000"/>
    </mc:Choice>
    <mc:Fallback>
      <p:transition spd="slow" advClick="0" advTm="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3" name="矩形 11"/>
          <p:cNvSpPr/>
          <p:nvPr/>
        </p:nvSpPr>
        <p:spPr>
          <a:xfrm>
            <a:off x="0" y="0"/>
            <a:ext cx="4686300" cy="6858000"/>
          </a:xfrm>
          <a:prstGeom prst="rect">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84" name="文本框 12"/>
          <p:cNvSpPr txBox="1"/>
          <p:nvPr/>
        </p:nvSpPr>
        <p:spPr>
          <a:xfrm>
            <a:off x="0" y="1089025"/>
            <a:ext cx="4861187" cy="14452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8800" b="0" i="0" u="none" strike="noStrike" kern="1200" cap="none" spc="0" normalizeH="0" baseline="0" noProof="0" dirty="0">
              <a:ln>
                <a:noFill/>
              </a:ln>
              <a:solidFill>
                <a:schemeClr val="bg1"/>
              </a:solidFill>
              <a:effectLst>
                <a:outerShdw blurRad="38100" dist="38100" dir="2700000" algn="tl">
                  <a:srgbClr val="000000">
                    <a:alpha val="43137"/>
                  </a:srgbClr>
                </a:outerShdw>
              </a:effectLst>
              <a:latin typeface="Impact" panose="020B0806030902050204" pitchFamily="34" charset="0"/>
              <a:ea typeface="Kozuka Gothic Pro M" panose="020B0700000000000000" pitchFamily="34" charset="-128"/>
              <a:cs typeface="+mn-cs"/>
            </a:endParaRPr>
          </a:p>
        </p:txBody>
      </p:sp>
      <p:grpSp>
        <p:nvGrpSpPr>
          <p:cNvPr id="45" name="组合 7"/>
          <p:cNvGrpSpPr/>
          <p:nvPr>
            <p:custDataLst>
              <p:tags r:id="rId1"/>
            </p:custDataLst>
          </p:nvPr>
        </p:nvGrpSpPr>
        <p:grpSpPr bwMode="auto">
          <a:xfrm>
            <a:off x="5831092" y="872490"/>
            <a:ext cx="2316480" cy="1058710"/>
            <a:chOff x="2986687" y="262596"/>
            <a:chExt cx="1646650" cy="753062"/>
          </a:xfrm>
        </p:grpSpPr>
        <p:sp>
          <p:nvSpPr>
            <p:cNvPr id="1048585" name="文本框 13"/>
            <p:cNvSpPr txBox="1">
              <a:spLocks noChangeArrowheads="1"/>
            </p:cNvSpPr>
            <p:nvPr>
              <p:custDataLst>
                <p:tags r:id="rId2"/>
              </p:custDataLst>
            </p:nvPr>
          </p:nvSpPr>
          <p:spPr bwMode="auto">
            <a:xfrm>
              <a:off x="2986687" y="262596"/>
              <a:ext cx="1241109" cy="415091"/>
            </a:xfrm>
            <a:prstGeom prst="rect">
              <a:avLst/>
            </a:prstGeom>
            <a:noFill/>
            <a:ln>
              <a:noFill/>
            </a:ln>
          </p:spPr>
          <p:txBody>
            <a:bodyPr wrap="square">
              <a:spAutoFit/>
            </a:bodyPr>
            <a:lstStyle>
              <a:defPPr>
                <a:defRPr lang="zh-CN"/>
              </a:defPPr>
              <a:lvl1pPr eaLnBrk="1" hangingPunct="1">
                <a:defRPr sz="9600">
                  <a:solidFill>
                    <a:schemeClr val="bg1"/>
                  </a:solidFill>
                  <a:latin typeface="Helvetica-Roman-SemiB" pitchFamily="2"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marL="0" marR="0" lvl="0" indent="0" algn="l" defTabSz="914400" rtl="0" eaLnBrk="1" fontAlgn="auto" latinLnBrk="0" hangingPunct="1">
                <a:lnSpc>
                  <a:spcPct val="100000"/>
                </a:lnSpc>
                <a:spcBef>
                  <a:spcPts val="0"/>
                </a:spcBef>
                <a:spcAft>
                  <a:spcPts val="0"/>
                </a:spcAft>
                <a:buClrTx/>
                <a:buSzTx/>
                <a:buFontTx/>
                <a:buNone/>
              </a:pPr>
              <a:r>
                <a:rPr kumimoji="0" lang="en-US" altLang="zh-CN" sz="3200" b="0" i="0" u="none" strike="noStrike" kern="1200" cap="none" spc="0" normalizeH="0" baseline="0" noProof="0" dirty="0">
                  <a:ln>
                    <a:noFill/>
                  </a:ln>
                  <a:solidFill>
                    <a:schemeClr val="tx1"/>
                  </a:solidFill>
                  <a:effectLst/>
                  <a:uLnTx/>
                  <a:uFillTx/>
                  <a:latin typeface="Impact" panose="020B0806030902050204" pitchFamily="34" charset="0"/>
                  <a:ea typeface="SimSun-ExtB" panose="02010609060101010101" pitchFamily="49" charset="-122"/>
                  <a:cs typeface="Arial" panose="020B0604020202020204" pitchFamily="34" charset="0"/>
                </a:rPr>
                <a:t>PART 01</a:t>
              </a:r>
              <a:endParaRPr kumimoji="0" lang="zh-CN" altLang="en-US" sz="3200" b="0" i="0" u="none" strike="noStrike" kern="1200" cap="none" spc="0" normalizeH="0" baseline="0" noProof="0" dirty="0">
                <a:ln>
                  <a:noFill/>
                </a:ln>
                <a:solidFill>
                  <a:schemeClr val="tx1"/>
                </a:solidFill>
                <a:effectLst/>
                <a:uLnTx/>
                <a:uFillTx/>
                <a:latin typeface="Impact" panose="020B0806030902050204" pitchFamily="34" charset="0"/>
                <a:ea typeface="SimSun-ExtB" panose="02010609060101010101" pitchFamily="49" charset="-122"/>
                <a:cs typeface="Arial" panose="020B0604020202020204" pitchFamily="34" charset="0"/>
              </a:endParaRPr>
            </a:p>
          </p:txBody>
        </p:sp>
        <p:sp>
          <p:nvSpPr>
            <p:cNvPr id="1048586" name="文本框 66"/>
            <p:cNvSpPr txBox="1">
              <a:spLocks noChangeArrowheads="1"/>
            </p:cNvSpPr>
            <p:nvPr>
              <p:custDataLst>
                <p:tags r:id="rId3"/>
              </p:custDataLst>
            </p:nvPr>
          </p:nvSpPr>
          <p:spPr bwMode="auto">
            <a:xfrm>
              <a:off x="2986687" y="644380"/>
              <a:ext cx="1646650" cy="371278"/>
            </a:xfrm>
            <a:prstGeom prst="rect">
              <a:avLst/>
            </a:prstGeom>
            <a:noFill/>
            <a:ln>
              <a:noFill/>
            </a:ln>
          </p:spPr>
          <p:txBody>
            <a:bodyPr wrap="squar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2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Arial" panose="020B0604020202020204" pitchFamily="34" charset="0"/>
                </a:rPr>
                <a:t>隐私计算概述</a:t>
              </a:r>
              <a:endParaRPr kumimoji="0" lang="zh-CN" altLang="en-US" sz="2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46" name="组合 7"/>
          <p:cNvGrpSpPr/>
          <p:nvPr>
            <p:custDataLst>
              <p:tags r:id="rId4"/>
            </p:custDataLst>
          </p:nvPr>
        </p:nvGrpSpPr>
        <p:grpSpPr bwMode="auto">
          <a:xfrm>
            <a:off x="5831092" y="2268206"/>
            <a:ext cx="1784072" cy="1058710"/>
            <a:chOff x="2986687" y="262596"/>
            <a:chExt cx="1268192" cy="753062"/>
          </a:xfrm>
        </p:grpSpPr>
        <p:sp>
          <p:nvSpPr>
            <p:cNvPr id="1048587" name="文本框 13"/>
            <p:cNvSpPr txBox="1">
              <a:spLocks noChangeArrowheads="1"/>
            </p:cNvSpPr>
            <p:nvPr>
              <p:custDataLst>
                <p:tags r:id="rId5"/>
              </p:custDataLst>
            </p:nvPr>
          </p:nvSpPr>
          <p:spPr bwMode="auto">
            <a:xfrm>
              <a:off x="2986687" y="262596"/>
              <a:ext cx="1268192" cy="415091"/>
            </a:xfrm>
            <a:prstGeom prst="rect">
              <a:avLst/>
            </a:prstGeom>
            <a:noFill/>
            <a:ln>
              <a:noFill/>
            </a:ln>
          </p:spPr>
          <p:txBody>
            <a:bodyPr wrap="square">
              <a:spAutoFit/>
            </a:bodyPr>
            <a:lstStyle>
              <a:defPPr>
                <a:defRPr lang="zh-CN"/>
              </a:defPPr>
              <a:lvl1pPr eaLnBrk="1" hangingPunct="1">
                <a:defRPr sz="9600">
                  <a:solidFill>
                    <a:schemeClr val="bg1"/>
                  </a:solidFill>
                  <a:latin typeface="Helvetica-Roman-SemiB" pitchFamily="2"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marL="0" marR="0" lvl="0" indent="0" algn="l" defTabSz="914400" rtl="0" eaLnBrk="1" fontAlgn="auto" latinLnBrk="0" hangingPunct="1">
                <a:lnSpc>
                  <a:spcPct val="100000"/>
                </a:lnSpc>
                <a:spcBef>
                  <a:spcPts val="0"/>
                </a:spcBef>
                <a:spcAft>
                  <a:spcPts val="0"/>
                </a:spcAft>
                <a:buClrTx/>
                <a:buSzTx/>
                <a:buFontTx/>
                <a:buNone/>
              </a:pPr>
              <a:r>
                <a:rPr kumimoji="0" lang="en-US" altLang="zh-CN" sz="3200" b="0" i="0" u="none" strike="noStrike" kern="1200" cap="none" spc="0" normalizeH="0" baseline="0" noProof="0" dirty="0">
                  <a:ln>
                    <a:noFill/>
                  </a:ln>
                  <a:solidFill>
                    <a:schemeClr val="tx1"/>
                  </a:solidFill>
                  <a:effectLst/>
                  <a:uLnTx/>
                  <a:uFillTx/>
                  <a:latin typeface="Impact" panose="020B0806030902050204" pitchFamily="34" charset="0"/>
                  <a:ea typeface="SimSun-ExtB" panose="02010609060101010101" pitchFamily="49" charset="-122"/>
                  <a:cs typeface="Arial" panose="020B0604020202020204" pitchFamily="34" charset="0"/>
                </a:rPr>
                <a:t>PART 02</a:t>
              </a:r>
              <a:endParaRPr kumimoji="0" lang="zh-CN" altLang="en-US" sz="3200" b="0" i="0" u="none" strike="noStrike" kern="1200" cap="none" spc="0" normalizeH="0" baseline="0" noProof="0" dirty="0">
                <a:ln>
                  <a:noFill/>
                </a:ln>
                <a:solidFill>
                  <a:schemeClr val="tx1"/>
                </a:solidFill>
                <a:effectLst/>
                <a:uLnTx/>
                <a:uFillTx/>
                <a:latin typeface="Impact" panose="020B0806030902050204" pitchFamily="34" charset="0"/>
                <a:ea typeface="SimSun-ExtB" panose="02010609060101010101" pitchFamily="49" charset="-122"/>
                <a:cs typeface="Arial" panose="020B0604020202020204" pitchFamily="34" charset="0"/>
              </a:endParaRPr>
            </a:p>
          </p:txBody>
        </p:sp>
        <p:sp>
          <p:nvSpPr>
            <p:cNvPr id="1048588" name="文本框 66"/>
            <p:cNvSpPr txBox="1">
              <a:spLocks noChangeArrowheads="1"/>
            </p:cNvSpPr>
            <p:nvPr>
              <p:custDataLst>
                <p:tags r:id="rId6"/>
              </p:custDataLst>
            </p:nvPr>
          </p:nvSpPr>
          <p:spPr bwMode="auto">
            <a:xfrm>
              <a:off x="2986687" y="644380"/>
              <a:ext cx="1141099" cy="371278"/>
            </a:xfrm>
            <a:prstGeom prst="rect">
              <a:avLst/>
            </a:prstGeom>
            <a:noFill/>
            <a:ln>
              <a:noFill/>
            </a:ln>
          </p:spPr>
          <p:txBody>
            <a:bodyPr wrap="squar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2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Arial" panose="020B0604020202020204" pitchFamily="34" charset="0"/>
                </a:rPr>
                <a:t>联邦学习</a:t>
              </a:r>
              <a:endParaRPr kumimoji="0" lang="zh-CN" altLang="en-US" sz="2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47" name="组合 7"/>
          <p:cNvGrpSpPr/>
          <p:nvPr>
            <p:custDataLst>
              <p:tags r:id="rId7"/>
            </p:custDataLst>
          </p:nvPr>
        </p:nvGrpSpPr>
        <p:grpSpPr bwMode="auto">
          <a:xfrm>
            <a:off x="5831092" y="3663922"/>
            <a:ext cx="1784072" cy="1058710"/>
            <a:chOff x="2986687" y="262596"/>
            <a:chExt cx="1268192" cy="753062"/>
          </a:xfrm>
        </p:grpSpPr>
        <p:sp>
          <p:nvSpPr>
            <p:cNvPr id="1048589" name="文本框 13"/>
            <p:cNvSpPr txBox="1">
              <a:spLocks noChangeArrowheads="1"/>
            </p:cNvSpPr>
            <p:nvPr>
              <p:custDataLst>
                <p:tags r:id="rId8"/>
              </p:custDataLst>
            </p:nvPr>
          </p:nvSpPr>
          <p:spPr bwMode="auto">
            <a:xfrm>
              <a:off x="2986687" y="262596"/>
              <a:ext cx="1268192" cy="415091"/>
            </a:xfrm>
            <a:prstGeom prst="rect">
              <a:avLst/>
            </a:prstGeom>
            <a:noFill/>
            <a:ln>
              <a:noFill/>
            </a:ln>
          </p:spPr>
          <p:txBody>
            <a:bodyPr wrap="square">
              <a:spAutoFit/>
            </a:bodyPr>
            <a:lstStyle>
              <a:defPPr>
                <a:defRPr lang="zh-CN"/>
              </a:defPPr>
              <a:lvl1pPr eaLnBrk="1" hangingPunct="1">
                <a:defRPr sz="9600">
                  <a:solidFill>
                    <a:schemeClr val="bg1"/>
                  </a:solidFill>
                  <a:latin typeface="Helvetica-Roman-SemiB" pitchFamily="2"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marL="0" marR="0" lvl="0" indent="0" algn="l" defTabSz="914400" rtl="0" eaLnBrk="1" fontAlgn="auto" latinLnBrk="0" hangingPunct="1">
                <a:lnSpc>
                  <a:spcPct val="100000"/>
                </a:lnSpc>
                <a:spcBef>
                  <a:spcPts val="0"/>
                </a:spcBef>
                <a:spcAft>
                  <a:spcPts val="0"/>
                </a:spcAft>
                <a:buClrTx/>
                <a:buSzTx/>
                <a:buFontTx/>
                <a:buNone/>
              </a:pPr>
              <a:r>
                <a:rPr kumimoji="0" lang="en-US" altLang="zh-CN" sz="3200" b="0" i="0" u="none" strike="noStrike" kern="1200" cap="none" spc="0" normalizeH="0" baseline="0" noProof="0" dirty="0">
                  <a:ln>
                    <a:noFill/>
                  </a:ln>
                  <a:solidFill>
                    <a:schemeClr val="tx1"/>
                  </a:solidFill>
                  <a:effectLst/>
                  <a:uLnTx/>
                  <a:uFillTx/>
                  <a:latin typeface="Impact" panose="020B0806030902050204" pitchFamily="34" charset="0"/>
                  <a:ea typeface="SimSun-ExtB" panose="02010609060101010101" pitchFamily="49" charset="-122"/>
                  <a:cs typeface="Arial" panose="020B0604020202020204" pitchFamily="34" charset="0"/>
                </a:rPr>
                <a:t>PART 03</a:t>
              </a:r>
              <a:endParaRPr kumimoji="0" lang="zh-CN" altLang="en-US" sz="3200" b="0" i="0" u="none" strike="noStrike" kern="1200" cap="none" spc="0" normalizeH="0" baseline="0" noProof="0" dirty="0">
                <a:ln>
                  <a:noFill/>
                </a:ln>
                <a:solidFill>
                  <a:schemeClr val="tx1"/>
                </a:solidFill>
                <a:effectLst/>
                <a:uLnTx/>
                <a:uFillTx/>
                <a:latin typeface="Impact" panose="020B0806030902050204" pitchFamily="34" charset="0"/>
                <a:ea typeface="SimSun-ExtB" panose="02010609060101010101" pitchFamily="49" charset="-122"/>
                <a:cs typeface="Arial" panose="020B0604020202020204" pitchFamily="34" charset="0"/>
              </a:endParaRPr>
            </a:p>
          </p:txBody>
        </p:sp>
        <p:sp>
          <p:nvSpPr>
            <p:cNvPr id="1048590" name="文本框 66"/>
            <p:cNvSpPr txBox="1">
              <a:spLocks noChangeArrowheads="1"/>
            </p:cNvSpPr>
            <p:nvPr>
              <p:custDataLst>
                <p:tags r:id="rId9"/>
              </p:custDataLst>
            </p:nvPr>
          </p:nvSpPr>
          <p:spPr bwMode="auto">
            <a:xfrm>
              <a:off x="2986687" y="644380"/>
              <a:ext cx="1141099" cy="371278"/>
            </a:xfrm>
            <a:prstGeom prst="rect">
              <a:avLst/>
            </a:prstGeom>
            <a:noFill/>
            <a:ln>
              <a:noFill/>
            </a:ln>
          </p:spPr>
          <p:txBody>
            <a:bodyPr wrap="squar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2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Arial" panose="020B0604020202020204" pitchFamily="34" charset="0"/>
                </a:rPr>
                <a:t>同态加密</a:t>
              </a:r>
              <a:endParaRPr kumimoji="0" lang="zh-CN" altLang="en-US" sz="2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2" name="组合 7"/>
          <p:cNvGrpSpPr/>
          <p:nvPr>
            <p:custDataLst>
              <p:tags r:id="rId10"/>
            </p:custDataLst>
          </p:nvPr>
        </p:nvGrpSpPr>
        <p:grpSpPr bwMode="auto">
          <a:xfrm>
            <a:off x="5831095" y="5059638"/>
            <a:ext cx="4094480" cy="1058710"/>
            <a:chOff x="2986687" y="262596"/>
            <a:chExt cx="2910523" cy="753062"/>
          </a:xfrm>
        </p:grpSpPr>
        <p:sp>
          <p:nvSpPr>
            <p:cNvPr id="3" name="文本框 13"/>
            <p:cNvSpPr txBox="1">
              <a:spLocks noChangeArrowheads="1"/>
            </p:cNvSpPr>
            <p:nvPr>
              <p:custDataLst>
                <p:tags r:id="rId11"/>
              </p:custDataLst>
            </p:nvPr>
          </p:nvSpPr>
          <p:spPr bwMode="auto">
            <a:xfrm>
              <a:off x="2986687" y="262596"/>
              <a:ext cx="1064092" cy="415091"/>
            </a:xfrm>
            <a:prstGeom prst="rect">
              <a:avLst/>
            </a:prstGeom>
            <a:noFill/>
            <a:ln>
              <a:noFill/>
            </a:ln>
          </p:spPr>
          <p:txBody>
            <a:bodyPr wrap="square">
              <a:spAutoFit/>
            </a:bodyPr>
            <a:lstStyle>
              <a:defPPr>
                <a:defRPr lang="zh-CN"/>
              </a:defPPr>
              <a:lvl1pPr eaLnBrk="1" hangingPunct="1">
                <a:defRPr sz="9600">
                  <a:solidFill>
                    <a:schemeClr val="bg1"/>
                  </a:solidFill>
                  <a:latin typeface="Helvetica-Roman-SemiB" pitchFamily="2"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marL="0" marR="0" lvl="0" indent="0" algn="l" defTabSz="914400" rtl="0" eaLnBrk="1" fontAlgn="auto" latinLnBrk="0" hangingPunct="1">
                <a:lnSpc>
                  <a:spcPct val="100000"/>
                </a:lnSpc>
                <a:spcBef>
                  <a:spcPts val="0"/>
                </a:spcBef>
                <a:spcAft>
                  <a:spcPts val="0"/>
                </a:spcAft>
                <a:buClrTx/>
                <a:buSzTx/>
                <a:buFontTx/>
                <a:buNone/>
              </a:pPr>
              <a:r>
                <a:rPr kumimoji="0" lang="en-US" altLang="zh-CN" sz="3200" b="0" i="0" u="none" strike="noStrike" kern="1200" cap="none" spc="0" normalizeH="0" baseline="0" noProof="0" dirty="0">
                  <a:ln>
                    <a:noFill/>
                  </a:ln>
                  <a:solidFill>
                    <a:schemeClr val="tx1"/>
                  </a:solidFill>
                  <a:effectLst/>
                  <a:uLnTx/>
                  <a:uFillTx/>
                  <a:latin typeface="Impact" panose="020B0806030902050204" pitchFamily="34" charset="0"/>
                  <a:ea typeface="SimSun-ExtB" panose="02010609060101010101" pitchFamily="49" charset="-122"/>
                  <a:cs typeface="Arial" panose="020B0604020202020204" pitchFamily="34" charset="0"/>
                </a:rPr>
                <a:t>PART 04</a:t>
              </a:r>
              <a:endParaRPr kumimoji="0" lang="zh-CN" altLang="en-US" sz="3200" b="0" i="0" u="none" strike="noStrike" kern="1200" cap="none" spc="0" normalizeH="0" baseline="0" noProof="0" dirty="0">
                <a:ln>
                  <a:noFill/>
                </a:ln>
                <a:solidFill>
                  <a:schemeClr val="tx1"/>
                </a:solidFill>
                <a:effectLst/>
                <a:uLnTx/>
                <a:uFillTx/>
                <a:latin typeface="Impact" panose="020B0806030902050204" pitchFamily="34" charset="0"/>
                <a:ea typeface="SimSun-ExtB" panose="02010609060101010101" pitchFamily="49" charset="-122"/>
                <a:cs typeface="Arial" panose="020B0604020202020204" pitchFamily="34" charset="0"/>
              </a:endParaRPr>
            </a:p>
          </p:txBody>
        </p:sp>
        <p:sp>
          <p:nvSpPr>
            <p:cNvPr id="4" name="文本框 66"/>
            <p:cNvSpPr txBox="1">
              <a:spLocks noChangeArrowheads="1"/>
            </p:cNvSpPr>
            <p:nvPr>
              <p:custDataLst>
                <p:tags r:id="rId12"/>
              </p:custDataLst>
            </p:nvPr>
          </p:nvSpPr>
          <p:spPr bwMode="auto">
            <a:xfrm>
              <a:off x="2986687" y="644380"/>
              <a:ext cx="2910523" cy="371278"/>
            </a:xfrm>
            <a:prstGeom prst="rect">
              <a:avLst/>
            </a:prstGeom>
            <a:noFill/>
            <a:ln>
              <a:noFill/>
            </a:ln>
          </p:spPr>
          <p:txBody>
            <a:bodyPr wrap="squar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2800" dirty="0">
                  <a:latin typeface="微软雅黑" panose="020B0503020204020204" pitchFamily="34" charset="-122"/>
                  <a:ea typeface="微软雅黑" panose="020B0503020204020204" pitchFamily="34" charset="-122"/>
                </a:rPr>
                <a:t>同态加密与联邦学习结合</a:t>
              </a:r>
              <a:endParaRPr kumimoji="0" lang="zh-CN" altLang="en-US" sz="2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399" advClick="0" advTm="5000"/>
    </mc:Choice>
    <mc:Fallback>
      <p:transition spd="slow" advClick="0" advTm="5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9" name="PA_矩形 259"/>
          <p:cNvSpPr>
            <a:spLocks noChangeArrowheads="1"/>
          </p:cNvSpPr>
          <p:nvPr>
            <p:custDataLst>
              <p:tags r:id="rId1"/>
            </p:custDataLst>
          </p:nvPr>
        </p:nvSpPr>
        <p:spPr bwMode="auto">
          <a:xfrm>
            <a:off x="4823394" y="2456525"/>
            <a:ext cx="6859228" cy="830580"/>
          </a:xfrm>
          <a:prstGeom prst="rect">
            <a:avLst/>
          </a:prstGeom>
          <a:noFill/>
          <a:ln>
            <a:noFill/>
          </a:ln>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r">
              <a:buNone/>
            </a:pPr>
            <a:r>
              <a:rPr lang="zh-CN" altLang="en-US" sz="5400" b="1" kern="5000" spc="300" dirty="0">
                <a:solidFill>
                  <a:sysClr val="windowText" lastClr="000000"/>
                </a:solidFill>
                <a:cs typeface="Arial" panose="020B0604020202020204" pitchFamily="34" charset="0"/>
              </a:rPr>
              <a:t>感谢观看！</a:t>
            </a:r>
            <a:endParaRPr lang="zh-CN" altLang="en-US" sz="5400" b="1" kern="5000" spc="300" dirty="0">
              <a:solidFill>
                <a:sysClr val="windowText" lastClr="000000"/>
              </a:solidFill>
              <a:cs typeface="Arial" panose="020B0604020202020204" pitchFamily="34" charset="0"/>
            </a:endParaRPr>
          </a:p>
        </p:txBody>
      </p:sp>
      <p:pic>
        <p:nvPicPr>
          <p:cNvPr id="2097162" name="图片 10"/>
          <p:cNvPicPr>
            <a:picLocks noChangeAspect="1"/>
          </p:cNvPicPr>
          <p:nvPr/>
        </p:nvPicPr>
        <p:blipFill>
          <a:blip r:embed="rId2" cstate="screen"/>
          <a:stretch>
            <a:fillRect/>
          </a:stretch>
        </p:blipFill>
        <p:spPr>
          <a:xfrm flipH="1">
            <a:off x="72428" y="928356"/>
            <a:ext cx="5207913" cy="4748543"/>
          </a:xfrm>
          <a:prstGeom prst="rect">
            <a:avLst/>
          </a:prstGeom>
        </p:spPr>
      </p:pic>
      <p:grpSp>
        <p:nvGrpSpPr>
          <p:cNvPr id="137" name="组合 15"/>
          <p:cNvGrpSpPr/>
          <p:nvPr/>
        </p:nvGrpSpPr>
        <p:grpSpPr>
          <a:xfrm>
            <a:off x="0" y="5645729"/>
            <a:ext cx="12192000" cy="1244334"/>
            <a:chOff x="0" y="5645729"/>
            <a:chExt cx="12192000" cy="1244334"/>
          </a:xfrm>
        </p:grpSpPr>
        <p:sp>
          <p:nvSpPr>
            <p:cNvPr id="1048810" name="矩形 13"/>
            <p:cNvSpPr/>
            <p:nvPr/>
          </p:nvSpPr>
          <p:spPr>
            <a:xfrm>
              <a:off x="0" y="5676899"/>
              <a:ext cx="12192000" cy="1213164"/>
            </a:xfrm>
            <a:prstGeom prst="rect">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811" name="矩形 14"/>
            <p:cNvSpPr/>
            <p:nvPr/>
          </p:nvSpPr>
          <p:spPr>
            <a:xfrm>
              <a:off x="0" y="5645729"/>
              <a:ext cx="12192000" cy="30480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399" advClick="0" advTm="5000"/>
    </mc:Choice>
    <mc:Fallback>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矩形 17"/>
          <p:cNvSpPr/>
          <p:nvPr/>
        </p:nvSpPr>
        <p:spPr>
          <a:xfrm>
            <a:off x="0" y="3528060"/>
            <a:ext cx="12192000" cy="3329940"/>
          </a:xfrm>
          <a:prstGeom prst="rect">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95" name="文本框 19"/>
          <p:cNvSpPr txBox="1"/>
          <p:nvPr/>
        </p:nvSpPr>
        <p:spPr>
          <a:xfrm>
            <a:off x="2051195" y="2624334"/>
            <a:ext cx="8242010" cy="903605"/>
          </a:xfrm>
          <a:prstGeom prst="rect">
            <a:avLst/>
          </a:prstGeom>
          <a:noFill/>
        </p:spPr>
        <p:txBody>
          <a:bodyPr wrap="square" rtlCol="0" anchor="ctr">
            <a:spAutoFit/>
          </a:bodyPr>
          <a:lstStyle/>
          <a:p>
            <a:pPr algn="ctr">
              <a:lnSpc>
                <a:spcPct val="120000"/>
              </a:lnSpc>
            </a:pPr>
            <a:r>
              <a:rPr lang="zh-CN" altLang="en-US" sz="4400" b="1" spc="300" dirty="0">
                <a:latin typeface="+mj-ea"/>
                <a:ea typeface="+mj-ea"/>
              </a:rPr>
              <a:t>隐私计算概述</a:t>
            </a:r>
            <a:endParaRPr lang="zh-CN" altLang="en-US" sz="4400" b="1" spc="300" dirty="0">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399" advClick="0" advTm="5000"/>
    </mc:Choice>
    <mc:Fallback>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椭圆 1"/>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00" name="文本框 2"/>
          <p:cNvSpPr txBox="1"/>
          <p:nvPr/>
        </p:nvSpPr>
        <p:spPr>
          <a:xfrm>
            <a:off x="875874" y="277521"/>
            <a:ext cx="9792126" cy="534035"/>
          </a:xfrm>
          <a:prstGeom prst="rect">
            <a:avLst/>
          </a:prstGeom>
          <a:noFill/>
        </p:spPr>
        <p:txBody>
          <a:bodyPr wrap="square" rtlCol="0" anchor="ctr">
            <a:spAutoFit/>
          </a:bodyPr>
          <a:lstStyle/>
          <a:p>
            <a:pPr>
              <a:lnSpc>
                <a:spcPct val="120000"/>
              </a:lnSpc>
            </a:pPr>
            <a:r>
              <a:rPr lang="zh-CN" altLang="en-US" sz="2400" spc="300" dirty="0">
                <a:latin typeface="+mn-ea"/>
              </a:rPr>
              <a:t>隐私计算定义</a:t>
            </a:r>
            <a:endParaRPr lang="zh-CN" altLang="en-US" sz="2400" spc="300" dirty="0">
              <a:latin typeface="+mn-ea"/>
            </a:endParaRPr>
          </a:p>
        </p:txBody>
      </p:sp>
      <p:cxnSp>
        <p:nvCxnSpPr>
          <p:cNvPr id="3145728" name="直接连接符 3"/>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75665" y="1721168"/>
            <a:ext cx="6663055" cy="3744595"/>
          </a:xfrm>
          <a:prstGeom prst="rect">
            <a:avLst/>
          </a:prstGeom>
          <a:noFill/>
        </p:spPr>
        <p:txBody>
          <a:bodyPr wrap="square" rtlCol="0" anchor="ctr">
            <a:spAutoFit/>
          </a:bodyPr>
          <a:lstStyle/>
          <a:p>
            <a:pPr indent="0" fontAlgn="auto">
              <a:lnSpc>
                <a:spcPct val="120000"/>
              </a:lnSpc>
            </a:pPr>
            <a:r>
              <a:rPr lang="zh-CN" altLang="en-US" b="1" dirty="0">
                <a:solidFill>
                  <a:schemeClr val="tx1">
                    <a:lumMod val="75000"/>
                    <a:lumOff val="25000"/>
                  </a:schemeClr>
                </a:solidFill>
              </a:rPr>
              <a:t>核心思想：</a:t>
            </a:r>
            <a:r>
              <a:rPr lang="en-US" altLang="zh-CN" b="1" dirty="0">
                <a:solidFill>
                  <a:schemeClr val="tx1">
                    <a:lumMod val="75000"/>
                    <a:lumOff val="25000"/>
                  </a:schemeClr>
                </a:solidFill>
              </a:rPr>
              <a:t>“</a:t>
            </a:r>
            <a:r>
              <a:rPr lang="zh-CN" altLang="en-US" b="1" dirty="0">
                <a:solidFill>
                  <a:schemeClr val="tx1">
                    <a:lumMod val="75000"/>
                    <a:lumOff val="25000"/>
                  </a:schemeClr>
                </a:solidFill>
              </a:rPr>
              <a:t>数据可用不可见</a:t>
            </a:r>
            <a:r>
              <a:rPr lang="en-US" altLang="zh-CN" b="1" dirty="0">
                <a:solidFill>
                  <a:schemeClr val="tx1">
                    <a:lumMod val="75000"/>
                    <a:lumOff val="25000"/>
                  </a:schemeClr>
                </a:solidFill>
              </a:rPr>
              <a:t>”</a:t>
            </a:r>
            <a:r>
              <a:rPr lang="zh-CN" altLang="en-US" dirty="0">
                <a:solidFill>
                  <a:schemeClr val="tx1">
                    <a:lumMod val="75000"/>
                    <a:lumOff val="25000"/>
                  </a:schemeClr>
                </a:solidFill>
              </a:rPr>
              <a:t>，即在不暴露数据明文的前提下，实现数据的计算和分析，从而保护数据隐私。</a:t>
            </a:r>
            <a:endParaRPr lang="zh-CN" altLang="en-US" dirty="0">
              <a:solidFill>
                <a:schemeClr val="tx1">
                  <a:lumMod val="75000"/>
                  <a:lumOff val="25000"/>
                </a:schemeClr>
              </a:solidFill>
            </a:endParaRPr>
          </a:p>
          <a:p>
            <a:pPr indent="0" fontAlgn="auto">
              <a:lnSpc>
                <a:spcPct val="120000"/>
              </a:lnSpc>
            </a:pPr>
            <a:endParaRPr lang="zh-CN" altLang="en-US" dirty="0">
              <a:solidFill>
                <a:schemeClr val="tx1">
                  <a:lumMod val="75000"/>
                  <a:lumOff val="25000"/>
                </a:schemeClr>
              </a:solidFill>
            </a:endParaRPr>
          </a:p>
          <a:p>
            <a:pPr indent="0" fontAlgn="auto">
              <a:lnSpc>
                <a:spcPct val="120000"/>
              </a:lnSpc>
            </a:pPr>
            <a:r>
              <a:rPr lang="zh-CN" altLang="en-US" dirty="0">
                <a:solidFill>
                  <a:schemeClr val="tx1">
                    <a:lumMod val="75000"/>
                    <a:lumOff val="25000"/>
                  </a:schemeClr>
                </a:solidFill>
              </a:rPr>
              <a:t>通过隐私计算技术，可以在多方协作中，让数据的所有者保持对数据的控制权，同时让数据的使用者能够获取数据的价值，而无需直接访问数据本身。广泛应用于金融、医疗、政务等领域，帮助解决数据共享和隐私保护之间的矛盾。</a:t>
            </a:r>
            <a:endParaRPr lang="zh-CN" altLang="en-US" dirty="0">
              <a:solidFill>
                <a:schemeClr val="tx1">
                  <a:lumMod val="75000"/>
                  <a:lumOff val="25000"/>
                </a:schemeClr>
              </a:solidFill>
            </a:endParaRPr>
          </a:p>
          <a:p>
            <a:pPr indent="0" fontAlgn="auto">
              <a:lnSpc>
                <a:spcPct val="120000"/>
              </a:lnSpc>
            </a:pPr>
            <a:endParaRPr lang="zh-CN" altLang="en-US" dirty="0">
              <a:solidFill>
                <a:schemeClr val="tx1">
                  <a:lumMod val="75000"/>
                  <a:lumOff val="25000"/>
                </a:schemeClr>
              </a:solidFill>
            </a:endParaRPr>
          </a:p>
          <a:p>
            <a:pPr indent="0" fontAlgn="auto">
              <a:lnSpc>
                <a:spcPct val="120000"/>
              </a:lnSpc>
            </a:pPr>
            <a:r>
              <a:rPr lang="zh-CN" altLang="en-US" dirty="0">
                <a:solidFill>
                  <a:schemeClr val="tx1">
                    <a:lumMod val="75000"/>
                    <a:lumOff val="25000"/>
                  </a:schemeClr>
                </a:solidFill>
              </a:rPr>
              <a:t>隐私计算技术的出现，为遵守数据保护法规（如</a:t>
            </a:r>
            <a:r>
              <a:rPr lang="en-US" altLang="zh-CN" dirty="0">
                <a:solidFill>
                  <a:schemeClr val="tx1">
                    <a:lumMod val="75000"/>
                    <a:lumOff val="25000"/>
                  </a:schemeClr>
                </a:solidFill>
              </a:rPr>
              <a:t>GDPR</a:t>
            </a:r>
            <a:r>
              <a:rPr lang="zh-CN" altLang="en-US" dirty="0">
                <a:solidFill>
                  <a:schemeClr val="tx1">
                    <a:lumMod val="75000"/>
                    <a:lumOff val="25000"/>
                  </a:schemeClr>
                </a:solidFill>
              </a:rPr>
              <a:t>和《数据安全法》）提供了技术手段，确保数据在合法合规的框架内被使用</a:t>
            </a:r>
            <a:endParaRPr lang="zh-CN" altLang="en-US" dirty="0">
              <a:solidFill>
                <a:schemeClr val="tx1">
                  <a:lumMod val="75000"/>
                  <a:lumOff val="25000"/>
                </a:schemeClr>
              </a:solidFill>
            </a:endParaRPr>
          </a:p>
        </p:txBody>
      </p:sp>
      <p:pic>
        <p:nvPicPr>
          <p:cNvPr id="3" name="图片 2"/>
          <p:cNvPicPr>
            <a:picLocks noChangeAspect="1"/>
          </p:cNvPicPr>
          <p:nvPr/>
        </p:nvPicPr>
        <p:blipFill>
          <a:blip r:embed="rId1">
            <a:clrChange>
              <a:clrFrom>
                <a:srgbClr val="FBFBFC">
                  <a:alpha val="100000"/>
                </a:srgbClr>
              </a:clrFrom>
              <a:clrTo>
                <a:srgbClr val="FBFBFC">
                  <a:alpha val="100000"/>
                  <a:alpha val="0"/>
                </a:srgbClr>
              </a:clrTo>
            </a:clrChange>
          </a:blip>
          <a:stretch>
            <a:fillRect/>
          </a:stretch>
        </p:blipFill>
        <p:spPr>
          <a:xfrm>
            <a:off x="7623810" y="1937385"/>
            <a:ext cx="3448685" cy="33127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99" advClick="0" advTm="5000"/>
    </mc:Choice>
    <mc:Fallback>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椭圆 1"/>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00" name="文本框 2"/>
          <p:cNvSpPr txBox="1"/>
          <p:nvPr/>
        </p:nvSpPr>
        <p:spPr>
          <a:xfrm>
            <a:off x="875874" y="277521"/>
            <a:ext cx="9792126" cy="534035"/>
          </a:xfrm>
          <a:prstGeom prst="rect">
            <a:avLst/>
          </a:prstGeom>
          <a:noFill/>
        </p:spPr>
        <p:txBody>
          <a:bodyPr wrap="square" rtlCol="0" anchor="ctr">
            <a:spAutoFit/>
          </a:bodyPr>
          <a:lstStyle/>
          <a:p>
            <a:pPr>
              <a:lnSpc>
                <a:spcPct val="120000"/>
              </a:lnSpc>
            </a:pPr>
            <a:r>
              <a:rPr lang="zh-CN" altLang="en-US" sz="2400" spc="300" dirty="0">
                <a:latin typeface="+mn-ea"/>
              </a:rPr>
              <a:t>为什么需要隐私计算</a:t>
            </a:r>
            <a:endParaRPr lang="zh-CN" altLang="en-US" sz="2400" spc="300" dirty="0">
              <a:latin typeface="+mn-ea"/>
            </a:endParaRPr>
          </a:p>
        </p:txBody>
      </p:sp>
      <p:cxnSp>
        <p:nvCxnSpPr>
          <p:cNvPr id="3145728" name="直接连接符 3"/>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48601" name="文本框 6"/>
          <p:cNvSpPr txBox="1"/>
          <p:nvPr/>
        </p:nvSpPr>
        <p:spPr>
          <a:xfrm>
            <a:off x="728345" y="1233557"/>
            <a:ext cx="11008995" cy="4390898"/>
          </a:xfrm>
          <a:prstGeom prst="rect">
            <a:avLst/>
          </a:prstGeom>
          <a:noFill/>
        </p:spPr>
        <p:txBody>
          <a:bodyPr wrap="none" rtlCol="0" anchor="ctr">
            <a:noAutofit/>
          </a:bodyPr>
          <a:lstStyle/>
          <a:p>
            <a:pPr indent="457200" algn="l">
              <a:lnSpc>
                <a:spcPct val="150000"/>
              </a:lnSpc>
            </a:pPr>
            <a:endParaRPr lang="zh-CN" altLang="en-US" sz="2000" dirty="0">
              <a:solidFill>
                <a:schemeClr val="tx1">
                  <a:lumMod val="75000"/>
                  <a:lumOff val="25000"/>
                </a:schemeClr>
              </a:solidFill>
            </a:endParaRPr>
          </a:p>
        </p:txBody>
      </p:sp>
      <p:sp>
        <p:nvSpPr>
          <p:cNvPr id="5" name="文本框 4"/>
          <p:cNvSpPr txBox="1"/>
          <p:nvPr/>
        </p:nvSpPr>
        <p:spPr>
          <a:xfrm>
            <a:off x="875665" y="1575435"/>
            <a:ext cx="4905375" cy="2584450"/>
          </a:xfrm>
          <a:prstGeom prst="rect">
            <a:avLst/>
          </a:prstGeom>
          <a:noFill/>
        </p:spPr>
        <p:txBody>
          <a:bodyPr wrap="square">
            <a:spAutoFit/>
          </a:bodyPr>
          <a:lstStyle/>
          <a:p>
            <a:pPr indent="0" algn="just" fontAlgn="auto" latinLnBrk="1">
              <a:lnSpc>
                <a:spcPct val="150000"/>
              </a:lnSpc>
            </a:pPr>
            <a:r>
              <a:rPr lang="zh-CN" altLang="en-US" b="1" dirty="0">
                <a:solidFill>
                  <a:schemeClr val="tx1">
                    <a:lumMod val="75000"/>
                    <a:lumOff val="25000"/>
                  </a:schemeClr>
                </a:solidFill>
              </a:rPr>
              <a:t>数据孤岛问题</a:t>
            </a:r>
            <a:endParaRPr lang="zh-CN" altLang="en-US" b="1" dirty="0">
              <a:solidFill>
                <a:schemeClr val="tx1">
                  <a:lumMod val="75000"/>
                  <a:lumOff val="25000"/>
                </a:schemeClr>
              </a:solidFill>
            </a:endParaRPr>
          </a:p>
          <a:p>
            <a:pPr indent="0" algn="just" fontAlgn="auto" latinLnBrk="1">
              <a:lnSpc>
                <a:spcPct val="150000"/>
              </a:lnSpc>
            </a:pPr>
            <a:r>
              <a:rPr lang="zh-CN" altLang="en-US" dirty="0">
                <a:solidFill>
                  <a:schemeClr val="tx1">
                    <a:lumMod val="75000"/>
                    <a:lumOff val="25000"/>
                  </a:schemeClr>
                </a:solidFill>
              </a:rPr>
              <a:t>不同机构或部门之间数据无法共享和流通的现象。数据被分散在各个独立的系统中，无法进行有效的整合和利用。限制了数据价值的实现，阻碍了跨部门、跨机构的合作和创新，增加了数据管理和分析的成本。</a:t>
            </a:r>
            <a:endParaRPr lang="zh-CN" altLang="en-US" dirty="0">
              <a:solidFill>
                <a:schemeClr val="tx1">
                  <a:lumMod val="75000"/>
                  <a:lumOff val="25000"/>
                </a:schemeClr>
              </a:solidFill>
            </a:endParaRPr>
          </a:p>
        </p:txBody>
      </p:sp>
      <p:sp>
        <p:nvSpPr>
          <p:cNvPr id="2" name="文本框 1"/>
          <p:cNvSpPr txBox="1"/>
          <p:nvPr/>
        </p:nvSpPr>
        <p:spPr>
          <a:xfrm>
            <a:off x="6117590" y="1575435"/>
            <a:ext cx="4905375" cy="2999740"/>
          </a:xfrm>
          <a:prstGeom prst="rect">
            <a:avLst/>
          </a:prstGeom>
          <a:noFill/>
        </p:spPr>
        <p:txBody>
          <a:bodyPr wrap="square">
            <a:spAutoFit/>
          </a:bodyPr>
          <a:p>
            <a:pPr indent="0" algn="just" fontAlgn="auto" latinLnBrk="1">
              <a:lnSpc>
                <a:spcPct val="150000"/>
              </a:lnSpc>
            </a:pPr>
            <a:r>
              <a:rPr lang="zh-CN" altLang="en-US" b="1" dirty="0">
                <a:solidFill>
                  <a:schemeClr val="tx1">
                    <a:lumMod val="75000"/>
                    <a:lumOff val="25000"/>
                  </a:schemeClr>
                </a:solidFill>
              </a:rPr>
              <a:t>隐私泄露事件</a:t>
            </a:r>
            <a:endParaRPr lang="zh-CN" altLang="en-US" b="1" dirty="0">
              <a:solidFill>
                <a:schemeClr val="tx1">
                  <a:lumMod val="75000"/>
                  <a:lumOff val="25000"/>
                </a:schemeClr>
              </a:solidFill>
            </a:endParaRPr>
          </a:p>
          <a:p>
            <a:pPr indent="0" algn="just" fontAlgn="auto" latinLnBrk="1">
              <a:lnSpc>
                <a:spcPct val="150000"/>
              </a:lnSpc>
            </a:pPr>
            <a:r>
              <a:rPr lang="en-US" altLang="zh-CN" dirty="0">
                <a:solidFill>
                  <a:schemeClr val="tx1">
                    <a:lumMod val="75000"/>
                    <a:lumOff val="25000"/>
                  </a:schemeClr>
                </a:solidFill>
              </a:rPr>
              <a:t>2018</a:t>
            </a:r>
            <a:r>
              <a:rPr lang="zh-CN" altLang="en-US" dirty="0">
                <a:solidFill>
                  <a:schemeClr val="tx1">
                    <a:lumMod val="75000"/>
                    <a:lumOff val="25000"/>
                  </a:schemeClr>
                </a:solidFill>
              </a:rPr>
              <a:t>年，</a:t>
            </a:r>
            <a:r>
              <a:rPr lang="en-US" altLang="zh-CN" dirty="0">
                <a:solidFill>
                  <a:schemeClr val="tx1">
                    <a:lumMod val="75000"/>
                    <a:lumOff val="25000"/>
                  </a:schemeClr>
                </a:solidFill>
              </a:rPr>
              <a:t>Facebook</a:t>
            </a:r>
            <a:r>
              <a:rPr lang="zh-CN" altLang="en-US" dirty="0">
                <a:solidFill>
                  <a:schemeClr val="tx1">
                    <a:lumMod val="75000"/>
                    <a:lumOff val="25000"/>
                  </a:schemeClr>
                </a:solidFill>
              </a:rPr>
              <a:t>被曝出其用户数据被剑桥分析公司不当使用，涉及约</a:t>
            </a:r>
            <a:r>
              <a:rPr lang="en-US" altLang="zh-CN" dirty="0">
                <a:solidFill>
                  <a:schemeClr val="tx1">
                    <a:lumMod val="75000"/>
                    <a:lumOff val="25000"/>
                  </a:schemeClr>
                </a:solidFill>
              </a:rPr>
              <a:t>8700</a:t>
            </a:r>
            <a:r>
              <a:rPr lang="zh-CN" altLang="en-US" dirty="0">
                <a:solidFill>
                  <a:schemeClr val="tx1">
                    <a:lumMod val="75000"/>
                    <a:lumOff val="25000"/>
                  </a:schemeClr>
                </a:solidFill>
              </a:rPr>
              <a:t>万用户的数据被用于政治广告和分析。损害了用户对</a:t>
            </a:r>
            <a:r>
              <a:rPr lang="en-US" altLang="zh-CN" dirty="0">
                <a:solidFill>
                  <a:schemeClr val="tx1">
                    <a:lumMod val="75000"/>
                    <a:lumOff val="25000"/>
                  </a:schemeClr>
                </a:solidFill>
              </a:rPr>
              <a:t>Facebook</a:t>
            </a:r>
            <a:r>
              <a:rPr lang="zh-CN" altLang="en-US" dirty="0">
                <a:solidFill>
                  <a:schemeClr val="tx1">
                    <a:lumMod val="75000"/>
                    <a:lumOff val="25000"/>
                  </a:schemeClr>
                </a:solidFill>
              </a:rPr>
              <a:t>的信任，引发了大规模的抵制和数据删除运动，还导致</a:t>
            </a:r>
            <a:r>
              <a:rPr lang="en-US" altLang="zh-CN" dirty="0">
                <a:solidFill>
                  <a:schemeClr val="tx1">
                    <a:lumMod val="75000"/>
                    <a:lumOff val="25000"/>
                  </a:schemeClr>
                </a:solidFill>
              </a:rPr>
              <a:t>Facebook</a:t>
            </a:r>
            <a:r>
              <a:rPr lang="zh-CN" altLang="en-US" dirty="0">
                <a:solidFill>
                  <a:schemeClr val="tx1">
                    <a:lumMod val="75000"/>
                    <a:lumOff val="25000"/>
                  </a:schemeClr>
                </a:solidFill>
              </a:rPr>
              <a:t>面临多起法律诉讼，品牌形象严重受损。</a:t>
            </a:r>
            <a:endParaRPr lang="zh-CN" altLang="en-US" dirty="0">
              <a:solidFill>
                <a:schemeClr val="tx1">
                  <a:lumMod val="75000"/>
                  <a:lumOff val="25000"/>
                </a:schemeClr>
              </a:solidFill>
            </a:endParaRPr>
          </a:p>
        </p:txBody>
      </p:sp>
      <p:pic>
        <p:nvPicPr>
          <p:cNvPr id="3" name="图片 2"/>
          <p:cNvPicPr>
            <a:picLocks noChangeAspect="1"/>
          </p:cNvPicPr>
          <p:nvPr/>
        </p:nvPicPr>
        <p:blipFill>
          <a:blip r:embed="rId1"/>
          <a:stretch>
            <a:fillRect/>
          </a:stretch>
        </p:blipFill>
        <p:spPr>
          <a:xfrm>
            <a:off x="979170" y="4342765"/>
            <a:ext cx="3206115" cy="15728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99" advClick="0" advTm="5000"/>
    </mc:Choice>
    <mc:Fallback>
      <p:transition spd="slow" advClick="0" advTm="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椭圆 1"/>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06" name="文本框 2"/>
          <p:cNvSpPr txBox="1"/>
          <p:nvPr/>
        </p:nvSpPr>
        <p:spPr>
          <a:xfrm>
            <a:off x="875874" y="277521"/>
            <a:ext cx="9792126" cy="534035"/>
          </a:xfrm>
          <a:prstGeom prst="rect">
            <a:avLst/>
          </a:prstGeom>
          <a:noFill/>
        </p:spPr>
        <p:txBody>
          <a:bodyPr wrap="square" rtlCol="0" anchor="ctr">
            <a:spAutoFit/>
          </a:bodyPr>
          <a:lstStyle/>
          <a:p>
            <a:pPr>
              <a:lnSpc>
                <a:spcPct val="120000"/>
              </a:lnSpc>
            </a:pPr>
            <a:r>
              <a:rPr lang="zh-CN" altLang="en-US" sz="2400" spc="300" dirty="0">
                <a:latin typeface="+mn-ea"/>
              </a:rPr>
              <a:t>技术分类</a:t>
            </a:r>
            <a:endParaRPr lang="zh-CN" dirty="0">
              <a:latin typeface="+mn-ea"/>
            </a:endParaRPr>
          </a:p>
        </p:txBody>
      </p:sp>
      <p:cxnSp>
        <p:nvCxnSpPr>
          <p:cNvPr id="3145729" name="直接连接符 3"/>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979379" y="1059452"/>
            <a:ext cx="10323834" cy="1087755"/>
          </a:xfrm>
          <a:prstGeom prst="rect">
            <a:avLst/>
          </a:prstGeom>
          <a:noFill/>
        </p:spPr>
        <p:txBody>
          <a:bodyPr wrap="square">
            <a:spAutoFit/>
          </a:bodyPr>
          <a:lstStyle/>
          <a:p>
            <a:pPr indent="457200">
              <a:lnSpc>
                <a:spcPct val="180000"/>
              </a:lnSpc>
            </a:pPr>
            <a:r>
              <a:rPr lang="zh-CN" altLang="en-US" dirty="0">
                <a:solidFill>
                  <a:schemeClr val="tx1">
                    <a:lumMod val="75000"/>
                    <a:lumOff val="25000"/>
                  </a:schemeClr>
                </a:solidFill>
              </a:rPr>
              <a:t>隐私计算领域有三大核心技术：联邦学习（</a:t>
            </a:r>
            <a:r>
              <a:rPr lang="en-US" altLang="zh-CN" dirty="0">
                <a:solidFill>
                  <a:schemeClr val="tx1">
                    <a:lumMod val="75000"/>
                    <a:lumOff val="25000"/>
                  </a:schemeClr>
                </a:solidFill>
              </a:rPr>
              <a:t>FL</a:t>
            </a:r>
            <a:r>
              <a:rPr lang="zh-CN" altLang="en-US" dirty="0">
                <a:solidFill>
                  <a:schemeClr val="tx1">
                    <a:lumMod val="75000"/>
                    <a:lumOff val="25000"/>
                  </a:schemeClr>
                </a:solidFill>
              </a:rPr>
              <a:t>）、同态加密（</a:t>
            </a:r>
            <a:r>
              <a:rPr lang="en-US" altLang="zh-CN" dirty="0">
                <a:solidFill>
                  <a:schemeClr val="tx1">
                    <a:lumMod val="75000"/>
                    <a:lumOff val="25000"/>
                  </a:schemeClr>
                </a:solidFill>
              </a:rPr>
              <a:t>HE</a:t>
            </a:r>
            <a:r>
              <a:rPr lang="zh-CN" altLang="en-US" dirty="0">
                <a:solidFill>
                  <a:schemeClr val="tx1">
                    <a:lumMod val="75000"/>
                    <a:lumOff val="25000"/>
                  </a:schemeClr>
                </a:solidFill>
              </a:rPr>
              <a:t>）和安全多方计算（</a:t>
            </a:r>
            <a:r>
              <a:rPr lang="en-US" altLang="zh-CN" dirty="0">
                <a:solidFill>
                  <a:schemeClr val="tx1">
                    <a:lumMod val="75000"/>
                    <a:lumOff val="25000"/>
                  </a:schemeClr>
                </a:solidFill>
              </a:rPr>
              <a:t>MPC</a:t>
            </a:r>
            <a:r>
              <a:rPr lang="zh-CN" altLang="en-US" dirty="0">
                <a:solidFill>
                  <a:schemeClr val="tx1">
                    <a:lumMod val="75000"/>
                    <a:lumOff val="25000"/>
                  </a:schemeClr>
                </a:solidFill>
              </a:rPr>
              <a:t>）。每种技术都有其独特的优势和适用场景。</a:t>
            </a:r>
            <a:endParaRPr lang="zh-CN" altLang="en-US" dirty="0">
              <a:solidFill>
                <a:schemeClr val="tx1">
                  <a:lumMod val="75000"/>
                  <a:lumOff val="25000"/>
                </a:schemeClr>
              </a:solidFill>
            </a:endParaRPr>
          </a:p>
        </p:txBody>
      </p:sp>
      <p:sp>
        <p:nvSpPr>
          <p:cNvPr id="106" name="ComponentBackground1" descr="7a3af1b6-3c4c-4cdb-bd10-4cfb30c2c51e"/>
          <p:cNvSpPr/>
          <p:nvPr>
            <p:custDataLst>
              <p:tags r:id="rId1"/>
            </p:custDataLst>
          </p:nvPr>
        </p:nvSpPr>
        <p:spPr>
          <a:xfrm>
            <a:off x="877570" y="2486025"/>
            <a:ext cx="3266440" cy="3752850"/>
          </a:xfrm>
          <a:prstGeom prst="roundRect">
            <a:avLst>
              <a:gd name="adj" fmla="val 7700"/>
            </a:avLst>
          </a:prstGeom>
          <a:solidFill>
            <a:schemeClr val="accent1">
              <a:alpha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p>
        </p:txBody>
      </p:sp>
      <p:sp>
        <p:nvSpPr>
          <p:cNvPr id="104" name="Text1" descr="6119ba7f-4ec9-4c7e-9afc-f7131a74dee5"/>
          <p:cNvSpPr txBox="1"/>
          <p:nvPr>
            <p:custDataLst>
              <p:tags r:id="rId2"/>
            </p:custDataLst>
          </p:nvPr>
        </p:nvSpPr>
        <p:spPr>
          <a:xfrm>
            <a:off x="953135" y="3151505"/>
            <a:ext cx="2744470" cy="2723515"/>
          </a:xfrm>
          <a:prstGeom prst="rect">
            <a:avLst/>
          </a:prstGeom>
          <a:noFill/>
        </p:spPr>
        <p:txBody>
          <a:bodyPr wrap="square" rtlCol="0" anchor="t" anchorCtr="0">
            <a:noAutofit/>
          </a:bodyPr>
          <a:lstStyle>
            <a:defPPr>
              <a:defRPr lang="zh-CN"/>
            </a:defPPr>
            <a:lvl1pPr marL="0" algn="ctr" defTabSz="914400" rtl="0" eaLnBrk="1" latinLnBrk="0" hangingPunct="1">
              <a:lnSpc>
                <a:spcPct val="150000"/>
              </a:lnSpc>
              <a:defRPr sz="12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pPr>
            <a:r>
              <a:rPr lang="en-US" sz="1600" b="0" i="0" u="none">
                <a:solidFill>
                  <a:schemeClr val="tx1"/>
                </a:solidFill>
                <a:ea typeface="微软雅黑" panose="020B0503020204020204" pitchFamily="34" charset="-122"/>
              </a:rPr>
              <a:t>一种分布式机器学习技术，</a:t>
            </a:r>
            <a:r>
              <a:rPr lang="zh-CN" altLang="en-US" sz="1600" b="0" i="0" u="none">
                <a:solidFill>
                  <a:schemeClr val="tx1"/>
                </a:solidFill>
                <a:ea typeface="微软雅黑" panose="020B0503020204020204" pitchFamily="34" charset="-122"/>
              </a:rPr>
              <a:t>允许多个参与方在不共享原始数据的情况下共同训练模型。通过在本地对数据进行训练，然后将模型参数更新发送到中心服务器进行聚合，从而实现模型的优化。这种方法特别适用于数据隐私要求较高的场景，如医疗和金融领域。</a:t>
            </a:r>
            <a:endParaRPr lang="zh-CN" altLang="en-US" sz="1600" b="0" i="0" u="none">
              <a:solidFill>
                <a:schemeClr val="tx1"/>
              </a:solidFill>
              <a:ea typeface="微软雅黑" panose="020B0503020204020204" pitchFamily="34" charset="-122"/>
            </a:endParaRPr>
          </a:p>
        </p:txBody>
      </p:sp>
      <p:sp>
        <p:nvSpPr>
          <p:cNvPr id="105" name="Bullet1" descr="744b71b3-155d-4127-8127-7b61aed83e8f"/>
          <p:cNvSpPr txBox="1"/>
          <p:nvPr>
            <p:custDataLst>
              <p:tags r:id="rId3"/>
            </p:custDataLst>
          </p:nvPr>
        </p:nvSpPr>
        <p:spPr>
          <a:xfrm>
            <a:off x="952949" y="2543364"/>
            <a:ext cx="2744691" cy="608300"/>
          </a:xfrm>
          <a:prstGeom prst="rect">
            <a:avLst/>
          </a:prstGeom>
          <a:noFill/>
        </p:spPr>
        <p:txBody>
          <a:bodyPr wrap="square" rtlCol="0" anchor="b" anchorCtr="0">
            <a:normAutofit/>
          </a:bodyPr>
          <a:lstStyle>
            <a:defPPr>
              <a:defRPr lang="zh-CN"/>
            </a:defPPr>
            <a:lvl1pPr marL="0" algn="ctr" defTabSz="914400" rtl="0" eaLnBrk="1" latinLnBrk="0" hangingPunct="1">
              <a:lnSpc>
                <a:spcPct val="150000"/>
              </a:lnSpc>
              <a:defRPr sz="12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0000"/>
              </a:lnSpc>
            </a:pPr>
            <a:r>
              <a:rPr lang="en-US" sz="1800" b="1" i="0" u="none">
                <a:solidFill>
                  <a:schemeClr val="tx1"/>
                </a:solidFill>
                <a:ea typeface="微软雅黑" panose="020B0503020204020204" pitchFamily="34" charset="-122"/>
              </a:rPr>
              <a:t>联邦学习</a:t>
            </a:r>
            <a:endParaRPr lang="en-US" sz="1800" b="1" i="0" u="none">
              <a:solidFill>
                <a:schemeClr val="tx1"/>
              </a:solidFill>
              <a:ea typeface="微软雅黑" panose="020B0503020204020204" pitchFamily="34" charset="-122"/>
            </a:endParaRPr>
          </a:p>
        </p:txBody>
      </p:sp>
      <p:sp>
        <p:nvSpPr>
          <p:cNvPr id="108" name="Number1" descr="3314d35a-b694-4b72-9746-97202b4f90a8"/>
          <p:cNvSpPr/>
          <p:nvPr>
            <p:custDataLst>
              <p:tags r:id="rId4"/>
            </p:custDataLst>
          </p:nvPr>
        </p:nvSpPr>
        <p:spPr>
          <a:xfrm flipH="1">
            <a:off x="3704502" y="2230912"/>
            <a:ext cx="686770" cy="599345"/>
          </a:xfrm>
          <a:custGeom>
            <a:avLst/>
            <a:gdLst>
              <a:gd name="connsiteX0" fmla="*/ 1286236 w 2656644"/>
              <a:gd name="connsiteY0" fmla="*/ 0 h 1806266"/>
              <a:gd name="connsiteX1" fmla="*/ 1986354 w 2656644"/>
              <a:gd name="connsiteY1" fmla="*/ 84280 h 1806266"/>
              <a:gd name="connsiteX2" fmla="*/ 2297748 w 2656644"/>
              <a:gd name="connsiteY2" fmla="*/ 214770 h 1806266"/>
              <a:gd name="connsiteX3" fmla="*/ 2567909 w 2656644"/>
              <a:gd name="connsiteY3" fmla="*/ 537211 h 1806266"/>
              <a:gd name="connsiteX4" fmla="*/ 2655975 w 2656644"/>
              <a:gd name="connsiteY4" fmla="*/ 897047 h 1806266"/>
              <a:gd name="connsiteX5" fmla="*/ 2515993 w 2656644"/>
              <a:gd name="connsiteY5" fmla="*/ 1298477 h 1806266"/>
              <a:gd name="connsiteX6" fmla="*/ 1938846 w 2656644"/>
              <a:gd name="connsiteY6" fmla="*/ 1695447 h 1806266"/>
              <a:gd name="connsiteX7" fmla="*/ 1724646 w 2656644"/>
              <a:gd name="connsiteY7" fmla="*/ 1754936 h 1806266"/>
              <a:gd name="connsiteX8" fmla="*/ 1104451 w 2656644"/>
              <a:gd name="connsiteY8" fmla="*/ 1804311 h 1806266"/>
              <a:gd name="connsiteX9" fmla="*/ 534047 w 2656644"/>
              <a:gd name="connsiteY9" fmla="*/ 1716556 h 1806266"/>
              <a:gd name="connsiteX10" fmla="*/ 239613 w 2656644"/>
              <a:gd name="connsiteY10" fmla="*/ 1563037 h 1806266"/>
              <a:gd name="connsiteX11" fmla="*/ 19448 w 2656644"/>
              <a:gd name="connsiteY11" fmla="*/ 1177581 h 1806266"/>
              <a:gd name="connsiteX12" fmla="*/ 92785 w 2656644"/>
              <a:gd name="connsiteY12" fmla="*/ 568952 h 1806266"/>
              <a:gd name="connsiteX13" fmla="*/ 501165 w 2656644"/>
              <a:gd name="connsiteY13" fmla="*/ 159639 h 1806266"/>
              <a:gd name="connsiteX14" fmla="*/ 1014622 w 2656644"/>
              <a:gd name="connsiteY14" fmla="*/ 10736 h 1806266"/>
              <a:gd name="connsiteX15" fmla="*/ 1286236 w 2656644"/>
              <a:gd name="connsiteY15" fmla="*/ 0 h 1806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56644" h="1806266">
                <a:moveTo>
                  <a:pt x="1286236" y="0"/>
                </a:moveTo>
                <a:cubicBezTo>
                  <a:pt x="1496131" y="6846"/>
                  <a:pt x="1743836" y="23339"/>
                  <a:pt x="1986354" y="84280"/>
                </a:cubicBezTo>
                <a:cubicBezTo>
                  <a:pt x="2096617" y="111975"/>
                  <a:pt x="2201643" y="153000"/>
                  <a:pt x="2297748" y="214770"/>
                </a:cubicBezTo>
                <a:cubicBezTo>
                  <a:pt x="2421340" y="294175"/>
                  <a:pt x="2511688" y="401534"/>
                  <a:pt x="2567909" y="537211"/>
                </a:cubicBezTo>
                <a:cubicBezTo>
                  <a:pt x="2615676" y="652558"/>
                  <a:pt x="2649907" y="771379"/>
                  <a:pt x="2655975" y="897047"/>
                </a:cubicBezTo>
                <a:cubicBezTo>
                  <a:pt x="2663340" y="1049787"/>
                  <a:pt x="2609504" y="1181730"/>
                  <a:pt x="2515993" y="1298477"/>
                </a:cubicBezTo>
                <a:cubicBezTo>
                  <a:pt x="2363823" y="1488560"/>
                  <a:pt x="2165649" y="1613242"/>
                  <a:pt x="1938846" y="1695447"/>
                </a:cubicBezTo>
                <a:cubicBezTo>
                  <a:pt x="1853270" y="1726462"/>
                  <a:pt x="1788283" y="1740725"/>
                  <a:pt x="1724646" y="1754936"/>
                </a:cubicBezTo>
                <a:cubicBezTo>
                  <a:pt x="1668581" y="1767435"/>
                  <a:pt x="1437732" y="1816602"/>
                  <a:pt x="1104451" y="1804311"/>
                </a:cubicBezTo>
                <a:cubicBezTo>
                  <a:pt x="789479" y="1792693"/>
                  <a:pt x="589749" y="1733879"/>
                  <a:pt x="534047" y="1716556"/>
                </a:cubicBezTo>
                <a:cubicBezTo>
                  <a:pt x="442247" y="1688031"/>
                  <a:pt x="339815" y="1645761"/>
                  <a:pt x="239613" y="1563037"/>
                </a:cubicBezTo>
                <a:cubicBezTo>
                  <a:pt x="117731" y="1462369"/>
                  <a:pt x="48700" y="1330426"/>
                  <a:pt x="19448" y="1177581"/>
                </a:cubicBezTo>
                <a:cubicBezTo>
                  <a:pt x="-20747" y="967478"/>
                  <a:pt x="258" y="762822"/>
                  <a:pt x="92785" y="568952"/>
                </a:cubicBezTo>
                <a:cubicBezTo>
                  <a:pt x="180384" y="385352"/>
                  <a:pt x="324307" y="255121"/>
                  <a:pt x="501165" y="159639"/>
                </a:cubicBezTo>
                <a:cubicBezTo>
                  <a:pt x="661426" y="73129"/>
                  <a:pt x="834082" y="28629"/>
                  <a:pt x="1014622" y="10736"/>
                </a:cubicBezTo>
                <a:cubicBezTo>
                  <a:pt x="1092108" y="3060"/>
                  <a:pt x="1169645" y="363"/>
                  <a:pt x="1286236" y="0"/>
                </a:cubicBezTo>
                <a:close/>
              </a:path>
            </a:pathLst>
          </a:custGeom>
          <a:solidFill>
            <a:schemeClr val="accent1"/>
          </a:solidFill>
          <a:ln w="12700" cap="flat">
            <a:noFill/>
            <a:prstDash val="solid"/>
            <a:miter/>
          </a:ln>
        </p:spPr>
        <p:txBody>
          <a:bodyPr wrap="none" rtlCol="0" anchor="ctr"/>
          <a:lstStyle/>
          <a:p>
            <a:pPr algn="ctr"/>
            <a:r>
              <a:rPr lang="en-US" sz="2400" b="1" i="0" u="none">
                <a:solidFill>
                  <a:srgbClr val="FFFFFF"/>
                </a:solidFill>
                <a:latin typeface="Arial" panose="020B0604020202020204"/>
              </a:rPr>
              <a:t>1</a:t>
            </a:r>
            <a:endParaRPr lang="en-US" sz="2400" b="1" i="0" u="none">
              <a:solidFill>
                <a:srgbClr val="FFFFFF"/>
              </a:solidFill>
              <a:latin typeface="Arial" panose="020B0604020202020204"/>
            </a:endParaRPr>
          </a:p>
        </p:txBody>
      </p:sp>
      <p:sp>
        <p:nvSpPr>
          <p:cNvPr id="8" name="ComponentBackground2" descr="8b303229-667d-4618-aa1c-0f0c4341e41f"/>
          <p:cNvSpPr/>
          <p:nvPr>
            <p:custDataLst>
              <p:tags r:id="rId5"/>
            </p:custDataLst>
          </p:nvPr>
        </p:nvSpPr>
        <p:spPr>
          <a:xfrm>
            <a:off x="8380095" y="2495550"/>
            <a:ext cx="3266440" cy="3745865"/>
          </a:xfrm>
          <a:prstGeom prst="roundRect">
            <a:avLst>
              <a:gd name="adj" fmla="val 7700"/>
            </a:avLst>
          </a:prstGeom>
          <a:solidFill>
            <a:schemeClr val="accent2">
              <a:alpha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p>
        </p:txBody>
      </p:sp>
      <p:sp>
        <p:nvSpPr>
          <p:cNvPr id="9" name="Text2" descr="4778a5d6-1f95-4867-bf1e-9aca0269f367"/>
          <p:cNvSpPr txBox="1"/>
          <p:nvPr>
            <p:custDataLst>
              <p:tags r:id="rId6"/>
            </p:custDataLst>
          </p:nvPr>
        </p:nvSpPr>
        <p:spPr>
          <a:xfrm>
            <a:off x="8455523" y="3151664"/>
            <a:ext cx="2744689" cy="1112337"/>
          </a:xfrm>
          <a:prstGeom prst="rect">
            <a:avLst/>
          </a:prstGeom>
          <a:noFill/>
        </p:spPr>
        <p:txBody>
          <a:bodyPr wrap="square" rtlCol="0" anchor="t" anchorCtr="0">
            <a:noAutofit/>
          </a:bodyPr>
          <a:lstStyle>
            <a:defPPr>
              <a:defRPr lang="zh-CN"/>
            </a:defPPr>
            <a:lvl1pPr marL="0" algn="ctr" defTabSz="914400" rtl="0" eaLnBrk="1" latinLnBrk="0" hangingPunct="1">
              <a:lnSpc>
                <a:spcPct val="150000"/>
              </a:lnSpc>
              <a:defRPr sz="12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pPr>
            <a:r>
              <a:rPr lang="zh-CN" altLang="en-US" sz="1500" b="0" i="0" u="none">
                <a:solidFill>
                  <a:schemeClr val="tx1"/>
                </a:solidFill>
                <a:ea typeface="微软雅黑" panose="020B0503020204020204" pitchFamily="34" charset="-122"/>
              </a:rPr>
              <a:t>一种密码学技术，允许多个参与方在不泄露各自输入的情况下共同计算一个函数。每个参与方只提供自己的输入，而不会暴露给其他参与方。这种方法在需要多方协作但又不能共享数据的场景中非常有用，如联合数据分析和隐私保护投票系统。</a:t>
            </a:r>
            <a:endParaRPr lang="zh-CN" altLang="en-US" sz="1500" b="0" i="0" u="none">
              <a:solidFill>
                <a:schemeClr val="tx1"/>
              </a:solidFill>
              <a:ea typeface="微软雅黑" panose="020B0503020204020204" pitchFamily="34" charset="-122"/>
            </a:endParaRPr>
          </a:p>
        </p:txBody>
      </p:sp>
      <p:sp>
        <p:nvSpPr>
          <p:cNvPr id="10" name="Bullet2" descr="bfaa6545-baf8-46d9-b31c-f5072fb81507"/>
          <p:cNvSpPr txBox="1"/>
          <p:nvPr>
            <p:custDataLst>
              <p:tags r:id="rId7"/>
            </p:custDataLst>
          </p:nvPr>
        </p:nvSpPr>
        <p:spPr>
          <a:xfrm>
            <a:off x="8455521" y="2543364"/>
            <a:ext cx="2744691" cy="608300"/>
          </a:xfrm>
          <a:prstGeom prst="rect">
            <a:avLst/>
          </a:prstGeom>
          <a:noFill/>
        </p:spPr>
        <p:txBody>
          <a:bodyPr wrap="square" rtlCol="0" anchor="b" anchorCtr="0">
            <a:normAutofit/>
          </a:bodyPr>
          <a:lstStyle>
            <a:defPPr>
              <a:defRPr lang="zh-CN"/>
            </a:defPPr>
            <a:lvl1pPr marL="0" algn="ctr" defTabSz="914400" rtl="0" eaLnBrk="1" latinLnBrk="0" hangingPunct="1">
              <a:lnSpc>
                <a:spcPct val="150000"/>
              </a:lnSpc>
              <a:defRPr sz="12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0000"/>
              </a:lnSpc>
            </a:pPr>
            <a:r>
              <a:rPr lang="en-US" sz="1800" b="1" i="0" u="none">
                <a:solidFill>
                  <a:schemeClr val="tx1"/>
                </a:solidFill>
                <a:ea typeface="微软雅黑" panose="020B0503020204020204" pitchFamily="34" charset="-122"/>
              </a:rPr>
              <a:t>安全多方计算</a:t>
            </a:r>
            <a:endParaRPr lang="en-US" sz="1800" b="1" i="0" u="none">
              <a:solidFill>
                <a:schemeClr val="tx1"/>
              </a:solidFill>
              <a:ea typeface="微软雅黑" panose="020B0503020204020204" pitchFamily="34" charset="-122"/>
            </a:endParaRPr>
          </a:p>
        </p:txBody>
      </p:sp>
      <p:sp>
        <p:nvSpPr>
          <p:cNvPr id="11" name="Number2" descr="2c95e856-8417-42f5-9c95-94c487084661"/>
          <p:cNvSpPr/>
          <p:nvPr>
            <p:custDataLst>
              <p:tags r:id="rId8"/>
            </p:custDataLst>
          </p:nvPr>
        </p:nvSpPr>
        <p:spPr>
          <a:xfrm flipH="1">
            <a:off x="11207074" y="2230912"/>
            <a:ext cx="686770" cy="599345"/>
          </a:xfrm>
          <a:custGeom>
            <a:avLst/>
            <a:gdLst>
              <a:gd name="connsiteX0" fmla="*/ 1286236 w 2656644"/>
              <a:gd name="connsiteY0" fmla="*/ 0 h 1806266"/>
              <a:gd name="connsiteX1" fmla="*/ 1986354 w 2656644"/>
              <a:gd name="connsiteY1" fmla="*/ 84280 h 1806266"/>
              <a:gd name="connsiteX2" fmla="*/ 2297748 w 2656644"/>
              <a:gd name="connsiteY2" fmla="*/ 214770 h 1806266"/>
              <a:gd name="connsiteX3" fmla="*/ 2567909 w 2656644"/>
              <a:gd name="connsiteY3" fmla="*/ 537211 h 1806266"/>
              <a:gd name="connsiteX4" fmla="*/ 2655975 w 2656644"/>
              <a:gd name="connsiteY4" fmla="*/ 897047 h 1806266"/>
              <a:gd name="connsiteX5" fmla="*/ 2515993 w 2656644"/>
              <a:gd name="connsiteY5" fmla="*/ 1298477 h 1806266"/>
              <a:gd name="connsiteX6" fmla="*/ 1938846 w 2656644"/>
              <a:gd name="connsiteY6" fmla="*/ 1695447 h 1806266"/>
              <a:gd name="connsiteX7" fmla="*/ 1724646 w 2656644"/>
              <a:gd name="connsiteY7" fmla="*/ 1754936 h 1806266"/>
              <a:gd name="connsiteX8" fmla="*/ 1104451 w 2656644"/>
              <a:gd name="connsiteY8" fmla="*/ 1804311 h 1806266"/>
              <a:gd name="connsiteX9" fmla="*/ 534047 w 2656644"/>
              <a:gd name="connsiteY9" fmla="*/ 1716556 h 1806266"/>
              <a:gd name="connsiteX10" fmla="*/ 239613 w 2656644"/>
              <a:gd name="connsiteY10" fmla="*/ 1563037 h 1806266"/>
              <a:gd name="connsiteX11" fmla="*/ 19448 w 2656644"/>
              <a:gd name="connsiteY11" fmla="*/ 1177581 h 1806266"/>
              <a:gd name="connsiteX12" fmla="*/ 92785 w 2656644"/>
              <a:gd name="connsiteY12" fmla="*/ 568952 h 1806266"/>
              <a:gd name="connsiteX13" fmla="*/ 501165 w 2656644"/>
              <a:gd name="connsiteY13" fmla="*/ 159639 h 1806266"/>
              <a:gd name="connsiteX14" fmla="*/ 1014622 w 2656644"/>
              <a:gd name="connsiteY14" fmla="*/ 10736 h 1806266"/>
              <a:gd name="connsiteX15" fmla="*/ 1286236 w 2656644"/>
              <a:gd name="connsiteY15" fmla="*/ 0 h 1806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56644" h="1806266">
                <a:moveTo>
                  <a:pt x="1286236" y="0"/>
                </a:moveTo>
                <a:cubicBezTo>
                  <a:pt x="1496131" y="6846"/>
                  <a:pt x="1743836" y="23339"/>
                  <a:pt x="1986354" y="84280"/>
                </a:cubicBezTo>
                <a:cubicBezTo>
                  <a:pt x="2096617" y="111975"/>
                  <a:pt x="2201643" y="153000"/>
                  <a:pt x="2297748" y="214770"/>
                </a:cubicBezTo>
                <a:cubicBezTo>
                  <a:pt x="2421340" y="294175"/>
                  <a:pt x="2511688" y="401534"/>
                  <a:pt x="2567909" y="537211"/>
                </a:cubicBezTo>
                <a:cubicBezTo>
                  <a:pt x="2615676" y="652558"/>
                  <a:pt x="2649907" y="771379"/>
                  <a:pt x="2655975" y="897047"/>
                </a:cubicBezTo>
                <a:cubicBezTo>
                  <a:pt x="2663340" y="1049787"/>
                  <a:pt x="2609504" y="1181730"/>
                  <a:pt x="2515993" y="1298477"/>
                </a:cubicBezTo>
                <a:cubicBezTo>
                  <a:pt x="2363823" y="1488560"/>
                  <a:pt x="2165649" y="1613242"/>
                  <a:pt x="1938846" y="1695447"/>
                </a:cubicBezTo>
                <a:cubicBezTo>
                  <a:pt x="1853270" y="1726462"/>
                  <a:pt x="1788283" y="1740725"/>
                  <a:pt x="1724646" y="1754936"/>
                </a:cubicBezTo>
                <a:cubicBezTo>
                  <a:pt x="1668581" y="1767435"/>
                  <a:pt x="1437732" y="1816602"/>
                  <a:pt x="1104451" y="1804311"/>
                </a:cubicBezTo>
                <a:cubicBezTo>
                  <a:pt x="789479" y="1792693"/>
                  <a:pt x="589749" y="1733879"/>
                  <a:pt x="534047" y="1716556"/>
                </a:cubicBezTo>
                <a:cubicBezTo>
                  <a:pt x="442247" y="1688031"/>
                  <a:pt x="339815" y="1645761"/>
                  <a:pt x="239613" y="1563037"/>
                </a:cubicBezTo>
                <a:cubicBezTo>
                  <a:pt x="117731" y="1462369"/>
                  <a:pt x="48700" y="1330426"/>
                  <a:pt x="19448" y="1177581"/>
                </a:cubicBezTo>
                <a:cubicBezTo>
                  <a:pt x="-20747" y="967478"/>
                  <a:pt x="258" y="762822"/>
                  <a:pt x="92785" y="568952"/>
                </a:cubicBezTo>
                <a:cubicBezTo>
                  <a:pt x="180384" y="385352"/>
                  <a:pt x="324307" y="255121"/>
                  <a:pt x="501165" y="159639"/>
                </a:cubicBezTo>
                <a:cubicBezTo>
                  <a:pt x="661426" y="73129"/>
                  <a:pt x="834082" y="28629"/>
                  <a:pt x="1014622" y="10736"/>
                </a:cubicBezTo>
                <a:cubicBezTo>
                  <a:pt x="1092108" y="3060"/>
                  <a:pt x="1169645" y="363"/>
                  <a:pt x="1286236" y="0"/>
                </a:cubicBezTo>
                <a:close/>
              </a:path>
            </a:pathLst>
          </a:custGeom>
          <a:solidFill>
            <a:schemeClr val="accent2"/>
          </a:solidFill>
          <a:ln w="12700" cap="flat">
            <a:noFill/>
            <a:prstDash val="solid"/>
            <a:miter/>
          </a:ln>
        </p:spPr>
        <p:txBody>
          <a:bodyPr wrap="none" rtlCol="0" anchor="ctr"/>
          <a:lstStyle/>
          <a:p>
            <a:pPr algn="ctr"/>
            <a:r>
              <a:rPr lang="en-US" sz="2400" b="1" i="0" u="none">
                <a:solidFill>
                  <a:srgbClr val="FFFFFF"/>
                </a:solidFill>
                <a:latin typeface="Arial" panose="020B0604020202020204"/>
              </a:rPr>
              <a:t>3</a:t>
            </a:r>
            <a:endParaRPr lang="en-US" sz="2400" b="1" i="0" u="none">
              <a:solidFill>
                <a:srgbClr val="FFFFFF"/>
              </a:solidFill>
              <a:latin typeface="Arial" panose="020B0604020202020204"/>
            </a:endParaRPr>
          </a:p>
        </p:txBody>
      </p:sp>
      <p:sp>
        <p:nvSpPr>
          <p:cNvPr id="13" name="ComponentBackground3" descr="629976fd-18df-4f95-af6f-5ac227674a2d"/>
          <p:cNvSpPr/>
          <p:nvPr>
            <p:custDataLst>
              <p:tags r:id="rId9"/>
            </p:custDataLst>
          </p:nvPr>
        </p:nvSpPr>
        <p:spPr>
          <a:xfrm>
            <a:off x="4693920" y="2486660"/>
            <a:ext cx="3266440" cy="3750310"/>
          </a:xfrm>
          <a:prstGeom prst="roundRect">
            <a:avLst>
              <a:gd name="adj" fmla="val 7700"/>
            </a:avLst>
          </a:prstGeom>
          <a:solidFill>
            <a:schemeClr val="accent3">
              <a:alpha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p>
        </p:txBody>
      </p:sp>
      <p:sp>
        <p:nvSpPr>
          <p:cNvPr id="14" name="Text3" descr="b93bfdb7-e35c-4f60-938c-cc18ac23da66"/>
          <p:cNvSpPr txBox="1"/>
          <p:nvPr>
            <p:custDataLst>
              <p:tags r:id="rId10"/>
            </p:custDataLst>
          </p:nvPr>
        </p:nvSpPr>
        <p:spPr>
          <a:xfrm>
            <a:off x="4769594" y="3196679"/>
            <a:ext cx="2744689" cy="1112337"/>
          </a:xfrm>
          <a:prstGeom prst="rect">
            <a:avLst/>
          </a:prstGeom>
          <a:noFill/>
        </p:spPr>
        <p:txBody>
          <a:bodyPr wrap="square" rtlCol="0" anchor="t" anchorCtr="0">
            <a:noAutofit/>
          </a:bodyPr>
          <a:lstStyle>
            <a:defPPr>
              <a:defRPr lang="zh-CN"/>
            </a:defPPr>
            <a:lvl1pPr marL="0" algn="ctr" defTabSz="914400" rtl="0" eaLnBrk="1" latinLnBrk="0" hangingPunct="1">
              <a:lnSpc>
                <a:spcPct val="150000"/>
              </a:lnSpc>
              <a:defRPr sz="12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pPr>
            <a:r>
              <a:rPr lang="zh-CN" altLang="en-US" sz="1600" b="0" i="0" u="none">
                <a:solidFill>
                  <a:schemeClr val="tx1"/>
                </a:solidFill>
                <a:ea typeface="微软雅黑" panose="020B0503020204020204" pitchFamily="34" charset="-122"/>
              </a:rPr>
              <a:t>一种加密技术，允许在加密数据上直接进行计算，而无需先解密。数据在传输和处理过程中始终保持加密状态，从而提供了强大的隐私保护。适用于需要对敏感数据进行复杂计算的场景，如数据分析和机器学习。</a:t>
            </a:r>
            <a:endParaRPr lang="zh-CN" altLang="en-US" sz="1600" b="0" i="0" u="none">
              <a:solidFill>
                <a:schemeClr val="tx1"/>
              </a:solidFill>
              <a:ea typeface="微软雅黑" panose="020B0503020204020204" pitchFamily="34" charset="-122"/>
            </a:endParaRPr>
          </a:p>
        </p:txBody>
      </p:sp>
      <p:sp>
        <p:nvSpPr>
          <p:cNvPr id="15" name="Bullet3" descr="7b26d68d-dc5f-4a36-a669-d4da8d1c000a"/>
          <p:cNvSpPr txBox="1"/>
          <p:nvPr>
            <p:custDataLst>
              <p:tags r:id="rId11"/>
            </p:custDataLst>
          </p:nvPr>
        </p:nvSpPr>
        <p:spPr>
          <a:xfrm>
            <a:off x="4769592" y="2588379"/>
            <a:ext cx="2744691" cy="608300"/>
          </a:xfrm>
          <a:prstGeom prst="rect">
            <a:avLst/>
          </a:prstGeom>
          <a:noFill/>
        </p:spPr>
        <p:txBody>
          <a:bodyPr wrap="square" rtlCol="0" anchor="b" anchorCtr="0">
            <a:normAutofit/>
          </a:bodyPr>
          <a:lstStyle>
            <a:defPPr>
              <a:defRPr lang="zh-CN"/>
            </a:defPPr>
            <a:lvl1pPr marL="0" algn="ctr" defTabSz="914400" rtl="0" eaLnBrk="1" latinLnBrk="0" hangingPunct="1">
              <a:lnSpc>
                <a:spcPct val="150000"/>
              </a:lnSpc>
              <a:defRPr sz="12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0000"/>
              </a:lnSpc>
            </a:pPr>
            <a:r>
              <a:rPr lang="zh-CN" altLang="en-US" sz="1800" b="1" i="0" u="none">
                <a:solidFill>
                  <a:schemeClr val="tx1"/>
                </a:solidFill>
                <a:ea typeface="微软雅黑" panose="020B0503020204020204" pitchFamily="34" charset="-122"/>
              </a:rPr>
              <a:t>同态加密</a:t>
            </a:r>
            <a:endParaRPr lang="zh-CN" altLang="en-US" sz="1800" b="1" i="0" u="none">
              <a:solidFill>
                <a:schemeClr val="tx1"/>
              </a:solidFill>
              <a:ea typeface="微软雅黑" panose="020B0503020204020204" pitchFamily="34" charset="-122"/>
            </a:endParaRPr>
          </a:p>
        </p:txBody>
      </p:sp>
      <p:sp>
        <p:nvSpPr>
          <p:cNvPr id="16" name="Number3" descr="01c82419-333f-4e1d-99fa-3c3f4155c1da"/>
          <p:cNvSpPr/>
          <p:nvPr>
            <p:custDataLst>
              <p:tags r:id="rId12"/>
            </p:custDataLst>
          </p:nvPr>
        </p:nvSpPr>
        <p:spPr>
          <a:xfrm flipH="1">
            <a:off x="7521145" y="2275927"/>
            <a:ext cx="686770" cy="599345"/>
          </a:xfrm>
          <a:custGeom>
            <a:avLst/>
            <a:gdLst>
              <a:gd name="connsiteX0" fmla="*/ 1286236 w 2656644"/>
              <a:gd name="connsiteY0" fmla="*/ 0 h 1806266"/>
              <a:gd name="connsiteX1" fmla="*/ 1986354 w 2656644"/>
              <a:gd name="connsiteY1" fmla="*/ 84280 h 1806266"/>
              <a:gd name="connsiteX2" fmla="*/ 2297748 w 2656644"/>
              <a:gd name="connsiteY2" fmla="*/ 214770 h 1806266"/>
              <a:gd name="connsiteX3" fmla="*/ 2567909 w 2656644"/>
              <a:gd name="connsiteY3" fmla="*/ 537211 h 1806266"/>
              <a:gd name="connsiteX4" fmla="*/ 2655975 w 2656644"/>
              <a:gd name="connsiteY4" fmla="*/ 897047 h 1806266"/>
              <a:gd name="connsiteX5" fmla="*/ 2515993 w 2656644"/>
              <a:gd name="connsiteY5" fmla="*/ 1298477 h 1806266"/>
              <a:gd name="connsiteX6" fmla="*/ 1938846 w 2656644"/>
              <a:gd name="connsiteY6" fmla="*/ 1695447 h 1806266"/>
              <a:gd name="connsiteX7" fmla="*/ 1724646 w 2656644"/>
              <a:gd name="connsiteY7" fmla="*/ 1754936 h 1806266"/>
              <a:gd name="connsiteX8" fmla="*/ 1104451 w 2656644"/>
              <a:gd name="connsiteY8" fmla="*/ 1804311 h 1806266"/>
              <a:gd name="connsiteX9" fmla="*/ 534047 w 2656644"/>
              <a:gd name="connsiteY9" fmla="*/ 1716556 h 1806266"/>
              <a:gd name="connsiteX10" fmla="*/ 239613 w 2656644"/>
              <a:gd name="connsiteY10" fmla="*/ 1563037 h 1806266"/>
              <a:gd name="connsiteX11" fmla="*/ 19448 w 2656644"/>
              <a:gd name="connsiteY11" fmla="*/ 1177581 h 1806266"/>
              <a:gd name="connsiteX12" fmla="*/ 92785 w 2656644"/>
              <a:gd name="connsiteY12" fmla="*/ 568952 h 1806266"/>
              <a:gd name="connsiteX13" fmla="*/ 501165 w 2656644"/>
              <a:gd name="connsiteY13" fmla="*/ 159639 h 1806266"/>
              <a:gd name="connsiteX14" fmla="*/ 1014622 w 2656644"/>
              <a:gd name="connsiteY14" fmla="*/ 10736 h 1806266"/>
              <a:gd name="connsiteX15" fmla="*/ 1286236 w 2656644"/>
              <a:gd name="connsiteY15" fmla="*/ 0 h 1806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56644" h="1806266">
                <a:moveTo>
                  <a:pt x="1286236" y="0"/>
                </a:moveTo>
                <a:cubicBezTo>
                  <a:pt x="1496131" y="6846"/>
                  <a:pt x="1743836" y="23339"/>
                  <a:pt x="1986354" y="84280"/>
                </a:cubicBezTo>
                <a:cubicBezTo>
                  <a:pt x="2096617" y="111975"/>
                  <a:pt x="2201643" y="153000"/>
                  <a:pt x="2297748" y="214770"/>
                </a:cubicBezTo>
                <a:cubicBezTo>
                  <a:pt x="2421340" y="294175"/>
                  <a:pt x="2511688" y="401534"/>
                  <a:pt x="2567909" y="537211"/>
                </a:cubicBezTo>
                <a:cubicBezTo>
                  <a:pt x="2615676" y="652558"/>
                  <a:pt x="2649907" y="771379"/>
                  <a:pt x="2655975" y="897047"/>
                </a:cubicBezTo>
                <a:cubicBezTo>
                  <a:pt x="2663340" y="1049787"/>
                  <a:pt x="2609504" y="1181730"/>
                  <a:pt x="2515993" y="1298477"/>
                </a:cubicBezTo>
                <a:cubicBezTo>
                  <a:pt x="2363823" y="1488560"/>
                  <a:pt x="2165649" y="1613242"/>
                  <a:pt x="1938846" y="1695447"/>
                </a:cubicBezTo>
                <a:cubicBezTo>
                  <a:pt x="1853270" y="1726462"/>
                  <a:pt x="1788283" y="1740725"/>
                  <a:pt x="1724646" y="1754936"/>
                </a:cubicBezTo>
                <a:cubicBezTo>
                  <a:pt x="1668581" y="1767435"/>
                  <a:pt x="1437732" y="1816602"/>
                  <a:pt x="1104451" y="1804311"/>
                </a:cubicBezTo>
                <a:cubicBezTo>
                  <a:pt x="789479" y="1792693"/>
                  <a:pt x="589749" y="1733879"/>
                  <a:pt x="534047" y="1716556"/>
                </a:cubicBezTo>
                <a:cubicBezTo>
                  <a:pt x="442247" y="1688031"/>
                  <a:pt x="339815" y="1645761"/>
                  <a:pt x="239613" y="1563037"/>
                </a:cubicBezTo>
                <a:cubicBezTo>
                  <a:pt x="117731" y="1462369"/>
                  <a:pt x="48700" y="1330426"/>
                  <a:pt x="19448" y="1177581"/>
                </a:cubicBezTo>
                <a:cubicBezTo>
                  <a:pt x="-20747" y="967478"/>
                  <a:pt x="258" y="762822"/>
                  <a:pt x="92785" y="568952"/>
                </a:cubicBezTo>
                <a:cubicBezTo>
                  <a:pt x="180384" y="385352"/>
                  <a:pt x="324307" y="255121"/>
                  <a:pt x="501165" y="159639"/>
                </a:cubicBezTo>
                <a:cubicBezTo>
                  <a:pt x="661426" y="73129"/>
                  <a:pt x="834082" y="28629"/>
                  <a:pt x="1014622" y="10736"/>
                </a:cubicBezTo>
                <a:cubicBezTo>
                  <a:pt x="1092108" y="3060"/>
                  <a:pt x="1169645" y="363"/>
                  <a:pt x="1286236" y="0"/>
                </a:cubicBezTo>
                <a:close/>
              </a:path>
            </a:pathLst>
          </a:custGeom>
          <a:solidFill>
            <a:schemeClr val="accent3"/>
          </a:solidFill>
          <a:ln w="12700" cap="flat">
            <a:noFill/>
            <a:prstDash val="solid"/>
            <a:miter/>
          </a:ln>
        </p:spPr>
        <p:txBody>
          <a:bodyPr wrap="none" rtlCol="0" anchor="ctr"/>
          <a:lstStyle/>
          <a:p>
            <a:pPr algn="ctr"/>
            <a:r>
              <a:rPr lang="en-US" sz="2400" b="1" i="0" u="none">
                <a:solidFill>
                  <a:srgbClr val="FFFFFF"/>
                </a:solidFill>
                <a:latin typeface="Arial" panose="020B0604020202020204"/>
              </a:rPr>
              <a:t>2</a:t>
            </a:r>
            <a:endParaRPr lang="en-US" sz="2400" b="1" i="0" u="none">
              <a:solidFill>
                <a:srgbClr val="FFFFFF"/>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399" advClick="0" advTm="5000"/>
    </mc:Choice>
    <mc:Fallback>
      <p:transition spd="slow"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3528060"/>
            <a:ext cx="12192000" cy="3329940"/>
          </a:xfrm>
          <a:prstGeom prst="rect">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2051195" y="2624334"/>
            <a:ext cx="8242010" cy="903605"/>
          </a:xfrm>
          <a:prstGeom prst="rect">
            <a:avLst/>
          </a:prstGeom>
          <a:noFill/>
        </p:spPr>
        <p:txBody>
          <a:bodyPr wrap="square" rtlCol="0" anchor="ctr">
            <a:spAutoFit/>
          </a:bodyPr>
          <a:lstStyle/>
          <a:p>
            <a:pPr algn="ctr">
              <a:lnSpc>
                <a:spcPct val="120000"/>
              </a:lnSpc>
            </a:pPr>
            <a:r>
              <a:rPr lang="zh-CN" sz="4400" b="1" spc="300" dirty="0">
                <a:latin typeface="+mj-ea"/>
                <a:ea typeface="+mj-ea"/>
              </a:rPr>
              <a:t>联邦学习</a:t>
            </a:r>
            <a:endParaRPr lang="zh-CN" sz="4400" b="1" spc="300" dirty="0">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399" advClick="0" advTm="5000"/>
    </mc:Choice>
    <mc:Fallback>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75874" y="277521"/>
            <a:ext cx="9792126" cy="534035"/>
          </a:xfrm>
          <a:prstGeom prst="rect">
            <a:avLst/>
          </a:prstGeom>
          <a:noFill/>
        </p:spPr>
        <p:txBody>
          <a:bodyPr wrap="square" rtlCol="0" anchor="ctr">
            <a:spAutoFit/>
          </a:bodyPr>
          <a:lstStyle/>
          <a:p>
            <a:pPr>
              <a:lnSpc>
                <a:spcPct val="120000"/>
              </a:lnSpc>
            </a:pPr>
            <a:r>
              <a:rPr lang="zh-CN" altLang="en-US" sz="2400" spc="300" dirty="0">
                <a:latin typeface="+mn-ea"/>
              </a:rPr>
              <a:t>联邦学习</a:t>
            </a:r>
            <a:endParaRPr lang="zh-CN" altLang="en-US" sz="2400" spc="300" dirty="0">
              <a:latin typeface="+mn-ea"/>
            </a:endParaRPr>
          </a:p>
        </p:txBody>
      </p:sp>
      <p:cxnSp>
        <p:nvCxnSpPr>
          <p:cNvPr id="4" name="直接连接符 3"/>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833620" y="892493"/>
            <a:ext cx="2316480" cy="607695"/>
          </a:xfrm>
          <a:prstGeom prst="rect">
            <a:avLst/>
          </a:prstGeom>
          <a:noFill/>
        </p:spPr>
        <p:txBody>
          <a:bodyPr wrap="none" rtlCol="0" anchor="ctr">
            <a:spAutoFit/>
            <a:scene3d>
              <a:camera prst="orthographicFront"/>
              <a:lightRig rig="threePt" dir="t"/>
            </a:scene3d>
          </a:bodyPr>
          <a:lstStyle/>
          <a:p>
            <a:pPr algn="l">
              <a:lnSpc>
                <a:spcPct val="120000"/>
              </a:lnSpc>
            </a:pPr>
            <a:r>
              <a:rPr lang="zh-CN" altLang="en-US" sz="2800" dirty="0">
                <a:solidFill>
                  <a:schemeClr val="accent1"/>
                </a:solidFill>
                <a:effectLst>
                  <a:outerShdw blurRad="38100" dist="25400" dir="5400000" algn="ctr" rotWithShape="0">
                    <a:srgbClr val="6E747A">
                      <a:alpha val="43000"/>
                    </a:srgbClr>
                  </a:outerShdw>
                </a:effectLst>
              </a:rPr>
              <a:t>联邦学习流程</a:t>
            </a:r>
            <a:endParaRPr lang="zh-CN" altLang="en-US" sz="2800" dirty="0">
              <a:solidFill>
                <a:schemeClr val="accent1"/>
              </a:solidFill>
              <a:effectLst>
                <a:outerShdw blurRad="38100" dist="25400" dir="5400000" algn="ctr" rotWithShape="0">
                  <a:srgbClr val="6E747A">
                    <a:alpha val="43000"/>
                  </a:srgbClr>
                </a:outerShdw>
              </a:effectLst>
            </a:endParaRPr>
          </a:p>
        </p:txBody>
      </p:sp>
      <mc:AlternateContent xmlns:mc="http://schemas.openxmlformats.org/markup-compatibility/2006">
        <mc:Choice xmlns:a14="http://schemas.microsoft.com/office/drawing/2010/main" Requires="a14">
          <p:sp>
            <p:nvSpPr>
              <p:cNvPr id="8" name="文本框 7"/>
              <p:cNvSpPr txBox="1"/>
              <p:nvPr/>
            </p:nvSpPr>
            <p:spPr>
              <a:xfrm>
                <a:off x="5732780" y="1172845"/>
                <a:ext cx="5521325" cy="4987925"/>
              </a:xfrm>
              <a:prstGeom prst="rect">
                <a:avLst/>
              </a:prstGeom>
              <a:noFill/>
            </p:spPr>
            <p:txBody>
              <a:bodyPr wrap="square" rtlCol="0" anchor="ctr">
                <a:noAutofit/>
              </a:bodyPr>
              <a:lstStyle/>
              <a:p>
                <a:pPr marL="342900" indent="-342900" algn="l">
                  <a:lnSpc>
                    <a:spcPct val="120000"/>
                  </a:lnSpc>
                  <a:buFont typeface="+mj-ea"/>
                  <a:buAutoNum type="circleNumDbPlain"/>
                </a:pPr>
                <a:r>
                  <a:rPr lang="zh-CN" altLang="en-US" sz="1600" b="1" dirty="0">
                    <a:solidFill>
                      <a:schemeClr val="tx1">
                        <a:lumMod val="75000"/>
                        <a:lumOff val="25000"/>
                      </a:schemeClr>
                    </a:solidFill>
                  </a:rPr>
                  <a:t>下载全局模型</a:t>
                </a:r>
                <a:r>
                  <a:rPr lang="zh-CN" altLang="en-US" sz="1600" dirty="0">
                    <a:solidFill>
                      <a:schemeClr val="tx1">
                        <a:lumMod val="75000"/>
                        <a:lumOff val="25000"/>
                      </a:schemeClr>
                    </a:solidFill>
                  </a:rPr>
                  <a:t>：客户端从服务器下载全局模型</a:t>
                </a:r>
                <a14:m>
                  <m:oMath xmlns:m="http://schemas.openxmlformats.org/officeDocument/2006/math">
                    <m:sSub>
                      <m:sSubPr>
                        <m:ctrlPr>
                          <a:rPr lang="en-US" altLang="zh-CN" sz="1600" i="1" dirty="0">
                            <a:solidFill>
                              <a:schemeClr val="tx1">
                                <a:lumMod val="75000"/>
                                <a:lumOff val="25000"/>
                              </a:schemeClr>
                            </a:solidFill>
                            <a:latin typeface="Cambria Math" panose="02040503050406030204" charset="0"/>
                            <a:cs typeface="Cambria Math" panose="02040503050406030204" charset="0"/>
                          </a:rPr>
                        </m:ctrlPr>
                      </m:sSubPr>
                      <m:e>
                        <m:r>
                          <a:rPr lang="en-US" altLang="zh-CN" sz="1600" i="1" dirty="0">
                            <a:solidFill>
                              <a:schemeClr val="tx1">
                                <a:lumMod val="75000"/>
                                <a:lumOff val="25000"/>
                              </a:schemeClr>
                            </a:solidFill>
                            <a:latin typeface="Cambria Math" panose="02040503050406030204" charset="0"/>
                            <a:cs typeface="Cambria Math" panose="02040503050406030204" charset="0"/>
                          </a:rPr>
                          <m:t>𝑤</m:t>
                        </m:r>
                      </m:e>
                      <m:sub>
                        <m:r>
                          <a:rPr lang="en-US" altLang="zh-CN" sz="1600" i="1" dirty="0">
                            <a:solidFill>
                              <a:schemeClr val="tx1">
                                <a:lumMod val="75000"/>
                                <a:lumOff val="25000"/>
                              </a:schemeClr>
                            </a:solidFill>
                            <a:latin typeface="Cambria Math" panose="02040503050406030204" charset="0"/>
                            <a:cs typeface="Cambria Math" panose="02040503050406030204" charset="0"/>
                          </a:rPr>
                          <m:t>𝑡−</m:t>
                        </m:r>
                        <m:r>
                          <a:rPr lang="en-US" altLang="zh-CN" sz="1600" i="1" dirty="0">
                            <a:solidFill>
                              <a:schemeClr val="tx1">
                                <a:lumMod val="75000"/>
                                <a:lumOff val="25000"/>
                              </a:schemeClr>
                            </a:solidFill>
                            <a:latin typeface="Cambria Math" panose="02040503050406030204" charset="0"/>
                            <a:cs typeface="Cambria Math" panose="02040503050406030204" charset="0"/>
                          </a:rPr>
                          <m:t>1</m:t>
                        </m:r>
                      </m:sub>
                    </m:sSub>
                  </m:oMath>
                </a14:m>
                <a:endParaRPr lang="zh-CN" altLang="en-US" sz="1600" dirty="0">
                  <a:solidFill>
                    <a:schemeClr val="tx1">
                      <a:lumMod val="75000"/>
                      <a:lumOff val="25000"/>
                    </a:schemeClr>
                  </a:solidFill>
                </a:endParaRPr>
              </a:p>
              <a:p>
                <a:pPr marL="342900" indent="-342900" algn="l">
                  <a:lnSpc>
                    <a:spcPct val="120000"/>
                  </a:lnSpc>
                  <a:buFont typeface="+mj-ea"/>
                  <a:buAutoNum type="circleNumDbPlain"/>
                </a:pPr>
                <a:r>
                  <a:rPr lang="zh-CN" altLang="en-US" sz="1600" b="1" dirty="0">
                    <a:solidFill>
                      <a:schemeClr val="tx1">
                        <a:lumMod val="75000"/>
                        <a:lumOff val="25000"/>
                      </a:schemeClr>
                    </a:solidFill>
                  </a:rPr>
                  <a:t>本地客户端训练模型</a:t>
                </a:r>
                <a:r>
                  <a:rPr lang="zh-CN" altLang="en-US" sz="1600" dirty="0">
                    <a:solidFill>
                      <a:schemeClr val="tx1">
                        <a:lumMod val="75000"/>
                        <a:lumOff val="25000"/>
                      </a:schemeClr>
                    </a:solidFill>
                  </a:rPr>
                  <a:t>：客户端</a:t>
                </a:r>
                <a:r>
                  <a:rPr lang="en-US" altLang="zh-CN" sz="1600" dirty="0">
                    <a:solidFill>
                      <a:schemeClr val="tx1">
                        <a:lumMod val="75000"/>
                        <a:lumOff val="25000"/>
                      </a:schemeClr>
                    </a:solidFill>
                  </a:rPr>
                  <a:t> </a:t>
                </a:r>
                <a14:m>
                  <m:oMath xmlns:m="http://schemas.openxmlformats.org/officeDocument/2006/math">
                    <m:r>
                      <a:rPr lang="en-US" altLang="zh-CN" sz="1600" i="1" dirty="0">
                        <a:solidFill>
                          <a:schemeClr val="tx1">
                            <a:lumMod val="75000"/>
                            <a:lumOff val="25000"/>
                          </a:schemeClr>
                        </a:solidFill>
                        <a:latin typeface="Cambria Math" panose="02040503050406030204" charset="0"/>
                        <a:cs typeface="Cambria Math" panose="02040503050406030204" charset="0"/>
                      </a:rPr>
                      <m:t>𝑘</m:t>
                    </m:r>
                    <m:r>
                      <a:rPr lang="en-US" altLang="zh-CN" sz="1600" i="1" dirty="0">
                        <a:solidFill>
                          <a:schemeClr val="tx1">
                            <a:lumMod val="75000"/>
                            <a:lumOff val="25000"/>
                          </a:schemeClr>
                        </a:solidFill>
                        <a:latin typeface="Cambria Math" panose="02040503050406030204" charset="0"/>
                        <a:cs typeface="Cambria Math" panose="02040503050406030204" charset="0"/>
                      </a:rPr>
                      <m:t> </m:t>
                    </m:r>
                  </m:oMath>
                </a14:m>
                <a:r>
                  <a:rPr lang="zh-CN" altLang="en-US" sz="1600" dirty="0">
                    <a:solidFill>
                      <a:schemeClr val="tx1">
                        <a:lumMod val="75000"/>
                        <a:lumOff val="25000"/>
                      </a:schemeClr>
                    </a:solidFill>
                  </a:rPr>
                  <a:t>训练本地数据得到本地模型</a:t>
                </a:r>
                <a14:m>
                  <m:oMath xmlns:m="http://schemas.openxmlformats.org/officeDocument/2006/math">
                    <m:sSub>
                      <m:sSubPr>
                        <m:ctrlPr>
                          <a:rPr lang="en-US" altLang="zh-CN" sz="1600" i="1" dirty="0">
                            <a:solidFill>
                              <a:schemeClr val="tx1">
                                <a:lumMod val="75000"/>
                                <a:lumOff val="25000"/>
                              </a:schemeClr>
                            </a:solidFill>
                            <a:latin typeface="Cambria Math" panose="02040503050406030204" charset="0"/>
                            <a:cs typeface="Cambria Math" panose="02040503050406030204" charset="0"/>
                          </a:rPr>
                        </m:ctrlPr>
                      </m:sSubPr>
                      <m:e>
                        <m:r>
                          <a:rPr lang="en-US" altLang="zh-CN" sz="1600" i="1" dirty="0">
                            <a:solidFill>
                              <a:schemeClr val="tx1">
                                <a:lumMod val="75000"/>
                                <a:lumOff val="25000"/>
                              </a:schemeClr>
                            </a:solidFill>
                            <a:latin typeface="Cambria Math" panose="02040503050406030204" charset="0"/>
                            <a:cs typeface="Cambria Math" panose="02040503050406030204" charset="0"/>
                          </a:rPr>
                          <m:t>𝑤</m:t>
                        </m:r>
                      </m:e>
                      <m:sub>
                        <m:r>
                          <a:rPr lang="en-US" altLang="zh-CN" sz="1600" i="1" dirty="0">
                            <a:solidFill>
                              <a:schemeClr val="tx1">
                                <a:lumMod val="75000"/>
                                <a:lumOff val="25000"/>
                              </a:schemeClr>
                            </a:solidFill>
                            <a:latin typeface="Cambria Math" panose="02040503050406030204" charset="0"/>
                            <a:cs typeface="Cambria Math" panose="02040503050406030204" charset="0"/>
                          </a:rPr>
                          <m:t>𝑡</m:t>
                        </m:r>
                        <m:r>
                          <a:rPr lang="en-US" altLang="zh-CN" sz="1600" i="1" dirty="0">
                            <a:solidFill>
                              <a:schemeClr val="tx1">
                                <a:lumMod val="75000"/>
                                <a:lumOff val="25000"/>
                              </a:schemeClr>
                            </a:solidFill>
                            <a:latin typeface="Cambria Math" panose="02040503050406030204" charset="0"/>
                            <a:cs typeface="Cambria Math" panose="02040503050406030204" charset="0"/>
                          </a:rPr>
                          <m:t>,</m:t>
                        </m:r>
                        <m:r>
                          <a:rPr lang="en-US" altLang="zh-CN" sz="1600" i="1" dirty="0">
                            <a:solidFill>
                              <a:schemeClr val="tx1">
                                <a:lumMod val="75000"/>
                                <a:lumOff val="25000"/>
                              </a:schemeClr>
                            </a:solidFill>
                            <a:latin typeface="Cambria Math" panose="02040503050406030204" charset="0"/>
                            <a:cs typeface="Cambria Math" panose="02040503050406030204" charset="0"/>
                          </a:rPr>
                          <m:t>𝑘</m:t>
                        </m:r>
                      </m:sub>
                    </m:sSub>
                  </m:oMath>
                </a14:m>
                <a:r>
                  <a:rPr lang="zh-CN" altLang="en-US" sz="1600" dirty="0">
                    <a:solidFill>
                      <a:schemeClr val="tx1">
                        <a:lumMod val="75000"/>
                        <a:lumOff val="25000"/>
                      </a:schemeClr>
                    </a:solidFill>
                  </a:rPr>
                  <a:t>（第</a:t>
                </a:r>
                <a14:m>
                  <m:oMath xmlns:m="http://schemas.openxmlformats.org/officeDocument/2006/math">
                    <m:r>
                      <a:rPr lang="en-US" altLang="zh-CN" sz="1600" i="1" dirty="0">
                        <a:solidFill>
                          <a:schemeClr val="tx1">
                            <a:lumMod val="75000"/>
                            <a:lumOff val="25000"/>
                          </a:schemeClr>
                        </a:solidFill>
                        <a:latin typeface="Cambria Math" panose="02040503050406030204" charset="0"/>
                        <a:cs typeface="Cambria Math" panose="02040503050406030204" charset="0"/>
                      </a:rPr>
                      <m:t>𝑘</m:t>
                    </m:r>
                  </m:oMath>
                </a14:m>
                <a:r>
                  <a:rPr lang="zh-CN" altLang="en-US" sz="1600" dirty="0">
                    <a:solidFill>
                      <a:schemeClr val="tx1">
                        <a:lumMod val="75000"/>
                        <a:lumOff val="25000"/>
                      </a:schemeClr>
                    </a:solidFill>
                  </a:rPr>
                  <a:t>个客户端第</a:t>
                </a:r>
                <a14:m>
                  <m:oMath xmlns:m="http://schemas.openxmlformats.org/officeDocument/2006/math">
                    <m:r>
                      <a:rPr lang="en-US" altLang="zh-CN" sz="1600" i="1" dirty="0">
                        <a:solidFill>
                          <a:schemeClr val="tx1">
                            <a:lumMod val="75000"/>
                            <a:lumOff val="25000"/>
                          </a:schemeClr>
                        </a:solidFill>
                        <a:latin typeface="Cambria Math" panose="02040503050406030204" charset="0"/>
                        <a:cs typeface="Cambria Math" panose="02040503050406030204" charset="0"/>
                      </a:rPr>
                      <m:t>𝑡</m:t>
                    </m:r>
                  </m:oMath>
                </a14:m>
                <a:r>
                  <a:rPr lang="zh-CN" altLang="en-US" sz="1600" dirty="0">
                    <a:solidFill>
                      <a:schemeClr val="tx1">
                        <a:lumMod val="75000"/>
                        <a:lumOff val="25000"/>
                      </a:schemeClr>
                    </a:solidFill>
                  </a:rPr>
                  <a:t>轮通信的本地模型更新）。</a:t>
                </a:r>
                <a:endParaRPr lang="zh-CN" altLang="en-US" sz="1600" dirty="0">
                  <a:solidFill>
                    <a:schemeClr val="tx1">
                      <a:lumMod val="75000"/>
                      <a:lumOff val="25000"/>
                    </a:schemeClr>
                  </a:solidFill>
                </a:endParaRPr>
              </a:p>
              <a:p>
                <a:pPr marL="342900" indent="-342900" algn="l">
                  <a:lnSpc>
                    <a:spcPct val="120000"/>
                  </a:lnSpc>
                  <a:buFont typeface="+mj-ea"/>
                  <a:buAutoNum type="circleNumDbPlain"/>
                </a:pPr>
                <a:r>
                  <a:rPr lang="zh-CN" altLang="en-US" sz="1600" b="1" dirty="0">
                    <a:solidFill>
                      <a:schemeClr val="tx1">
                        <a:lumMod val="75000"/>
                        <a:lumOff val="25000"/>
                      </a:schemeClr>
                    </a:solidFill>
                  </a:rPr>
                  <a:t>上传本地模型</a:t>
                </a:r>
                <a:r>
                  <a:rPr lang="zh-CN" altLang="en-US" sz="1600" dirty="0">
                    <a:solidFill>
                      <a:schemeClr val="tx1">
                        <a:lumMod val="75000"/>
                        <a:lumOff val="25000"/>
                      </a:schemeClr>
                    </a:solidFill>
                  </a:rPr>
                  <a:t>：各方客户端上传本地模型更新到中心服务器。</a:t>
                </a:r>
                <a:endParaRPr lang="zh-CN" altLang="en-US" sz="1600" dirty="0">
                  <a:solidFill>
                    <a:schemeClr val="tx1">
                      <a:lumMod val="75000"/>
                      <a:lumOff val="25000"/>
                    </a:schemeClr>
                  </a:solidFill>
                </a:endParaRPr>
              </a:p>
              <a:p>
                <a:pPr marL="342900" indent="-342900" algn="l">
                  <a:lnSpc>
                    <a:spcPct val="120000"/>
                  </a:lnSpc>
                  <a:buFont typeface="+mj-ea"/>
                  <a:buAutoNum type="circleNumDbPlain"/>
                </a:pPr>
                <a:r>
                  <a:rPr lang="zh-CN" altLang="en-US" sz="1600" b="1" dirty="0">
                    <a:solidFill>
                      <a:schemeClr val="tx1">
                        <a:lumMod val="75000"/>
                        <a:lumOff val="25000"/>
                      </a:schemeClr>
                    </a:solidFill>
                  </a:rPr>
                  <a:t>中心服务器聚合模型</a:t>
                </a:r>
                <a:r>
                  <a:rPr lang="zh-CN" altLang="en-US" sz="1600" dirty="0">
                    <a:solidFill>
                      <a:schemeClr val="tx1">
                        <a:lumMod val="75000"/>
                        <a:lumOff val="25000"/>
                      </a:schemeClr>
                    </a:solidFill>
                  </a:rPr>
                  <a:t>：中心服务器接收各方数据后进行加权聚合操作，得到全局模型</a:t>
                </a:r>
                <a14:m>
                  <m:oMath xmlns:m="http://schemas.openxmlformats.org/officeDocument/2006/math">
                    <m:sSub>
                      <m:sSubPr>
                        <m:ctrlPr>
                          <a:rPr lang="en-US" altLang="zh-CN" sz="1600" i="1" dirty="0">
                            <a:solidFill>
                              <a:schemeClr val="tx1">
                                <a:lumMod val="75000"/>
                                <a:lumOff val="25000"/>
                              </a:schemeClr>
                            </a:solidFill>
                            <a:latin typeface="Cambria Math" panose="02040503050406030204" charset="0"/>
                            <a:cs typeface="Cambria Math" panose="02040503050406030204" charset="0"/>
                          </a:rPr>
                        </m:ctrlPr>
                      </m:sSubPr>
                      <m:e>
                        <m:r>
                          <a:rPr lang="en-US" altLang="zh-CN" sz="1600" i="1" dirty="0">
                            <a:solidFill>
                              <a:schemeClr val="tx1">
                                <a:lumMod val="75000"/>
                                <a:lumOff val="25000"/>
                              </a:schemeClr>
                            </a:solidFill>
                            <a:latin typeface="Cambria Math" panose="02040503050406030204" charset="0"/>
                            <a:cs typeface="Cambria Math" panose="02040503050406030204" charset="0"/>
                          </a:rPr>
                          <m:t>𝑤</m:t>
                        </m:r>
                      </m:e>
                      <m:sub>
                        <m:r>
                          <a:rPr lang="en-US" altLang="zh-CN" sz="1600" i="1" dirty="0">
                            <a:solidFill>
                              <a:schemeClr val="tx1">
                                <a:lumMod val="75000"/>
                                <a:lumOff val="25000"/>
                              </a:schemeClr>
                            </a:solidFill>
                            <a:latin typeface="Cambria Math" panose="02040503050406030204" charset="0"/>
                            <a:cs typeface="Cambria Math" panose="02040503050406030204" charset="0"/>
                          </a:rPr>
                          <m:t>𝑡</m:t>
                        </m:r>
                      </m:sub>
                    </m:sSub>
                  </m:oMath>
                </a14:m>
                <a:r>
                  <a:rPr lang="zh-CN" altLang="en-US" sz="1600" dirty="0">
                    <a:solidFill>
                      <a:schemeClr val="tx1">
                        <a:lumMod val="75000"/>
                        <a:lumOff val="25000"/>
                      </a:schemeClr>
                    </a:solidFill>
                  </a:rPr>
                  <a:t>（第</a:t>
                </a:r>
                <a14:m>
                  <m:oMath xmlns:m="http://schemas.openxmlformats.org/officeDocument/2006/math">
                    <m:r>
                      <a:rPr lang="en-US" altLang="zh-CN" sz="1600" i="1" dirty="0">
                        <a:solidFill>
                          <a:schemeClr val="tx1">
                            <a:lumMod val="75000"/>
                            <a:lumOff val="25000"/>
                          </a:schemeClr>
                        </a:solidFill>
                        <a:latin typeface="Cambria Math" panose="02040503050406030204" charset="0"/>
                        <a:cs typeface="Cambria Math" panose="02040503050406030204" charset="0"/>
                      </a:rPr>
                      <m:t>𝑡</m:t>
                    </m:r>
                  </m:oMath>
                </a14:m>
                <a:r>
                  <a:rPr lang="zh-CN" altLang="en-US" sz="1600" dirty="0">
                    <a:solidFill>
                      <a:schemeClr val="tx1">
                        <a:lumMod val="75000"/>
                        <a:lumOff val="25000"/>
                      </a:schemeClr>
                    </a:solidFill>
                  </a:rPr>
                  <a:t>轮通信的全局模型更新）</a:t>
                </a:r>
                <a:endParaRPr lang="zh-CN" altLang="en-US" sz="1600" dirty="0">
                  <a:solidFill>
                    <a:schemeClr val="tx1">
                      <a:lumMod val="75000"/>
                      <a:lumOff val="25000"/>
                    </a:schemeClr>
                  </a:solidFill>
                </a:endParaRPr>
              </a:p>
            </p:txBody>
          </p:sp>
        </mc:Choice>
        <mc:Fallback>
          <p:sp>
            <p:nvSpPr>
              <p:cNvPr id="8" name="文本框 7"/>
              <p:cNvSpPr txBox="1">
                <a:spLocks noRot="1" noChangeAspect="1" noMove="1" noResize="1" noEditPoints="1" noAdjustHandles="1" noChangeArrowheads="1" noChangeShapeType="1" noTextEdit="1"/>
              </p:cNvSpPr>
              <p:nvPr/>
            </p:nvSpPr>
            <p:spPr>
              <a:xfrm>
                <a:off x="5732780" y="1172845"/>
                <a:ext cx="5521325" cy="4987925"/>
              </a:xfrm>
              <a:prstGeom prst="rect">
                <a:avLst/>
              </a:prstGeom>
              <a:blipFill rotWithShape="1">
                <a:blip r:embed="rId1"/>
                <a:stretch>
                  <a:fillRect/>
                </a:stretch>
              </a:blipFill>
            </p:spPr>
            <p:txBody>
              <a:bodyPr/>
              <a:lstStyle/>
              <a:p>
                <a:r>
                  <a:rPr lang="zh-CN" altLang="en-US">
                    <a:noFill/>
                  </a:rPr>
                  <a:t> </a:t>
                </a:r>
              </a:p>
            </p:txBody>
          </p:sp>
        </mc:Fallback>
      </mc:AlternateContent>
      <p:pic>
        <p:nvPicPr>
          <p:cNvPr id="6" name="图片 5"/>
          <p:cNvPicPr>
            <a:picLocks noChangeAspect="1"/>
          </p:cNvPicPr>
          <p:nvPr/>
        </p:nvPicPr>
        <p:blipFill>
          <a:blip r:embed="rId2">
            <a:clrChange>
              <a:clrFrom>
                <a:srgbClr val="FEFEFE">
                  <a:alpha val="100000"/>
                </a:srgbClr>
              </a:clrFrom>
              <a:clrTo>
                <a:srgbClr val="FEFEFE">
                  <a:alpha val="100000"/>
                  <a:alpha val="0"/>
                </a:srgbClr>
              </a:clrTo>
            </a:clrChange>
          </a:blip>
          <a:stretch>
            <a:fillRect/>
          </a:stretch>
        </p:blipFill>
        <p:spPr>
          <a:xfrm>
            <a:off x="875665" y="1946910"/>
            <a:ext cx="4511040" cy="3175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99" advClick="0" advTm="5000"/>
    </mc:Choice>
    <mc:Fallback>
      <p:transition spd="slow" advClick="0" advTm="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55554" y="277521"/>
            <a:ext cx="9792126" cy="534035"/>
          </a:xfrm>
          <a:prstGeom prst="rect">
            <a:avLst/>
          </a:prstGeom>
          <a:noFill/>
        </p:spPr>
        <p:txBody>
          <a:bodyPr wrap="square" rtlCol="0" anchor="ctr">
            <a:spAutoFit/>
          </a:bodyPr>
          <a:lstStyle/>
          <a:p>
            <a:pPr>
              <a:lnSpc>
                <a:spcPct val="120000"/>
              </a:lnSpc>
            </a:pPr>
            <a:r>
              <a:rPr lang="zh-CN" altLang="en-US" sz="2400" spc="300" dirty="0">
                <a:latin typeface="+mn-ea"/>
              </a:rPr>
              <a:t>联邦学习分类</a:t>
            </a:r>
            <a:endParaRPr lang="zh-CN" altLang="en-US" sz="2400" spc="300" dirty="0">
              <a:latin typeface="+mn-ea"/>
            </a:endParaRPr>
          </a:p>
        </p:txBody>
      </p:sp>
      <p:cxnSp>
        <p:nvCxnSpPr>
          <p:cNvPr id="4" name="直接连接符 3"/>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 name="文本框 7"/>
              <p:cNvSpPr txBox="1"/>
              <p:nvPr/>
            </p:nvSpPr>
            <p:spPr>
              <a:xfrm>
                <a:off x="887730" y="648335"/>
                <a:ext cx="10415270" cy="1513840"/>
              </a:xfrm>
              <a:prstGeom prst="rect">
                <a:avLst/>
              </a:prstGeom>
              <a:noFill/>
            </p:spPr>
            <p:txBody>
              <a:bodyPr wrap="square" rtlCol="0" anchor="ctr">
                <a:noAutofit/>
              </a:bodyPr>
              <a:lstStyle/>
              <a:p>
                <a:pPr indent="0" algn="l">
                  <a:lnSpc>
                    <a:spcPct val="120000"/>
                  </a:lnSpc>
                  <a:buFont typeface="Arial" panose="020B0604020202020204" pitchFamily="34" charset="0"/>
                  <a:buNone/>
                </a:pPr>
                <a:endParaRPr lang="zh-CN" altLang="en-US" sz="1400" dirty="0">
                  <a:solidFill>
                    <a:schemeClr val="tx1">
                      <a:lumMod val="75000"/>
                      <a:lumOff val="25000"/>
                    </a:schemeClr>
                  </a:solidFill>
                </a:endParaRPr>
              </a:p>
              <a:p>
                <a:pPr indent="0" algn="l">
                  <a:lnSpc>
                    <a:spcPct val="120000"/>
                  </a:lnSpc>
                  <a:buClrTx/>
                  <a:buSzTx/>
                  <a:buFont typeface="Arial" panose="020B0604020202020204" pitchFamily="34" charset="0"/>
                  <a:buNone/>
                </a:pP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一个</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联邦学习的应用场景不同，客户端之间持有的数据集特征各不相同。假设</a:t>
                </a:r>
                <a14:m>
                  <m:oMath xmlns:m="http://schemas.openxmlformats.org/officeDocument/2006/math">
                    <m:sSub>
                      <m:sSubPr>
                        <m:ctrlPr>
                          <a:rPr lang="en-US" altLang="zh-CN" sz="1800" i="1" dirty="0">
                            <a:solidFill>
                              <a:schemeClr val="tx1">
                                <a:lumMod val="75000"/>
                                <a:lumOff val="25000"/>
                              </a:schemeClr>
                            </a:solidFill>
                            <a:latin typeface="Cambria Math" panose="02040503050406030204" charset="0"/>
                            <a:ea typeface="微软雅黑" panose="020B0503020204020204" pitchFamily="34" charset="-122"/>
                            <a:cs typeface="Cambria Math" panose="02040503050406030204" charset="0"/>
                          </a:rPr>
                        </m:ctrlPr>
                      </m:sSubPr>
                      <m:e>
                        <m:r>
                          <a:rPr lang="en-US" altLang="zh-CN" sz="1800" i="1" dirty="0">
                            <a:solidFill>
                              <a:schemeClr val="tx1">
                                <a:lumMod val="75000"/>
                                <a:lumOff val="25000"/>
                              </a:schemeClr>
                            </a:solidFill>
                            <a:latin typeface="Cambria Math" panose="02040503050406030204" charset="0"/>
                            <a:ea typeface="微软雅黑" panose="020B0503020204020204" pitchFamily="34" charset="-122"/>
                            <a:cs typeface="Cambria Math" panose="02040503050406030204" charset="0"/>
                          </a:rPr>
                          <m:t>𝐷</m:t>
                        </m:r>
                      </m:e>
                      <m:sub>
                        <m:r>
                          <a:rPr lang="en-US" altLang="zh-CN" sz="1800" i="1" dirty="0">
                            <a:solidFill>
                              <a:schemeClr val="tx1">
                                <a:lumMod val="75000"/>
                                <a:lumOff val="25000"/>
                              </a:schemeClr>
                            </a:solidFill>
                            <a:latin typeface="Cambria Math" panose="02040503050406030204" charset="0"/>
                            <a:ea typeface="微软雅黑" panose="020B0503020204020204" pitchFamily="34" charset="-122"/>
                            <a:cs typeface="Cambria Math" panose="02040503050406030204" charset="0"/>
                          </a:rPr>
                          <m:t>𝑀</m:t>
                        </m:r>
                      </m:sub>
                    </m:sSub>
                  </m:oMath>
                </a14:m>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代表客户端</a:t>
                </a:r>
                <a14:m>
                  <m:oMath xmlns:m="http://schemas.openxmlformats.org/officeDocument/2006/math">
                    <m:r>
                      <a:rPr lang="en-US" altLang="zh-CN" sz="1800" i="1" dirty="0">
                        <a:solidFill>
                          <a:schemeClr val="tx1">
                            <a:lumMod val="75000"/>
                            <a:lumOff val="25000"/>
                          </a:schemeClr>
                        </a:solidFill>
                        <a:latin typeface="Cambria Math" panose="02040503050406030204" charset="0"/>
                        <a:ea typeface="微软雅黑" panose="020B0503020204020204" pitchFamily="34" charset="-122"/>
                        <a:cs typeface="Cambria Math" panose="02040503050406030204" charset="0"/>
                      </a:rPr>
                      <m:t>𝑚</m:t>
                    </m:r>
                  </m:oMath>
                </a14:m>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持有的数据，</a:t>
                </a:r>
                <a14:m>
                  <m:oMath xmlns:m="http://schemas.openxmlformats.org/officeDocument/2006/math">
                    <m:r>
                      <a:rPr lang="en-US" altLang="zh-CN" sz="1800" i="1" dirty="0">
                        <a:solidFill>
                          <a:schemeClr val="tx1">
                            <a:lumMod val="75000"/>
                            <a:lumOff val="25000"/>
                          </a:schemeClr>
                        </a:solidFill>
                        <a:latin typeface="Cambria Math" panose="02040503050406030204" charset="0"/>
                        <a:ea typeface="微软雅黑" panose="020B0503020204020204" pitchFamily="34" charset="-122"/>
                        <a:cs typeface="Cambria Math" panose="02040503050406030204" charset="0"/>
                      </a:rPr>
                      <m:t>𝐼</m:t>
                    </m:r>
                    <m:r>
                      <a:rPr lang="en-US" altLang="zh-CN" sz="1800" i="1" dirty="0">
                        <a:solidFill>
                          <a:schemeClr val="tx1">
                            <a:lumMod val="75000"/>
                            <a:lumOff val="25000"/>
                          </a:schemeClr>
                        </a:solidFill>
                        <a:latin typeface="Cambria Math" panose="02040503050406030204" charset="0"/>
                        <a:ea typeface="微软雅黑" panose="020B0503020204020204" pitchFamily="34" charset="-122"/>
                        <a:cs typeface="Cambria Math" panose="02040503050406030204" charset="0"/>
                      </a:rPr>
                      <m:t> </m:t>
                    </m:r>
                  </m:oMath>
                </a14:m>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表示样本</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ID</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14:m>
                  <m:oMath xmlns:m="http://schemas.openxmlformats.org/officeDocument/2006/math">
                    <m:r>
                      <a:rPr lang="en-US" altLang="zh-CN" sz="1800" i="1" dirty="0">
                        <a:solidFill>
                          <a:schemeClr val="tx1">
                            <a:lumMod val="75000"/>
                            <a:lumOff val="25000"/>
                          </a:schemeClr>
                        </a:solidFill>
                        <a:latin typeface="Cambria Math" panose="02040503050406030204" charset="0"/>
                        <a:ea typeface="微软雅黑" panose="020B0503020204020204" pitchFamily="34" charset="-122"/>
                        <a:cs typeface="Cambria Math" panose="02040503050406030204" charset="0"/>
                      </a:rPr>
                      <m:t>𝑌</m:t>
                    </m:r>
                    <m:r>
                      <a:rPr lang="en-US" altLang="zh-CN" sz="1800" i="1" dirty="0">
                        <a:solidFill>
                          <a:schemeClr val="tx1">
                            <a:lumMod val="75000"/>
                            <a:lumOff val="25000"/>
                          </a:schemeClr>
                        </a:solidFill>
                        <a:latin typeface="Cambria Math" panose="02040503050406030204" charset="0"/>
                        <a:ea typeface="微软雅黑" panose="020B0503020204020204" pitchFamily="34" charset="-122"/>
                        <a:cs typeface="Cambria Math" panose="02040503050406030204" charset="0"/>
                      </a:rPr>
                      <m:t> </m:t>
                    </m:r>
                  </m:oMath>
                </a14:m>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表示数据集的标签信息，</a:t>
                </a:r>
                <a14:m>
                  <m:oMath xmlns:m="http://schemas.openxmlformats.org/officeDocument/2006/math">
                    <m:r>
                      <a:rPr lang="en-US" altLang="zh-CN" sz="1800" i="1" dirty="0">
                        <a:solidFill>
                          <a:schemeClr val="tx1">
                            <a:lumMod val="75000"/>
                            <a:lumOff val="25000"/>
                          </a:schemeClr>
                        </a:solidFill>
                        <a:latin typeface="Cambria Math" panose="02040503050406030204" charset="0"/>
                        <a:ea typeface="微软雅黑" panose="020B0503020204020204" pitchFamily="34" charset="-122"/>
                        <a:cs typeface="Cambria Math" panose="02040503050406030204" charset="0"/>
                      </a:rPr>
                      <m:t>𝑋</m:t>
                    </m:r>
                    <m:r>
                      <a:rPr lang="en-US" altLang="zh-CN" sz="1800" i="1" dirty="0">
                        <a:solidFill>
                          <a:schemeClr val="tx1">
                            <a:lumMod val="75000"/>
                            <a:lumOff val="25000"/>
                          </a:schemeClr>
                        </a:solidFill>
                        <a:latin typeface="Cambria Math" panose="02040503050406030204" charset="0"/>
                        <a:ea typeface="微软雅黑" panose="020B0503020204020204" pitchFamily="34" charset="-122"/>
                        <a:cs typeface="Cambria Math" panose="02040503050406030204" charset="0"/>
                      </a:rPr>
                      <m:t> </m:t>
                    </m:r>
                  </m:oMath>
                </a14:m>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表示数据集的特征信息。一个完整的训练数据集</a:t>
                </a:r>
                <a14:m>
                  <m:oMath xmlns:m="http://schemas.openxmlformats.org/officeDocument/2006/math">
                    <m:r>
                      <a:rPr lang="en-US" altLang="zh-CN" sz="1800" i="1" dirty="0">
                        <a:solidFill>
                          <a:schemeClr val="tx1">
                            <a:lumMod val="75000"/>
                            <a:lumOff val="25000"/>
                          </a:schemeClr>
                        </a:solidFill>
                        <a:latin typeface="Cambria Math" panose="02040503050406030204" charset="0"/>
                        <a:ea typeface="微软雅黑" panose="020B0503020204020204" pitchFamily="34" charset="-122"/>
                        <a:cs typeface="Cambria Math" panose="02040503050406030204" charset="0"/>
                      </a:rPr>
                      <m:t>𝐷</m:t>
                    </m:r>
                    <m:r>
                      <a:rPr lang="en-US" altLang="zh-CN" sz="1800" i="1" dirty="0">
                        <a:solidFill>
                          <a:schemeClr val="tx1">
                            <a:lumMod val="75000"/>
                            <a:lumOff val="25000"/>
                          </a:schemeClr>
                        </a:solidFill>
                        <a:latin typeface="Cambria Math" panose="02040503050406030204" charset="0"/>
                        <a:ea typeface="微软雅黑" panose="020B0503020204020204" pitchFamily="34" charset="-122"/>
                        <a:cs typeface="Cambria Math" panose="02040503050406030204" charset="0"/>
                      </a:rPr>
                      <m:t> </m:t>
                    </m:r>
                  </m:oMath>
                </a14:m>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应由</a:t>
                </a:r>
                <a14:m>
                  <m:oMath xmlns:m="http://schemas.openxmlformats.org/officeDocument/2006/math">
                    <m:r>
                      <a:rPr lang="en-US" altLang="zh-CN" sz="1800" i="1" dirty="0">
                        <a:solidFill>
                          <a:schemeClr val="tx1">
                            <a:lumMod val="75000"/>
                            <a:lumOff val="25000"/>
                          </a:schemeClr>
                        </a:solidFill>
                        <a:latin typeface="Cambria Math" panose="02040503050406030204" charset="0"/>
                        <a:ea typeface="微软雅黑" panose="020B0503020204020204" pitchFamily="34" charset="-122"/>
                        <a:cs typeface="Cambria Math" panose="02040503050406030204" charset="0"/>
                      </a:rPr>
                      <m:t>(</m:t>
                    </m:r>
                    <m:r>
                      <a:rPr lang="en-US" altLang="zh-CN" sz="1800" i="1" dirty="0">
                        <a:solidFill>
                          <a:schemeClr val="tx1">
                            <a:lumMod val="75000"/>
                            <a:lumOff val="25000"/>
                          </a:schemeClr>
                        </a:solidFill>
                        <a:latin typeface="Cambria Math" panose="02040503050406030204" charset="0"/>
                        <a:ea typeface="微软雅黑" panose="020B0503020204020204" pitchFamily="34" charset="-122"/>
                        <a:cs typeface="Cambria Math" panose="02040503050406030204" charset="0"/>
                      </a:rPr>
                      <m:t>𝐼</m:t>
                    </m:r>
                    <m:r>
                      <a:rPr lang="en-US" altLang="zh-CN" sz="1800" i="1" dirty="0">
                        <a:solidFill>
                          <a:schemeClr val="tx1">
                            <a:lumMod val="75000"/>
                            <a:lumOff val="25000"/>
                          </a:schemeClr>
                        </a:solidFill>
                        <a:latin typeface="Cambria Math" panose="02040503050406030204" charset="0"/>
                        <a:ea typeface="微软雅黑" panose="020B0503020204020204" pitchFamily="34" charset="-122"/>
                        <a:cs typeface="Cambria Math" panose="02040503050406030204" charset="0"/>
                      </a:rPr>
                      <m:t>,</m:t>
                    </m:r>
                    <m:r>
                      <a:rPr lang="en-US" altLang="zh-CN" sz="1800" i="1" dirty="0">
                        <a:solidFill>
                          <a:schemeClr val="tx1">
                            <a:lumMod val="75000"/>
                            <a:lumOff val="25000"/>
                          </a:schemeClr>
                        </a:solidFill>
                        <a:latin typeface="Cambria Math" panose="02040503050406030204" charset="0"/>
                        <a:ea typeface="微软雅黑" panose="020B0503020204020204" pitchFamily="34" charset="-122"/>
                        <a:cs typeface="Cambria Math" panose="02040503050406030204" charset="0"/>
                      </a:rPr>
                      <m:t>𝑌</m:t>
                    </m:r>
                    <m:r>
                      <a:rPr lang="en-US" altLang="zh-CN" sz="1800" i="1" dirty="0">
                        <a:solidFill>
                          <a:schemeClr val="tx1">
                            <a:lumMod val="75000"/>
                            <a:lumOff val="25000"/>
                          </a:schemeClr>
                        </a:solidFill>
                        <a:latin typeface="Cambria Math" panose="02040503050406030204" charset="0"/>
                        <a:ea typeface="微软雅黑" panose="020B0503020204020204" pitchFamily="34" charset="-122"/>
                        <a:cs typeface="Cambria Math" panose="02040503050406030204" charset="0"/>
                      </a:rPr>
                      <m:t>,</m:t>
                    </m:r>
                    <m:r>
                      <a:rPr lang="en-US" altLang="zh-CN" sz="1800" i="1" dirty="0">
                        <a:solidFill>
                          <a:schemeClr val="tx1">
                            <a:lumMod val="75000"/>
                            <a:lumOff val="25000"/>
                          </a:schemeClr>
                        </a:solidFill>
                        <a:latin typeface="Cambria Math" panose="02040503050406030204" charset="0"/>
                        <a:ea typeface="微软雅黑" panose="020B0503020204020204" pitchFamily="34" charset="-122"/>
                        <a:cs typeface="Cambria Math" panose="02040503050406030204" charset="0"/>
                      </a:rPr>
                      <m:t>𝑋</m:t>
                    </m:r>
                    <m:r>
                      <a:rPr lang="en-US" altLang="zh-CN" sz="1800" i="1" dirty="0">
                        <a:solidFill>
                          <a:schemeClr val="tx1">
                            <a:lumMod val="75000"/>
                            <a:lumOff val="25000"/>
                          </a:schemeClr>
                        </a:solidFill>
                        <a:latin typeface="Cambria Math" panose="02040503050406030204" charset="0"/>
                        <a:ea typeface="微软雅黑" panose="020B0503020204020204" pitchFamily="34" charset="-122"/>
                        <a:cs typeface="Cambria Math" panose="02040503050406030204" charset="0"/>
                      </a:rPr>
                      <m:t>)</m:t>
                    </m:r>
                  </m:oMath>
                </a14:m>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构成。根据参与训练客户端的数据集特征信息</a:t>
                </a:r>
                <a14:m>
                  <m:oMath xmlns:m="http://schemas.openxmlformats.org/officeDocument/2006/math">
                    <m:r>
                      <a:rPr lang="en-US" altLang="zh-CN" i="1" dirty="0">
                        <a:solidFill>
                          <a:schemeClr val="tx1">
                            <a:lumMod val="75000"/>
                            <a:lumOff val="25000"/>
                          </a:schemeClr>
                        </a:solidFill>
                        <a:latin typeface="Cambria Math" panose="02040503050406030204" charset="0"/>
                        <a:ea typeface="微软雅黑" panose="020B0503020204020204" pitchFamily="34" charset="-122"/>
                        <a:cs typeface="Cambria Math" panose="02040503050406030204" charset="0"/>
                      </a:rPr>
                      <m:t>𝑋</m:t>
                    </m:r>
                    <m:r>
                      <a:rPr lang="en-US" altLang="zh-CN" i="1" dirty="0">
                        <a:solidFill>
                          <a:schemeClr val="tx1">
                            <a:lumMod val="75000"/>
                            <a:lumOff val="25000"/>
                          </a:schemeClr>
                        </a:solidFill>
                        <a:latin typeface="Cambria Math" panose="02040503050406030204" charset="0"/>
                        <a:ea typeface="微软雅黑" panose="020B0503020204020204" pitchFamily="34" charset="-122"/>
                        <a:cs typeface="Cambria Math" panose="02040503050406030204" charset="0"/>
                      </a:rPr>
                      <m:t> </m:t>
                    </m:r>
                  </m:oMath>
                </a14:m>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的不同，联邦学习被分为</a:t>
                </a:r>
                <a:r>
                  <a:rPr lang="zh-CN" altLang="en-US" sz="18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横向</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联邦学习</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纵向联邦学习</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和</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联邦迁移学习</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mc:Choice>
        <mc:Fallback>
          <p:sp>
            <p:nvSpPr>
              <p:cNvPr id="8" name="文本框 7"/>
              <p:cNvSpPr txBox="1">
                <a:spLocks noRot="1" noChangeAspect="1" noMove="1" noResize="1" noEditPoints="1" noAdjustHandles="1" noChangeArrowheads="1" noChangeShapeType="1" noTextEdit="1"/>
              </p:cNvSpPr>
              <p:nvPr/>
            </p:nvSpPr>
            <p:spPr>
              <a:xfrm>
                <a:off x="887730" y="648335"/>
                <a:ext cx="10415270" cy="1513840"/>
              </a:xfrm>
              <a:prstGeom prst="rect">
                <a:avLst/>
              </a:prstGeom>
              <a:blipFill rotWithShape="1">
                <a:blip r:embed="rId1"/>
                <a:stretch>
                  <a:fillRect t="-1888" b="-1930"/>
                </a:stretch>
              </a:blipFill>
            </p:spPr>
            <p:txBody>
              <a:bodyPr/>
              <a:lstStyle/>
              <a:p>
                <a:r>
                  <a:rPr lang="zh-CN" altLang="en-US">
                    <a:noFill/>
                  </a:rPr>
                  <a:t> </a:t>
                </a:r>
              </a:p>
            </p:txBody>
          </p:sp>
        </mc:Fallback>
      </mc:AlternateContent>
      <p:sp>
        <p:nvSpPr>
          <p:cNvPr id="9" name="文本框 8"/>
          <p:cNvSpPr txBox="1"/>
          <p:nvPr>
            <p:custDataLst>
              <p:tags r:id="rId2"/>
            </p:custDataLst>
          </p:nvPr>
        </p:nvSpPr>
        <p:spPr>
          <a:xfrm>
            <a:off x="855345" y="4039870"/>
            <a:ext cx="4692650" cy="2593340"/>
          </a:xfrm>
          <a:prstGeom prst="rect">
            <a:avLst/>
          </a:prstGeom>
          <a:noFill/>
        </p:spPr>
        <p:txBody>
          <a:bodyPr wrap="square" rtlCol="0" anchor="ctr">
            <a:noAutofit/>
          </a:bodyPr>
          <a:p>
            <a:pPr indent="0" algn="l">
              <a:lnSpc>
                <a:spcPct val="120000"/>
              </a:lnSpc>
              <a:buFont typeface="Arial" panose="020B0604020202020204" pitchFamily="34" charset="0"/>
              <a:buNone/>
            </a:pPr>
            <a:endParaRPr lang="zh-CN" altLang="en-US" sz="1400" dirty="0">
              <a:solidFill>
                <a:schemeClr val="tx1">
                  <a:lumMod val="75000"/>
                  <a:lumOff val="25000"/>
                </a:schemeClr>
              </a:solidFill>
            </a:endParaRPr>
          </a:p>
          <a:p>
            <a:pPr indent="0" algn="l">
              <a:lnSpc>
                <a:spcPct val="120000"/>
              </a:lnSpc>
              <a:buClrTx/>
              <a:buSzTx/>
              <a:buFont typeface="Arial" panose="020B0604020202020204" pitchFamily="34" charset="0"/>
              <a:buNone/>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典型的横向联邦学习应用：</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本质是将多方对不同目标的相同特征描述进行训练提取。</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多家银行服务相似用户群，但收集的字段不同：</a:t>
            </a:r>
            <a:endPar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indent="0" algn="l">
              <a:lnSpc>
                <a:spcPct val="120000"/>
              </a:lnSpc>
              <a:buClrTx/>
              <a:buSzTx/>
              <a:buFont typeface="Arial" panose="020B0604020202020204" pitchFamily="34" charset="0"/>
              <a:buNone/>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银行</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：拥有用户的存款、信用卡额度信息；</a:t>
            </a:r>
            <a:endPar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indent="0" algn="l">
              <a:lnSpc>
                <a:spcPct val="120000"/>
              </a:lnSpc>
              <a:buClrTx/>
              <a:buSzTx/>
              <a:buFont typeface="Arial" panose="020B0604020202020204" pitchFamily="34" charset="0"/>
              <a:buNone/>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银行</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：拥有用户的贷款记录、理财投资信息。</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0" name="图片 9"/>
          <p:cNvPicPr>
            <a:picLocks noChangeAspect="1"/>
          </p:cNvPicPr>
          <p:nvPr/>
        </p:nvPicPr>
        <p:blipFill>
          <a:blip r:embed="rId3"/>
          <a:srcRect b="3333"/>
          <a:stretch>
            <a:fillRect/>
          </a:stretch>
        </p:blipFill>
        <p:spPr>
          <a:xfrm>
            <a:off x="728345" y="2305050"/>
            <a:ext cx="4467225" cy="1804670"/>
          </a:xfrm>
          <a:prstGeom prst="rect">
            <a:avLst/>
          </a:prstGeom>
        </p:spPr>
      </p:pic>
      <p:pic>
        <p:nvPicPr>
          <p:cNvPr id="11" name="图片 10"/>
          <p:cNvPicPr>
            <a:picLocks noChangeAspect="1"/>
          </p:cNvPicPr>
          <p:nvPr/>
        </p:nvPicPr>
        <p:blipFill>
          <a:blip r:embed="rId4"/>
          <a:stretch>
            <a:fillRect/>
          </a:stretch>
        </p:blipFill>
        <p:spPr>
          <a:xfrm>
            <a:off x="6096000" y="2559050"/>
            <a:ext cx="4743450" cy="1247775"/>
          </a:xfrm>
          <a:prstGeom prst="rect">
            <a:avLst/>
          </a:prstGeom>
        </p:spPr>
      </p:pic>
      <p:sp>
        <p:nvSpPr>
          <p:cNvPr id="13" name="文本框 12"/>
          <p:cNvSpPr txBox="1"/>
          <p:nvPr>
            <p:custDataLst>
              <p:tags r:id="rId5"/>
            </p:custDataLst>
          </p:nvPr>
        </p:nvSpPr>
        <p:spPr>
          <a:xfrm>
            <a:off x="2537460" y="4177030"/>
            <a:ext cx="1554480" cy="423545"/>
          </a:xfrm>
          <a:prstGeom prst="rect">
            <a:avLst/>
          </a:prstGeom>
          <a:noFill/>
        </p:spPr>
        <p:txBody>
          <a:bodyPr wrap="none" rtlCol="0" anchor="ctr">
            <a:spAutoFit/>
          </a:bodyPr>
          <a:p>
            <a:pPr algn="l">
              <a:lnSpc>
                <a:spcPct val="12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横向联邦学习</a:t>
            </a:r>
            <a:endParaRPr lang="zh-CN" altLang="en-US" dirty="0" smtClean="0">
              <a:solidFill>
                <a:schemeClr val="tx1">
                  <a:lumMod val="75000"/>
                  <a:lumOff val="25000"/>
                </a:schemeClr>
              </a:solidFill>
            </a:endParaRPr>
          </a:p>
        </p:txBody>
      </p:sp>
      <p:sp>
        <p:nvSpPr>
          <p:cNvPr id="14" name="文本框 13"/>
          <p:cNvSpPr txBox="1"/>
          <p:nvPr>
            <p:custDataLst>
              <p:tags r:id="rId6"/>
            </p:custDataLst>
          </p:nvPr>
        </p:nvSpPr>
        <p:spPr>
          <a:xfrm>
            <a:off x="7932420" y="4164965"/>
            <a:ext cx="1554480" cy="423545"/>
          </a:xfrm>
          <a:prstGeom prst="rect">
            <a:avLst/>
          </a:prstGeom>
          <a:noFill/>
        </p:spPr>
        <p:txBody>
          <a:bodyPr wrap="none" rtlCol="0" anchor="ctr">
            <a:spAutoFit/>
          </a:bodyPr>
          <a:p>
            <a:pPr algn="l">
              <a:lnSpc>
                <a:spcPct val="12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纵向联邦学习</a:t>
            </a:r>
            <a:endParaRPr lang="zh-CN" altLang="en-US" dirty="0" smtClean="0">
              <a:solidFill>
                <a:schemeClr val="tx1">
                  <a:lumMod val="75000"/>
                  <a:lumOff val="25000"/>
                </a:schemeClr>
              </a:solidFill>
            </a:endParaRPr>
          </a:p>
        </p:txBody>
      </p:sp>
      <p:sp>
        <p:nvSpPr>
          <p:cNvPr id="15" name="文本框 14"/>
          <p:cNvSpPr txBox="1"/>
          <p:nvPr>
            <p:custDataLst>
              <p:tags r:id="rId7"/>
            </p:custDataLst>
          </p:nvPr>
        </p:nvSpPr>
        <p:spPr>
          <a:xfrm>
            <a:off x="6234430" y="4422775"/>
            <a:ext cx="4466590" cy="1819275"/>
          </a:xfrm>
          <a:prstGeom prst="rect">
            <a:avLst/>
          </a:prstGeom>
          <a:noFill/>
        </p:spPr>
        <p:txBody>
          <a:bodyPr wrap="square" rtlCol="0" anchor="ctr">
            <a:noAutofit/>
          </a:bodyPr>
          <a:p>
            <a:pPr indent="0" algn="l">
              <a:lnSpc>
                <a:spcPct val="120000"/>
              </a:lnSpc>
              <a:buFont typeface="Arial" panose="020B0604020202020204" pitchFamily="34" charset="0"/>
              <a:buNone/>
            </a:pPr>
            <a:endParaRPr lang="zh-CN" altLang="en-US" sz="1400" dirty="0">
              <a:solidFill>
                <a:schemeClr val="tx1">
                  <a:lumMod val="75000"/>
                  <a:lumOff val="25000"/>
                </a:schemeClr>
              </a:solidFill>
            </a:endParaRPr>
          </a:p>
          <a:p>
            <a:pPr indent="0" algn="l">
              <a:lnSpc>
                <a:spcPct val="120000"/>
              </a:lnSpc>
              <a:buClrTx/>
              <a:buSzTx/>
              <a:buFont typeface="Arial" panose="020B0604020202020204" pitchFamily="34" charset="0"/>
              <a:buNone/>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典型的纵向联邦学习应用：本质是将多方对相同目标的不同特征描述进行训练提取。</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地区的银行和电商平台</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双方进行数据交互，计算客户信用评级，以便提供更个性化服务。</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399" advClick="0" advTm="5000"/>
    </mc:Choice>
    <mc:Fallback>
      <p:transition spd="slow" advClick="0" advTm="5000"/>
    </mc:Fallback>
  </mc:AlternateContent>
</p:sld>
</file>

<file path=ppt/tags/tag1.xml><?xml version="1.0" encoding="utf-8"?>
<p:tagLst xmlns:p="http://schemas.openxmlformats.org/presentationml/2006/main">
  <p:tag name="PA" val="v3.2.0"/>
</p:tagLst>
</file>

<file path=ppt/tags/tag10.xml><?xml version="1.0" encoding="utf-8"?>
<p:tagLst xmlns:p="http://schemas.openxmlformats.org/presentationml/2006/main">
  <p:tag name="KSO_WM_DIAGRAM_VIRTUALLY_FRAME" val="{&quot;height&quot;:413.15811023622047,&quot;left&quot;:459.14110236220466,&quot;top&quot;:68.7,&quot;width&quot;:322.4002104162316}"/>
</p:tagLst>
</file>

<file path=ppt/tags/tag11.xml><?xml version="1.0" encoding="utf-8"?>
<p:tagLst xmlns:p="http://schemas.openxmlformats.org/presentationml/2006/main">
  <p:tag name="KSO_WM_DIAGRAM_VIRTUALLY_FRAME" val="{&quot;height&quot;:413.15811023622047,&quot;left&quot;:459.14110236220466,&quot;top&quot;:68.7,&quot;width&quot;:322.4002104162316}"/>
</p:tagLst>
</file>

<file path=ppt/tags/tag12.xml><?xml version="1.0" encoding="utf-8"?>
<p:tagLst xmlns:p="http://schemas.openxmlformats.org/presentationml/2006/main">
  <p:tag name="KSO_WM_DIAGRAM_VIRTUALLY_FRAME" val="{&quot;height&quot;:413.15811023622047,&quot;left&quot;:457.5411023622047,&quot;top&quot;:74.4,&quot;width&quot;:322.4002104162316}"/>
</p:tagLst>
</file>

<file path=ppt/tags/tag13.xml><?xml version="1.0" encoding="utf-8"?>
<p:tagLst xmlns:p="http://schemas.openxmlformats.org/presentationml/2006/main">
  <p:tag name="KSO_WM_DIAGRAM_VIRTUALLY_FRAME" val="{&quot;height&quot;:413.15811023622047,&quot;left&quot;:459.14110236220466,&quot;top&quot;:68.7,&quot;width&quot;:322.4002104162316}"/>
</p:tagLst>
</file>

<file path=ppt/tags/tag14.xml><?xml version="1.0" encoding="utf-8"?>
<p:tagLst xmlns:p="http://schemas.openxmlformats.org/presentationml/2006/main">
  <p:tag name="KSO_WM_DIAGRAM_VIRTUALLY_FRAME" val="{&quot;height&quot;:413.15811023622047,&quot;left&quot;:459.14110236220466,&quot;top&quot;:68.7,&quot;width&quot;:322.4002104162316}"/>
</p:tagLst>
</file>

<file path=ppt/tags/tag15.xml><?xml version="1.0" encoding="utf-8"?>
<p:tagLst xmlns:p="http://schemas.openxmlformats.org/presentationml/2006/main">
  <p:tag name="KSO_WM_DIAGRAM_VIRTUALLY_FRAME" val="{&quot;height&quot;:413.15811023622047,&quot;left&quot;:457.5411023622047,&quot;top&quot;:74.4,&quot;width&quot;:322.4002104162316}"/>
</p:tagLst>
</file>

<file path=ppt/tags/tag16.xml><?xml version="1.0" encoding="utf-8"?>
<p:tagLst xmlns:p="http://schemas.openxmlformats.org/presentationml/2006/main">
  <p:tag name="KSO_WM_DIAGRAM_VIRTUALLY_FRAME" val="{&quot;height&quot;:413.15811023622047,&quot;left&quot;:459.14110236220466,&quot;top&quot;:68.7,&quot;width&quot;:322.4002104162316}"/>
</p:tagLst>
</file>

<file path=ppt/tags/tag17.xml><?xml version="1.0" encoding="utf-8"?>
<p:tagLst xmlns:p="http://schemas.openxmlformats.org/presentationml/2006/main">
  <p:tag name="KSO_WM_DIAGRAM_VIRTUALLY_FRAME" val="{&quot;height&quot;:413.15811023622047,&quot;left&quot;:459.14110236220466,&quot;top&quot;:68.7,&quot;width&quot;:322.4002104162316}"/>
</p:tagLst>
</file>

<file path=ppt/tags/tag18.xml><?xml version="1.0" encoding="utf-8"?>
<p:tagLst xmlns:p="http://schemas.openxmlformats.org/presentationml/2006/main">
  <p:tag name="KSO_WM_DIAGRAM_VIRTUALLY_FRAME" val="{&quot;height&quot;:413.15811023622047,&quot;left&quot;:457.5411023622047,&quot;top&quot;:74.4,&quot;width&quot;:322.4002104162316}"/>
</p:tagLst>
</file>

<file path=ppt/tags/tag19.xml><?xml version="1.0" encoding="utf-8"?>
<p:tagLst xmlns:p="http://schemas.openxmlformats.org/presentationml/2006/main">
  <p:tag name="KSO_WM_DIAGRAM_VIRTUALLY_FRAME" val="{&quot;height&quot;:413.15811023622047,&quot;left&quot;:459.14110236220466,&quot;top&quot;:68.7,&quot;width&quot;:322.4002104162316}"/>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0.xml><?xml version="1.0" encoding="utf-8"?>
<p:tagLst xmlns:p="http://schemas.openxmlformats.org/presentationml/2006/main">
  <p:tag name="KSO_WM_DIAGRAM_VIRTUALLY_FRAME" val="{&quot;height&quot;:413.15811023622047,&quot;left&quot;:459.14110236220466,&quot;top&quot;:68.7,&quot;width&quot;:322.4002104162316}"/>
</p:tagLst>
</file>

<file path=ppt/tags/tag21.xml><?xml version="1.0" encoding="utf-8"?>
<p:tagLst xmlns:p="http://schemas.openxmlformats.org/presentationml/2006/main">
  <p:tag name="KSO_WM_DIAGRAM_VIRTUALLY_FRAME" val="{&quot;height&quot;:415.8595275590551,&quot;left&quot;:51.999921259842516,&quot;top&quot;:89,&quot;width&quot;:878.9997637795275}"/>
</p:tagLst>
</file>

<file path=ppt/tags/tag22.xml><?xml version="1.0" encoding="utf-8"?>
<p:tagLst xmlns:p="http://schemas.openxmlformats.org/presentationml/2006/main">
  <p:tag name="KSO_WM_DIAGRAM_VIRTUALLY_FRAME" val="{&quot;height&quot;:415.8595275590551,&quot;left&quot;:51.999921259842516,&quot;top&quot;:89,&quot;width&quot;:878.9997637795275}"/>
</p:tagLst>
</file>

<file path=ppt/tags/tag23.xml><?xml version="1.0" encoding="utf-8"?>
<p:tagLst xmlns:p="http://schemas.openxmlformats.org/presentationml/2006/main">
  <p:tag name="KSO_WM_DIAGRAM_VIRTUALLY_FRAME" val="{&quot;height&quot;:415.8595275590551,&quot;left&quot;:51.999921259842516,&quot;top&quot;:89,&quot;width&quot;:878.9997637795275}"/>
</p:tagLst>
</file>

<file path=ppt/tags/tag24.xml><?xml version="1.0" encoding="utf-8"?>
<p:tagLst xmlns:p="http://schemas.openxmlformats.org/presentationml/2006/main">
  <p:tag name="KSO_WM_DIAGRAM_VIRTUALLY_FRAME" val="{&quot;height&quot;:415.8595275590551,&quot;left&quot;:51.999921259842516,&quot;top&quot;:89,&quot;width&quot;:878.9997637795275}"/>
</p:tagLst>
</file>

<file path=ppt/tags/tag25.xml><?xml version="1.0" encoding="utf-8"?>
<p:tagLst xmlns:p="http://schemas.openxmlformats.org/presentationml/2006/main">
  <p:tag name="KSO_WM_DIAGRAM_VIRTUALLY_FRAME" val="{&quot;height&quot;:415.8595275590551,&quot;left&quot;:51.999921259842516,&quot;top&quot;:89,&quot;width&quot;:878.9997637795275}"/>
</p:tagLst>
</file>

<file path=ppt/tags/tag26.xml><?xml version="1.0" encoding="utf-8"?>
<p:tagLst xmlns:p="http://schemas.openxmlformats.org/presentationml/2006/main">
  <p:tag name="KSO_WM_DIAGRAM_VIRTUALLY_FRAME" val="{&quot;height&quot;:415.8595275590551,&quot;left&quot;:51.999921259842516,&quot;top&quot;:89,&quot;width&quot;:878.9997637795275}"/>
</p:tagLst>
</file>

<file path=ppt/tags/tag27.xml><?xml version="1.0" encoding="utf-8"?>
<p:tagLst xmlns:p="http://schemas.openxmlformats.org/presentationml/2006/main">
  <p:tag name="KSO_WM_DIAGRAM_VIRTUALLY_FRAME" val="{&quot;height&quot;:415.8595275590551,&quot;left&quot;:51.999921259842516,&quot;top&quot;:89,&quot;width&quot;:878.9997637795275}"/>
</p:tagLst>
</file>

<file path=ppt/tags/tag28.xml><?xml version="1.0" encoding="utf-8"?>
<p:tagLst xmlns:p="http://schemas.openxmlformats.org/presentationml/2006/main">
  <p:tag name="KSO_WM_DIAGRAM_VIRTUALLY_FRAME" val="{&quot;height&quot;:415.8595275590551,&quot;left&quot;:51.999921259842516,&quot;top&quot;:89,&quot;width&quot;:878.9997637795275}"/>
</p:tagLst>
</file>

<file path=ppt/tags/tag29.xml><?xml version="1.0" encoding="utf-8"?>
<p:tagLst xmlns:p="http://schemas.openxmlformats.org/presentationml/2006/main">
  <p:tag name="KSO_WM_DIAGRAM_VIRTUALLY_FRAME" val="{&quot;height&quot;:415.8595275590551,&quot;left&quot;:51.999921259842516,&quot;top&quot;:89,&quot;width&quot;:878.9997637795275}"/>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0.xml><?xml version="1.0" encoding="utf-8"?>
<p:tagLst xmlns:p="http://schemas.openxmlformats.org/presentationml/2006/main">
  <p:tag name="KSO_WM_DIAGRAM_VIRTUALLY_FRAME" val="{&quot;height&quot;:415.8595275590551,&quot;left&quot;:51.999921259842516,&quot;top&quot;:89,&quot;width&quot;:878.9997637795275}"/>
</p:tagLst>
</file>

<file path=ppt/tags/tag31.xml><?xml version="1.0" encoding="utf-8"?>
<p:tagLst xmlns:p="http://schemas.openxmlformats.org/presentationml/2006/main">
  <p:tag name="KSO_WM_DIAGRAM_VIRTUALLY_FRAME" val="{&quot;height&quot;:415.8595275590551,&quot;left&quot;:51.999921259842516,&quot;top&quot;:89,&quot;width&quot;:878.9997637795275}"/>
</p:tagLst>
</file>

<file path=ppt/tags/tag32.xml><?xml version="1.0" encoding="utf-8"?>
<p:tagLst xmlns:p="http://schemas.openxmlformats.org/presentationml/2006/main">
  <p:tag name="KSO_WM_DIAGRAM_VIRTUALLY_FRAME" val="{&quot;height&quot;:415.8595275590551,&quot;left&quot;:51.999921259842516,&quot;top&quot;:89,&quot;width&quot;:878.9997637795275}"/>
</p:tagLst>
</file>

<file path=ppt/tags/tag33.xml><?xml version="1.0" encoding="utf-8"?>
<p:tagLst xmlns:p="http://schemas.openxmlformats.org/presentationml/2006/main">
  <p:tag name="KSO_WM_DIAGRAM_VIRTUALLY_FRAME" val="{&quot;height&quot;:214.6,&quot;left&quot;:67.35,&quot;top&quot;:318.1,&quot;width&quot;:775.25}"/>
</p:tagLst>
</file>

<file path=ppt/tags/tag34.xml><?xml version="1.0" encoding="utf-8"?>
<p:tagLst xmlns:p="http://schemas.openxmlformats.org/presentationml/2006/main">
  <p:tag name="KSO_WM_DIAGRAM_VIRTUALLY_FRAME" val="{&quot;height&quot;:214.6,&quot;left&quot;:67.35,&quot;top&quot;:318.1,&quot;width&quot;:775.25}"/>
</p:tagLst>
</file>

<file path=ppt/tags/tag35.xml><?xml version="1.0" encoding="utf-8"?>
<p:tagLst xmlns:p="http://schemas.openxmlformats.org/presentationml/2006/main">
  <p:tag name="KSO_WM_DIAGRAM_VIRTUALLY_FRAME" val="{&quot;height&quot;:214.6,&quot;left&quot;:67.35,&quot;top&quot;:318.1,&quot;width&quot;:775.25}"/>
</p:tagLst>
</file>

<file path=ppt/tags/tag36.xml><?xml version="1.0" encoding="utf-8"?>
<p:tagLst xmlns:p="http://schemas.openxmlformats.org/presentationml/2006/main">
  <p:tag name="KSO_WM_DIAGRAM_VIRTUALLY_FRAME" val="{&quot;height&quot;:214.6,&quot;left&quot;:67.35,&quot;top&quot;:318.1,&quot;width&quot;:775.25}"/>
</p:tagLst>
</file>

<file path=ppt/tags/tag37.xml><?xml version="1.0" encoding="utf-8"?>
<p:tagLst xmlns:p="http://schemas.openxmlformats.org/presentationml/2006/main">
  <p:tag name="KSO_WM_DIAGRAM_VIRTUALLY_FRAME" val="{&quot;height&quot;:370.42661417322836,&quot;left&quot;:52,&quot;top&quot;:89.00007874015748,&quot;width&quot;:855}"/>
</p:tagLst>
</file>

<file path=ppt/tags/tag38.xml><?xml version="1.0" encoding="utf-8"?>
<p:tagLst xmlns:p="http://schemas.openxmlformats.org/presentationml/2006/main">
  <p:tag name="KSO_WM_DIAGRAM_VIRTUALLY_FRAME" val="{&quot;height&quot;:370.42661417322836,&quot;left&quot;:52,&quot;top&quot;:89.00007874015748,&quot;width&quot;:855}"/>
</p:tagLst>
</file>

<file path=ppt/tags/tag39.xml><?xml version="1.0" encoding="utf-8"?>
<p:tagLst xmlns:p="http://schemas.openxmlformats.org/presentationml/2006/main">
  <p:tag name="KSO_WM_DIAGRAM_VIRTUALLY_FRAME" val="{&quot;height&quot;:370.42661417322836,&quot;left&quot;:52,&quot;top&quot;:89.00007874015748,&quot;width&quot;:855}"/>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0.xml><?xml version="1.0" encoding="utf-8"?>
<p:tagLst xmlns:p="http://schemas.openxmlformats.org/presentationml/2006/main">
  <p:tag name="KSO_WM_DIAGRAM_VIRTUALLY_FRAME" val="{&quot;height&quot;:370.42661417322836,&quot;left&quot;:52,&quot;top&quot;:89.00007874015748,&quot;width&quot;:855}"/>
</p:tagLst>
</file>

<file path=ppt/tags/tag41.xml><?xml version="1.0" encoding="utf-8"?>
<p:tagLst xmlns:p="http://schemas.openxmlformats.org/presentationml/2006/main">
  <p:tag name="KSO_WM_DIAGRAM_VIRTUALLY_FRAME" val="{&quot;height&quot;:370.42661417322836,&quot;left&quot;:52,&quot;top&quot;:89.00007874015748,&quot;width&quot;:855}"/>
</p:tagLst>
</file>

<file path=ppt/tags/tag42.xml><?xml version="1.0" encoding="utf-8"?>
<p:tagLst xmlns:p="http://schemas.openxmlformats.org/presentationml/2006/main">
  <p:tag name="KSO_WM_DIAGRAM_VIRTUALLY_FRAME" val="{&quot;height&quot;:370.42661417322836,&quot;left&quot;:52,&quot;top&quot;:89.00007874015748,&quot;width&quot;:855}"/>
</p:tagLst>
</file>

<file path=ppt/tags/tag43.xml><?xml version="1.0" encoding="utf-8"?>
<p:tagLst xmlns:p="http://schemas.openxmlformats.org/presentationml/2006/main">
  <p:tag name="KSO_WM_DIAGRAM_VIRTUALLY_FRAME" val="{&quot;height&quot;:370.42661417322836,&quot;left&quot;:52,&quot;top&quot;:89.00007874015748,&quot;width&quot;:855}"/>
</p:tagLst>
</file>

<file path=ppt/tags/tag44.xml><?xml version="1.0" encoding="utf-8"?>
<p:tagLst xmlns:p="http://schemas.openxmlformats.org/presentationml/2006/main">
  <p:tag name="KSO_WM_DIAGRAM_VIRTUALLY_FRAME" val="{&quot;height&quot;:370.42661417322836,&quot;left&quot;:52,&quot;top&quot;:89.00007874015748,&quot;width&quot;:855}"/>
</p:tagLst>
</file>

<file path=ppt/tags/tag45.xml><?xml version="1.0" encoding="utf-8"?>
<p:tagLst xmlns:p="http://schemas.openxmlformats.org/presentationml/2006/main">
  <p:tag name="KSO_WM_DIAGRAM_VIRTUALLY_FRAME" val="{&quot;height&quot;:370.42661417322836,&quot;left&quot;:52,&quot;top&quot;:89.00007874015748,&quot;width&quot;:855}"/>
</p:tagLst>
</file>

<file path=ppt/tags/tag46.xml><?xml version="1.0" encoding="utf-8"?>
<p:tagLst xmlns:p="http://schemas.openxmlformats.org/presentationml/2006/main">
  <p:tag name="KSO_WM_DIAGRAM_VIRTUALLY_FRAME" val="{&quot;height&quot;:370.42661417322836,&quot;left&quot;:52,&quot;top&quot;:89.00007874015748,&quot;width&quot;:855}"/>
</p:tagLst>
</file>

<file path=ppt/tags/tag47.xml><?xml version="1.0" encoding="utf-8"?>
<p:tagLst xmlns:p="http://schemas.openxmlformats.org/presentationml/2006/main">
  <p:tag name="KSO_WM_DIAGRAM_VIRTUALLY_FRAME" val="{&quot;height&quot;:370.42661417322836,&quot;left&quot;:52,&quot;top&quot;:89.00007874015748,&quot;width&quot;:855}"/>
</p:tagLst>
</file>

<file path=ppt/tags/tag48.xml><?xml version="1.0" encoding="utf-8"?>
<p:tagLst xmlns:p="http://schemas.openxmlformats.org/presentationml/2006/main">
  <p:tag name="KSO_WM_DIAGRAM_VIRTUALLY_FRAME" val="{&quot;height&quot;:370.42661417322836,&quot;left&quot;:52,&quot;top&quot;:89.00007874015748,&quot;width&quot;:855}"/>
</p:tagLst>
</file>

<file path=ppt/tags/tag49.xml><?xml version="1.0" encoding="utf-8"?>
<p:tagLst xmlns:p="http://schemas.openxmlformats.org/presentationml/2006/main">
  <p:tag name="KSO_WM_DIAGRAM_VIRTUALLY_FRAME" val="{&quot;height&quot;:370.42661417322836,&quot;left&quot;:52,&quot;top&quot;:89.00007874015748,&quot;width&quot;:855}"/>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0.xml><?xml version="1.0" encoding="utf-8"?>
<p:tagLst xmlns:p="http://schemas.openxmlformats.org/presentationml/2006/main">
  <p:tag name="KSO_WM_DIAGRAM_VIRTUALLY_FRAME" val="{&quot;height&quot;:415.8595275590551,&quot;left&quot;:51.999921259842516,&quot;top&quot;:89,&quot;width&quot;:884.5232283464568}"/>
</p:tagLst>
</file>

<file path=ppt/tags/tag51.xml><?xml version="1.0" encoding="utf-8"?>
<p:tagLst xmlns:p="http://schemas.openxmlformats.org/presentationml/2006/main">
  <p:tag name="KSO_WM_DIAGRAM_VIRTUALLY_FRAME" val="{&quot;height&quot;:415.8595275590551,&quot;left&quot;:51.999921259842516,&quot;top&quot;:89,&quot;width&quot;:884.5232283464568}"/>
</p:tagLst>
</file>

<file path=ppt/tags/tag52.xml><?xml version="1.0" encoding="utf-8"?>
<p:tagLst xmlns:p="http://schemas.openxmlformats.org/presentationml/2006/main">
  <p:tag name="KSO_WM_DIAGRAM_VIRTUALLY_FRAME" val="{&quot;height&quot;:415.8595275590551,&quot;left&quot;:51.999921259842516,&quot;top&quot;:89,&quot;width&quot;:884.5232283464568}"/>
</p:tagLst>
</file>

<file path=ppt/tags/tag53.xml><?xml version="1.0" encoding="utf-8"?>
<p:tagLst xmlns:p="http://schemas.openxmlformats.org/presentationml/2006/main">
  <p:tag name="KSO_WM_DIAGRAM_VIRTUALLY_FRAME" val="{&quot;height&quot;:415.8595275590551,&quot;left&quot;:51.999921259842516,&quot;top&quot;:89,&quot;width&quot;:884.5232283464568}"/>
</p:tagLst>
</file>

<file path=ppt/tags/tag54.xml><?xml version="1.0" encoding="utf-8"?>
<p:tagLst xmlns:p="http://schemas.openxmlformats.org/presentationml/2006/main">
  <p:tag name="KSO_WM_DIAGRAM_VIRTUALLY_FRAME" val="{&quot;height&quot;:415.8595275590551,&quot;left&quot;:51.999921259842516,&quot;top&quot;:89,&quot;width&quot;:884.5232283464568}"/>
</p:tagLst>
</file>

<file path=ppt/tags/tag55.xml><?xml version="1.0" encoding="utf-8"?>
<p:tagLst xmlns:p="http://schemas.openxmlformats.org/presentationml/2006/main">
  <p:tag name="KSO_WM_DIAGRAM_VIRTUALLY_FRAME" val="{&quot;height&quot;:415.8595275590551,&quot;left&quot;:51.999921259842516,&quot;top&quot;:89,&quot;width&quot;:884.5232283464568}"/>
</p:tagLst>
</file>

<file path=ppt/tags/tag56.xml><?xml version="1.0" encoding="utf-8"?>
<p:tagLst xmlns:p="http://schemas.openxmlformats.org/presentationml/2006/main">
  <p:tag name="KSO_WM_DIAGRAM_VIRTUALLY_FRAME" val="{&quot;height&quot;:415.8595275590551,&quot;left&quot;:51.999921259842516,&quot;top&quot;:89,&quot;width&quot;:884.5232283464568}"/>
</p:tagLst>
</file>

<file path=ppt/tags/tag57.xml><?xml version="1.0" encoding="utf-8"?>
<p:tagLst xmlns:p="http://schemas.openxmlformats.org/presentationml/2006/main">
  <p:tag name="KSO_WM_DIAGRAM_VIRTUALLY_FRAME" val="{&quot;height&quot;:415.8595275590551,&quot;left&quot;:51.999921259842516,&quot;top&quot;:89,&quot;width&quot;:884.5232283464568}"/>
</p:tagLst>
</file>

<file path=ppt/tags/tag58.xml><?xml version="1.0" encoding="utf-8"?>
<p:tagLst xmlns:p="http://schemas.openxmlformats.org/presentationml/2006/main">
  <p:tag name="PA" val="v4.0.0"/>
</p:tagLst>
</file>

<file path=ppt/tags/tag6.xml><?xml version="1.0" encoding="utf-8"?>
<p:tagLst xmlns:p="http://schemas.openxmlformats.org/presentationml/2006/main">
  <p:tag name="PA" val="v4.0.0"/>
</p:tagLst>
</file>

<file path=ppt/tags/tag7.xml><?xml version="1.0" encoding="utf-8"?>
<p:tagLst xmlns:p="http://schemas.openxmlformats.org/presentationml/2006/main">
  <p:tag name="PA" val="v4.0.0"/>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DIAGRAM_VIRTUALLY_FRAME" val="{&quot;height&quot;:413.15811023622047,&quot;left&quot;:457.5411023622047,&quot;top&quot;:74.4,&quot;width&quot;:322.4002104162316}"/>
</p:tagLst>
</file>

<file path=ppt/theme/theme1.xml><?xml version="1.0" encoding="utf-8"?>
<a:theme xmlns:a="http://schemas.openxmlformats.org/drawingml/2006/main" name="千图网PPT模板">
  <a:themeElements>
    <a:clrScheme name="MC-欧美风主题色">
      <a:dk1>
        <a:srgbClr val="000000"/>
      </a:dk1>
      <a:lt1>
        <a:srgbClr val="FFFFFF"/>
      </a:lt1>
      <a:dk2>
        <a:srgbClr val="44546A"/>
      </a:dk2>
      <a:lt2>
        <a:srgbClr val="E7E6E6"/>
      </a:lt2>
      <a:accent1>
        <a:srgbClr val="033455"/>
      </a:accent1>
      <a:accent2>
        <a:srgbClr val="DCC975"/>
      </a:accent2>
      <a:accent3>
        <a:srgbClr val="2D2C2B"/>
      </a:accent3>
      <a:accent4>
        <a:srgbClr val="076C82"/>
      </a:accent4>
      <a:accent5>
        <a:srgbClr val="033455"/>
      </a:accent5>
      <a:accent6>
        <a:srgbClr val="DCC975"/>
      </a:accent6>
      <a:hlink>
        <a:srgbClr val="0563C1"/>
      </a:hlink>
      <a:folHlink>
        <a:srgbClr val="954F72"/>
      </a:folHlink>
    </a:clrScheme>
    <a:fontScheme name="Arial+微软雅黑">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nchor="ctr">
        <a:spAutoFit/>
      </a:bodyPr>
      <a:lstStyle>
        <a:defPPr>
          <a:lnSpc>
            <a:spcPct val="120000"/>
          </a:lnSpc>
          <a:defRPr dirty="0" smtClean="0">
            <a:solidFill>
              <a:schemeClr val="tx1">
                <a:lumMod val="75000"/>
                <a:lumOff val="25000"/>
              </a:schemeClr>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3758</Words>
  <Application>WPS 演示</Application>
  <PresentationFormat>宽屏</PresentationFormat>
  <Paragraphs>201</Paragraphs>
  <Slides>20</Slides>
  <Notes>19</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20</vt:i4>
      </vt:variant>
    </vt:vector>
  </HeadingPairs>
  <TitlesOfParts>
    <vt:vector size="44" baseType="lpstr">
      <vt:lpstr>Arial</vt:lpstr>
      <vt:lpstr>宋体</vt:lpstr>
      <vt:lpstr>Wingdings</vt:lpstr>
      <vt:lpstr>微软雅黑</vt:lpstr>
      <vt:lpstr>Calibri</vt:lpstr>
      <vt:lpstr>黑体</vt:lpstr>
      <vt:lpstr>Impact</vt:lpstr>
      <vt:lpstr>Kozuka Gothic Pro M</vt:lpstr>
      <vt:lpstr>Helvetica-Roman-SemiB</vt:lpstr>
      <vt:lpstr>Segoe Print</vt:lpstr>
      <vt:lpstr>SimSun-ExtB</vt:lpstr>
      <vt:lpstr>Simply City Light</vt:lpstr>
      <vt:lpstr>Yu Gothic UI Light</vt:lpstr>
      <vt:lpstr>Agency FB</vt:lpstr>
      <vt:lpstr>Aharoni</vt:lpstr>
      <vt:lpstr>Yu Gothic UI Semibold</vt:lpstr>
      <vt:lpstr>苹方-简</vt:lpstr>
      <vt:lpstr>Arial Unicode MS</vt:lpstr>
      <vt:lpstr>等线</vt:lpstr>
      <vt:lpstr>Arial</vt:lpstr>
      <vt:lpstr>Cambria Math</vt:lpstr>
      <vt:lpstr>BatangChe</vt:lpstr>
      <vt:lpstr>Calibri</vt:lpstr>
      <vt:lpstr>千图网PPT模板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熊猫办公</dc:title>
  <dc:creator>V2301A</dc:creator>
  <cp:lastModifiedBy>Aeolus</cp:lastModifiedBy>
  <cp:revision>21</cp:revision>
  <dcterms:created xsi:type="dcterms:W3CDTF">2024-03-04T01:24:00Z</dcterms:created>
  <dcterms:modified xsi:type="dcterms:W3CDTF">2025-05-14T07:26:38Z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F99A0B39436C4AA9B6543E89B30E67DF_13</vt:lpwstr>
  </property>
  <property fmtid="{D5CDD505-2E9C-101B-9397-08002B2CF9AE}" pid="3" name="KSOProductBuildVer">
    <vt:lpwstr>2052-12.1.0.20784</vt:lpwstr>
  </property>
</Properties>
</file>