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79" r:id="rId2"/>
    <p:sldId id="256" r:id="rId3"/>
    <p:sldId id="257" r:id="rId4"/>
    <p:sldId id="258" r:id="rId5"/>
    <p:sldId id="259" r:id="rId6"/>
    <p:sldId id="274" r:id="rId7"/>
    <p:sldId id="277" r:id="rId8"/>
    <p:sldId id="276" r:id="rId9"/>
    <p:sldId id="261" r:id="rId10"/>
    <p:sldId id="273" r:id="rId11"/>
    <p:sldId id="275" r:id="rId12"/>
    <p:sldId id="262" r:id="rId13"/>
    <p:sldId id="263" r:id="rId14"/>
    <p:sldId id="264" r:id="rId15"/>
    <p:sldId id="278" r:id="rId16"/>
  </p:sldIdLst>
  <p:sldSz cx="12192000" cy="6858000"/>
  <p:notesSz cx="6858000" cy="9144000"/>
  <p:embeddedFontLst>
    <p:embeddedFont>
      <p:font typeface="Cambria Math" panose="02040503050406030204" pitchFamily="18" charset="0"/>
      <p:regular r:id="rId18"/>
    </p:embeddedFont>
    <p:embeddedFont>
      <p:font typeface="Comic Sans MS" panose="030F0702030302020204" pitchFamily="66"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StfUaBITXH3AcCviVNcK7QK3l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754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72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9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670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0249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155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7"/>
          <p:cNvPicPr preferRelativeResize="0"/>
          <p:nvPr/>
        </p:nvPicPr>
        <p:blipFill rotWithShape="1">
          <a:blip r:embed="rId2">
            <a:alphaModFix amt="35000"/>
          </a:blip>
          <a:srcRect/>
          <a:stretch/>
        </p:blipFill>
        <p:spPr>
          <a:xfrm>
            <a:off x="0" y="968"/>
            <a:ext cx="12191999" cy="6856064"/>
          </a:xfrm>
          <a:prstGeom prst="rect">
            <a:avLst/>
          </a:prstGeom>
          <a:noFill/>
          <a:ln>
            <a:noFill/>
          </a:ln>
        </p:spPr>
      </p:pic>
      <p:sp>
        <p:nvSpPr>
          <p:cNvPr id="17" name="Google Shape;17;p7"/>
          <p:cNvSpPr txBox="1">
            <a:spLocks noGrp="1"/>
          </p:cNvSpPr>
          <p:nvPr>
            <p:ph type="body" idx="1"/>
          </p:nvPr>
        </p:nvSpPr>
        <p:spPr>
          <a:xfrm>
            <a:off x="568181" y="2002632"/>
            <a:ext cx="10542587" cy="10592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3000"/>
              <a:buNone/>
              <a:defRPr sz="3000" b="1"/>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body" idx="2"/>
          </p:nvPr>
        </p:nvSpPr>
        <p:spPr>
          <a:xfrm>
            <a:off x="568180" y="3356755"/>
            <a:ext cx="10542587" cy="64720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300"/>
              <a:buNone/>
              <a:defRPr sz="2300" b="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7"/>
          <p:cNvSpPr txBox="1">
            <a:spLocks noGrp="1"/>
          </p:cNvSpPr>
          <p:nvPr>
            <p:ph type="body" idx="3"/>
          </p:nvPr>
        </p:nvSpPr>
        <p:spPr>
          <a:xfrm>
            <a:off x="568180" y="5021958"/>
            <a:ext cx="10542587" cy="43673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300"/>
              <a:buNone/>
              <a:defRPr sz="2300" b="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 name="Google Shape;20;p7"/>
          <p:cNvGrpSpPr/>
          <p:nvPr/>
        </p:nvGrpSpPr>
        <p:grpSpPr>
          <a:xfrm>
            <a:off x="548345" y="250591"/>
            <a:ext cx="1038225" cy="1031240"/>
            <a:chOff x="0" y="0"/>
            <a:chExt cx="1191527" cy="1616226"/>
          </a:xfrm>
        </p:grpSpPr>
        <p:sp>
          <p:nvSpPr>
            <p:cNvPr id="21" name="Google Shape;21;p7"/>
            <p:cNvSpPr txBox="1"/>
            <p:nvPr/>
          </p:nvSpPr>
          <p:spPr>
            <a:xfrm>
              <a:off x="0" y="1196428"/>
              <a:ext cx="1191028" cy="419798"/>
            </a:xfrm>
            <a:prstGeom prst="rect">
              <a:avLst/>
            </a:prstGeom>
            <a:noFill/>
            <a:ln>
              <a:noFill/>
            </a:ln>
          </p:spPr>
          <p:txBody>
            <a:bodyPr spcFirstLastPara="1" wrap="square" lIns="0" tIns="12700" rIns="0" bIns="0" anchor="t" anchorCtr="0">
              <a:spAutoFit/>
            </a:bodyPr>
            <a:lstStyle/>
            <a:p>
              <a:pPr marL="8890" marR="0" lvl="0" indent="0" algn="ctr" rtl="0">
                <a:lnSpc>
                  <a:spcPct val="107000"/>
                </a:lnSpc>
                <a:spcBef>
                  <a:spcPts val="0"/>
                </a:spcBef>
                <a:spcAft>
                  <a:spcPts val="0"/>
                </a:spcAft>
                <a:buNone/>
              </a:pPr>
              <a:r>
                <a:rPr lang="en-US" sz="900" b="1" i="0" u="none" strike="noStrike" cap="none">
                  <a:solidFill>
                    <a:srgbClr val="2F5496"/>
                  </a:solidFill>
                  <a:latin typeface="Libre Baskerville"/>
                  <a:ea typeface="Libre Baskerville"/>
                  <a:cs typeface="Libre Baskerville"/>
                  <a:sym typeface="Libre Baskerville"/>
                </a:rPr>
                <a:t>IIT KHARAGPUR</a:t>
              </a:r>
              <a:endParaRPr sz="1100" b="0" i="0" u="none" strike="noStrike" cap="none">
                <a:solidFill>
                  <a:schemeClr val="dk1"/>
                </a:solidFill>
                <a:latin typeface="Calibri"/>
                <a:ea typeface="Calibri"/>
                <a:cs typeface="Calibri"/>
                <a:sym typeface="Calibri"/>
              </a:endParaRPr>
            </a:p>
          </p:txBody>
        </p:sp>
        <p:pic>
          <p:nvPicPr>
            <p:cNvPr id="22" name="Google Shape;22;p7"/>
            <p:cNvPicPr preferRelativeResize="0"/>
            <p:nvPr/>
          </p:nvPicPr>
          <p:blipFill rotWithShape="1">
            <a:blip r:embed="rId3">
              <a:alphaModFix/>
            </a:blip>
            <a:srcRect/>
            <a:stretch/>
          </p:blipFill>
          <p:spPr>
            <a:xfrm>
              <a:off x="28657" y="0"/>
              <a:ext cx="1162870" cy="1197140"/>
            </a:xfrm>
            <a:prstGeom prst="rect">
              <a:avLst/>
            </a:prstGeom>
            <a:noFill/>
            <a:ln>
              <a:noFill/>
            </a:ln>
          </p:spPr>
        </p:pic>
      </p:grpSp>
      <p:sp>
        <p:nvSpPr>
          <p:cNvPr id="23" name="Google Shape;23;p7"/>
          <p:cNvSpPr txBox="1"/>
          <p:nvPr/>
        </p:nvSpPr>
        <p:spPr>
          <a:xfrm>
            <a:off x="1712320" y="212436"/>
            <a:ext cx="10353930" cy="1069395"/>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Centre of Excellence in Safety Engineering and Analytics (CoE-SEA), IIT Kharagpur</a:t>
            </a:r>
            <a:endParaRPr sz="1400" b="0" i="0" u="none" strike="noStrike" cap="none">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n-US" sz="1800" b="1" i="0" u="none" strike="noStrike" cap="none">
                <a:solidFill>
                  <a:schemeClr val="dk1"/>
                </a:solidFill>
                <a:latin typeface="Times New Roman"/>
                <a:ea typeface="Times New Roman"/>
                <a:cs typeface="Times New Roman"/>
                <a:sym typeface="Times New Roman"/>
              </a:rPr>
              <a:t>International Conference on “Safety, Health and Analytics-Driven Governance for Sustainable Development” (SHADG 2024) </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8"/>
          <p:cNvSpPr txBox="1"/>
          <p:nvPr/>
        </p:nvSpPr>
        <p:spPr>
          <a:xfrm>
            <a:off x="0" y="6358057"/>
            <a:ext cx="12191999"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1" u="none" strike="noStrike" cap="none">
                <a:solidFill>
                  <a:schemeClr val="dk1"/>
                </a:solidFill>
                <a:latin typeface="Comic Sans MS"/>
                <a:ea typeface="Comic Sans MS"/>
                <a:cs typeface="Comic Sans MS"/>
                <a:sym typeface="Comic Sans MS"/>
              </a:rPr>
              <a:t>International Conference on “Safety, Health and Analytics-Driven Governance for Sustainable Development” (SHADG 2024) </a:t>
            </a:r>
            <a:endParaRPr/>
          </a:p>
        </p:txBody>
      </p:sp>
      <p:sp>
        <p:nvSpPr>
          <p:cNvPr id="26" name="Google Shape;26;p8"/>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800"/>
              <a:buNone/>
              <a:defRPr sz="28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8"/>
          <p:cNvSpPr txBox="1">
            <a:spLocks noGrp="1"/>
          </p:cNvSpPr>
          <p:nvPr>
            <p:ph type="body" idx="2"/>
          </p:nvPr>
        </p:nvSpPr>
        <p:spPr>
          <a:xfrm>
            <a:off x="449263" y="1082050"/>
            <a:ext cx="10663237" cy="5860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8"/>
          <p:cNvSpPr txBox="1">
            <a:spLocks noGrp="1"/>
          </p:cNvSpPr>
          <p:nvPr>
            <p:ph type="body" idx="3"/>
          </p:nvPr>
        </p:nvSpPr>
        <p:spPr>
          <a:xfrm>
            <a:off x="449263" y="1805069"/>
            <a:ext cx="10663237" cy="43879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2BOptimize/SHADG-WCSP-1DMSSCSP-Datase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body" idx="1"/>
          </p:nvPr>
        </p:nvSpPr>
        <p:spPr>
          <a:xfrm>
            <a:off x="465993" y="2002631"/>
            <a:ext cx="10832122" cy="1628592"/>
          </a:xfrm>
          <a:prstGeom prst="rect">
            <a:avLst/>
          </a:prstGeom>
          <a:noFill/>
          <a:ln>
            <a:noFill/>
          </a:ln>
        </p:spPr>
        <p:txBody>
          <a:bodyPr spcFirstLastPara="1" wrap="square" lIns="91425" tIns="45700" rIns="91425" bIns="45700" anchor="t" anchorCtr="0">
            <a:normAutofit/>
          </a:bodyPr>
          <a:lstStyle/>
          <a:p>
            <a:pPr marL="0" indent="0" algn="ctr">
              <a:lnSpc>
                <a:spcPct val="100000"/>
              </a:lnSpc>
              <a:spcBef>
                <a:spcPts val="0"/>
              </a:spcBef>
            </a:pPr>
            <a: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Pattern Generation for a sustainable One-Dimensional Stock Cutting</a:t>
            </a:r>
            <a:b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br>
            <a: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with limited usage of unique Standard Lengths and unique Patterns</a:t>
            </a:r>
            <a:b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br>
            <a: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for minimizing overall Trim Losses and Cost</a:t>
            </a:r>
            <a:endParaRPr sz="4000" dirty="0">
              <a:solidFill>
                <a:schemeClr val="accent6">
                  <a:lumMod val="50000"/>
                </a:schemeClr>
              </a:solidFill>
            </a:endParaRPr>
          </a:p>
        </p:txBody>
      </p:sp>
      <p:sp>
        <p:nvSpPr>
          <p:cNvPr id="35" name="Google Shape;35;p1"/>
          <p:cNvSpPr txBox="1">
            <a:spLocks noGrp="1"/>
          </p:cNvSpPr>
          <p:nvPr>
            <p:ph type="body" idx="2"/>
          </p:nvPr>
        </p:nvSpPr>
        <p:spPr>
          <a:xfrm>
            <a:off x="0" y="3947746"/>
            <a:ext cx="12192000" cy="240909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300"/>
              <a:buNone/>
            </a:pPr>
            <a:r>
              <a:rPr lang="en-IN" sz="2000" dirty="0">
                <a:solidFill>
                  <a:srgbClr val="C00000"/>
                </a:solidFill>
                <a:latin typeface="Times New Roman" panose="02020603050405020304" pitchFamily="18" charset="0"/>
                <a:cs typeface="Times New Roman" panose="02020603050405020304" pitchFamily="18" charset="0"/>
              </a:rPr>
              <a:t>Santanu Banerjee</a:t>
            </a:r>
            <a:r>
              <a:rPr lang="en-IN" sz="2000" baseline="30000" dirty="0">
                <a:solidFill>
                  <a:srgbClr val="C00000"/>
                </a:solidFill>
                <a:latin typeface="Times New Roman" panose="02020603050405020304" pitchFamily="18" charset="0"/>
                <a:cs typeface="Times New Roman" panose="02020603050405020304" pitchFamily="18" charset="0"/>
              </a:rPr>
              <a:t>1,2</a:t>
            </a:r>
            <a:r>
              <a:rPr lang="en-IN" sz="2000" dirty="0">
                <a:solidFill>
                  <a:srgbClr val="C00000"/>
                </a:solidFill>
                <a:latin typeface="Times New Roman" panose="02020603050405020304" pitchFamily="18" charset="0"/>
                <a:cs typeface="Times New Roman" panose="02020603050405020304" pitchFamily="18" charset="0"/>
              </a:rPr>
              <a:t>  , Aravind Asokan</a:t>
            </a:r>
            <a:r>
              <a:rPr lang="en-IN" sz="2000" baseline="30000" dirty="0">
                <a:solidFill>
                  <a:srgbClr val="C00000"/>
                </a:solidFill>
                <a:latin typeface="Times New Roman" panose="02020603050405020304" pitchFamily="18" charset="0"/>
                <a:cs typeface="Times New Roman" panose="02020603050405020304" pitchFamily="18" charset="0"/>
              </a:rPr>
              <a:t>2</a:t>
            </a:r>
            <a:r>
              <a:rPr lang="en-IN" sz="2000" dirty="0">
                <a:solidFill>
                  <a:srgbClr val="C00000"/>
                </a:solidFill>
                <a:latin typeface="Times New Roman" panose="02020603050405020304" pitchFamily="18" charset="0"/>
                <a:cs typeface="Times New Roman" panose="02020603050405020304" pitchFamily="18" charset="0"/>
              </a:rPr>
              <a:t>, Archana Bharatee</a:t>
            </a:r>
            <a:r>
              <a:rPr lang="en-IN" sz="2000" baseline="30000" dirty="0">
                <a:solidFill>
                  <a:srgbClr val="C00000"/>
                </a:solidFill>
                <a:latin typeface="Times New Roman" panose="02020603050405020304" pitchFamily="18" charset="0"/>
                <a:cs typeface="Times New Roman" panose="02020603050405020304" pitchFamily="18" charset="0"/>
              </a:rPr>
              <a:t>2</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err="1">
                <a:solidFill>
                  <a:srgbClr val="C00000"/>
                </a:solidFill>
                <a:latin typeface="Times New Roman" panose="02020603050405020304" pitchFamily="18" charset="0"/>
                <a:cs typeface="Times New Roman" panose="02020603050405020304" pitchFamily="18" charset="0"/>
              </a:rPr>
              <a:t>Snegha</a:t>
            </a:r>
            <a:r>
              <a:rPr lang="en-IN" sz="2000" dirty="0">
                <a:solidFill>
                  <a:srgbClr val="C00000"/>
                </a:solidFill>
                <a:latin typeface="Times New Roman" panose="02020603050405020304" pitchFamily="18" charset="0"/>
                <a:cs typeface="Times New Roman" panose="02020603050405020304" pitchFamily="18" charset="0"/>
              </a:rPr>
              <a:t> A</a:t>
            </a:r>
            <a:r>
              <a:rPr lang="en-IN" sz="2000" baseline="30000" dirty="0">
                <a:solidFill>
                  <a:srgbClr val="C00000"/>
                </a:solidFill>
                <a:latin typeface="Times New Roman" panose="02020603050405020304" pitchFamily="18" charset="0"/>
                <a:cs typeface="Times New Roman" panose="02020603050405020304" pitchFamily="18" charset="0"/>
              </a:rPr>
              <a:t>2,3</a:t>
            </a:r>
          </a:p>
          <a:p>
            <a:pPr marL="0" lvl="0" indent="0" algn="ctr" rtl="0">
              <a:lnSpc>
                <a:spcPct val="100000"/>
              </a:lnSpc>
              <a:spcBef>
                <a:spcPts val="0"/>
              </a:spcBef>
              <a:spcAft>
                <a:spcPts val="0"/>
              </a:spcAft>
              <a:buClr>
                <a:schemeClr val="dk1"/>
              </a:buClr>
              <a:buSzPts val="2300"/>
              <a:buNone/>
            </a:pPr>
            <a:endParaRPr lang="en-IN" sz="2000" baseline="30000" dirty="0">
              <a:solidFill>
                <a:srgbClr val="C00000"/>
              </a:solidFill>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300"/>
              <a:buNone/>
            </a:pPr>
            <a:r>
              <a:rPr lang="en-IN" sz="2000" baseline="30000" dirty="0">
                <a:solidFill>
                  <a:srgbClr val="C00000"/>
                </a:solidFill>
                <a:latin typeface="Times New Roman" panose="02020603050405020304" pitchFamily="18" charset="0"/>
                <a:cs typeface="Times New Roman" panose="02020603050405020304" pitchFamily="18" charset="0"/>
              </a:rPr>
              <a:t>1</a:t>
            </a:r>
            <a:r>
              <a:rPr lang="en-IN" sz="2000" dirty="0">
                <a:solidFill>
                  <a:srgbClr val="C00000"/>
                </a:solidFill>
                <a:latin typeface="Times New Roman" panose="02020603050405020304" pitchFamily="18" charset="0"/>
                <a:cs typeface="Times New Roman" panose="02020603050405020304" pitchFamily="18" charset="0"/>
              </a:rPr>
              <a:t> Department of Industrial and Systems Engineering (ISE), Indian Institute of Technology Kharagpur (IITKGP), India</a:t>
            </a:r>
          </a:p>
          <a:p>
            <a:pPr marL="0" lvl="0" indent="0" algn="ctr" rtl="0">
              <a:lnSpc>
                <a:spcPct val="100000"/>
              </a:lnSpc>
              <a:spcBef>
                <a:spcPts val="0"/>
              </a:spcBef>
              <a:spcAft>
                <a:spcPts val="0"/>
              </a:spcAft>
              <a:buClr>
                <a:schemeClr val="dk1"/>
              </a:buClr>
              <a:buSzPts val="2300"/>
              <a:buNone/>
            </a:pPr>
            <a:r>
              <a:rPr lang="en-IN" sz="2000" baseline="30000" dirty="0">
                <a:solidFill>
                  <a:srgbClr val="C00000"/>
                </a:solidFill>
                <a:latin typeface="Times New Roman" panose="02020603050405020304" pitchFamily="18" charset="0"/>
                <a:cs typeface="Times New Roman" panose="02020603050405020304" pitchFamily="18" charset="0"/>
              </a:rPr>
              <a:t>2</a:t>
            </a:r>
            <a:r>
              <a:rPr lang="en-IN" sz="2000" dirty="0">
                <a:solidFill>
                  <a:srgbClr val="C00000"/>
                </a:solidFill>
                <a:latin typeface="Times New Roman" panose="02020603050405020304" pitchFamily="18" charset="0"/>
                <a:cs typeface="Times New Roman" panose="02020603050405020304" pitchFamily="18" charset="0"/>
              </a:rPr>
              <a:t> SenseiAlgo</a:t>
            </a:r>
          </a:p>
          <a:p>
            <a:pPr marL="0" lvl="0" indent="0" algn="ctr" rtl="0">
              <a:lnSpc>
                <a:spcPct val="100000"/>
              </a:lnSpc>
              <a:spcBef>
                <a:spcPts val="0"/>
              </a:spcBef>
              <a:spcAft>
                <a:spcPts val="0"/>
              </a:spcAft>
              <a:buClr>
                <a:schemeClr val="dk1"/>
              </a:buClr>
              <a:buSzPts val="2300"/>
              <a:buNone/>
            </a:pPr>
            <a:r>
              <a:rPr lang="en-IN" sz="2000" baseline="30000" dirty="0">
                <a:solidFill>
                  <a:srgbClr val="C00000"/>
                </a:solidFill>
                <a:latin typeface="Times New Roman" panose="02020603050405020304" pitchFamily="18" charset="0"/>
                <a:cs typeface="Times New Roman" panose="02020603050405020304" pitchFamily="18" charset="0"/>
              </a:rPr>
              <a:t>3</a:t>
            </a:r>
            <a:r>
              <a:rPr lang="en-IN" sz="2000" dirty="0">
                <a:solidFill>
                  <a:srgbClr val="C00000"/>
                </a:solidFill>
                <a:latin typeface="Times New Roman" panose="02020603050405020304" pitchFamily="18" charset="0"/>
                <a:cs typeface="Times New Roman" panose="02020603050405020304" pitchFamily="18" charset="0"/>
              </a:rPr>
              <a:t> Centre for Machine Intelligence and Data Science (C-MInDS), Indian Institute of Technology Bombay (IITB), India</a:t>
            </a:r>
          </a:p>
          <a:p>
            <a:pPr marL="0" lvl="0" indent="0" algn="ctr" rtl="0">
              <a:lnSpc>
                <a:spcPct val="100000"/>
              </a:lnSpc>
              <a:spcBef>
                <a:spcPts val="0"/>
              </a:spcBef>
              <a:spcAft>
                <a:spcPts val="0"/>
              </a:spcAft>
              <a:buClr>
                <a:schemeClr val="dk1"/>
              </a:buClr>
              <a:buSzPts val="2300"/>
              <a:buNone/>
            </a:pPr>
            <a:endParaRPr lang="en-IN" sz="2000" dirty="0">
              <a:solidFill>
                <a:srgbClr val="C00000"/>
              </a:solidFill>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300"/>
              <a:buNone/>
            </a:pPr>
            <a:r>
              <a:rPr lang="en-IN" sz="2000" dirty="0">
                <a:solidFill>
                  <a:srgbClr val="C00000"/>
                </a:solidFill>
                <a:latin typeface="Times New Roman" panose="02020603050405020304" pitchFamily="18" charset="0"/>
                <a:cs typeface="Times New Roman" panose="02020603050405020304" pitchFamily="18" charset="0"/>
              </a:rPr>
              <a:t>E-mails:	santanu@b2boptimize.ai, aravind.a@b2boptimize.ai, archana.b@b2boptimize.ai, snegha.a@b2boptimize.ai</a:t>
            </a:r>
            <a:endParaRPr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8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FF1E08-A016-A6AA-3C48-4E1F30254F9B}"/>
              </a:ext>
            </a:extLst>
          </p:cNvPr>
          <p:cNvSpPr>
            <a:spLocks noGrp="1"/>
          </p:cNvSpPr>
          <p:nvPr>
            <p:ph type="body" idx="1"/>
          </p:nvPr>
        </p:nvSpPr>
        <p:spPr>
          <a:xfrm>
            <a:off x="0" y="150286"/>
            <a:ext cx="12192000" cy="794777"/>
          </a:xfrm>
        </p:spPr>
        <p:txBody>
          <a:bodyPr>
            <a:normAutofit fontScale="92500"/>
          </a:bodyPr>
          <a:lstStyle/>
          <a:p>
            <a:r>
              <a:rPr lang="en-US" sz="2400" b="1" dirty="0">
                <a:effectLst/>
                <a:latin typeface="Times New Roman" panose="02020603050405020304" pitchFamily="18" charset="0"/>
                <a:ea typeface="Calibri" panose="020F0502020204030204" pitchFamily="34" charset="0"/>
                <a:cs typeface="Mangal" panose="02040503050203030202" pitchFamily="18" charset="0"/>
              </a:rPr>
              <a:t>Waste-Cost-Standards-Patterns (WCSP) Sequential Minimization Approach to CSP (contd.)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 Placeholder 2">
            <a:extLst>
              <a:ext uri="{FF2B5EF4-FFF2-40B4-BE49-F238E27FC236}">
                <a16:creationId xmlns:a16="http://schemas.microsoft.com/office/drawing/2014/main" id="{E6718DC2-0FBA-8F75-08BE-C0856B31D5F2}"/>
              </a:ext>
            </a:extLst>
          </p:cNvPr>
          <p:cNvSpPr>
            <a:spLocks noGrp="1"/>
          </p:cNvSpPr>
          <p:nvPr>
            <p:ph type="body" idx="2"/>
          </p:nvPr>
        </p:nvSpPr>
        <p:spPr>
          <a:xfrm>
            <a:off x="166255" y="1082050"/>
            <a:ext cx="5412509" cy="586032"/>
          </a:xfrm>
        </p:spPr>
        <p:txBody>
          <a:bodyPr>
            <a:noAutofit/>
          </a:bodyPr>
          <a:lstStyle/>
          <a:p>
            <a:r>
              <a:rPr lang="en-US" sz="2300" b="1" dirty="0">
                <a:effectLst/>
                <a:latin typeface="Times New Roman" panose="02020603050405020304" pitchFamily="18" charset="0"/>
                <a:ea typeface="Calibri" panose="020F0502020204030204" pitchFamily="34" charset="0"/>
                <a:cs typeface="Mangal" panose="02040503050203030202" pitchFamily="18" charset="0"/>
              </a:rPr>
              <a:t>Waste Minimization CSP as Objective 1</a:t>
            </a:r>
            <a:endParaRPr lang="en-IN" sz="2300" b="1" dirty="0"/>
          </a:p>
        </p:txBody>
      </p:sp>
      <p:sp>
        <p:nvSpPr>
          <p:cNvPr id="4" name="Text Placeholder 3">
            <a:extLst>
              <a:ext uri="{FF2B5EF4-FFF2-40B4-BE49-F238E27FC236}">
                <a16:creationId xmlns:a16="http://schemas.microsoft.com/office/drawing/2014/main" id="{D489F598-A1AB-EDCF-9A44-6272CF06CF9B}"/>
              </a:ext>
            </a:extLst>
          </p:cNvPr>
          <p:cNvSpPr>
            <a:spLocks noGrp="1"/>
          </p:cNvSpPr>
          <p:nvPr>
            <p:ph type="body" idx="3"/>
          </p:nvPr>
        </p:nvSpPr>
        <p:spPr>
          <a:xfrm>
            <a:off x="378690" y="1805069"/>
            <a:ext cx="5080001" cy="4387914"/>
          </a:xfrm>
        </p:spPr>
        <p:txBody>
          <a:bodyPr/>
          <a:lstStyle/>
          <a:p>
            <a:pPr marL="114300" indent="0" algn="just">
              <a:lnSpc>
                <a:spcPct val="115000"/>
              </a:lnSpc>
              <a:spcBef>
                <a:spcPts val="1200"/>
              </a:spcBef>
              <a:spcAft>
                <a:spcPts val="12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The Waste Minimization CSP as Objective 1 is defined using equations 14 to 16, where the objective function in Eq. 14 minimizes the total waste generated for each pattern used, satisfying the necessary cut-length requirements using Eq. 15.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 Placeholder 3">
            <a:extLst>
              <a:ext uri="{FF2B5EF4-FFF2-40B4-BE49-F238E27FC236}">
                <a16:creationId xmlns:a16="http://schemas.microsoft.com/office/drawing/2014/main" id="{0A8C1B0B-005E-5CB9-5267-B88A035AC2EE}"/>
              </a:ext>
            </a:extLst>
          </p:cNvPr>
          <p:cNvSpPr txBox="1">
            <a:spLocks/>
          </p:cNvSpPr>
          <p:nvPr/>
        </p:nvSpPr>
        <p:spPr>
          <a:xfrm>
            <a:off x="5652655" y="1805069"/>
            <a:ext cx="6413355" cy="438791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lnSpc>
                <a:spcPct val="115000"/>
              </a:lnSpc>
              <a:spcBef>
                <a:spcPts val="1200"/>
              </a:spcBef>
              <a:spcAft>
                <a:spcPts val="12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The Cost Minimization CSP as Objective 2 is defined using equations 15 to 18, where the cost minimization objective is described using Eq. 17, and the previous objective 1 (Eq. 17) is replaced as a constraint in Eq. 18.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14300" indent="0">
              <a:buNone/>
            </a:pPr>
            <a:endParaRPr lang="en-IN" dirty="0"/>
          </a:p>
        </p:txBody>
      </p:sp>
      <p:sp>
        <p:nvSpPr>
          <p:cNvPr id="6" name="Text Placeholder 2">
            <a:extLst>
              <a:ext uri="{FF2B5EF4-FFF2-40B4-BE49-F238E27FC236}">
                <a16:creationId xmlns:a16="http://schemas.microsoft.com/office/drawing/2014/main" id="{EC22EDD7-F6AF-FF78-429B-937ABB93A11B}"/>
              </a:ext>
            </a:extLst>
          </p:cNvPr>
          <p:cNvSpPr txBox="1">
            <a:spLocks/>
          </p:cNvSpPr>
          <p:nvPr/>
        </p:nvSpPr>
        <p:spPr>
          <a:xfrm>
            <a:off x="6096000" y="1082050"/>
            <a:ext cx="5970010" cy="58603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b="1" dirty="0">
                <a:effectLst/>
                <a:latin typeface="Times New Roman" panose="02020603050405020304" pitchFamily="18" charset="0"/>
                <a:ea typeface="Calibri" panose="020F0502020204030204" pitchFamily="34" charset="0"/>
                <a:cs typeface="Mangal" panose="02040503050203030202" pitchFamily="18" charset="0"/>
              </a:rPr>
              <a:t>Cost Minimization CSP as Objective 2</a:t>
            </a:r>
            <a:endParaRPr lang="en-IN" sz="2400" b="1"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015C4274-A065-7D46-B6E8-98D20C081DCA}"/>
                  </a:ext>
                </a:extLst>
              </p:cNvPr>
              <p:cNvGraphicFramePr>
                <a:graphicFrameLocks noGrp="1"/>
              </p:cNvGraphicFramePr>
              <p:nvPr>
                <p:extLst>
                  <p:ext uri="{D42A27DB-BD31-4B8C-83A1-F6EECF244321}">
                    <p14:modId xmlns:p14="http://schemas.microsoft.com/office/powerpoint/2010/main" val="1281367782"/>
                  </p:ext>
                </p:extLst>
              </p:nvPr>
            </p:nvGraphicFramePr>
            <p:xfrm>
              <a:off x="667976" y="4002014"/>
              <a:ext cx="4024097" cy="1773936"/>
            </p:xfrm>
            <a:graphic>
              <a:graphicData uri="http://schemas.openxmlformats.org/drawingml/2006/table">
                <a:tbl>
                  <a:tblPr firstRow="1" firstCol="1" bandRow="1"/>
                  <a:tblGrid>
                    <a:gridCol w="3285188">
                      <a:extLst>
                        <a:ext uri="{9D8B030D-6E8A-4147-A177-3AD203B41FA5}">
                          <a16:colId xmlns:a16="http://schemas.microsoft.com/office/drawing/2014/main" val="3707815706"/>
                        </a:ext>
                      </a:extLst>
                    </a:gridCol>
                    <a:gridCol w="738909">
                      <a:extLst>
                        <a:ext uri="{9D8B030D-6E8A-4147-A177-3AD203B41FA5}">
                          <a16:colId xmlns:a16="http://schemas.microsoft.com/office/drawing/2014/main" val="2536010621"/>
                        </a:ext>
                      </a:extLst>
                    </a:gridCol>
                  </a:tblGrid>
                  <a:tr h="463653">
                    <a:tc>
                      <a:txBody>
                        <a:bodyPr/>
                        <a:lstStyle/>
                        <a:p>
                          <a:pPr algn="just"/>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𝑚𝑖𝑛𝑖𝑚𝑖𝑧𝑒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( 14 )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2013911"/>
                      </a:ext>
                    </a:extLst>
                  </a:tr>
                  <a:tr h="463653">
                    <a:tc>
                      <a:txBody>
                        <a:bodyPr/>
                        <a:lstStyle/>
                        <a:p>
                          <a:pPr algn="just"/>
                          <a14:m>
                            <m:oMathPara xmlns:m="http://schemas.openxmlformats.org/officeDocument/2006/math">
                              <m:oMathParaPr>
                                <m:jc m:val="left"/>
                              </m:oMathParaPr>
                              <m:oMath xmlns:m="http://schemas.openxmlformats.org/officeDocument/2006/math">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𝑅</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e>
                                </m:nary>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( 15 )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0275465"/>
                      </a:ext>
                    </a:extLst>
                  </a:tr>
                  <a:tr h="264636">
                    <a:tc>
                      <a:txBody>
                        <a:bodyPr/>
                        <a:lstStyle/>
                        <a:p>
                          <a:pPr algn="just"/>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𝑍</m:t>
                                    </m:r>
                                  </m:e>
                                  <m:sup>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( 16 )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7385295"/>
                      </a:ext>
                    </a:extLst>
                  </a:tr>
                </a:tbl>
              </a:graphicData>
            </a:graphic>
          </p:graphicFrame>
        </mc:Choice>
        <mc:Fallback xmlns="">
          <p:graphicFrame>
            <p:nvGraphicFramePr>
              <p:cNvPr id="8" name="Table 7">
                <a:extLst>
                  <a:ext uri="{FF2B5EF4-FFF2-40B4-BE49-F238E27FC236}">
                    <a16:creationId xmlns:a16="http://schemas.microsoft.com/office/drawing/2014/main" id="{015C4274-A065-7D46-B6E8-98D20C081DCA}"/>
                  </a:ext>
                </a:extLst>
              </p:cNvPr>
              <p:cNvGraphicFramePr>
                <a:graphicFrameLocks noGrp="1"/>
              </p:cNvGraphicFramePr>
              <p:nvPr>
                <p:extLst>
                  <p:ext uri="{D42A27DB-BD31-4B8C-83A1-F6EECF244321}">
                    <p14:modId xmlns:p14="http://schemas.microsoft.com/office/powerpoint/2010/main" val="1281367782"/>
                  </p:ext>
                </p:extLst>
              </p:nvPr>
            </p:nvGraphicFramePr>
            <p:xfrm>
              <a:off x="667976" y="4002014"/>
              <a:ext cx="4024097" cy="1773936"/>
            </p:xfrm>
            <a:graphic>
              <a:graphicData uri="http://schemas.openxmlformats.org/drawingml/2006/table">
                <a:tbl>
                  <a:tblPr firstRow="1" firstCol="1" bandRow="1"/>
                  <a:tblGrid>
                    <a:gridCol w="3285188">
                      <a:extLst>
                        <a:ext uri="{9D8B030D-6E8A-4147-A177-3AD203B41FA5}">
                          <a16:colId xmlns:a16="http://schemas.microsoft.com/office/drawing/2014/main" val="3707815706"/>
                        </a:ext>
                      </a:extLst>
                    </a:gridCol>
                    <a:gridCol w="738909">
                      <a:extLst>
                        <a:ext uri="{9D8B030D-6E8A-4147-A177-3AD203B41FA5}">
                          <a16:colId xmlns:a16="http://schemas.microsoft.com/office/drawing/2014/main" val="2536010621"/>
                        </a:ext>
                      </a:extLst>
                    </a:gridCol>
                  </a:tblGrid>
                  <a:tr h="70993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85" t="-855" r="-22778" b="-158120"/>
                          </a:stretch>
                        </a:blip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( 14 )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2013911"/>
                      </a:ext>
                    </a:extLst>
                  </a:tr>
                  <a:tr h="70993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85" t="-100855" r="-22778" b="-58120"/>
                          </a:stretch>
                        </a:blip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( 15 )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0275465"/>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85" t="-405172" r="-22778" b="-17241"/>
                          </a:stretch>
                        </a:blip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( 16 )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73852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B7A8A1D3-C8BD-A2F8-7AC0-5E114EAAAE56}"/>
                  </a:ext>
                </a:extLst>
              </p:cNvPr>
              <p:cNvGraphicFramePr>
                <a:graphicFrameLocks noGrp="1"/>
              </p:cNvGraphicFramePr>
              <p:nvPr>
                <p:extLst>
                  <p:ext uri="{D42A27DB-BD31-4B8C-83A1-F6EECF244321}">
                    <p14:modId xmlns:p14="http://schemas.microsoft.com/office/powerpoint/2010/main" val="4092990760"/>
                  </p:ext>
                </p:extLst>
              </p:nvPr>
            </p:nvGraphicFramePr>
            <p:xfrm>
              <a:off x="5652655" y="4073152"/>
              <a:ext cx="6413355" cy="1616447"/>
            </p:xfrm>
            <a:graphic>
              <a:graphicData uri="http://schemas.openxmlformats.org/drawingml/2006/table">
                <a:tbl>
                  <a:tblPr firstRow="1" firstCol="1" bandRow="1"/>
                  <a:tblGrid>
                    <a:gridCol w="5754254">
                      <a:extLst>
                        <a:ext uri="{9D8B030D-6E8A-4147-A177-3AD203B41FA5}">
                          <a16:colId xmlns:a16="http://schemas.microsoft.com/office/drawing/2014/main" val="2321419153"/>
                        </a:ext>
                      </a:extLst>
                    </a:gridCol>
                    <a:gridCol w="659101">
                      <a:extLst>
                        <a:ext uri="{9D8B030D-6E8A-4147-A177-3AD203B41FA5}">
                          <a16:colId xmlns:a16="http://schemas.microsoft.com/office/drawing/2014/main" val="86903441"/>
                        </a:ext>
                      </a:extLst>
                    </a:gridCol>
                  </a:tblGrid>
                  <a:tr h="839043">
                    <a:tc>
                      <a:txBody>
                        <a:bodyPr/>
                        <a:lstStyle/>
                        <a:p>
                          <a:pPr algn="just"/>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𝑚𝑖𝑛𝑖𝑚𝑖𝑧𝑒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𝐺</m:t>
                                        </m:r>
                                      </m:e>
                                      <m:sub>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600">
                              <a:effectLst/>
                              <a:latin typeface="Times New Roman" panose="02020603050405020304" pitchFamily="18" charset="0"/>
                              <a:ea typeface="Calibri" panose="020F0502020204030204" pitchFamily="34" charset="0"/>
                              <a:cs typeface="Mangal" panose="02040503050203030202" pitchFamily="18" charset="0"/>
                            </a:rPr>
                            <a:t>( 17 )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6549944"/>
                      </a:ext>
                    </a:extLst>
                  </a:tr>
                  <a:tr h="777404">
                    <a:tc>
                      <a:txBody>
                        <a:bodyPr/>
                        <a:lstStyle/>
                        <a:p>
                          <a:pPr algn="just"/>
                          <a14:m>
                            <m:oMathPara xmlns:m="http://schemas.openxmlformats.org/officeDocument/2006/math">
                              <m:oMathParaPr>
                                <m:jc m:val="left"/>
                              </m:oMathParaPr>
                              <m:oMath xmlns:m="http://schemas.openxmlformats.org/officeDocument/2006/math">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e>
                                </m:nary>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𝑊𝑎𝑠𝑡𝑒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𝑀𝑖𝑛𝑖𝑚𝑖𝑧𝑎𝑡𝑖𝑜𝑛</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𝑂𝑢𝑡𝑝𝑢𝑡</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𝑓𝑟𝑜𝑚</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𝑂𝑏𝑗𝑒𝑐𝑡𝑖𝑣𝑒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( 18 )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6782950"/>
                      </a:ext>
                    </a:extLst>
                  </a:tr>
                </a:tbl>
              </a:graphicData>
            </a:graphic>
          </p:graphicFrame>
        </mc:Choice>
        <mc:Fallback xmlns="">
          <p:graphicFrame>
            <p:nvGraphicFramePr>
              <p:cNvPr id="10" name="Table 9">
                <a:extLst>
                  <a:ext uri="{FF2B5EF4-FFF2-40B4-BE49-F238E27FC236}">
                    <a16:creationId xmlns:a16="http://schemas.microsoft.com/office/drawing/2014/main" id="{B7A8A1D3-C8BD-A2F8-7AC0-5E114EAAAE56}"/>
                  </a:ext>
                </a:extLst>
              </p:cNvPr>
              <p:cNvGraphicFramePr>
                <a:graphicFrameLocks noGrp="1"/>
              </p:cNvGraphicFramePr>
              <p:nvPr>
                <p:extLst>
                  <p:ext uri="{D42A27DB-BD31-4B8C-83A1-F6EECF244321}">
                    <p14:modId xmlns:p14="http://schemas.microsoft.com/office/powerpoint/2010/main" val="4092990760"/>
                  </p:ext>
                </p:extLst>
              </p:nvPr>
            </p:nvGraphicFramePr>
            <p:xfrm>
              <a:off x="5652655" y="4073152"/>
              <a:ext cx="6413355" cy="1616447"/>
            </p:xfrm>
            <a:graphic>
              <a:graphicData uri="http://schemas.openxmlformats.org/drawingml/2006/table">
                <a:tbl>
                  <a:tblPr firstRow="1" firstCol="1" bandRow="1"/>
                  <a:tblGrid>
                    <a:gridCol w="5754254">
                      <a:extLst>
                        <a:ext uri="{9D8B030D-6E8A-4147-A177-3AD203B41FA5}">
                          <a16:colId xmlns:a16="http://schemas.microsoft.com/office/drawing/2014/main" val="2321419153"/>
                        </a:ext>
                      </a:extLst>
                    </a:gridCol>
                    <a:gridCol w="659101">
                      <a:extLst>
                        <a:ext uri="{9D8B030D-6E8A-4147-A177-3AD203B41FA5}">
                          <a16:colId xmlns:a16="http://schemas.microsoft.com/office/drawing/2014/main" val="86903441"/>
                        </a:ext>
                      </a:extLst>
                    </a:gridCol>
                  </a:tblGrid>
                  <a:tr h="839043">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6" t="-725" r="-11640" b="-94203"/>
                          </a:stretch>
                        </a:blipFill>
                      </a:tcPr>
                    </a:tc>
                    <a:tc>
                      <a:txBody>
                        <a:bodyPr/>
                        <a:lstStyle/>
                        <a:p>
                          <a:pPr algn="r"/>
                          <a:r>
                            <a:rPr lang="en-IN" sz="1600">
                              <a:effectLst/>
                              <a:latin typeface="Times New Roman" panose="02020603050405020304" pitchFamily="18" charset="0"/>
                              <a:ea typeface="Calibri" panose="020F0502020204030204" pitchFamily="34" charset="0"/>
                              <a:cs typeface="Mangal" panose="02040503050203030202" pitchFamily="18" charset="0"/>
                            </a:rPr>
                            <a:t>( 17 )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6549944"/>
                      </a:ext>
                    </a:extLst>
                  </a:tr>
                  <a:tr h="777404">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6" t="-108594" r="-11640" b="-1563"/>
                          </a:stretch>
                        </a:blipFill>
                      </a:tcPr>
                    </a:tc>
                    <a:tc>
                      <a:txBody>
                        <a:bodyPr/>
                        <a:lstStyle/>
                        <a:p>
                          <a:pPr algn="r"/>
                          <a:r>
                            <a:rPr lang="en-IN" sz="1600" dirty="0">
                              <a:effectLst/>
                              <a:latin typeface="Times New Roman" panose="02020603050405020304" pitchFamily="18" charset="0"/>
                              <a:ea typeface="Calibri" panose="020F0502020204030204" pitchFamily="34" charset="0"/>
                              <a:cs typeface="Mangal" panose="02040503050203030202" pitchFamily="18" charset="0"/>
                            </a:rPr>
                            <a:t>( 18 )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6782950"/>
                      </a:ext>
                    </a:extLst>
                  </a:tr>
                </a:tbl>
              </a:graphicData>
            </a:graphic>
          </p:graphicFrame>
        </mc:Fallback>
      </mc:AlternateContent>
    </p:spTree>
    <p:extLst>
      <p:ext uri="{BB962C8B-B14F-4D97-AF65-F5344CB8AC3E}">
        <p14:creationId xmlns:p14="http://schemas.microsoft.com/office/powerpoint/2010/main" val="144928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718DC2-0FBA-8F75-08BE-C0856B31D5F2}"/>
              </a:ext>
            </a:extLst>
          </p:cNvPr>
          <p:cNvSpPr>
            <a:spLocks noGrp="1"/>
          </p:cNvSpPr>
          <p:nvPr>
            <p:ph type="body" idx="2"/>
          </p:nvPr>
        </p:nvSpPr>
        <p:spPr>
          <a:xfrm>
            <a:off x="0" y="12550"/>
            <a:ext cx="5578764" cy="885567"/>
          </a:xfrm>
        </p:spPr>
        <p:txBody>
          <a:bodyPr>
            <a:noAutofit/>
          </a:bodyPr>
          <a:lstStyle/>
          <a:p>
            <a:pPr algn="ctr"/>
            <a:r>
              <a:rPr lang="en-US" sz="2000" b="1" dirty="0">
                <a:effectLst/>
                <a:latin typeface="Times New Roman" panose="02020603050405020304" pitchFamily="18" charset="0"/>
                <a:ea typeface="Calibri" panose="020F0502020204030204" pitchFamily="34" charset="0"/>
              </a:rPr>
              <a:t>Minimization of unique Standard Length usages as Objective 3 </a:t>
            </a:r>
            <a:endParaRPr lang="en-IN" sz="2400" b="1" dirty="0"/>
          </a:p>
        </p:txBody>
      </p:sp>
      <p:sp>
        <p:nvSpPr>
          <p:cNvPr id="4" name="Text Placeholder 3">
            <a:extLst>
              <a:ext uri="{FF2B5EF4-FFF2-40B4-BE49-F238E27FC236}">
                <a16:creationId xmlns:a16="http://schemas.microsoft.com/office/drawing/2014/main" id="{D489F598-A1AB-EDCF-9A44-6272CF06CF9B}"/>
              </a:ext>
            </a:extLst>
          </p:cNvPr>
          <p:cNvSpPr>
            <a:spLocks noGrp="1"/>
          </p:cNvSpPr>
          <p:nvPr>
            <p:ph type="body" idx="3"/>
          </p:nvPr>
        </p:nvSpPr>
        <p:spPr>
          <a:xfrm>
            <a:off x="48047" y="898116"/>
            <a:ext cx="5733242" cy="5423551"/>
          </a:xfrm>
        </p:spPr>
        <p:txBody>
          <a:bodyPr>
            <a:normAutofit/>
          </a:bodyPr>
          <a:lstStyle/>
          <a:p>
            <a:pPr marL="114300" indent="0" algn="just">
              <a:lnSpc>
                <a:spcPct val="115000"/>
              </a:lnSpc>
              <a:spcBef>
                <a:spcPts val="1200"/>
              </a:spcBef>
              <a:spcAft>
                <a:spcPts val="12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The minimization of unique Standard Length usages as Objective 3 is defined using equations 15 to 23, excluding Eq. 17. The previous Objective 2 minimization function (Eq. 17) is replaced as a constraint in this problem as Eq. 22. The present objective function of minimizing unique Standard Lengths being used is described in Eq. 19. Equations 20 and 21 are used to populate the binary variable (Eq. 23) representing at least a single usage of respective standard length.</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 Placeholder 3">
            <a:extLst>
              <a:ext uri="{FF2B5EF4-FFF2-40B4-BE49-F238E27FC236}">
                <a16:creationId xmlns:a16="http://schemas.microsoft.com/office/drawing/2014/main" id="{0A8C1B0B-005E-5CB9-5267-B88A035AC2EE}"/>
              </a:ext>
            </a:extLst>
          </p:cNvPr>
          <p:cNvSpPr txBox="1">
            <a:spLocks/>
          </p:cNvSpPr>
          <p:nvPr/>
        </p:nvSpPr>
        <p:spPr>
          <a:xfrm>
            <a:off x="5912517" y="898117"/>
            <a:ext cx="6153493" cy="542355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lnSpc>
                <a:spcPct val="115000"/>
              </a:lnSpc>
              <a:spcBef>
                <a:spcPts val="1200"/>
              </a:spcBef>
              <a:spcAft>
                <a:spcPts val="12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The final </a:t>
            </a:r>
            <a:r>
              <a:rPr lang="en-US" sz="1400" dirty="0" err="1">
                <a:effectLst/>
                <a:latin typeface="Times New Roman" panose="02020603050405020304" pitchFamily="18" charset="0"/>
                <a:ea typeface="Calibri" panose="020F0502020204030204" pitchFamily="34" charset="0"/>
                <a:cs typeface="Mangal" panose="02040503050203030202" pitchFamily="18" charset="0"/>
              </a:rPr>
              <a:t>CSProblem</a:t>
            </a:r>
            <a:r>
              <a:rPr lang="en-US" sz="1400" dirty="0">
                <a:effectLst/>
                <a:latin typeface="Times New Roman" panose="02020603050405020304" pitchFamily="18" charset="0"/>
                <a:ea typeface="Calibri" panose="020F0502020204030204" pitchFamily="34" charset="0"/>
                <a:cs typeface="Mangal" panose="02040503050203030202" pitchFamily="18" charset="0"/>
              </a:rPr>
              <a:t> as Objective 4 is described using equations 15 to 28, excluding equations 17 and 19. Equation 24 minimizes the unique patterns which are used in the solution; where equations 25 and 26 populate the binary variable (described in Eq. 28) representing usage of a pattern (taking a value of 0 if the respective pattern is not used in the solution). The objective function of Eq. 19 is replaced as the constraint of Eq. 27, with the constraining bound as the objective function value from the previous Objective 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 Placeholder 2">
            <a:extLst>
              <a:ext uri="{FF2B5EF4-FFF2-40B4-BE49-F238E27FC236}">
                <a16:creationId xmlns:a16="http://schemas.microsoft.com/office/drawing/2014/main" id="{EC22EDD7-F6AF-FF78-429B-937ABB93A11B}"/>
              </a:ext>
            </a:extLst>
          </p:cNvPr>
          <p:cNvSpPr txBox="1">
            <a:spLocks/>
          </p:cNvSpPr>
          <p:nvPr/>
        </p:nvSpPr>
        <p:spPr>
          <a:xfrm>
            <a:off x="6096000" y="68980"/>
            <a:ext cx="6107345" cy="5860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M</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inimize Unique </a:t>
            </a:r>
            <a:r>
              <a:rPr lang="en-US" sz="2000" b="1" dirty="0">
                <a:latin typeface="Times New Roman" panose="02020603050405020304" pitchFamily="18" charset="0"/>
                <a:ea typeface="Calibri" panose="020F0502020204030204" pitchFamily="34" charset="0"/>
                <a:cs typeface="Times New Roman" panose="02020603050405020304" pitchFamily="18" charset="0"/>
              </a:rPr>
              <a:t>P</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atterns Usage as Objective 4</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553A9D74-B719-35E6-1A96-86C47CA7FED1}"/>
                  </a:ext>
                </a:extLst>
              </p:cNvPr>
              <p:cNvGraphicFramePr>
                <a:graphicFrameLocks noGrp="1"/>
              </p:cNvGraphicFramePr>
              <p:nvPr>
                <p:extLst>
                  <p:ext uri="{D42A27DB-BD31-4B8C-83A1-F6EECF244321}">
                    <p14:modId xmlns:p14="http://schemas.microsoft.com/office/powerpoint/2010/main" val="738793783"/>
                  </p:ext>
                </p:extLst>
              </p:nvPr>
            </p:nvGraphicFramePr>
            <p:xfrm>
              <a:off x="132629" y="2937812"/>
              <a:ext cx="5661947" cy="3311707"/>
            </p:xfrm>
            <a:graphic>
              <a:graphicData uri="http://schemas.openxmlformats.org/drawingml/2006/table">
                <a:tbl>
                  <a:tblPr firstRow="1" firstCol="1" bandRow="1"/>
                  <a:tblGrid>
                    <a:gridCol w="5017510">
                      <a:extLst>
                        <a:ext uri="{9D8B030D-6E8A-4147-A177-3AD203B41FA5}">
                          <a16:colId xmlns:a16="http://schemas.microsoft.com/office/drawing/2014/main" val="1234044467"/>
                        </a:ext>
                      </a:extLst>
                    </a:gridCol>
                    <a:gridCol w="644437">
                      <a:extLst>
                        <a:ext uri="{9D8B030D-6E8A-4147-A177-3AD203B41FA5}">
                          <a16:colId xmlns:a16="http://schemas.microsoft.com/office/drawing/2014/main" val="2312606350"/>
                        </a:ext>
                      </a:extLst>
                    </a:gridCol>
                  </a:tblGrid>
                  <a:tr h="622199">
                    <a:tc>
                      <a:txBody>
                        <a:bodyPr/>
                        <a:lstStyle/>
                        <a:p>
                          <a:pPr algn="just"/>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𝑚𝑖𝑛𝑖𝑚𝑖𝑧𝑒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𝐿</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( 19 )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653462"/>
                      </a:ext>
                    </a:extLst>
                  </a:tr>
                  <a:tr h="650280">
                    <a:tc>
                      <a:txBody>
                        <a:bodyPr/>
                        <a:lstStyle/>
                        <a:p>
                          <a:pPr algn="just"/>
                          <a14:m>
                            <m:oMathPara xmlns:m="http://schemas.openxmlformats.org/officeDocument/2006/math">
                              <m:oMathParaPr>
                                <m:jc m:val="left"/>
                              </m:oMathParaPr>
                              <m:oMath xmlns:m="http://schemas.openxmlformats.org/officeDocument/2006/math">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e>
                                </m:nary>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𝐿</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( 20 )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4874936"/>
                      </a:ext>
                    </a:extLst>
                  </a:tr>
                  <a:tr h="650280">
                    <a:tc>
                      <a:txBody>
                        <a:bodyPr/>
                        <a:lstStyle/>
                        <a:p>
                          <a:pPr algn="just"/>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𝑀</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e>
                                </m:nary>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𝐿</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( 21 )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72022"/>
                      </a:ext>
                    </a:extLst>
                  </a:tr>
                  <a:tr h="864036">
                    <a:tc>
                      <a:txBody>
                        <a:bodyPr/>
                        <a:lstStyle/>
                        <a:p>
                          <a:pPr/>
                          <a14:m>
                            <m:oMathPara xmlns:m="http://schemas.openxmlformats.org/officeDocument/2006/math">
                              <m:oMathParaPr>
                                <m:jc m:val="left"/>
                              </m:oMathParaPr>
                              <m:oMath xmlns:m="http://schemas.openxmlformats.org/officeDocument/2006/math">
                                <m:nary>
                                  <m:naryPr>
                                    <m:chr m:val="∑"/>
                                    <m:limLoc m:val="undOvr"/>
                                    <m:supHide m:val="on"/>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400" i="1">
                                        <a:effectLst/>
                                        <a:latin typeface="Cambria Math" panose="02040503050406030204" pitchFamily="18" charset="0"/>
                                        <a:ea typeface="Calibri" panose="020F0502020204030204" pitchFamily="34" charset="0"/>
                                        <a:cs typeface="Times New Roman" panose="02020603050405020304" pitchFamily="18" charset="0"/>
                                      </a:rPr>
                                      <m:t>∈</m:t>
                                    </m:r>
                                    <m:r>
                                      <a:rPr lang="en-IN" sz="14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𝐺</m:t>
                                        </m:r>
                                      </m:e>
                                      <m:sub>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𝑝</m:t>
                                            </m:r>
                                          </m:sub>
                                        </m:sSub>
                                      </m:sub>
                                    </m:sSub>
                                  </m:e>
                                </m:nary>
                                <m:r>
                                  <a:rPr lang="en-IN" sz="1400" i="1">
                                    <a:effectLst/>
                                    <a:latin typeface="Cambria Math" panose="02040503050406030204" pitchFamily="18" charset="0"/>
                                    <a:ea typeface="Calibri" panose="020F0502020204030204" pitchFamily="34" charset="0"/>
                                    <a:cs typeface="Times New Roman" panose="02020603050405020304" pitchFamily="18" charset="0"/>
                                  </a:rPr>
                                  <m:t>≤</m:t>
                                </m:r>
                                <m:r>
                                  <a:rPr lang="en-IN" sz="1400" i="1">
                                    <a:effectLst/>
                                    <a:latin typeface="Cambria Math" panose="02040503050406030204" pitchFamily="18" charset="0"/>
                                    <a:ea typeface="Calibri" panose="020F0502020204030204" pitchFamily="34" charset="0"/>
                                    <a:cs typeface="Times New Roman" panose="02020603050405020304" pitchFamily="18" charset="0"/>
                                  </a:rPr>
                                  <m:t>𝐶𝑜𝑠𝑡</m:t>
                                </m:r>
                                <m:r>
                                  <a:rPr lang="en-IN" sz="1400" i="1">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effectLst/>
                                    <a:latin typeface="Cambria Math" panose="02040503050406030204" pitchFamily="18" charset="0"/>
                                    <a:ea typeface="Calibri" panose="020F0502020204030204" pitchFamily="34" charset="0"/>
                                    <a:cs typeface="Times New Roman" panose="02020603050405020304" pitchFamily="18" charset="0"/>
                                  </a:rPr>
                                  <m:t>𝑀𝑖𝑛𝑖𝑚𝑖𝑧𝑎𝑡𝑖𝑜𝑛</m:t>
                                </m:r>
                                <m:r>
                                  <a:rPr lang="en-IN" sz="1400" i="1">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effectLst/>
                                    <a:latin typeface="Cambria Math" panose="02040503050406030204" pitchFamily="18" charset="0"/>
                                    <a:ea typeface="Calibri" panose="020F0502020204030204" pitchFamily="34" charset="0"/>
                                    <a:cs typeface="Times New Roman" panose="02020603050405020304" pitchFamily="18" charset="0"/>
                                  </a:rPr>
                                  <m:t>𝑂𝑢𝑡𝑝𝑢𝑡</m:t>
                                </m:r>
                                <m:r>
                                  <a:rPr lang="en-IN" sz="1400" i="1">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effectLst/>
                                    <a:latin typeface="Cambria Math" panose="02040503050406030204" pitchFamily="18" charset="0"/>
                                    <a:ea typeface="Calibri" panose="020F0502020204030204" pitchFamily="34" charset="0"/>
                                    <a:cs typeface="Times New Roman" panose="02020603050405020304" pitchFamily="18" charset="0"/>
                                  </a:rPr>
                                  <m:t>𝑓𝑟𝑜𝑚</m:t>
                                </m:r>
                                <m:r>
                                  <a:rPr lang="en-IN" sz="1400" i="1">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effectLst/>
                                    <a:latin typeface="Cambria Math" panose="02040503050406030204" pitchFamily="18" charset="0"/>
                                    <a:ea typeface="Calibri" panose="020F0502020204030204" pitchFamily="34" charset="0"/>
                                    <a:cs typeface="Times New Roman" panose="02020603050405020304" pitchFamily="18" charset="0"/>
                                  </a:rPr>
                                  <m:t>𝑂𝑏𝑗𝑒𝑐𝑡𝑖𝑣𝑒</m:t>
                                </m:r>
                                <m:r>
                                  <a:rPr lang="en-IN" sz="1400" i="1">
                                    <a:effectLst/>
                                    <a:latin typeface="Cambria Math" panose="02040503050406030204" pitchFamily="18" charset="0"/>
                                    <a:ea typeface="Calibri" panose="020F0502020204030204" pitchFamily="34" charset="0"/>
                                    <a:cs typeface="Times New Roman" panose="02020603050405020304" pitchFamily="18" charset="0"/>
                                  </a:rPr>
                                  <m:t> 2,</m:t>
                                </m:r>
                              </m:oMath>
                            </m:oMathPara>
                          </a14:m>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( 22 )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06619"/>
                      </a:ext>
                    </a:extLst>
                  </a:tr>
                  <a:tr h="311294">
                    <a:tc>
                      <a:txBody>
                        <a:bodyPr/>
                        <a:lstStyle/>
                        <a:p>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∈{0,1},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𝐿</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( 23 )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4027918"/>
                      </a:ext>
                    </a:extLst>
                  </a:tr>
                </a:tbl>
              </a:graphicData>
            </a:graphic>
          </p:graphicFrame>
        </mc:Choice>
        <mc:Fallback xmlns="">
          <p:graphicFrame>
            <p:nvGraphicFramePr>
              <p:cNvPr id="9" name="Table 8">
                <a:extLst>
                  <a:ext uri="{FF2B5EF4-FFF2-40B4-BE49-F238E27FC236}">
                    <a16:creationId xmlns:a16="http://schemas.microsoft.com/office/drawing/2014/main" id="{553A9D74-B719-35E6-1A96-86C47CA7FED1}"/>
                  </a:ext>
                </a:extLst>
              </p:cNvPr>
              <p:cNvGraphicFramePr>
                <a:graphicFrameLocks noGrp="1"/>
              </p:cNvGraphicFramePr>
              <p:nvPr>
                <p:extLst>
                  <p:ext uri="{D42A27DB-BD31-4B8C-83A1-F6EECF244321}">
                    <p14:modId xmlns:p14="http://schemas.microsoft.com/office/powerpoint/2010/main" val="738793783"/>
                  </p:ext>
                </p:extLst>
              </p:nvPr>
            </p:nvGraphicFramePr>
            <p:xfrm>
              <a:off x="132629" y="2937812"/>
              <a:ext cx="5661947" cy="3311707"/>
            </p:xfrm>
            <a:graphic>
              <a:graphicData uri="http://schemas.openxmlformats.org/drawingml/2006/table">
                <a:tbl>
                  <a:tblPr firstRow="1" firstCol="1" bandRow="1"/>
                  <a:tblGrid>
                    <a:gridCol w="5017510">
                      <a:extLst>
                        <a:ext uri="{9D8B030D-6E8A-4147-A177-3AD203B41FA5}">
                          <a16:colId xmlns:a16="http://schemas.microsoft.com/office/drawing/2014/main" val="1234044467"/>
                        </a:ext>
                      </a:extLst>
                    </a:gridCol>
                    <a:gridCol w="644437">
                      <a:extLst>
                        <a:ext uri="{9D8B030D-6E8A-4147-A177-3AD203B41FA5}">
                          <a16:colId xmlns:a16="http://schemas.microsoft.com/office/drawing/2014/main" val="2312606350"/>
                        </a:ext>
                      </a:extLst>
                    </a:gridCol>
                  </a:tblGrid>
                  <a:tr h="68313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1" t="-893" r="-13107" b="-466964"/>
                          </a:stretch>
                        </a:blip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( 19 )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653462"/>
                      </a:ext>
                    </a:extLst>
                  </a:tr>
                  <a:tr h="714629">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1" t="-95763" r="-13107" b="-343220"/>
                          </a:stretch>
                        </a:blip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( 20 )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4874936"/>
                      </a:ext>
                    </a:extLst>
                  </a:tr>
                  <a:tr h="714629">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1" t="-195763" r="-13107" b="-243220"/>
                          </a:stretch>
                        </a:blip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( 21 )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72022"/>
                      </a:ext>
                    </a:extLst>
                  </a:tr>
                  <a:tr h="86403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1" t="-245775" r="-13107" b="-102113"/>
                          </a:stretch>
                        </a:blip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( 22 )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06619"/>
                      </a:ext>
                    </a:extLst>
                  </a:tr>
                  <a:tr h="33528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1" t="-892727" r="-13107" b="-163636"/>
                          </a:stretch>
                        </a:blipFill>
                      </a:tcPr>
                    </a:tc>
                    <a:tc>
                      <a:txBody>
                        <a:bodyPr/>
                        <a:lstStyle/>
                        <a:p>
                          <a:pPr algn="r"/>
                          <a:r>
                            <a:rPr lang="en-IN" sz="1500" dirty="0">
                              <a:effectLst/>
                              <a:latin typeface="Times New Roman" panose="02020603050405020304" pitchFamily="18" charset="0"/>
                              <a:ea typeface="Calibri" panose="020F0502020204030204" pitchFamily="34" charset="0"/>
                              <a:cs typeface="Mangal" panose="02040503050203030202" pitchFamily="18" charset="0"/>
                            </a:rPr>
                            <a:t>( 23 )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40279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8F4C337D-1706-9AB9-DE90-5DCB08B3CE56}"/>
                  </a:ext>
                </a:extLst>
              </p:cNvPr>
              <p:cNvGraphicFramePr>
                <a:graphicFrameLocks noGrp="1"/>
              </p:cNvGraphicFramePr>
              <p:nvPr>
                <p:extLst>
                  <p:ext uri="{D42A27DB-BD31-4B8C-83A1-F6EECF244321}">
                    <p14:modId xmlns:p14="http://schemas.microsoft.com/office/powerpoint/2010/main" val="1870385439"/>
                  </p:ext>
                </p:extLst>
              </p:nvPr>
            </p:nvGraphicFramePr>
            <p:xfrm>
              <a:off x="5997100" y="2998768"/>
              <a:ext cx="6153493" cy="3244360"/>
            </p:xfrm>
            <a:graphic>
              <a:graphicData uri="http://schemas.openxmlformats.org/drawingml/2006/table">
                <a:tbl>
                  <a:tblPr firstRow="1" firstCol="1" bandRow="1"/>
                  <a:tblGrid>
                    <a:gridCol w="5617540">
                      <a:extLst>
                        <a:ext uri="{9D8B030D-6E8A-4147-A177-3AD203B41FA5}">
                          <a16:colId xmlns:a16="http://schemas.microsoft.com/office/drawing/2014/main" val="299176343"/>
                        </a:ext>
                      </a:extLst>
                    </a:gridCol>
                    <a:gridCol w="535953">
                      <a:extLst>
                        <a:ext uri="{9D8B030D-6E8A-4147-A177-3AD203B41FA5}">
                          <a16:colId xmlns:a16="http://schemas.microsoft.com/office/drawing/2014/main" val="714887255"/>
                        </a:ext>
                      </a:extLst>
                    </a:gridCol>
                  </a:tblGrid>
                  <a:tr h="871720">
                    <a:tc>
                      <a:txBody>
                        <a:bodyPr/>
                        <a:lstStyle/>
                        <a:p>
                          <a:pPr algn="just"/>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𝑚𝑖𝑛𝑖𝑚𝑖𝑧𝑒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( 24 )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2228771"/>
                      </a:ext>
                    </a:extLst>
                  </a:tr>
                  <a:tr h="460718">
                    <a:tc>
                      <a:txBody>
                        <a:bodyPr/>
                        <a:lstStyle/>
                        <a:p>
                          <a:pPr algn="just"/>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( 25 )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6235761"/>
                      </a:ext>
                    </a:extLst>
                  </a:tr>
                  <a:tr h="466243">
                    <a:tc>
                      <a:txBody>
                        <a:bodyPr/>
                        <a:lstStyle/>
                        <a:p>
                          <a:pPr/>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𝑀</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( 26 )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4636755"/>
                      </a:ext>
                    </a:extLst>
                  </a:tr>
                  <a:tr h="1091024">
                    <a:tc>
                      <a:txBody>
                        <a:bodyPr/>
                        <a:lstStyle/>
                        <a:p>
                          <a:pPr/>
                          <a14:m>
                            <m:oMathPara xmlns:m="http://schemas.openxmlformats.org/officeDocument/2006/math">
                              <m:oMathParaPr>
                                <m:jc m:val="left"/>
                              </m:oMathParaPr>
                              <m:oMath xmlns:m="http://schemas.openxmlformats.org/officeDocument/2006/math">
                                <m:nary>
                                  <m:naryPr>
                                    <m:chr m:val="∑"/>
                                    <m:limLoc m:val="undOvr"/>
                                    <m:supHide m:val="on"/>
                                    <m:ctrlPr>
                                      <a:rPr lang="en-IN" sz="13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3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300" i="1">
                                        <a:effectLst/>
                                        <a:latin typeface="Cambria Math" panose="02040503050406030204" pitchFamily="18" charset="0"/>
                                        <a:ea typeface="Calibri" panose="020F0502020204030204" pitchFamily="34" charset="0"/>
                                        <a:cs typeface="Times New Roman" panose="02020603050405020304" pitchFamily="18" charset="0"/>
                                      </a:rPr>
                                      <m:t>∈</m:t>
                                    </m:r>
                                    <m:r>
                                      <a:rPr lang="en-IN" sz="1300" i="1">
                                        <a:effectLst/>
                                        <a:latin typeface="Cambria Math" panose="02040503050406030204" pitchFamily="18" charset="0"/>
                                        <a:ea typeface="Calibri" panose="020F0502020204030204" pitchFamily="34" charset="0"/>
                                        <a:cs typeface="Times New Roman" panose="02020603050405020304" pitchFamily="18" charset="0"/>
                                      </a:rPr>
                                      <m:t>𝐿</m:t>
                                    </m:r>
                                  </m:sub>
                                  <m:sup/>
                                  <m:e>
                                    <m:sSub>
                                      <m:sSubPr>
                                        <m:ctrlPr>
                                          <a:rPr lang="en-IN"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3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IN" sz="1300" i="1">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300" i="1">
                                    <a:effectLst/>
                                    <a:latin typeface="Cambria Math" panose="02040503050406030204" pitchFamily="18" charset="0"/>
                                    <a:ea typeface="Calibri" panose="020F0502020204030204" pitchFamily="34" charset="0"/>
                                    <a:cs typeface="Times New Roman" panose="02020603050405020304" pitchFamily="18" charset="0"/>
                                  </a:rPr>
                                  <m:t>≤</m:t>
                                </m:r>
                                <m:r>
                                  <a:rPr lang="en-IN" sz="1300" i="1">
                                    <a:effectLst/>
                                    <a:latin typeface="Cambria Math" panose="02040503050406030204" pitchFamily="18" charset="0"/>
                                    <a:ea typeface="Calibri" panose="020F0502020204030204" pitchFamily="34" charset="0"/>
                                    <a:cs typeface="Times New Roman" panose="02020603050405020304" pitchFamily="18" charset="0"/>
                                  </a:rPr>
                                  <m:t>𝑈𝑛𝑖𝑞𝑢𝑒</m:t>
                                </m:r>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r>
                                  <a:rPr lang="en-IN" sz="1300" i="1">
                                    <a:effectLst/>
                                    <a:latin typeface="Cambria Math" panose="02040503050406030204" pitchFamily="18" charset="0"/>
                                    <a:ea typeface="Calibri" panose="020F0502020204030204" pitchFamily="34" charset="0"/>
                                    <a:cs typeface="Times New Roman" panose="02020603050405020304" pitchFamily="18" charset="0"/>
                                  </a:rPr>
                                  <m:t>𝑆𝑡𝑎𝑛𝑑𝑎𝑟𝑑</m:t>
                                </m:r>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r>
                                  <a:rPr lang="en-IN" sz="1300" i="1">
                                    <a:effectLst/>
                                    <a:latin typeface="Cambria Math" panose="02040503050406030204" pitchFamily="18" charset="0"/>
                                    <a:ea typeface="Calibri" panose="020F0502020204030204" pitchFamily="34" charset="0"/>
                                    <a:cs typeface="Times New Roman" panose="02020603050405020304" pitchFamily="18" charset="0"/>
                                  </a:rPr>
                                  <m:t>𝐿𝑒𝑛𝑔𝑡h</m:t>
                                </m:r>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r>
                                  <a:rPr lang="en-IN" sz="1300" i="1">
                                    <a:effectLst/>
                                    <a:latin typeface="Cambria Math" panose="02040503050406030204" pitchFamily="18" charset="0"/>
                                    <a:ea typeface="Calibri" panose="020F0502020204030204" pitchFamily="34" charset="0"/>
                                    <a:cs typeface="Times New Roman" panose="02020603050405020304" pitchFamily="18" charset="0"/>
                                  </a:rPr>
                                  <m:t>𝑀𝑖𝑛𝑖𝑚𝑖𝑧𝑎𝑡𝑖𝑜𝑛</m:t>
                                </m:r>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r>
                                  <a:rPr lang="en-IN" sz="1300" i="1">
                                    <a:effectLst/>
                                    <a:latin typeface="Cambria Math" panose="02040503050406030204" pitchFamily="18" charset="0"/>
                                    <a:ea typeface="Calibri" panose="020F0502020204030204" pitchFamily="34" charset="0"/>
                                    <a:cs typeface="Times New Roman" panose="02020603050405020304" pitchFamily="18" charset="0"/>
                                  </a:rPr>
                                  <m:t>𝑂𝑢𝑡𝑝𝑢𝑡</m:t>
                                </m:r>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r>
                                  <a:rPr lang="en-IN" sz="1300" i="1">
                                    <a:effectLst/>
                                    <a:latin typeface="Cambria Math" panose="02040503050406030204" pitchFamily="18" charset="0"/>
                                    <a:ea typeface="Calibri" panose="020F0502020204030204" pitchFamily="34" charset="0"/>
                                    <a:cs typeface="Times New Roman" panose="02020603050405020304" pitchFamily="18" charset="0"/>
                                  </a:rPr>
                                  <m:t>𝑓𝑟𝑜𝑚</m:t>
                                </m:r>
                                <m:r>
                                  <a:rPr lang="en-IN" sz="1300" i="1">
                                    <a:effectLst/>
                                    <a:latin typeface="Cambria Math" panose="02040503050406030204" pitchFamily="18" charset="0"/>
                                    <a:ea typeface="Calibri" panose="020F0502020204030204" pitchFamily="34" charset="0"/>
                                    <a:cs typeface="Times New Roman" panose="02020603050405020304" pitchFamily="18" charset="0"/>
                                  </a:rPr>
                                  <m:t> </m:t>
                                </m:r>
                                <m:r>
                                  <a:rPr lang="en-IN" sz="1300" i="1">
                                    <a:effectLst/>
                                    <a:latin typeface="Cambria Math" panose="02040503050406030204" pitchFamily="18" charset="0"/>
                                    <a:ea typeface="Calibri" panose="020F0502020204030204" pitchFamily="34" charset="0"/>
                                    <a:cs typeface="Times New Roman" panose="02020603050405020304" pitchFamily="18" charset="0"/>
                                  </a:rPr>
                                  <m:t>𝑂𝑏𝑗𝑒𝑐𝑡𝑖𝑣𝑒</m:t>
                                </m:r>
                                <m:r>
                                  <a:rPr lang="en-IN" sz="1300" i="1">
                                    <a:effectLst/>
                                    <a:latin typeface="Cambria Math" panose="02040503050406030204" pitchFamily="18" charset="0"/>
                                    <a:ea typeface="Calibri" panose="020F0502020204030204" pitchFamily="34" charset="0"/>
                                    <a:cs typeface="Times New Roman" panose="02020603050405020304" pitchFamily="18" charset="0"/>
                                  </a:rPr>
                                  <m:t> 3</m:t>
                                </m:r>
                                <m:r>
                                  <a:rPr lang="en-IN" sz="13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3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( 27 )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2479401"/>
                      </a:ext>
                    </a:extLst>
                  </a:tr>
                  <a:tr h="354655">
                    <a:tc>
                      <a:txBody>
                        <a:bodyPr/>
                        <a:lstStyle/>
                        <a:p>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∈{0,1},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( 28 )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1977800"/>
                      </a:ext>
                    </a:extLst>
                  </a:tr>
                </a:tbl>
              </a:graphicData>
            </a:graphic>
          </p:graphicFrame>
        </mc:Choice>
        <mc:Fallback xmlns="">
          <p:graphicFrame>
            <p:nvGraphicFramePr>
              <p:cNvPr id="12" name="Table 11">
                <a:extLst>
                  <a:ext uri="{FF2B5EF4-FFF2-40B4-BE49-F238E27FC236}">
                    <a16:creationId xmlns:a16="http://schemas.microsoft.com/office/drawing/2014/main" id="{8F4C337D-1706-9AB9-DE90-5DCB08B3CE56}"/>
                  </a:ext>
                </a:extLst>
              </p:cNvPr>
              <p:cNvGraphicFramePr>
                <a:graphicFrameLocks noGrp="1"/>
              </p:cNvGraphicFramePr>
              <p:nvPr>
                <p:extLst>
                  <p:ext uri="{D42A27DB-BD31-4B8C-83A1-F6EECF244321}">
                    <p14:modId xmlns:p14="http://schemas.microsoft.com/office/powerpoint/2010/main" val="1870385439"/>
                  </p:ext>
                </p:extLst>
              </p:nvPr>
            </p:nvGraphicFramePr>
            <p:xfrm>
              <a:off x="5997100" y="2998768"/>
              <a:ext cx="6153493" cy="3244360"/>
            </p:xfrm>
            <a:graphic>
              <a:graphicData uri="http://schemas.openxmlformats.org/drawingml/2006/table">
                <a:tbl>
                  <a:tblPr firstRow="1" firstCol="1" bandRow="1"/>
                  <a:tblGrid>
                    <a:gridCol w="5617540">
                      <a:extLst>
                        <a:ext uri="{9D8B030D-6E8A-4147-A177-3AD203B41FA5}">
                          <a16:colId xmlns:a16="http://schemas.microsoft.com/office/drawing/2014/main" val="299176343"/>
                        </a:ext>
                      </a:extLst>
                    </a:gridCol>
                    <a:gridCol w="535953">
                      <a:extLst>
                        <a:ext uri="{9D8B030D-6E8A-4147-A177-3AD203B41FA5}">
                          <a16:colId xmlns:a16="http://schemas.microsoft.com/office/drawing/2014/main" val="714887255"/>
                        </a:ext>
                      </a:extLst>
                    </a:gridCol>
                  </a:tblGrid>
                  <a:tr h="87172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8" t="-699" r="-9751" b="-311189"/>
                          </a:stretch>
                        </a:blip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( 24 )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2228771"/>
                      </a:ext>
                    </a:extLst>
                  </a:tr>
                  <a:tr h="460718">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8" t="-189474" r="-9751" b="-485526"/>
                          </a:stretch>
                        </a:blip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( 25 )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6235761"/>
                      </a:ext>
                    </a:extLst>
                  </a:tr>
                  <a:tr h="46624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8" t="-285714" r="-9751" b="-379221"/>
                          </a:stretch>
                        </a:blip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( 26 )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4636755"/>
                      </a:ext>
                    </a:extLst>
                  </a:tr>
                  <a:tr h="1091024">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8" t="-165000" r="-9751" b="-62222"/>
                          </a:stretch>
                        </a:blip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( 27 )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2479401"/>
                      </a:ext>
                    </a:extLst>
                  </a:tr>
                  <a:tr h="354655">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8" t="-822414" r="-9751" b="-93103"/>
                          </a:stretch>
                        </a:blipFill>
                      </a:tcPr>
                    </a:tc>
                    <a:tc>
                      <a:txBody>
                        <a:bodyPr/>
                        <a:lstStyle/>
                        <a:p>
                          <a:pPr algn="r"/>
                          <a:r>
                            <a:rPr lang="en-IN" sz="1200" dirty="0">
                              <a:effectLst/>
                              <a:latin typeface="Times New Roman" panose="02020603050405020304" pitchFamily="18" charset="0"/>
                              <a:ea typeface="Calibri" panose="020F0502020204030204" pitchFamily="34" charset="0"/>
                              <a:cs typeface="Mangal" panose="02040503050203030202" pitchFamily="18" charset="0"/>
                            </a:rPr>
                            <a:t>( 28 )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1977800"/>
                      </a:ext>
                    </a:extLst>
                  </a:tr>
                </a:tbl>
              </a:graphicData>
            </a:graphic>
          </p:graphicFrame>
        </mc:Fallback>
      </mc:AlternateContent>
    </p:spTree>
    <p:extLst>
      <p:ext uri="{BB962C8B-B14F-4D97-AF65-F5344CB8AC3E}">
        <p14:creationId xmlns:p14="http://schemas.microsoft.com/office/powerpoint/2010/main" val="50881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4000" b="1" dirty="0">
                <a:effectLst/>
                <a:latin typeface="Times New Roman" panose="02020603050405020304" pitchFamily="18" charset="0"/>
                <a:ea typeface="Calibri" panose="020F0502020204030204" pitchFamily="34" charset="0"/>
                <a:cs typeface="Mangal" panose="02040503050203030202" pitchFamily="18" charset="0"/>
              </a:rPr>
              <a:t>Dataset, Results and Discussion</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5" name="Google Shape;55;p4"/>
          <p:cNvSpPr txBox="1">
            <a:spLocks noGrp="1"/>
          </p:cNvSpPr>
          <p:nvPr>
            <p:ph type="body" idx="2"/>
          </p:nvPr>
        </p:nvSpPr>
        <p:spPr>
          <a:xfrm>
            <a:off x="449263" y="873305"/>
            <a:ext cx="10663237" cy="7947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000" dirty="0">
                <a:effectLst/>
                <a:latin typeface="Times New Roman" panose="02020603050405020304" pitchFamily="18" charset="0"/>
                <a:ea typeface="Calibri" panose="020F0502020204030204" pitchFamily="34" charset="0"/>
              </a:rPr>
              <a:t>We compare the performance of our deterministic heuristic by developing computational instances which may be found in the online dataset </a:t>
            </a:r>
            <a:r>
              <a:rPr lang="en-IN" sz="2000" dirty="0">
                <a:effectLst/>
                <a:latin typeface="Times New Roman" panose="02020603050405020304" pitchFamily="18" charset="0"/>
                <a:ea typeface="Calibri" panose="020F0502020204030204" pitchFamily="34" charset="0"/>
              </a:rPr>
              <a:t>available on </a:t>
            </a:r>
            <a:r>
              <a:rPr lang="en-IN" sz="20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GitHub</a:t>
            </a:r>
            <a:r>
              <a:rPr lang="en-IN" sz="2000" dirty="0">
                <a:effectLst/>
                <a:latin typeface="Times New Roman" panose="02020603050405020304" pitchFamily="18" charset="0"/>
                <a:ea typeface="Calibri" panose="020F0502020204030204" pitchFamily="34" charset="0"/>
              </a:rPr>
              <a:t>.</a:t>
            </a:r>
            <a:endParaRPr sz="3200" dirty="0"/>
          </a:p>
        </p:txBody>
      </p:sp>
      <p:graphicFrame>
        <p:nvGraphicFramePr>
          <p:cNvPr id="2" name="Table 1">
            <a:extLst>
              <a:ext uri="{FF2B5EF4-FFF2-40B4-BE49-F238E27FC236}">
                <a16:creationId xmlns:a16="http://schemas.microsoft.com/office/drawing/2014/main" id="{CF3B834A-1A34-40BB-39E8-FEF15A66C4F9}"/>
              </a:ext>
            </a:extLst>
          </p:cNvPr>
          <p:cNvGraphicFramePr>
            <a:graphicFrameLocks noGrp="1"/>
          </p:cNvGraphicFramePr>
          <p:nvPr>
            <p:extLst>
              <p:ext uri="{D42A27DB-BD31-4B8C-83A1-F6EECF244321}">
                <p14:modId xmlns:p14="http://schemas.microsoft.com/office/powerpoint/2010/main" val="1729852550"/>
              </p:ext>
            </p:extLst>
          </p:nvPr>
        </p:nvGraphicFramePr>
        <p:xfrm>
          <a:off x="1" y="1668082"/>
          <a:ext cx="12192001" cy="4284209"/>
        </p:xfrm>
        <a:graphic>
          <a:graphicData uri="http://schemas.openxmlformats.org/drawingml/2006/table">
            <a:tbl>
              <a:tblPr firstRow="1" firstCol="1" bandRow="1"/>
              <a:tblGrid>
                <a:gridCol w="922117">
                  <a:extLst>
                    <a:ext uri="{9D8B030D-6E8A-4147-A177-3AD203B41FA5}">
                      <a16:colId xmlns:a16="http://schemas.microsoft.com/office/drawing/2014/main" val="3016116302"/>
                    </a:ext>
                  </a:extLst>
                </a:gridCol>
                <a:gridCol w="1108364">
                  <a:extLst>
                    <a:ext uri="{9D8B030D-6E8A-4147-A177-3AD203B41FA5}">
                      <a16:colId xmlns:a16="http://schemas.microsoft.com/office/drawing/2014/main" val="2383148426"/>
                    </a:ext>
                  </a:extLst>
                </a:gridCol>
                <a:gridCol w="1108364">
                  <a:extLst>
                    <a:ext uri="{9D8B030D-6E8A-4147-A177-3AD203B41FA5}">
                      <a16:colId xmlns:a16="http://schemas.microsoft.com/office/drawing/2014/main" val="4120945000"/>
                    </a:ext>
                  </a:extLst>
                </a:gridCol>
                <a:gridCol w="923419">
                  <a:extLst>
                    <a:ext uri="{9D8B030D-6E8A-4147-A177-3AD203B41FA5}">
                      <a16:colId xmlns:a16="http://schemas.microsoft.com/office/drawing/2014/main" val="3074931276"/>
                    </a:ext>
                  </a:extLst>
                </a:gridCol>
                <a:gridCol w="1107062">
                  <a:extLst>
                    <a:ext uri="{9D8B030D-6E8A-4147-A177-3AD203B41FA5}">
                      <a16:colId xmlns:a16="http://schemas.microsoft.com/office/drawing/2014/main" val="158415339"/>
                    </a:ext>
                  </a:extLst>
                </a:gridCol>
                <a:gridCol w="923419">
                  <a:extLst>
                    <a:ext uri="{9D8B030D-6E8A-4147-A177-3AD203B41FA5}">
                      <a16:colId xmlns:a16="http://schemas.microsoft.com/office/drawing/2014/main" val="647079108"/>
                    </a:ext>
                  </a:extLst>
                </a:gridCol>
                <a:gridCol w="923419">
                  <a:extLst>
                    <a:ext uri="{9D8B030D-6E8A-4147-A177-3AD203B41FA5}">
                      <a16:colId xmlns:a16="http://schemas.microsoft.com/office/drawing/2014/main" val="691531970"/>
                    </a:ext>
                  </a:extLst>
                </a:gridCol>
                <a:gridCol w="1108364">
                  <a:extLst>
                    <a:ext uri="{9D8B030D-6E8A-4147-A177-3AD203B41FA5}">
                      <a16:colId xmlns:a16="http://schemas.microsoft.com/office/drawing/2014/main" val="3470529374"/>
                    </a:ext>
                  </a:extLst>
                </a:gridCol>
                <a:gridCol w="1108364">
                  <a:extLst>
                    <a:ext uri="{9D8B030D-6E8A-4147-A177-3AD203B41FA5}">
                      <a16:colId xmlns:a16="http://schemas.microsoft.com/office/drawing/2014/main" val="802214726"/>
                    </a:ext>
                  </a:extLst>
                </a:gridCol>
                <a:gridCol w="923419">
                  <a:extLst>
                    <a:ext uri="{9D8B030D-6E8A-4147-A177-3AD203B41FA5}">
                      <a16:colId xmlns:a16="http://schemas.microsoft.com/office/drawing/2014/main" val="3254921397"/>
                    </a:ext>
                  </a:extLst>
                </a:gridCol>
                <a:gridCol w="1187811">
                  <a:extLst>
                    <a:ext uri="{9D8B030D-6E8A-4147-A177-3AD203B41FA5}">
                      <a16:colId xmlns:a16="http://schemas.microsoft.com/office/drawing/2014/main" val="1638821138"/>
                    </a:ext>
                  </a:extLst>
                </a:gridCol>
                <a:gridCol w="847879">
                  <a:extLst>
                    <a:ext uri="{9D8B030D-6E8A-4147-A177-3AD203B41FA5}">
                      <a16:colId xmlns:a16="http://schemas.microsoft.com/office/drawing/2014/main" val="2369434390"/>
                    </a:ext>
                  </a:extLst>
                </a:gridCol>
              </a:tblGrid>
              <a:tr h="555556">
                <a:tc rowSpan="2">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algn="ct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Parameters of the Instance (Input)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rowSpan="2">
                  <a:txBody>
                    <a:bodyPr/>
                    <a:lstStyle/>
                    <a:p>
                      <a:pPr algn="ct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Heuristic Parameter</a:t>
                      </a:r>
                      <a:b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Total Patterns Generat-ed</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Obj.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Obj.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Obj.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Obj. 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Total Time taken for the Pattern Generations and all Objective Computations</a:t>
                      </a: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(seconds)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Waste %-age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ct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ctr"/>
                      <a:r>
                        <a:rPr lang="en-IN" sz="1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8088799"/>
                  </a:ext>
                </a:extLst>
              </a:tr>
              <a:tr h="1442653">
                <a:tc vMerge="1">
                  <a:txBody>
                    <a:bodyPr/>
                    <a:lstStyle/>
                    <a:p>
                      <a:endParaRPr lang="en-IN"/>
                    </a:p>
                  </a:txBody>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 of unique Cut-Lengths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 of available Unique Standard Lengths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Total Length of all require-</a:t>
                      </a:r>
                      <a:r>
                        <a:rPr lang="en-IN" sz="1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ments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 Total Waste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 Total Cost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 unique Standard length usage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 unique Pattern usage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89507725"/>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19346.3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418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28.254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1269.77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313.1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0.146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6903118"/>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20408.2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370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32.610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788.87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241.9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0.160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4300012"/>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8727.8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179.034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523.01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100.1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2.051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035396"/>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9789.7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299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31.865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752.69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145.8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0.325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8462364"/>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14898.1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320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14.562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1148.08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326.4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0.098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0353959"/>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19134.1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230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44.856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1144.78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156.9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0.234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2574170"/>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10001.8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270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257.547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616.85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61.8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2.575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5148899"/>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6836.0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27.762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397.10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63.6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0.406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7777797"/>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29580.7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173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626.898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1570.42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48.1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2.119</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8993414"/>
                  </a:ext>
                </a:extLst>
              </a:tr>
              <a:tr h="206093">
                <a:tc>
                  <a:txBody>
                    <a:bodyPr/>
                    <a:lstStyle/>
                    <a:p>
                      <a:pPr algn="ctr"/>
                      <a:r>
                        <a:rPr lang="en-IN" sz="15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29136.0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1045</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5.232</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1403.08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38</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781.3</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IN" sz="15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0.018</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8313673"/>
                  </a:ext>
                </a:extLst>
              </a:tr>
            </a:tbl>
          </a:graphicData>
        </a:graphic>
      </p:graphicFrame>
      <p:sp>
        <p:nvSpPr>
          <p:cNvPr id="4" name="TextBox 3">
            <a:extLst>
              <a:ext uri="{FF2B5EF4-FFF2-40B4-BE49-F238E27FC236}">
                <a16:creationId xmlns:a16="http://schemas.microsoft.com/office/drawing/2014/main" id="{DD432C15-DB2A-E60D-BDE9-CA792614296E}"/>
              </a:ext>
            </a:extLst>
          </p:cNvPr>
          <p:cNvSpPr txBox="1"/>
          <p:nvPr/>
        </p:nvSpPr>
        <p:spPr>
          <a:xfrm>
            <a:off x="6096000" y="5984695"/>
            <a:ext cx="6110652" cy="324384"/>
          </a:xfrm>
          <a:prstGeom prst="rect">
            <a:avLst/>
          </a:prstGeom>
          <a:noFill/>
        </p:spPr>
        <p:txBody>
          <a:bodyPr wrap="square">
            <a:spAutoFit/>
          </a:bodyPr>
          <a:lstStyle/>
          <a:p>
            <a:pPr algn="r">
              <a:lnSpc>
                <a:spcPct val="115000"/>
              </a:lnSpc>
              <a:spcBef>
                <a:spcPts val="600"/>
              </a:spcBef>
              <a:spcAft>
                <a:spcPts val="1200"/>
              </a:spcAft>
            </a:pPr>
            <a:r>
              <a:rPr lang="en-IN" sz="1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Waste % is calculated as (Objective 1 / Total Length of all requirements) * 100</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1723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4000" b="1" dirty="0">
                <a:effectLst/>
                <a:latin typeface="Times New Roman" panose="02020603050405020304" pitchFamily="18" charset="0"/>
                <a:ea typeface="Calibri" panose="020F0502020204030204" pitchFamily="34" charset="0"/>
                <a:cs typeface="Mangal" panose="02040503050203030202" pitchFamily="18" charset="0"/>
              </a:rPr>
              <a:t>Conclusion</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6" name="Google Shape;56;p4"/>
          <p:cNvSpPr txBox="1">
            <a:spLocks noGrp="1"/>
          </p:cNvSpPr>
          <p:nvPr>
            <p:ph type="body" idx="3"/>
          </p:nvPr>
        </p:nvSpPr>
        <p:spPr>
          <a:xfrm>
            <a:off x="449263" y="1178169"/>
            <a:ext cx="11253299" cy="5014814"/>
          </a:xfrm>
          <a:prstGeom prst="rect">
            <a:avLst/>
          </a:prstGeom>
          <a:noFill/>
          <a:ln>
            <a:noFill/>
          </a:ln>
        </p:spPr>
        <p:txBody>
          <a:bodyPr spcFirstLastPara="1" wrap="square" lIns="91425" tIns="45700" rIns="91425" bIns="45700" anchor="t" anchorCtr="0">
            <a:normAutofit/>
          </a:bodyPr>
          <a:lstStyle/>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It is necessary for proper implementation of scrap-optimization within industrial processes to help nullify manufacturing wastes. The discussed methodology of prior pattern-set generation has great potential to be when implemented in real processes, especially since the total waste generated is near to zero for each of the patterns. </a:t>
            </a:r>
          </a:p>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The discussed method of WCSP approach takes into consideration the priority of minimizing wastage above the optimization criteria of cost reduction which </a:t>
            </a:r>
            <a:r>
              <a:rPr lang="en-US" sz="1800" b="1" dirty="0">
                <a:effectLst/>
                <a:latin typeface="Times New Roman" panose="02020603050405020304" pitchFamily="18" charset="0"/>
                <a:ea typeface="Calibri" panose="020F0502020204030204" pitchFamily="34" charset="0"/>
              </a:rPr>
              <a:t>highlights the shifting trend in industrial decision making towards a more sustainable outlook. This is especially promising in terms of the current situation of actual implementation of sustainable practices within industries</a:t>
            </a:r>
            <a:r>
              <a:rPr lang="en-US" sz="1800" dirty="0">
                <a:effectLst/>
                <a:latin typeface="Times New Roman" panose="02020603050405020304" pitchFamily="18" charset="0"/>
                <a:ea typeface="Calibri" panose="020F0502020204030204" pitchFamily="34" charset="0"/>
              </a:rPr>
              <a:t> in the developing nations.</a:t>
            </a:r>
          </a:p>
          <a:p>
            <a:pPr marL="463550" indent="-285750">
              <a:lnSpc>
                <a:spcPct val="150000"/>
              </a:lnSpc>
              <a:spcBef>
                <a:spcPts val="0"/>
              </a:spcBef>
              <a:buSzPts val="2800"/>
            </a:pPr>
            <a:r>
              <a:rPr lang="en-US" sz="1800" b="1" dirty="0">
                <a:effectLst/>
                <a:latin typeface="Times New Roman" panose="02020603050405020304" pitchFamily="18" charset="0"/>
                <a:ea typeface="Calibri" panose="020F0502020204030204" pitchFamily="34" charset="0"/>
              </a:rPr>
              <a:t>As a future direction, the WCSP approach </a:t>
            </a:r>
            <a:r>
              <a:rPr lang="en-US" sz="1800" b="1" dirty="0">
                <a:latin typeface="Times New Roman" panose="02020603050405020304" pitchFamily="18" charset="0"/>
                <a:ea typeface="Calibri" panose="020F0502020204030204" pitchFamily="34" charset="0"/>
              </a:rPr>
              <a:t>should be </a:t>
            </a:r>
            <a:r>
              <a:rPr lang="en-US" sz="1800" b="1" dirty="0">
                <a:effectLst/>
                <a:latin typeface="Times New Roman" panose="02020603050405020304" pitchFamily="18" charset="0"/>
                <a:ea typeface="Calibri" panose="020F0502020204030204" pitchFamily="34" charset="0"/>
              </a:rPr>
              <a:t>extended to further variants of pattern generation</a:t>
            </a:r>
            <a:r>
              <a:rPr lang="en-US" sz="1800" dirty="0">
                <a:effectLst/>
                <a:latin typeface="Times New Roman" panose="02020603050405020304" pitchFamily="18" charset="0"/>
                <a:ea typeface="Calibri" panose="020F0502020204030204" pitchFamily="34" charset="0"/>
              </a:rPr>
              <a:t> techniques, especially utilizing newer meta-heuristics for the problem; and extend this approach </a:t>
            </a:r>
            <a:r>
              <a:rPr lang="en-US" sz="1800" b="1" dirty="0">
                <a:effectLst/>
                <a:latin typeface="Times New Roman" panose="02020603050405020304" pitchFamily="18" charset="0"/>
                <a:ea typeface="Calibri" panose="020F0502020204030204" pitchFamily="34" charset="0"/>
              </a:rPr>
              <a:t>to solve the 2DMSSCSP.</a:t>
            </a:r>
            <a:r>
              <a:rPr lang="en-US" sz="1800" dirty="0">
                <a:effectLst/>
                <a:latin typeface="Times New Roman" panose="02020603050405020304" pitchFamily="18" charset="0"/>
                <a:ea typeface="Calibri" panose="020F0502020204030204" pitchFamily="34" charset="0"/>
              </a:rPr>
              <a:t> </a:t>
            </a:r>
            <a:endParaRPr dirty="0"/>
          </a:p>
        </p:txBody>
      </p:sp>
    </p:spTree>
    <p:extLst>
      <p:ext uri="{BB962C8B-B14F-4D97-AF65-F5344CB8AC3E}">
        <p14:creationId xmlns:p14="http://schemas.microsoft.com/office/powerpoint/2010/main" val="366621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4000" b="1" kern="100" dirty="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References</a:t>
            </a:r>
            <a:endParaRPr lang="en-IN" sz="4000" b="1" kern="100" dirty="0">
              <a:solidFill>
                <a:schemeClr val="tx1"/>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56" name="Google Shape;56;p4"/>
          <p:cNvSpPr txBox="1">
            <a:spLocks noGrp="1"/>
          </p:cNvSpPr>
          <p:nvPr>
            <p:ph type="body" idx="3"/>
          </p:nvPr>
        </p:nvSpPr>
        <p:spPr>
          <a:xfrm>
            <a:off x="123092" y="756138"/>
            <a:ext cx="11975123" cy="5635869"/>
          </a:xfrm>
          <a:prstGeom prst="rect">
            <a:avLst/>
          </a:prstGeom>
          <a:noFill/>
          <a:ln>
            <a:noFill/>
          </a:ln>
        </p:spPr>
        <p:txBody>
          <a:bodyPr spcFirstLastPara="1" wrap="square" lIns="91425" tIns="45700" rIns="91425" bIns="45700" anchor="t" anchorCtr="0">
            <a:noAutofit/>
          </a:bodyPr>
          <a:lstStyle/>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Singh and C. M. Hussain, "Chapter Three - Zero waste manufacturing," in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Concepts of Advanced Zero Waste Tools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M. Hussain, Ed., Elsevier, 2021, pp. 45-67.</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Vignesh, S.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Rajadesingu</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K. D. Arunachalam, "Chapter Four - Challenges, issues, and problems with zero-waste tools," in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Concepts of Advanced Zero Waste Tools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M. Hussain, Ed., Elsevier, 2021, pp. 69-90.</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Eisemann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Trim Problem,"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Management Science,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3, no. 3, pp. 279-284, 1957.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C. Gilmore and R. E.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Gomory</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Linear Programming Approach to the Cutting-Stock Problem,"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Operations Research,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9, no. 6, pp. 849-859, 1961.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C. Gilmore and R. E.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Gomory</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Linear Programming Approach to the Cutting Stock Problem-Part II,"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Operations Research,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11, no. 6, pp. 863-888, 1963.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Degraeve</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Peeters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"Optimal Integer Solutions to Industrial Cutting-Stock Problems: Part 2, Benchmark Results,"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INFORMS Journal on Computing,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15, no. 1, pp. 58-81, 2003.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Degraeve</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L. Schrage, "Optimal Integer Solutions to Industrial Cutting Stock Problems,"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INFORMS Journal on Computing,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11, no. 4, pp. 406-419, 1999.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Dyckhoff</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New Linear Programming Approach to the Cutting Stock Problem,"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Operations Research,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29, no. 6, pp. 1092-1104, 1981.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 Gehring, T. Gal and W.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Rödder</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Produktions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Lagerbestandsplanung</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mit</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einem</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mehrstufigen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Produktionsmodell</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Papers of the 8th DGOR Annual Meeting/</a:t>
            </a:r>
            <a:r>
              <a:rPr lang="en-US" sz="1300" b="0" i="1"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Vorträge</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der 8. DGOR </a:t>
            </a:r>
            <a:r>
              <a:rPr lang="en-US" sz="1300" b="0" i="1"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Jahrestagung</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Heidelberg, 1979.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Heicken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W. König, "Integration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eines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heuristisch-optimierenden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Verfahrens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zur</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Lösung</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eines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eindimensionalen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Verschnittproblems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einem</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EDV-</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gestützten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Produktionsplanungs</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und-</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Steuerungssystem</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Operations-Research-Spektrum,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1, no. 4, pp. 251-259, 1 December 1980.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M. Suliman, "Pattern generating procedure for the cutting stock problem,"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74, no. 1, pp. 293-301, 2001.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Ben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Lagha</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Dahmani</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Krichen</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"Particle swarm optimization approach for resolving the cutting stock problem," in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2014 International Conference on Advanced Logistics and Transport (ICALT)</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2014.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 Cui, Y.-P. Cui and Z. Zhao, "Pattern-set generation algorithm for the one-dimensional multiple stock sizes cutting stock problem,"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Engineering Optimization,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47, no. 9, pp. 1289-1301, 2015.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Mellouli</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Mellouli</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F.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Masmoudi</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Innovative Genetic Algorithm for a Multi-Objective Optimization of Two-Dimensional Cutting-Stock Problem,"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Applied Artificial Intelligence,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33, no. 6, pp. 531-547, 2019. </a:t>
            </a:r>
            <a:endParaRPr lang="en-IN" sz="1300" dirty="0">
              <a:latin typeface="Times New Roman" panose="02020603050405020304" pitchFamily="18" charset="0"/>
              <a:cs typeface="Times New Roman" panose="02020603050405020304" pitchFamily="18" charset="0"/>
            </a:endParaRPr>
          </a:p>
          <a:p>
            <a:pPr marL="228600" marR="0" indent="-228600" algn="l" rtl="0" fontAlgn="t">
              <a:lnSpc>
                <a:spcPct val="120000"/>
              </a:lnSpc>
              <a:spcBef>
                <a:spcPts val="0"/>
              </a:spcBef>
              <a:spcAft>
                <a:spcPts val="0"/>
              </a:spcAft>
              <a:buClr>
                <a:srgbClr val="000000"/>
              </a:buClr>
              <a:buSzPts val="1100"/>
              <a:buFont typeface="+mj-lt"/>
              <a:buAutoNum type="arabicPeriod"/>
            </a:pP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Kallrath</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Rebennack, J.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Kallrath</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R. </a:t>
            </a:r>
            <a:r>
              <a:rPr lang="en-US" sz="13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Kusche</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"Solving real-world cutting stock-problems in the paper industry: Mathematical approaches, experience and challenges," </a:t>
            </a:r>
            <a:r>
              <a:rPr lang="en-US" sz="1300" b="0" i="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European Journal of Operational Research, </a:t>
            </a:r>
            <a:r>
              <a:rPr lang="en-US"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 238, no. 1, pp. 374-389, 2014.</a:t>
            </a:r>
            <a:endParaRPr lang="en-IN" sz="1300" b="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02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C818AF-D9CC-C1DA-142D-7B56A1238409}"/>
              </a:ext>
            </a:extLst>
          </p:cNvPr>
          <p:cNvSpPr>
            <a:spLocks noGrp="1"/>
          </p:cNvSpPr>
          <p:nvPr>
            <p:ph type="body" idx="3"/>
          </p:nvPr>
        </p:nvSpPr>
        <p:spPr>
          <a:xfrm>
            <a:off x="1002323" y="1805069"/>
            <a:ext cx="10110177" cy="3030700"/>
          </a:xfrm>
        </p:spPr>
        <p:txBody>
          <a:bodyPr>
            <a:normAutofit/>
          </a:bodyPr>
          <a:lstStyle/>
          <a:p>
            <a:pPr marL="114300" indent="0" algn="ctr">
              <a:lnSpc>
                <a:spcPct val="150000"/>
              </a:lnSpc>
              <a:buNone/>
            </a:pPr>
            <a:r>
              <a:rPr lang="en-IN" sz="4800" i="1" dirty="0">
                <a:latin typeface="Georgia" panose="02040502050405020303" pitchFamily="18" charset="0"/>
              </a:rPr>
              <a:t>Thank You</a:t>
            </a:r>
            <a:br>
              <a:rPr lang="en-IN" sz="4400" i="1" dirty="0">
                <a:latin typeface="Georgia" panose="02040502050405020303" pitchFamily="18" charset="0"/>
              </a:rPr>
            </a:br>
            <a:r>
              <a:rPr lang="en-IN" sz="4400" i="1" dirty="0">
                <a:latin typeface="Georgia" panose="02040502050405020303" pitchFamily="18" charset="0"/>
              </a:rPr>
              <a:t>~ </a:t>
            </a:r>
            <a:r>
              <a:rPr lang="en-IN" sz="4000" i="1" dirty="0">
                <a:latin typeface="Georgia" panose="02040502050405020303" pitchFamily="18" charset="0"/>
              </a:rPr>
              <a:t>for your kind attention!</a:t>
            </a:r>
            <a:endParaRPr lang="en-IN" sz="4400" i="1" dirty="0">
              <a:latin typeface="Georgia" panose="02040502050405020303" pitchFamily="18" charset="0"/>
            </a:endParaRPr>
          </a:p>
        </p:txBody>
      </p:sp>
    </p:spTree>
    <p:extLst>
      <p:ext uri="{BB962C8B-B14F-4D97-AF65-F5344CB8AC3E}">
        <p14:creationId xmlns:p14="http://schemas.microsoft.com/office/powerpoint/2010/main" val="7382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body" idx="1"/>
          </p:nvPr>
        </p:nvSpPr>
        <p:spPr>
          <a:xfrm>
            <a:off x="465993" y="2002631"/>
            <a:ext cx="10832122" cy="1628592"/>
          </a:xfrm>
          <a:prstGeom prst="rect">
            <a:avLst/>
          </a:prstGeom>
          <a:noFill/>
          <a:ln>
            <a:noFill/>
          </a:ln>
        </p:spPr>
        <p:txBody>
          <a:bodyPr spcFirstLastPara="1" wrap="square" lIns="91425" tIns="45700" rIns="91425" bIns="45700" anchor="t" anchorCtr="0">
            <a:normAutofit/>
          </a:bodyPr>
          <a:lstStyle/>
          <a:p>
            <a:pPr marL="0" indent="0" algn="ctr">
              <a:lnSpc>
                <a:spcPct val="100000"/>
              </a:lnSpc>
              <a:spcBef>
                <a:spcPts val="0"/>
              </a:spcBef>
            </a:pPr>
            <a: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Pattern Generation for a sustainable One-Dimensional Stock Cutting</a:t>
            </a:r>
            <a:b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br>
            <a: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with limited usage of unique Standard Lengths and unique Patterns</a:t>
            </a:r>
            <a:b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br>
            <a:r>
              <a:rPr lang="en-US" sz="2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for minimizing overall Trim Losses and Cost</a:t>
            </a:r>
            <a:endParaRPr sz="4000" dirty="0">
              <a:solidFill>
                <a:schemeClr val="accent6">
                  <a:lumMod val="50000"/>
                </a:schemeClr>
              </a:solidFill>
            </a:endParaRPr>
          </a:p>
        </p:txBody>
      </p:sp>
      <p:sp>
        <p:nvSpPr>
          <p:cNvPr id="35" name="Google Shape;35;p1"/>
          <p:cNvSpPr txBox="1">
            <a:spLocks noGrp="1"/>
          </p:cNvSpPr>
          <p:nvPr>
            <p:ph type="body" idx="2"/>
          </p:nvPr>
        </p:nvSpPr>
        <p:spPr>
          <a:xfrm>
            <a:off x="568180" y="3947746"/>
            <a:ext cx="10542587" cy="240909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300"/>
              <a:buNone/>
            </a:pPr>
            <a:r>
              <a:rPr lang="en-IN" sz="2400" dirty="0">
                <a:solidFill>
                  <a:srgbClr val="C00000"/>
                </a:solidFill>
                <a:latin typeface="Georgia" panose="02040502050405020303" pitchFamily="18" charset="0"/>
                <a:cs typeface="Times New Roman" panose="02020603050405020304" pitchFamily="18" charset="0"/>
              </a:rPr>
              <a:t>Presented by:~</a:t>
            </a:r>
          </a:p>
          <a:p>
            <a:pPr marL="0" lvl="0" indent="0" algn="r" rtl="0">
              <a:lnSpc>
                <a:spcPct val="100000"/>
              </a:lnSpc>
              <a:spcBef>
                <a:spcPts val="0"/>
              </a:spcBef>
              <a:spcAft>
                <a:spcPts val="0"/>
              </a:spcAft>
              <a:buClr>
                <a:schemeClr val="dk1"/>
              </a:buClr>
              <a:buSzPts val="2300"/>
              <a:buNone/>
            </a:pPr>
            <a:r>
              <a:rPr lang="en-IN" sz="2400" dirty="0">
                <a:solidFill>
                  <a:srgbClr val="C00000"/>
                </a:solidFill>
                <a:latin typeface="Georgia" panose="02040502050405020303" pitchFamily="18" charset="0"/>
                <a:cs typeface="Times New Roman" panose="02020603050405020304" pitchFamily="18" charset="0"/>
              </a:rPr>
              <a:t>Santanu Banerjee,</a:t>
            </a:r>
          </a:p>
          <a:p>
            <a:pPr marL="0" lvl="0" indent="0" algn="r" rtl="0">
              <a:lnSpc>
                <a:spcPct val="100000"/>
              </a:lnSpc>
              <a:spcBef>
                <a:spcPts val="0"/>
              </a:spcBef>
              <a:spcAft>
                <a:spcPts val="0"/>
              </a:spcAft>
              <a:buClr>
                <a:schemeClr val="dk1"/>
              </a:buClr>
              <a:buSzPts val="2300"/>
              <a:buNone/>
            </a:pPr>
            <a:r>
              <a:rPr lang="en-IN" sz="2400" dirty="0">
                <a:solidFill>
                  <a:srgbClr val="C00000"/>
                </a:solidFill>
                <a:latin typeface="Georgia" panose="02040502050405020303" pitchFamily="18" charset="0"/>
                <a:cs typeface="Times New Roman" panose="02020603050405020304" pitchFamily="18" charset="0"/>
              </a:rPr>
              <a:t>MS and SRF,</a:t>
            </a:r>
          </a:p>
          <a:p>
            <a:pPr marL="0" lvl="0" indent="0" algn="r" rtl="0">
              <a:lnSpc>
                <a:spcPct val="100000"/>
              </a:lnSpc>
              <a:spcBef>
                <a:spcPts val="0"/>
              </a:spcBef>
              <a:spcAft>
                <a:spcPts val="0"/>
              </a:spcAft>
              <a:buClr>
                <a:schemeClr val="dk1"/>
              </a:buClr>
              <a:buSzPts val="2300"/>
              <a:buNone/>
            </a:pPr>
            <a:r>
              <a:rPr lang="en-IN" sz="2400" dirty="0">
                <a:solidFill>
                  <a:srgbClr val="C00000"/>
                </a:solidFill>
                <a:latin typeface="Georgia" panose="02040502050405020303" pitchFamily="18" charset="0"/>
                <a:cs typeface="Times New Roman" panose="02020603050405020304" pitchFamily="18" charset="0"/>
              </a:rPr>
              <a:t>Department of Industrial and Systems Engineering (ISE),</a:t>
            </a:r>
            <a:br>
              <a:rPr lang="en-IN" sz="2400" dirty="0">
                <a:solidFill>
                  <a:srgbClr val="C00000"/>
                </a:solidFill>
                <a:latin typeface="Georgia" panose="02040502050405020303" pitchFamily="18" charset="0"/>
                <a:cs typeface="Times New Roman" panose="02020603050405020304" pitchFamily="18" charset="0"/>
              </a:rPr>
            </a:br>
            <a:r>
              <a:rPr lang="en-IN" sz="2400" dirty="0">
                <a:solidFill>
                  <a:srgbClr val="C00000"/>
                </a:solidFill>
                <a:latin typeface="Georgia" panose="02040502050405020303" pitchFamily="18" charset="0"/>
                <a:cs typeface="Times New Roman" panose="02020603050405020304" pitchFamily="18" charset="0"/>
              </a:rPr>
              <a:t>Indian Institute of Technology Kharagpur (IITKGP), India</a:t>
            </a:r>
          </a:p>
          <a:p>
            <a:pPr marL="0" lvl="0" indent="0" algn="r" rtl="0">
              <a:lnSpc>
                <a:spcPct val="100000"/>
              </a:lnSpc>
              <a:spcBef>
                <a:spcPts val="0"/>
              </a:spcBef>
              <a:spcAft>
                <a:spcPts val="0"/>
              </a:spcAft>
              <a:buClr>
                <a:schemeClr val="dk1"/>
              </a:buClr>
              <a:buSzPts val="2300"/>
              <a:buNone/>
            </a:pPr>
            <a:r>
              <a:rPr lang="en-IN" sz="2400" dirty="0">
                <a:solidFill>
                  <a:srgbClr val="C00000"/>
                </a:solidFill>
                <a:latin typeface="Georgia" panose="02040502050405020303" pitchFamily="18" charset="0"/>
                <a:cs typeface="Times New Roman" panose="02020603050405020304" pitchFamily="18" charset="0"/>
              </a:rPr>
              <a:t>E-mail: santanu@kgpian.iitkgp.ac.in</a:t>
            </a:r>
            <a:endParaRPr sz="2400" dirty="0">
              <a:solidFill>
                <a:srgbClr val="C00000"/>
              </a:solidFill>
              <a:latin typeface="Georgia" panose="02040502050405020303"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4000" b="1" dirty="0">
                <a:effectLst/>
                <a:latin typeface="Times New Roman" panose="02020603050405020304" pitchFamily="18" charset="0"/>
                <a:ea typeface="Calibri" panose="020F0502020204030204" pitchFamily="34" charset="0"/>
                <a:cs typeface="Mangal" panose="02040503050203030202" pitchFamily="18" charset="0"/>
              </a:rPr>
              <a:t>Introduction</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2" name="Google Shape;42;p2"/>
          <p:cNvSpPr txBox="1">
            <a:spLocks noGrp="1"/>
          </p:cNvSpPr>
          <p:nvPr>
            <p:ph type="body" idx="3"/>
          </p:nvPr>
        </p:nvSpPr>
        <p:spPr>
          <a:xfrm>
            <a:off x="449263" y="1204546"/>
            <a:ext cx="11288468" cy="4988437"/>
          </a:xfrm>
          <a:prstGeom prst="rect">
            <a:avLst/>
          </a:prstGeom>
          <a:noFill/>
          <a:ln>
            <a:noFill/>
          </a:ln>
        </p:spPr>
        <p:txBody>
          <a:bodyPr spcFirstLastPara="1" wrap="square" lIns="91425" tIns="45700" rIns="91425" bIns="45700" anchor="t" anchorCtr="0">
            <a:normAutofit/>
          </a:bodyPr>
          <a:lstStyle/>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The global industrial waste generated in 2011 was 9.2 billion tons [Vignesh et. al., 2021]. In comparison to developed countries, which collected 90% of this waste, developing countries like India were able to recycle less than 50% of it, thereby creating more safety threats from the extreme toxic wastes.</a:t>
            </a:r>
          </a:p>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A major optimization problem of minimizing waste generation in manufacturing processes is the classical cutting-stock problem (CSP as introduced in [</a:t>
            </a:r>
            <a:r>
              <a:rPr lang="en-US" sz="18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Eisemann</a:t>
            </a:r>
            <a:r>
              <a:rPr lang="en-US"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1957</a:t>
            </a:r>
            <a:r>
              <a:rPr lang="en-US" sz="1800" dirty="0">
                <a:effectLst/>
                <a:latin typeface="Times New Roman" panose="02020603050405020304" pitchFamily="18" charset="0"/>
                <a:ea typeface="Calibri" panose="020F0502020204030204" pitchFamily="34" charset="0"/>
              </a:rPr>
              <a:t>]).</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The one-dimensional CSP focuses on minimizing the trim losses during cutting of large rolls of a material into smaller cuts.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In their original problem, the number of types of final cuts were four which is a small number due to which they could use all combinations of the cuts to find the best optimal solution </a:t>
            </a:r>
          </a:p>
          <a:p>
            <a:pPr marL="463550" indent="-285750">
              <a:lnSpc>
                <a:spcPct val="150000"/>
              </a:lnSpc>
              <a:spcBef>
                <a:spcPts val="0"/>
              </a:spcBef>
              <a:buSzPts val="2800"/>
            </a:pPr>
            <a:r>
              <a:rPr lang="en-US" sz="1800" b="1" dirty="0">
                <a:effectLst/>
                <a:latin typeface="Times New Roman" panose="02020603050405020304" pitchFamily="18" charset="0"/>
                <a:ea typeface="Calibri" panose="020F0502020204030204" pitchFamily="34" charset="0"/>
                <a:cs typeface="Mangal" panose="02040503050203030202" pitchFamily="18" charset="0"/>
              </a:rPr>
              <a:t>Managing wastage at its source, by minimizing generation, recycling, and prevention of proliferation of toxic content during waste management is essential.</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4000" b="1" dirty="0">
                <a:effectLst/>
                <a:latin typeface="Times New Roman" panose="02020603050405020304" pitchFamily="18" charset="0"/>
                <a:ea typeface="Calibri" panose="020F0502020204030204" pitchFamily="34" charset="0"/>
                <a:cs typeface="Mangal" panose="02040503050203030202" pitchFamily="18" charset="0"/>
              </a:rPr>
              <a:t>Literature Review</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9" name="Google Shape;49;p3"/>
          <p:cNvSpPr txBox="1">
            <a:spLocks noGrp="1"/>
          </p:cNvSpPr>
          <p:nvPr>
            <p:ph type="body" idx="3"/>
          </p:nvPr>
        </p:nvSpPr>
        <p:spPr>
          <a:xfrm>
            <a:off x="449263" y="1055077"/>
            <a:ext cx="11420352" cy="5137906"/>
          </a:xfrm>
          <a:prstGeom prst="rect">
            <a:avLst/>
          </a:prstGeom>
          <a:noFill/>
          <a:ln>
            <a:noFill/>
          </a:ln>
        </p:spPr>
        <p:txBody>
          <a:bodyPr spcFirstLastPara="1" wrap="square" lIns="91425" tIns="45700" rIns="91425" bIns="45700" anchor="t" anchorCtr="0">
            <a:noAutofit/>
          </a:bodyPr>
          <a:lstStyle/>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The term “cutting-stock” was introduced in [</a:t>
            </a:r>
            <a:r>
              <a:rPr lang="en-US"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Gilmore and </a:t>
            </a:r>
            <a:r>
              <a:rPr lang="en-US" sz="18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Gomory</a:t>
            </a:r>
            <a:r>
              <a:rPr lang="en-US"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1961</a:t>
            </a:r>
            <a:r>
              <a:rPr lang="en-US" sz="1800" dirty="0">
                <a:effectLst/>
                <a:latin typeface="Times New Roman" panose="02020603050405020304" pitchFamily="18" charset="0"/>
                <a:ea typeface="Calibri" panose="020F0502020204030204" pitchFamily="34" charset="0"/>
              </a:rPr>
              <a:t>] where they approached the CSP utilizing column generation considering multiple standard length usage and many required final-cuts.</a:t>
            </a:r>
          </a:p>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An exact solution methodology of the CSP is discussed in </a:t>
            </a:r>
            <a:r>
              <a:rPr lang="en-IN" sz="1800" dirty="0">
                <a:effectLst/>
                <a:latin typeface="Times New Roman" panose="02020603050405020304" pitchFamily="18" charset="0"/>
                <a:ea typeface="Calibri" panose="020F0502020204030204" pitchFamily="34" charset="0"/>
              </a:rPr>
              <a:t>[</a:t>
            </a:r>
            <a:r>
              <a:rPr lang="en-US" sz="18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Degraeve</a:t>
            </a:r>
            <a:r>
              <a:rPr lang="en-US"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1800" b="0" i="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Peeters</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2003</a:t>
            </a:r>
            <a:r>
              <a:rPr lang="en-IN"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which is able to solve industrial sizes of the CSP within realistic time.</a:t>
            </a:r>
          </a:p>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A one-dimensional multiple stock sizes cutting stock problem (1DMSSCSP) is discussed in </a:t>
            </a:r>
            <a:r>
              <a:rPr lang="en-IN" sz="1800" dirty="0">
                <a:effectLst/>
                <a:latin typeface="Times New Roman" panose="02020603050405020304" pitchFamily="18" charset="0"/>
                <a:ea typeface="Calibri" panose="020F0502020204030204" pitchFamily="34" charset="0"/>
              </a:rPr>
              <a:t>[Cui et. al., 2015]</a:t>
            </a:r>
            <a:r>
              <a:rPr lang="en-US" sz="1800" dirty="0">
                <a:effectLst/>
                <a:latin typeface="Times New Roman" panose="02020603050405020304" pitchFamily="18" charset="0"/>
                <a:ea typeface="Calibri" panose="020F0502020204030204" pitchFamily="34" charset="0"/>
              </a:rPr>
              <a:t> where they develop a pattern set generation algorithm, which outperforms some heuristics.</a:t>
            </a:r>
          </a:p>
          <a:p>
            <a:pPr marL="463550" indent="-285750">
              <a:lnSpc>
                <a:spcPct val="150000"/>
              </a:lnSpc>
              <a:spcBef>
                <a:spcPts val="0"/>
              </a:spcBef>
              <a:buSzPts val="2800"/>
            </a:pPr>
            <a:r>
              <a:rPr lang="en-US" sz="1800" dirty="0">
                <a:effectLst/>
                <a:latin typeface="Times New Roman" panose="02020603050405020304" pitchFamily="18" charset="0"/>
                <a:ea typeface="Calibri" panose="020F0502020204030204" pitchFamily="34" charset="0"/>
              </a:rPr>
              <a:t>In </a:t>
            </a:r>
            <a:r>
              <a:rPr lang="en-IN"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Mellouli</a:t>
            </a:r>
            <a:r>
              <a:rPr lang="en-US" sz="1800" dirty="0">
                <a:effectLst/>
                <a:latin typeface="Times New Roman" panose="02020603050405020304" pitchFamily="18" charset="0"/>
                <a:ea typeface="Calibri" panose="020F0502020204030204" pitchFamily="34" charset="0"/>
              </a:rPr>
              <a:t> et. al.,</a:t>
            </a:r>
            <a:r>
              <a:rPr lang="en-IN" sz="1800" dirty="0">
                <a:latin typeface="Times New Roman" panose="02020603050405020304" pitchFamily="18" charset="0"/>
                <a:ea typeface="Calibri" panose="020F0502020204030204" pitchFamily="34" charset="0"/>
              </a:rPr>
              <a:t> 2019</a:t>
            </a:r>
            <a:r>
              <a:rPr lang="en-IN"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the authors describe a multi-objective optimization problem for the two-dimensional CSP with the other objective of minimizing machine set-up times.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This is similar to our consideration of minimizing the number of unique pattern usages as described subsequently.</a:t>
            </a:r>
            <a:br>
              <a:rPr lang="en-US" sz="1800"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Mangal" panose="02040503050203030202" pitchFamily="18" charset="0"/>
              </a:rPr>
              <a:t>The process of generating an initial set of good representative patterns is investigated which is then be used to solve the classical CSP; considering many final-cuts to be obtained from multiple standard lengths, further minimizing the total number of unique standard lengths and combinations being used.</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449263" y="150286"/>
            <a:ext cx="10663237"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4000" b="1" dirty="0">
                <a:effectLst/>
                <a:latin typeface="Times New Roman" panose="02020603050405020304" pitchFamily="18" charset="0"/>
                <a:ea typeface="Calibri" panose="020F0502020204030204" pitchFamily="34" charset="0"/>
                <a:cs typeface="Mangal" panose="02040503050203030202" pitchFamily="18" charset="0"/>
              </a:rPr>
              <a:t>Pattern Generation for the 1DMSSCSP</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5" name="Google Shape;55;p4"/>
          <p:cNvSpPr txBox="1">
            <a:spLocks noGrp="1"/>
          </p:cNvSpPr>
          <p:nvPr>
            <p:ph type="body" idx="2"/>
          </p:nvPr>
        </p:nvSpPr>
        <p:spPr>
          <a:xfrm>
            <a:off x="449263" y="945063"/>
            <a:ext cx="10663237" cy="7230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000" dirty="0">
                <a:effectLst/>
                <a:latin typeface="Times New Roman" panose="02020603050405020304" pitchFamily="18" charset="0"/>
                <a:ea typeface="Calibri" panose="020F0502020204030204" pitchFamily="34" charset="0"/>
              </a:rPr>
              <a:t>Pattern-sets for each of the standard lengths is generated</a:t>
            </a:r>
            <a:r>
              <a:rPr lang="en-US" sz="2000" dirty="0">
                <a:latin typeface="Times New Roman" panose="02020603050405020304" pitchFamily="18" charset="0"/>
                <a:ea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each unique new pattern generation has the objective of minimizing the waste or trim-loss.</a:t>
            </a:r>
            <a:endParaRPr sz="3200" dirty="0"/>
          </a:p>
        </p:txBody>
      </p:sp>
      <p:graphicFrame>
        <p:nvGraphicFramePr>
          <p:cNvPr id="3" name="Table 2">
            <a:extLst>
              <a:ext uri="{FF2B5EF4-FFF2-40B4-BE49-F238E27FC236}">
                <a16:creationId xmlns:a16="http://schemas.microsoft.com/office/drawing/2014/main" id="{54A5F8C2-ACF0-14C2-8991-DB0FB342A90D}"/>
              </a:ext>
            </a:extLst>
          </p:cNvPr>
          <p:cNvGraphicFramePr>
            <a:graphicFrameLocks noGrp="1"/>
          </p:cNvGraphicFramePr>
          <p:nvPr>
            <p:extLst>
              <p:ext uri="{D42A27DB-BD31-4B8C-83A1-F6EECF244321}">
                <p14:modId xmlns:p14="http://schemas.microsoft.com/office/powerpoint/2010/main" val="1976228196"/>
              </p:ext>
            </p:extLst>
          </p:nvPr>
        </p:nvGraphicFramePr>
        <p:xfrm>
          <a:off x="237394" y="2164610"/>
          <a:ext cx="6277707" cy="4072636"/>
        </p:xfrm>
        <a:graphic>
          <a:graphicData uri="http://schemas.openxmlformats.org/drawingml/2006/table">
            <a:tbl>
              <a:tblPr firstRow="1" firstCol="1" bandRow="1"/>
              <a:tblGrid>
                <a:gridCol w="885773">
                  <a:extLst>
                    <a:ext uri="{9D8B030D-6E8A-4147-A177-3AD203B41FA5}">
                      <a16:colId xmlns:a16="http://schemas.microsoft.com/office/drawing/2014/main" val="2320939391"/>
                    </a:ext>
                  </a:extLst>
                </a:gridCol>
                <a:gridCol w="5391934">
                  <a:extLst>
                    <a:ext uri="{9D8B030D-6E8A-4147-A177-3AD203B41FA5}">
                      <a16:colId xmlns:a16="http://schemas.microsoft.com/office/drawing/2014/main" val="139678540"/>
                    </a:ext>
                  </a:extLst>
                </a:gridCol>
              </a:tblGrid>
              <a:tr h="238466">
                <a:tc>
                  <a:txBody>
                    <a:bodyPr/>
                    <a:lstStyle/>
                    <a:p>
                      <a:pPr algn="ctr">
                        <a:lnSpc>
                          <a:spcPct val="115000"/>
                        </a:lnSpc>
                      </a:pPr>
                      <a:r>
                        <a:rPr lang="en-US" sz="1500" b="1">
                          <a:effectLst/>
                          <a:latin typeface="Times New Roman" panose="02020603050405020304" pitchFamily="18" charset="0"/>
                          <a:ea typeface="Calibri" panose="020F0502020204030204" pitchFamily="34" charset="0"/>
                          <a:cs typeface="Mangal" panose="02040503050203030202" pitchFamily="18" charset="0"/>
                        </a:rPr>
                        <a:t>Notation</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Description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1851225"/>
                  </a:ext>
                </a:extLst>
              </a:tr>
              <a:tr h="238466">
                <a:tc>
                  <a:txBody>
                    <a:bodyPr/>
                    <a:lstStyle/>
                    <a:p>
                      <a:pPr algn="ctr">
                        <a:lnSpc>
                          <a:spcPct val="115000"/>
                        </a:lnSpc>
                      </a:pPr>
                      <a:r>
                        <a:rPr lang="en-US" sz="1500" i="1">
                          <a:effectLst/>
                          <a:latin typeface="Times New Roman" panose="02020603050405020304" pitchFamily="18" charset="0"/>
                          <a:ea typeface="Calibri" panose="020F0502020204030204" pitchFamily="34" charset="0"/>
                          <a:cs typeface="Mangal" panose="02040503050203030202" pitchFamily="18" charset="0"/>
                        </a:rPr>
                        <a:t>C</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a:effectLst/>
                          <a:latin typeface="Times New Roman" panose="02020603050405020304" pitchFamily="18" charset="0"/>
                          <a:ea typeface="Calibri" panose="020F0502020204030204" pitchFamily="34" charset="0"/>
                          <a:cs typeface="Mangal" panose="02040503050203030202" pitchFamily="18" charset="0"/>
                        </a:rPr>
                        <a:t>Set of cut-lengths</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6531046"/>
                  </a:ext>
                </a:extLst>
              </a:tr>
              <a:tr h="238466">
                <a:tc>
                  <a:txBody>
                    <a:bodyPr/>
                    <a:lstStyle/>
                    <a:p>
                      <a:pPr algn="ctr">
                        <a:lnSpc>
                          <a:spcPct val="115000"/>
                        </a:lnSpc>
                      </a:pPr>
                      <a:r>
                        <a:rPr lang="en-US" sz="1500" i="1">
                          <a:effectLst/>
                          <a:latin typeface="Times New Roman" panose="02020603050405020304" pitchFamily="18" charset="0"/>
                          <a:ea typeface="Calibri" panose="020F0502020204030204" pitchFamily="34" charset="0"/>
                          <a:cs typeface="Mangal" panose="02040503050203030202" pitchFamily="18" charset="0"/>
                        </a:rPr>
                        <a:t>L</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a:effectLst/>
                          <a:latin typeface="Times New Roman" panose="02020603050405020304" pitchFamily="18" charset="0"/>
                          <a:ea typeface="Calibri" panose="020F0502020204030204" pitchFamily="34" charset="0"/>
                          <a:cs typeface="Mangal" panose="02040503050203030202" pitchFamily="18" charset="0"/>
                        </a:rPr>
                        <a:t>Set of standard lengths</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0708277"/>
                  </a:ext>
                </a:extLst>
              </a:tr>
              <a:tr h="238466">
                <a:tc>
                  <a:txBody>
                    <a:bodyPr/>
                    <a:lstStyle/>
                    <a:p>
                      <a:pPr algn="ctr">
                        <a:lnSpc>
                          <a:spcPct val="115000"/>
                        </a:lnSpc>
                      </a:pPr>
                      <a:r>
                        <a:rPr lang="en-US" sz="1500" i="1">
                          <a:effectLst/>
                          <a:latin typeface="Times New Roman" panose="02020603050405020304" pitchFamily="18" charset="0"/>
                          <a:ea typeface="Calibri" panose="020F0502020204030204" pitchFamily="34" charset="0"/>
                          <a:cs typeface="Mangal" panose="02040503050203030202" pitchFamily="18" charset="0"/>
                        </a:rPr>
                        <a:t>R(c)</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Requirements of the cut-length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a:t>
                      </a:r>
                      <a:r>
                        <a:rPr lang="en-US" sz="1500" dirty="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8400076"/>
                  </a:ext>
                </a:extLst>
              </a:tr>
              <a:tr h="747520">
                <a:tc>
                  <a:txBody>
                    <a:bodyPr/>
                    <a:lstStyle/>
                    <a:p>
                      <a:pPr algn="ctr">
                        <a:lnSpc>
                          <a:spcPct val="115000"/>
                        </a:lnSpc>
                      </a:pPr>
                      <a:r>
                        <a:rPr lang="en-US" sz="1500" i="1">
                          <a:effectLst/>
                          <a:latin typeface="Times New Roman" panose="02020603050405020304" pitchFamily="18" charset="0"/>
                          <a:ea typeface="Calibri" panose="020F0502020204030204" pitchFamily="34" charset="0"/>
                          <a:cs typeface="Mangal" panose="02040503050203030202" pitchFamily="18" charset="0"/>
                        </a:rPr>
                        <a:t>N</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An user-input for the number of Patterns to be generated, in addition to Patterns generated whence each unique cut-length is mandatorily used once. (For each standard length)</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8485627"/>
                  </a:ext>
                </a:extLst>
              </a:tr>
              <a:tr h="492686">
                <a:tc>
                  <a:txBody>
                    <a:bodyPr/>
                    <a:lstStyle/>
                    <a:p>
                      <a:pPr algn="ctr">
                        <a:lnSpc>
                          <a:spcPct val="115000"/>
                        </a:lnSpc>
                      </a:pPr>
                      <a:r>
                        <a:rPr lang="en-US" sz="1500" i="1">
                          <a:effectLst/>
                          <a:latin typeface="Times New Roman" panose="02020603050405020304" pitchFamily="18" charset="0"/>
                          <a:ea typeface="Calibri" panose="020F0502020204030204" pitchFamily="34" charset="0"/>
                          <a:cs typeface="Mangal" panose="02040503050203030202" pitchFamily="18" charset="0"/>
                        </a:rPr>
                        <a:t>P(l)</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At any place whenever this set is defined in this paper, it represents the set of all patterns generated previously for the standard 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L</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3755151"/>
                  </a:ext>
                </a:extLst>
              </a:tr>
              <a:tr h="1256267">
                <a:tc>
                  <a:txBody>
                    <a:bodyPr/>
                    <a:lstStyle/>
                    <a:p>
                      <a:pPr algn="ctr">
                        <a:lnSpc>
                          <a:spcPct val="115000"/>
                        </a:lnSpc>
                      </a:pPr>
                      <a:r>
                        <a:rPr lang="en-US" sz="1500" i="1">
                          <a:effectLst/>
                          <a:latin typeface="Times New Roman" panose="02020603050405020304" pitchFamily="18" charset="0"/>
                          <a:ea typeface="Calibri" panose="020F0502020204030204" pitchFamily="34" charset="0"/>
                          <a:cs typeface="Mangal" panose="02040503050203030202" pitchFamily="18" charset="0"/>
                        </a:rPr>
                        <a:t>X</a:t>
                      </a:r>
                      <a:r>
                        <a:rPr lang="en-US" sz="1500" i="1" baseline="-25000">
                          <a:effectLst/>
                          <a:latin typeface="Times New Roman" panose="02020603050405020304" pitchFamily="18" charset="0"/>
                          <a:ea typeface="Calibri" panose="020F0502020204030204" pitchFamily="34" charset="0"/>
                          <a:cs typeface="Mangal" panose="02040503050203030202" pitchFamily="18" charset="0"/>
                        </a:rPr>
                        <a:t>p,c</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This parameter progressively stores the patterns generated for future comparison to enforce uniqueness during subsequent pattern generation . It represents the number of cut-lengths of dimension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a:t>
                      </a:r>
                      <a:r>
                        <a:rPr lang="en-US" sz="1500" dirty="0">
                          <a:effectLst/>
                          <a:latin typeface="Times New Roman" panose="02020603050405020304" pitchFamily="18" charset="0"/>
                          <a:ea typeface="Calibri" panose="020F0502020204030204" pitchFamily="34" charset="0"/>
                          <a:cs typeface="Mangal" panose="02040503050203030202" pitchFamily="18" charset="0"/>
                        </a:rPr>
                        <a:t>,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C)</a:t>
                      </a:r>
                      <a:r>
                        <a:rPr lang="en-US" sz="1500" dirty="0">
                          <a:effectLst/>
                          <a:latin typeface="Cambria Math" panose="02040503050406030204" pitchFamily="18" charset="0"/>
                          <a:ea typeface="Calibri" panose="020F0502020204030204" pitchFamily="34" charset="0"/>
                          <a:cs typeface="Times New Roman" panose="02020603050405020304" pitchFamily="18" charset="0"/>
                        </a:rPr>
                        <a:t>,</a:t>
                      </a:r>
                      <a:r>
                        <a:rPr lang="en-US" sz="1500" dirty="0">
                          <a:effectLst/>
                          <a:latin typeface="Times New Roman" panose="02020603050405020304" pitchFamily="18" charset="0"/>
                          <a:ea typeface="Calibri" panose="020F0502020204030204" pitchFamily="34" charset="0"/>
                          <a:cs typeface="Mangal" panose="02040503050203030202" pitchFamily="18" charset="0"/>
                        </a:rPr>
                        <a:t> being present in the previously generated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a:t>
                      </a:r>
                      <a:r>
                        <a:rPr lang="en-US" sz="1500" dirty="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P(l);</a:t>
                      </a:r>
                      <a:r>
                        <a:rPr lang="en-US" sz="1500" dirty="0">
                          <a:effectLst/>
                          <a:latin typeface="Cambria Math" panose="02040503050406030204" pitchFamily="18" charset="0"/>
                          <a:ea typeface="Calibri" panose="020F0502020204030204" pitchFamily="34" charset="0"/>
                          <a:cs typeface="Times New Roman" panose="02020603050405020304" pitchFamily="18" charset="0"/>
                        </a:rPr>
                        <a:t> (or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p</a:t>
                      </a:r>
                      <a:r>
                        <a:rPr lang="en-US" sz="1500" i="1" dirty="0">
                          <a:effectLst/>
                          <a:latin typeface="Times New Roman" panose="02020603050405020304" pitchFamily="18" charset="0"/>
                          <a:ea typeface="Calibri" panose="020F0502020204030204" pitchFamily="34" charset="0"/>
                          <a:cs typeface="Mangal" panose="02040503050203030202" pitchFamily="18" charset="0"/>
                        </a:rPr>
                        <a:t>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P </a:t>
                      </a:r>
                      <a:r>
                        <a:rPr lang="en-US" sz="1500" dirty="0">
                          <a:effectLst/>
                          <a:latin typeface="Cambria Math" panose="02040503050406030204" pitchFamily="18" charset="0"/>
                          <a:ea typeface="Calibri" panose="020F0502020204030204" pitchFamily="34" charset="0"/>
                          <a:cs typeface="Times New Roman" panose="02020603050405020304" pitchFamily="18" charset="0"/>
                        </a:rPr>
                        <a:t>as mentioned later)</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8507439"/>
                  </a:ext>
                </a:extLst>
              </a:tr>
              <a:tr h="238466">
                <a:tc>
                  <a:txBody>
                    <a:bodyPr/>
                    <a:lstStyle/>
                    <a:p>
                      <a:pPr algn="ctr">
                        <a:lnSpc>
                          <a:spcPct val="115000"/>
                        </a:lnSpc>
                      </a:pPr>
                      <a:r>
                        <a:rPr lang="en-US" sz="1500" i="1" dirty="0">
                          <a:effectLst/>
                          <a:latin typeface="Times New Roman" panose="02020603050405020304" pitchFamily="18" charset="0"/>
                          <a:ea typeface="Calibri" panose="020F0502020204030204" pitchFamily="34" charset="0"/>
                          <a:cs typeface="Mangal" panose="02040503050203030202" pitchFamily="18" charset="0"/>
                        </a:rPr>
                        <a:t>M</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A very big number</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5594151"/>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357917-931D-309F-9955-F7FBBD0BF5FE}"/>
                  </a:ext>
                </a:extLst>
              </p:cNvPr>
              <p:cNvGraphicFramePr>
                <a:graphicFrameLocks noGrp="1"/>
              </p:cNvGraphicFramePr>
              <p:nvPr>
                <p:extLst>
                  <p:ext uri="{D42A27DB-BD31-4B8C-83A1-F6EECF244321}">
                    <p14:modId xmlns:p14="http://schemas.microsoft.com/office/powerpoint/2010/main" val="2683889789"/>
                  </p:ext>
                </p:extLst>
              </p:nvPr>
            </p:nvGraphicFramePr>
            <p:xfrm>
              <a:off x="6857999" y="2518343"/>
              <a:ext cx="5096607" cy="3365170"/>
            </p:xfrm>
            <a:graphic>
              <a:graphicData uri="http://schemas.openxmlformats.org/drawingml/2006/table">
                <a:tbl>
                  <a:tblPr firstRow="1" firstCol="1" bandRow="1"/>
                  <a:tblGrid>
                    <a:gridCol w="909794">
                      <a:extLst>
                        <a:ext uri="{9D8B030D-6E8A-4147-A177-3AD203B41FA5}">
                          <a16:colId xmlns:a16="http://schemas.microsoft.com/office/drawing/2014/main" val="3226288044"/>
                        </a:ext>
                      </a:extLst>
                    </a:gridCol>
                    <a:gridCol w="4186813">
                      <a:extLst>
                        <a:ext uri="{9D8B030D-6E8A-4147-A177-3AD203B41FA5}">
                          <a16:colId xmlns:a16="http://schemas.microsoft.com/office/drawing/2014/main" val="961278046"/>
                        </a:ext>
                      </a:extLst>
                    </a:gridCol>
                  </a:tblGrid>
                  <a:tr h="574325">
                    <a:tc>
                      <a:txBody>
                        <a:bodyPr/>
                        <a:lstStyle/>
                        <a:p>
                          <a:pPr algn="ctr">
                            <a:lnSpc>
                              <a:spcPct val="115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Notation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Description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3901700"/>
                      </a:ext>
                    </a:extLst>
                  </a:tr>
                  <a:tr h="573967">
                    <a:tc>
                      <a:txBody>
                        <a:bodyPr/>
                        <a:lstStyle/>
                        <a:p>
                          <a:pPr algn="ctr">
                            <a:lnSpc>
                              <a:spcPct val="115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Integer Variable representing the number of cuts of cut-length c,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C</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300183"/>
                      </a:ext>
                    </a:extLst>
                  </a:tr>
                  <a:tr h="1495124">
                    <a:tc>
                      <a:txBody>
                        <a:bodyPr/>
                        <a:lstStyle/>
                        <a:p>
                          <a:pPr algn="ctr">
                            <a:lnSpc>
                              <a:spcPct val="115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500" i="1">
                                        <a:effectLst/>
                                        <a:latin typeface="Cambria Math" panose="02040503050406030204" pitchFamily="18" charset="0"/>
                                        <a:ea typeface="Calibri" panose="020F0502020204030204" pitchFamily="34" charset="0"/>
                                        <a:cs typeface="Times New Roman" panose="02020603050405020304" pitchFamily="18" charset="0"/>
                                      </a:rPr>
                                      <m:t>,</m:t>
                                    </m:r>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oMath>
                            </m:oMathPara>
                          </a14:m>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Continuous Variable representing the modulus or absolute value of the difference in usage of the cut-length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a:t>
                          </a:r>
                          <a:r>
                            <a:rPr lang="en-US" sz="1500" dirty="0">
                              <a:effectLst/>
                              <a:latin typeface="Times New Roman" panose="02020603050405020304" pitchFamily="18" charset="0"/>
                              <a:ea typeface="Calibri" panose="020F0502020204030204" pitchFamily="34" charset="0"/>
                              <a:cs typeface="Mangal" panose="02040503050203030202" pitchFamily="18" charset="0"/>
                            </a:rPr>
                            <a:t> in a previously generated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a:t>
                          </a:r>
                          <a:r>
                            <a:rPr lang="en-US" sz="1500" dirty="0">
                              <a:effectLst/>
                              <a:latin typeface="Times New Roman" panose="02020603050405020304" pitchFamily="18" charset="0"/>
                              <a:ea typeface="Calibri" panose="020F0502020204030204" pitchFamily="34" charset="0"/>
                              <a:cs typeface="Mangal" panose="02040503050203030202" pitchFamily="18" charset="0"/>
                            </a:rPr>
                            <a:t> with the usage of the same cut 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a:t>
                          </a:r>
                          <a:r>
                            <a:rPr lang="en-US" sz="1500" dirty="0">
                              <a:effectLst/>
                              <a:latin typeface="Times New Roman" panose="02020603050405020304" pitchFamily="18" charset="0"/>
                              <a:ea typeface="Calibri" panose="020F0502020204030204" pitchFamily="34" charset="0"/>
                              <a:cs typeface="Mangal" panose="02040503050203030202" pitchFamily="18" charset="0"/>
                            </a:rPr>
                            <a:t> in a present problem to generate new pattern which is represented by a variable </a:t>
                          </a:r>
                          <a14:m>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1500" dirty="0">
                              <a:effectLst/>
                              <a:latin typeface="Times New Roman" panose="02020603050405020304" pitchFamily="18" charset="0"/>
                              <a:ea typeface="Times New Roman" panose="02020603050405020304" pitchFamily="18" charset="0"/>
                              <a:cs typeface="Mangal" panose="02040503050203030202" pitchFamily="18" charset="0"/>
                            </a:rPr>
                            <a:t>, i.e. </a:t>
                          </a:r>
                          <a14:m>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500" i="1">
                                      <a:effectLst/>
                                      <a:latin typeface="Cambria Math" panose="02040503050406030204" pitchFamily="18" charset="0"/>
                                      <a:ea typeface="Calibri" panose="020F0502020204030204" pitchFamily="34" charset="0"/>
                                      <a:cs typeface="Times New Roman" panose="02020603050405020304" pitchFamily="18" charset="0"/>
                                    </a:rPr>
                                    <m:t>,</m:t>
                                  </m:r>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500" i="1">
                                      <a:effectLst/>
                                      <a:latin typeface="Cambria Math" panose="02040503050406030204" pitchFamily="18" charset="0"/>
                                      <a:ea typeface="Calibri" panose="020F0502020204030204" pitchFamily="34" charset="0"/>
                                      <a:cs typeface="Times New Roman" panose="02020603050405020304" pitchFamily="18" charset="0"/>
                                    </a:rPr>
                                    <m:t>,</m:t>
                                  </m:r>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5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5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5910216"/>
                      </a:ext>
                    </a:extLst>
                  </a:tr>
                  <a:tr h="628489">
                    <a:tc>
                      <a:txBody>
                        <a:bodyPr/>
                        <a:lstStyle/>
                        <a:p>
                          <a:pPr algn="ctr">
                            <a:lnSpc>
                              <a:spcPct val="115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500" i="1">
                                        <a:effectLst/>
                                        <a:latin typeface="Cambria Math" panose="02040503050406030204" pitchFamily="18" charset="0"/>
                                        <a:ea typeface="Calibri" panose="020F0502020204030204" pitchFamily="34" charset="0"/>
                                        <a:cs typeface="Times New Roman" panose="02020603050405020304" pitchFamily="18" charset="0"/>
                                      </a:rPr>
                                      <m:t>,</m:t>
                                    </m:r>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oMath>
                            </m:oMathPara>
                          </a14:m>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Binary Variable used to help populate </a:t>
                          </a:r>
                          <a14:m>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500" i="1">
                                      <a:effectLst/>
                                      <a:latin typeface="Cambria Math" panose="02040503050406030204" pitchFamily="18" charset="0"/>
                                      <a:ea typeface="Calibri" panose="020F0502020204030204" pitchFamily="34" charset="0"/>
                                      <a:cs typeface="Times New Roman" panose="02020603050405020304" pitchFamily="18" charset="0"/>
                                    </a:rPr>
                                    <m:t>,</m:t>
                                  </m:r>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1500" dirty="0">
                              <a:effectLst/>
                              <a:latin typeface="Times New Roman" panose="02020603050405020304" pitchFamily="18" charset="0"/>
                              <a:ea typeface="Times New Roman" panose="02020603050405020304" pitchFamily="18" charset="0"/>
                              <a:cs typeface="Mangal" panose="02040503050203030202" pitchFamily="18" charset="0"/>
                            </a:rPr>
                            <a:t>, taking a value of 1 when </a:t>
                          </a:r>
                          <a14:m>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500" i="1">
                                      <a:effectLst/>
                                      <a:latin typeface="Cambria Math" panose="02040503050406030204" pitchFamily="18" charset="0"/>
                                      <a:ea typeface="Calibri" panose="020F0502020204030204" pitchFamily="34" charset="0"/>
                                      <a:cs typeface="Times New Roman" panose="02020603050405020304" pitchFamily="18" charset="0"/>
                                    </a:rPr>
                                    <m:t>,</m:t>
                                  </m:r>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500" i="1">
                                  <a:effectLst/>
                                  <a:latin typeface="Cambria Math" panose="02040503050406030204" pitchFamily="18" charset="0"/>
                                  <a:ea typeface="Calibri" panose="020F0502020204030204" pitchFamily="34" charset="0"/>
                                  <a:cs typeface="Times New Roman" panose="02020603050405020304" pitchFamily="18" charset="0"/>
                                </a:rPr>
                                <m:t>&gt; </m:t>
                              </m:r>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𝑐</m:t>
                                  </m:r>
                                </m:sub>
                              </m:sSub>
                            </m:oMath>
                          </a14:m>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9906524"/>
                      </a:ext>
                    </a:extLst>
                  </a:tr>
                </a:tbl>
              </a:graphicData>
            </a:graphic>
          </p:graphicFrame>
        </mc:Choice>
        <mc:Fallback xmlns="">
          <p:graphicFrame>
            <p:nvGraphicFramePr>
              <p:cNvPr id="5" name="Table 4">
                <a:extLst>
                  <a:ext uri="{FF2B5EF4-FFF2-40B4-BE49-F238E27FC236}">
                    <a16:creationId xmlns:a16="http://schemas.microsoft.com/office/drawing/2014/main" id="{ED357917-931D-309F-9955-F7FBBD0BF5FE}"/>
                  </a:ext>
                </a:extLst>
              </p:cNvPr>
              <p:cNvGraphicFramePr>
                <a:graphicFrameLocks noGrp="1"/>
              </p:cNvGraphicFramePr>
              <p:nvPr>
                <p:extLst>
                  <p:ext uri="{D42A27DB-BD31-4B8C-83A1-F6EECF244321}">
                    <p14:modId xmlns:p14="http://schemas.microsoft.com/office/powerpoint/2010/main" val="2683889789"/>
                  </p:ext>
                </p:extLst>
              </p:nvPr>
            </p:nvGraphicFramePr>
            <p:xfrm>
              <a:off x="6857999" y="2518343"/>
              <a:ext cx="5096607" cy="3365170"/>
            </p:xfrm>
            <a:graphic>
              <a:graphicData uri="http://schemas.openxmlformats.org/drawingml/2006/table">
                <a:tbl>
                  <a:tblPr firstRow="1" firstCol="1" bandRow="1"/>
                  <a:tblGrid>
                    <a:gridCol w="909794">
                      <a:extLst>
                        <a:ext uri="{9D8B030D-6E8A-4147-A177-3AD203B41FA5}">
                          <a16:colId xmlns:a16="http://schemas.microsoft.com/office/drawing/2014/main" val="3226288044"/>
                        </a:ext>
                      </a:extLst>
                    </a:gridCol>
                    <a:gridCol w="4186813">
                      <a:extLst>
                        <a:ext uri="{9D8B030D-6E8A-4147-A177-3AD203B41FA5}">
                          <a16:colId xmlns:a16="http://schemas.microsoft.com/office/drawing/2014/main" val="961278046"/>
                        </a:ext>
                      </a:extLst>
                    </a:gridCol>
                  </a:tblGrid>
                  <a:tr h="574325">
                    <a:tc>
                      <a:txBody>
                        <a:bodyPr/>
                        <a:lstStyle/>
                        <a:p>
                          <a:pPr algn="ctr">
                            <a:lnSpc>
                              <a:spcPct val="115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Notation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Description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3901700"/>
                      </a:ext>
                    </a:extLst>
                  </a:tr>
                  <a:tr h="573967">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67" t="-100000" r="-460000" b="-392632"/>
                          </a:stretch>
                        </a:blipFill>
                      </a:tcPr>
                    </a:tc>
                    <a:tc>
                      <a:txBody>
                        <a:bodyPr/>
                        <a:lstStyle/>
                        <a:p>
                          <a:pPr algn="just">
                            <a:lnSpc>
                              <a:spcPct val="115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Integer Variable representing the number of cuts of cut-length c,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c </a:t>
                          </a:r>
                          <a:r>
                            <a:rPr lang="en-US" sz="1500" i="1" dirty="0">
                              <a:effectLst/>
                              <a:latin typeface="Cambria Math" panose="02040503050406030204" pitchFamily="18" charset="0"/>
                              <a:ea typeface="Calibri" panose="020F0502020204030204" pitchFamily="34" charset="0"/>
                              <a:cs typeface="Times New Roman" panose="02020603050405020304" pitchFamily="18" charset="0"/>
                            </a:rPr>
                            <a:t>∈ C</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300183"/>
                      </a:ext>
                    </a:extLst>
                  </a:tr>
                  <a:tr h="1588389">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67" t="-72797" r="-460000" b="-42912"/>
                          </a:stretch>
                        </a:blipFill>
                      </a:tcPr>
                    </a:tc>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1948" t="-72797" r="-291" b="-42912"/>
                          </a:stretch>
                        </a:blipFill>
                      </a:tcPr>
                    </a:tc>
                    <a:extLst>
                      <a:ext uri="{0D108BD9-81ED-4DB2-BD59-A6C34878D82A}">
                        <a16:rowId xmlns:a16="http://schemas.microsoft.com/office/drawing/2014/main" val="2035910216"/>
                      </a:ext>
                    </a:extLst>
                  </a:tr>
                  <a:tr h="628489">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67" t="-437864" r="-460000" b="-8738"/>
                          </a:stretch>
                        </a:blipFill>
                      </a:tcPr>
                    </a:tc>
                    <a:tc>
                      <a:txBody>
                        <a:bodyPr/>
                        <a:lstStyle/>
                        <a:p>
                          <a:endParaRPr lang="en-US"/>
                        </a:p>
                      </a:txBody>
                      <a:tcPr marL="68539" marR="68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1948" t="-437864" r="-291" b="-8738"/>
                          </a:stretch>
                        </a:blipFill>
                      </a:tcPr>
                    </a:tc>
                    <a:extLst>
                      <a:ext uri="{0D108BD9-81ED-4DB2-BD59-A6C34878D82A}">
                        <a16:rowId xmlns:a16="http://schemas.microsoft.com/office/drawing/2014/main" val="2789906524"/>
                      </a:ext>
                    </a:extLst>
                  </a:tr>
                </a:tbl>
              </a:graphicData>
            </a:graphic>
          </p:graphicFrame>
        </mc:Fallback>
      </mc:AlternateContent>
      <p:sp>
        <p:nvSpPr>
          <p:cNvPr id="7" name="TextBox 6">
            <a:extLst>
              <a:ext uri="{FF2B5EF4-FFF2-40B4-BE49-F238E27FC236}">
                <a16:creationId xmlns:a16="http://schemas.microsoft.com/office/drawing/2014/main" id="{66DFBC59-34F0-10D6-BBDF-CC6759F152EF}"/>
              </a:ext>
            </a:extLst>
          </p:cNvPr>
          <p:cNvSpPr txBox="1"/>
          <p:nvPr/>
        </p:nvSpPr>
        <p:spPr>
          <a:xfrm>
            <a:off x="7549663" y="1672214"/>
            <a:ext cx="3947747" cy="584775"/>
          </a:xfrm>
          <a:prstGeom prst="rect">
            <a:avLst/>
          </a:prstGeom>
          <a:noFill/>
        </p:spPr>
        <p:txBody>
          <a:bodyPr wrap="square">
            <a:spAutoFit/>
          </a:bodyPr>
          <a:lstStyle/>
          <a:p>
            <a:pPr algn="ctr">
              <a:spcAft>
                <a:spcPts val="1000"/>
              </a:spcAft>
            </a:pPr>
            <a:r>
              <a:rPr lang="en-IN" sz="1600" b="1" i="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Table 2: Variable Definitions for the Pattern Generation Problem</a:t>
            </a:r>
            <a:endParaRPr lang="en-IN" sz="1050" i="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87865855-A9F6-E6B6-FC34-A037CFFFCD20}"/>
              </a:ext>
            </a:extLst>
          </p:cNvPr>
          <p:cNvSpPr txBox="1"/>
          <p:nvPr/>
        </p:nvSpPr>
        <p:spPr>
          <a:xfrm>
            <a:off x="1543050" y="1747069"/>
            <a:ext cx="3666393" cy="338554"/>
          </a:xfrm>
          <a:prstGeom prst="rect">
            <a:avLst/>
          </a:prstGeom>
          <a:noFill/>
        </p:spPr>
        <p:txBody>
          <a:bodyPr wrap="square">
            <a:spAutoFit/>
          </a:bodyPr>
          <a:lstStyle/>
          <a:p>
            <a:pPr algn="ctr">
              <a:spcAft>
                <a:spcPts val="1000"/>
              </a:spcAft>
            </a:pPr>
            <a:r>
              <a:rPr lang="en-IN" sz="1600" b="1" i="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Table 1: Sets and Parameters Used</a:t>
            </a:r>
            <a:endParaRPr lang="en-IN" sz="1050" i="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10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19D730-65D8-98AB-1A97-E4D8CD483A88}"/>
              </a:ext>
            </a:extLst>
          </p:cNvPr>
          <p:cNvSpPr>
            <a:spLocks noGrp="1"/>
          </p:cNvSpPr>
          <p:nvPr>
            <p:ph type="body" idx="1"/>
          </p:nvPr>
        </p:nvSpPr>
        <p:spPr>
          <a:xfrm>
            <a:off x="-1" y="0"/>
            <a:ext cx="11951855" cy="794777"/>
          </a:xfrm>
        </p:spPr>
        <p:txBody>
          <a:bodyPr>
            <a:normAutofit/>
          </a:bodyPr>
          <a:lstStyle/>
          <a:p>
            <a:r>
              <a:rPr lang="en-US" sz="1600" b="0" dirty="0">
                <a:effectLst/>
                <a:latin typeface="Times New Roman" panose="02020603050405020304" pitchFamily="18" charset="0"/>
                <a:ea typeface="Calibri" panose="020F0502020204030204" pitchFamily="34" charset="0"/>
              </a:rPr>
              <a:t>To generate the pattern set for each standard length </a:t>
            </a:r>
            <a:r>
              <a:rPr lang="en-US" sz="1600" b="0" i="1" dirty="0">
                <a:effectLst/>
                <a:latin typeface="Times New Roman" panose="02020603050405020304" pitchFamily="18" charset="0"/>
                <a:ea typeface="Calibri" panose="020F0502020204030204" pitchFamily="34" charset="0"/>
              </a:rPr>
              <a:t>l</a:t>
            </a:r>
            <a:r>
              <a:rPr lang="en-US" sz="1600" b="0" dirty="0">
                <a:effectLst/>
                <a:latin typeface="Times New Roman" panose="02020603050405020304" pitchFamily="18" charset="0"/>
                <a:ea typeface="Calibri" panose="020F0502020204030204" pitchFamily="34" charset="0"/>
              </a:rPr>
              <a:t>, where </a:t>
            </a:r>
            <a:r>
              <a:rPr lang="en-US" sz="1600" b="0" i="1" dirty="0">
                <a:effectLst/>
                <a:latin typeface="Times New Roman" panose="02020603050405020304" pitchFamily="18" charset="0"/>
                <a:ea typeface="Calibri" panose="020F0502020204030204" pitchFamily="34" charset="0"/>
              </a:rPr>
              <a:t>l </a:t>
            </a:r>
            <a:r>
              <a:rPr lang="en-US" sz="1600" b="0" i="1" dirty="0">
                <a:effectLst/>
                <a:latin typeface="Cambria Math" panose="02040503050406030204" pitchFamily="18" charset="0"/>
                <a:ea typeface="Calibri" panose="020F0502020204030204" pitchFamily="34" charset="0"/>
                <a:cs typeface="Times New Roman" panose="02020603050405020304" pitchFamily="18" charset="0"/>
              </a:rPr>
              <a:t>∈ </a:t>
            </a:r>
            <a:r>
              <a:rPr lang="en-US" sz="1600" b="0" i="1" dirty="0">
                <a:effectLst/>
                <a:latin typeface="Times New Roman" panose="02020603050405020304" pitchFamily="18" charset="0"/>
                <a:ea typeface="Calibri" panose="020F0502020204030204" pitchFamily="34" charset="0"/>
              </a:rPr>
              <a:t>L</a:t>
            </a:r>
            <a:r>
              <a:rPr lang="en-US" sz="1600" b="0" dirty="0">
                <a:effectLst/>
                <a:latin typeface="Times New Roman" panose="02020603050405020304" pitchFamily="18" charset="0"/>
                <a:ea typeface="Calibri" panose="020F0502020204030204" pitchFamily="34" charset="0"/>
              </a:rPr>
              <a:t>, the following exact approach (equations 1 to 12) was used </a:t>
            </a:r>
            <a:r>
              <a:rPr lang="en-US" sz="1600" b="0" i="1" dirty="0">
                <a:effectLst/>
                <a:latin typeface="Times New Roman" panose="02020603050405020304" pitchFamily="18" charset="0"/>
                <a:ea typeface="Calibri" panose="020F0502020204030204" pitchFamily="34" charset="0"/>
              </a:rPr>
              <a:t>N</a:t>
            </a:r>
            <a:r>
              <a:rPr lang="en-US" sz="1600" b="0" dirty="0">
                <a:effectLst/>
                <a:latin typeface="Times New Roman" panose="02020603050405020304" pitchFamily="18" charset="0"/>
                <a:ea typeface="Calibri" panose="020F0502020204030204" pitchFamily="34" charset="0"/>
              </a:rPr>
              <a:t> times, generating the best set of </a:t>
            </a:r>
            <a:r>
              <a:rPr lang="en-US" sz="1600" b="0" i="1" dirty="0">
                <a:effectLst/>
                <a:latin typeface="Times New Roman" panose="02020603050405020304" pitchFamily="18" charset="0"/>
                <a:ea typeface="Calibri" panose="020F0502020204030204" pitchFamily="34" charset="0"/>
              </a:rPr>
              <a:t>N</a:t>
            </a:r>
            <a:r>
              <a:rPr lang="en-US" sz="1600" b="0" dirty="0">
                <a:effectLst/>
                <a:latin typeface="Times New Roman" panose="02020603050405020304" pitchFamily="18" charset="0"/>
                <a:ea typeface="Calibri" panose="020F0502020204030204" pitchFamily="34" charset="0"/>
              </a:rPr>
              <a:t> patterns for each standard length </a:t>
            </a:r>
            <a:r>
              <a:rPr lang="en-US" sz="1600" b="0" i="1" dirty="0">
                <a:effectLst/>
                <a:latin typeface="Times New Roman" panose="02020603050405020304" pitchFamily="18" charset="0"/>
                <a:ea typeface="Calibri" panose="020F0502020204030204" pitchFamily="34" charset="0"/>
              </a:rPr>
              <a:t>l</a:t>
            </a:r>
            <a:r>
              <a:rPr lang="en-US" sz="1600" b="0" dirty="0">
                <a:effectLst/>
                <a:latin typeface="Times New Roman" panose="02020603050405020304" pitchFamily="18" charset="0"/>
                <a:ea typeface="Calibri" panose="020F0502020204030204" pitchFamily="34" charset="0"/>
              </a:rPr>
              <a:t>.</a:t>
            </a:r>
            <a:endParaRPr lang="en-IN" sz="2400" b="0"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617EA1F-5070-DCCC-0CEC-963F24381EDC}"/>
                  </a:ext>
                </a:extLst>
              </p:cNvPr>
              <p:cNvGraphicFramePr>
                <a:graphicFrameLocks noGrp="1"/>
              </p:cNvGraphicFramePr>
              <p:nvPr>
                <p:extLst>
                  <p:ext uri="{D42A27DB-BD31-4B8C-83A1-F6EECF244321}">
                    <p14:modId xmlns:p14="http://schemas.microsoft.com/office/powerpoint/2010/main" val="341464591"/>
                  </p:ext>
                </p:extLst>
              </p:nvPr>
            </p:nvGraphicFramePr>
            <p:xfrm>
              <a:off x="170872" y="979439"/>
              <a:ext cx="5925128" cy="5235704"/>
            </p:xfrm>
            <a:graphic>
              <a:graphicData uri="http://schemas.openxmlformats.org/drawingml/2006/table">
                <a:tbl>
                  <a:tblPr firstRow="1" firstCol="1" bandRow="1"/>
                  <a:tblGrid>
                    <a:gridCol w="5273675">
                      <a:extLst>
                        <a:ext uri="{9D8B030D-6E8A-4147-A177-3AD203B41FA5}">
                          <a16:colId xmlns:a16="http://schemas.microsoft.com/office/drawing/2014/main" val="541623762"/>
                        </a:ext>
                      </a:extLst>
                    </a:gridCol>
                    <a:gridCol w="651453">
                      <a:extLst>
                        <a:ext uri="{9D8B030D-6E8A-4147-A177-3AD203B41FA5}">
                          <a16:colId xmlns:a16="http://schemas.microsoft.com/office/drawing/2014/main" val="2695927090"/>
                        </a:ext>
                      </a:extLst>
                    </a:gridCol>
                  </a:tblGrid>
                  <a:tr h="500715">
                    <a:tc>
                      <a:txBody>
                        <a:bodyPr/>
                        <a:lstStyle/>
                        <a:p>
                          <a:pPr algn="l">
                            <a:lnSpc>
                              <a:spcPct val="100000"/>
                            </a:lnSpc>
                          </a:pPr>
                          <a14:m>
                            <m:oMathPara xmlns:m="http://schemas.openxmlformats.org/officeDocument/2006/math">
                              <m:oMathParaPr>
                                <m:jc m:val="left"/>
                              </m:oMathParaPr>
                              <m:oMath xmlns:m="http://schemas.openxmlformats.org/officeDocument/2006/math">
                                <m:r>
                                  <a:rPr lang="en-IN" sz="1600" i="1">
                                    <a:effectLst/>
                                    <a:latin typeface="Cambria Math" panose="02040503050406030204" pitchFamily="18" charset="0"/>
                                    <a:ea typeface="Calibri" panose="020F0502020204030204" pitchFamily="34" charset="0"/>
                                    <a:cs typeface="Times New Roman" panose="02020603050405020304" pitchFamily="18" charset="0"/>
                                  </a:rPr>
                                  <m:t>𝑚𝑖𝑛𝑖𝑚𝑖𝑧𝑒</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( 1 )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1293910"/>
                      </a:ext>
                    </a:extLst>
                  </a:tr>
                  <a:tr h="500715">
                    <a:tc>
                      <a:txBody>
                        <a:bodyPr/>
                        <a:lstStyle/>
                        <a:p>
                          <a:pPr algn="l">
                            <a:lnSpc>
                              <a:spcPct val="100000"/>
                            </a:lnSpc>
                          </a:pPr>
                          <a14:m>
                            <m:oMathPara xmlns:m="http://schemas.openxmlformats.org/officeDocument/2006/math">
                              <m:oMathParaPr>
                                <m:jc m:val="left"/>
                              </m:oMathParaPr>
                              <m:oMath xmlns:m="http://schemas.openxmlformats.org/officeDocument/2006/math">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( 2 )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9048143"/>
                      </a:ext>
                    </a:extLst>
                  </a:tr>
                  <a:tr h="264636">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e>
                                </m:d>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8658808"/>
                      </a:ext>
                    </a:extLst>
                  </a:tr>
                  <a:tr h="264636">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e>
                                </m:d>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( 4 )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4023910"/>
                      </a:ext>
                    </a:extLst>
                  </a:tr>
                  <a:tr h="267809">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𝑀</m:t>
                                </m:r>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( 5 )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283065"/>
                      </a:ext>
                    </a:extLst>
                  </a:tr>
                  <a:tr h="263367">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𝑀</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e>
                                </m:d>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( 6 )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4130256"/>
                      </a:ext>
                    </a:extLst>
                  </a:tr>
                  <a:tr h="267175">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𝑀</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e>
                                </m:d>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e>
                                </m:d>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( 7 )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5253329"/>
                      </a:ext>
                    </a:extLst>
                  </a:tr>
                  <a:tr h="253213">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𝑀</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e>
                                </m:d>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( 8 )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2468077"/>
                      </a:ext>
                    </a:extLst>
                  </a:tr>
                  <a:tr h="454387">
                    <a:tc>
                      <a:txBody>
                        <a:bodyPr/>
                        <a:lstStyle/>
                        <a:p>
                          <a:pPr algn="l">
                            <a:lnSpc>
                              <a:spcPct val="100000"/>
                            </a:lnSpc>
                          </a:pPr>
                          <a14:m>
                            <m:oMathPara xmlns:m="http://schemas.openxmlformats.org/officeDocument/2006/math">
                              <m:oMathParaPr>
                                <m:jc m:val="left"/>
                              </m:oMathParaPr>
                              <m:oMath xmlns:m="http://schemas.openxmlformats.org/officeDocument/2006/math">
                                <m:nary>
                                  <m:naryPr>
                                    <m:chr m:val="∑"/>
                                    <m:limLoc m:val="undOvr"/>
                                    <m:sup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sub>
                                  <m:sup/>
                                  <m:e>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≥1,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e>
                                </m:nary>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( 9 )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750157"/>
                      </a:ext>
                    </a:extLst>
                  </a:tr>
                  <a:tr h="203713">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𝑍</m:t>
                                    </m:r>
                                  </m:e>
                                  <m:sup>
                                    <m:r>
                                      <a:rPr lang="en-IN"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( 10 )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4432707"/>
                      </a:ext>
                    </a:extLst>
                  </a:tr>
                  <a:tr h="203713">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≥0,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( 11 )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722395"/>
                      </a:ext>
                    </a:extLst>
                  </a:tr>
                  <a:tr h="203713">
                    <a:tc>
                      <a:txBody>
                        <a:bodyPr/>
                        <a:lstStyle/>
                        <a:p>
                          <a:pPr algn="l">
                            <a:lnSpc>
                              <a:spcPct val="100000"/>
                            </a:lnSpc>
                          </a:pPr>
                          <a14:m>
                            <m:oMathPara xmlns:m="http://schemas.openxmlformats.org/officeDocument/2006/math">
                              <m:oMathParaPr>
                                <m:jc m:val="left"/>
                              </m:oMathParaPr>
                              <m:oMath xmlns:m="http://schemas.openxmlformats.org/officeDocument/2006/math">
                                <m:sSub>
                                  <m:sSub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1600" i="1">
                                    <a:effectLst/>
                                    <a:latin typeface="Cambria Math" panose="02040503050406030204" pitchFamily="18" charset="0"/>
                                    <a:ea typeface="Calibri" panose="020F0502020204030204" pitchFamily="34" charset="0"/>
                                    <a:cs typeface="Times New Roman" panose="02020603050405020304" pitchFamily="18" charset="0"/>
                                  </a:rPr>
                                  <m:t>∈{0,1},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600" i="1">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r>
                                  <a:rPr lang="en-IN" sz="1600" i="1">
                                    <a:effectLst/>
                                    <a:latin typeface="Cambria Math" panose="02040503050406030204" pitchFamily="18" charset="0"/>
                                    <a:ea typeface="Calibri" panose="020F0502020204030204" pitchFamily="34" charset="0"/>
                                    <a:cs typeface="Times New Roman" panose="02020603050405020304" pitchFamily="18" charset="0"/>
                                  </a:rPr>
                                  <m:t>𝑙</m:t>
                                </m:r>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( 12 )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124968"/>
                      </a:ext>
                    </a:extLst>
                  </a:tr>
                </a:tbl>
              </a:graphicData>
            </a:graphic>
          </p:graphicFrame>
        </mc:Choice>
        <mc:Fallback xmlns="">
          <p:graphicFrame>
            <p:nvGraphicFramePr>
              <p:cNvPr id="6" name="Table 5">
                <a:extLst>
                  <a:ext uri="{FF2B5EF4-FFF2-40B4-BE49-F238E27FC236}">
                    <a16:creationId xmlns:a16="http://schemas.microsoft.com/office/drawing/2014/main" id="{2617EA1F-5070-DCCC-0CEC-963F24381EDC}"/>
                  </a:ext>
                </a:extLst>
              </p:cNvPr>
              <p:cNvGraphicFramePr>
                <a:graphicFrameLocks noGrp="1"/>
              </p:cNvGraphicFramePr>
              <p:nvPr>
                <p:extLst>
                  <p:ext uri="{D42A27DB-BD31-4B8C-83A1-F6EECF244321}">
                    <p14:modId xmlns:p14="http://schemas.microsoft.com/office/powerpoint/2010/main" val="341464591"/>
                  </p:ext>
                </p:extLst>
              </p:nvPr>
            </p:nvGraphicFramePr>
            <p:xfrm>
              <a:off x="170872" y="979439"/>
              <a:ext cx="5925128" cy="5235704"/>
            </p:xfrm>
            <a:graphic>
              <a:graphicData uri="http://schemas.openxmlformats.org/drawingml/2006/table">
                <a:tbl>
                  <a:tblPr firstRow="1" firstCol="1" bandRow="1"/>
                  <a:tblGrid>
                    <a:gridCol w="5273675">
                      <a:extLst>
                        <a:ext uri="{9D8B030D-6E8A-4147-A177-3AD203B41FA5}">
                          <a16:colId xmlns:a16="http://schemas.microsoft.com/office/drawing/2014/main" val="541623762"/>
                        </a:ext>
                      </a:extLst>
                    </a:gridCol>
                    <a:gridCol w="651453">
                      <a:extLst>
                        <a:ext uri="{9D8B030D-6E8A-4147-A177-3AD203B41FA5}">
                          <a16:colId xmlns:a16="http://schemas.microsoft.com/office/drawing/2014/main" val="2695927090"/>
                        </a:ext>
                      </a:extLst>
                    </a:gridCol>
                  </a:tblGrid>
                  <a:tr h="683451">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893" r="-12717" b="-676786"/>
                          </a:stretch>
                        </a:blip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( 1 )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1293910"/>
                      </a:ext>
                    </a:extLst>
                  </a:tr>
                  <a:tr h="683451">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100000" r="-12717" b="-570796"/>
                          </a:stretch>
                        </a:blip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( 2 )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9048143"/>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389655" r="-12717" b="-1012069"/>
                          </a:stretch>
                        </a:blip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8658808"/>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489655" r="-12717" b="-912069"/>
                          </a:stretch>
                        </a:blip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( 4 )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4023910"/>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589655" r="-12717" b="-812069"/>
                          </a:stretch>
                        </a:blip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( 5 )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283065"/>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689655" r="-12717" b="-712069"/>
                          </a:stretch>
                        </a:blipFill>
                      </a:tcPr>
                    </a:tc>
                    <a:tc>
                      <a:txBody>
                        <a:bodyPr/>
                        <a:lstStyle/>
                        <a:p>
                          <a:pPr algn="l">
                            <a:lnSpc>
                              <a:spcPct val="100000"/>
                            </a:lnSpc>
                          </a:pPr>
                          <a:r>
                            <a:rPr lang="en-IN" sz="1600">
                              <a:effectLst/>
                              <a:latin typeface="Times New Roman" panose="02020603050405020304" pitchFamily="18" charset="0"/>
                              <a:ea typeface="Calibri" panose="020F0502020204030204" pitchFamily="34" charset="0"/>
                              <a:cs typeface="Mangal" panose="02040503050203030202" pitchFamily="18" charset="0"/>
                            </a:rPr>
                            <a:t>( 6 )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4130256"/>
                      </a:ext>
                    </a:extLst>
                  </a:tr>
                  <a:tr h="371539">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750820" r="-12717" b="-577049"/>
                          </a:stretch>
                        </a:blip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( 7 )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5253329"/>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894828" r="-12717" b="-506897"/>
                          </a:stretch>
                        </a:blip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( 8 )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2468077"/>
                      </a:ext>
                    </a:extLst>
                  </a:tr>
                  <a:tr h="683451">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510619" r="-12717" b="-160177"/>
                          </a:stretch>
                        </a:blip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( 9 )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750157"/>
                      </a:ext>
                    </a:extLst>
                  </a:tr>
                  <a:tr h="33528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1254545" r="-12717" b="-229091"/>
                          </a:stretch>
                        </a:blip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( 10 )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4432707"/>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1284483" r="-12717" b="-117241"/>
                          </a:stretch>
                        </a:blip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( 11 )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722395"/>
                      </a:ext>
                    </a:extLst>
                  </a:tr>
                  <a:tr h="354076">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 t="-1384483" r="-12717" b="-17241"/>
                          </a:stretch>
                        </a:blipFill>
                      </a:tcPr>
                    </a:tc>
                    <a:tc>
                      <a:txBody>
                        <a:bodyPr/>
                        <a:lstStyle/>
                        <a:p>
                          <a:pPr algn="l">
                            <a:lnSpc>
                              <a:spcPct val="100000"/>
                            </a:lnSpc>
                          </a:pPr>
                          <a:r>
                            <a:rPr lang="en-IN" sz="1600" dirty="0">
                              <a:effectLst/>
                              <a:latin typeface="Times New Roman" panose="02020603050405020304" pitchFamily="18" charset="0"/>
                              <a:ea typeface="Calibri" panose="020F0502020204030204" pitchFamily="34" charset="0"/>
                              <a:cs typeface="Mangal" panose="02040503050203030202" pitchFamily="18" charset="0"/>
                            </a:rPr>
                            <a:t>( 12 )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124968"/>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51C3E4-5008-5428-3177-BBF1CACE4EF7}"/>
                  </a:ext>
                </a:extLst>
              </p:cNvPr>
              <p:cNvSpPr txBox="1"/>
              <p:nvPr/>
            </p:nvSpPr>
            <p:spPr>
              <a:xfrm>
                <a:off x="6373090" y="966142"/>
                <a:ext cx="5648038" cy="524900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Every time a new pattern is produced as an output, the set </a:t>
                </a:r>
                <a:r>
                  <a:rPr lang="en-US" i="1" dirty="0">
                    <a:effectLst/>
                    <a:latin typeface="Times New Roman" panose="02020603050405020304" pitchFamily="18" charset="0"/>
                    <a:ea typeface="Calibri" panose="020F0502020204030204" pitchFamily="34" charset="0"/>
                  </a:rPr>
                  <a:t>P(l)</a:t>
                </a:r>
                <a:r>
                  <a:rPr lang="en-US" dirty="0">
                    <a:effectLst/>
                    <a:latin typeface="Times New Roman" panose="02020603050405020304" pitchFamily="18" charset="0"/>
                    <a:ea typeface="Calibri" panose="020F0502020204030204" pitchFamily="34" charset="0"/>
                  </a:rPr>
                  <a:t> gets updated accordingly. Here the criteria of optimization is minimizing the wasted length (Eq. 1), subject to the constraints in equations 2 to 12.</a:t>
                </a:r>
                <a:endParaRPr lang="en-US" dirty="0">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We constrain the length of the generated pattern to be limited within the considered standard length </a:t>
                </a:r>
                <a:r>
                  <a:rPr lang="en-US" i="1" dirty="0">
                    <a:effectLst/>
                    <a:latin typeface="Times New Roman" panose="02020603050405020304" pitchFamily="18" charset="0"/>
                    <a:ea typeface="Calibri" panose="020F0502020204030204" pitchFamily="34" charset="0"/>
                  </a:rPr>
                  <a:t>l </a:t>
                </a:r>
                <a:r>
                  <a:rPr lang="en-US" dirty="0">
                    <a:effectLst/>
                    <a:latin typeface="Times New Roman" panose="02020603050405020304" pitchFamily="18" charset="0"/>
                    <a:ea typeface="Calibri" panose="020F0502020204030204" pitchFamily="34" charset="0"/>
                  </a:rPr>
                  <a:t>(Eq. 2).</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Equations 3 to 8 is used to populate </a:t>
                </a:r>
                <a14:m>
                  <m:oMath xmlns:m="http://schemas.openxmlformats.org/officeDocument/2006/math">
                    <m:sSub>
                      <m:sSubPr>
                        <m:ctrlPr>
                          <a:rPr lang="en-IN" i="1">
                            <a:effectLst/>
                            <a:latin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𝑝</m:t>
                        </m:r>
                        <m:r>
                          <a:rPr lang="en-IN" i="1">
                            <a:effectLst/>
                            <a:latin typeface="Cambria Math" panose="02040503050406030204" pitchFamily="18" charset="0"/>
                            <a:ea typeface="Calibri" panose="020F0502020204030204" pitchFamily="34" charset="0"/>
                            <a:cs typeface="Times New Roman" panose="02020603050405020304" pitchFamily="18" charset="0"/>
                          </a:rPr>
                          <m:t>,</m:t>
                        </m:r>
                        <m:r>
                          <a:rPr lang="en-IN" i="1">
                            <a:effectLst/>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dirty="0">
                    <a:effectLst/>
                    <a:latin typeface="Times New Roman" panose="02020603050405020304" pitchFamily="18" charset="0"/>
                    <a:ea typeface="Times New Roman" panose="02020603050405020304" pitchFamily="18" charset="0"/>
                  </a:rPr>
                  <a:t>, which consists of the absolute differences of the current pattern being generated with previously generated patterns.</a:t>
                </a:r>
              </a:p>
              <a:p>
                <a:pPr marL="285750" indent="-285750">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Eq. 9 ensures that the new pattern must be different from each previously generated pattern, with a simple logic that the combined sum of (absolute) differences of all cut-length usage, of the current pattern w.r.t. each previously generated pattern (for the same standard length </a:t>
                </a:r>
                <a:r>
                  <a:rPr lang="en-IN" i="1" dirty="0">
                    <a:effectLst/>
                    <a:latin typeface="Times New Roman" panose="02020603050405020304" pitchFamily="18" charset="0"/>
                    <a:ea typeface="Times New Roman" panose="02020603050405020304" pitchFamily="18" charset="0"/>
                  </a:rPr>
                  <a:t>l</a:t>
                </a:r>
                <a:r>
                  <a:rPr lang="en-IN" dirty="0">
                    <a:effectLst/>
                    <a:latin typeface="Times New Roman" panose="02020603050405020304" pitchFamily="18" charset="0"/>
                    <a:ea typeface="Times New Roman" panose="02020603050405020304" pitchFamily="18" charset="0"/>
                  </a:rPr>
                  <a:t>) must be greater than zero (with a minimum deviation of 1 unit as all cut-length usages are integers).</a:t>
                </a:r>
              </a:p>
              <a:p>
                <a:pPr marL="285750" indent="-285750">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Equations 10 to 12 define the variable being used for this exact methodology to generate good unique patterns, </a:t>
                </a:r>
                <a:endParaRPr lang="en-IN" dirty="0"/>
              </a:p>
            </p:txBody>
          </p:sp>
        </mc:Choice>
        <mc:Fallback xmlns="">
          <p:sp>
            <p:nvSpPr>
              <p:cNvPr id="8" name="TextBox 7">
                <a:extLst>
                  <a:ext uri="{FF2B5EF4-FFF2-40B4-BE49-F238E27FC236}">
                    <a16:creationId xmlns:a16="http://schemas.microsoft.com/office/drawing/2014/main" id="{2C51C3E4-5008-5428-3177-BBF1CACE4EF7}"/>
                  </a:ext>
                </a:extLst>
              </p:cNvPr>
              <p:cNvSpPr txBox="1">
                <a:spLocks noRot="1" noChangeAspect="1" noMove="1" noResize="1" noEditPoints="1" noAdjustHandles="1" noChangeArrowheads="1" noChangeShapeType="1" noTextEdit="1"/>
              </p:cNvSpPr>
              <p:nvPr/>
            </p:nvSpPr>
            <p:spPr>
              <a:xfrm>
                <a:off x="6373090" y="966142"/>
                <a:ext cx="5648038" cy="5249001"/>
              </a:xfrm>
              <a:prstGeom prst="rect">
                <a:avLst/>
              </a:prstGeom>
              <a:blipFill>
                <a:blip r:embed="rId3"/>
                <a:stretch>
                  <a:fillRect l="-108" r="-431" b="-232"/>
                </a:stretch>
              </a:blipFill>
            </p:spPr>
            <p:txBody>
              <a:bodyPr/>
              <a:lstStyle/>
              <a:p>
                <a:r>
                  <a:rPr lang="en-IN">
                    <a:noFill/>
                  </a:rPr>
                  <a:t> </a:t>
                </a:r>
              </a:p>
            </p:txBody>
          </p:sp>
        </mc:Fallback>
      </mc:AlternateContent>
    </p:spTree>
    <p:extLst>
      <p:ext uri="{BB962C8B-B14F-4D97-AF65-F5344CB8AC3E}">
        <p14:creationId xmlns:p14="http://schemas.microsoft.com/office/powerpoint/2010/main" val="270596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783BBA4-4955-7A6A-8BEF-E2F9D2F5B5A7}"/>
              </a:ext>
            </a:extLst>
          </p:cNvPr>
          <p:cNvGraphicFramePr>
            <a:graphicFrameLocks noGrp="1"/>
          </p:cNvGraphicFramePr>
          <p:nvPr>
            <p:extLst>
              <p:ext uri="{D42A27DB-BD31-4B8C-83A1-F6EECF244321}">
                <p14:modId xmlns:p14="http://schemas.microsoft.com/office/powerpoint/2010/main" val="456011448"/>
              </p:ext>
            </p:extLst>
          </p:nvPr>
        </p:nvGraphicFramePr>
        <p:xfrm>
          <a:off x="4695580" y="437856"/>
          <a:ext cx="2800840" cy="3749040"/>
        </p:xfrm>
        <a:graphic>
          <a:graphicData uri="http://schemas.openxmlformats.org/drawingml/2006/table">
            <a:tbl>
              <a:tblPr/>
              <a:tblGrid>
                <a:gridCol w="280084">
                  <a:extLst>
                    <a:ext uri="{9D8B030D-6E8A-4147-A177-3AD203B41FA5}">
                      <a16:colId xmlns:a16="http://schemas.microsoft.com/office/drawing/2014/main" val="3793014463"/>
                    </a:ext>
                  </a:extLst>
                </a:gridCol>
                <a:gridCol w="280084">
                  <a:extLst>
                    <a:ext uri="{9D8B030D-6E8A-4147-A177-3AD203B41FA5}">
                      <a16:colId xmlns:a16="http://schemas.microsoft.com/office/drawing/2014/main" val="3460155231"/>
                    </a:ext>
                  </a:extLst>
                </a:gridCol>
                <a:gridCol w="280084">
                  <a:extLst>
                    <a:ext uri="{9D8B030D-6E8A-4147-A177-3AD203B41FA5}">
                      <a16:colId xmlns:a16="http://schemas.microsoft.com/office/drawing/2014/main" val="1831174492"/>
                    </a:ext>
                  </a:extLst>
                </a:gridCol>
                <a:gridCol w="280084">
                  <a:extLst>
                    <a:ext uri="{9D8B030D-6E8A-4147-A177-3AD203B41FA5}">
                      <a16:colId xmlns:a16="http://schemas.microsoft.com/office/drawing/2014/main" val="3893471767"/>
                    </a:ext>
                  </a:extLst>
                </a:gridCol>
                <a:gridCol w="280084">
                  <a:extLst>
                    <a:ext uri="{9D8B030D-6E8A-4147-A177-3AD203B41FA5}">
                      <a16:colId xmlns:a16="http://schemas.microsoft.com/office/drawing/2014/main" val="2844209186"/>
                    </a:ext>
                  </a:extLst>
                </a:gridCol>
                <a:gridCol w="280084">
                  <a:extLst>
                    <a:ext uri="{9D8B030D-6E8A-4147-A177-3AD203B41FA5}">
                      <a16:colId xmlns:a16="http://schemas.microsoft.com/office/drawing/2014/main" val="1538467416"/>
                    </a:ext>
                  </a:extLst>
                </a:gridCol>
                <a:gridCol w="280084">
                  <a:extLst>
                    <a:ext uri="{9D8B030D-6E8A-4147-A177-3AD203B41FA5}">
                      <a16:colId xmlns:a16="http://schemas.microsoft.com/office/drawing/2014/main" val="3735254857"/>
                    </a:ext>
                  </a:extLst>
                </a:gridCol>
                <a:gridCol w="280084">
                  <a:extLst>
                    <a:ext uri="{9D8B030D-6E8A-4147-A177-3AD203B41FA5}">
                      <a16:colId xmlns:a16="http://schemas.microsoft.com/office/drawing/2014/main" val="2839734358"/>
                    </a:ext>
                  </a:extLst>
                </a:gridCol>
                <a:gridCol w="280084">
                  <a:extLst>
                    <a:ext uri="{9D8B030D-6E8A-4147-A177-3AD203B41FA5}">
                      <a16:colId xmlns:a16="http://schemas.microsoft.com/office/drawing/2014/main" val="2825322478"/>
                    </a:ext>
                  </a:extLst>
                </a:gridCol>
                <a:gridCol w="280084">
                  <a:extLst>
                    <a:ext uri="{9D8B030D-6E8A-4147-A177-3AD203B41FA5}">
                      <a16:colId xmlns:a16="http://schemas.microsoft.com/office/drawing/2014/main" val="586441827"/>
                    </a:ext>
                  </a:extLst>
                </a:gridCol>
              </a:tblGrid>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886531848"/>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8">
                  <a:txBody>
                    <a:bodyPr/>
                    <a:lstStyle/>
                    <a:p>
                      <a:pPr algn="ctr" fontAlgn="b"/>
                      <a:r>
                        <a:rPr lang="en-IN" sz="2000" b="0" i="0" u="none" strike="noStrike">
                          <a:solidFill>
                            <a:srgbClr val="000000"/>
                          </a:solidFill>
                          <a:effectLst/>
                          <a:latin typeface="Georgia" panose="02040502050405020303" pitchFamily="18" charset="0"/>
                        </a:rPr>
                        <a:t>Cut Lengths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184376896"/>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964713322"/>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2000" b="0" i="0" u="none" strike="noStrike">
                          <a:solidFill>
                            <a:srgbClr val="000000"/>
                          </a:solidFill>
                          <a:effectLst/>
                          <a:latin typeface="Georgia" panose="02040502050405020303" pitchFamily="18" charset="0"/>
                        </a:rPr>
                        <a:t>2</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r>
                        <a:rPr lang="en-IN" sz="2000" b="0" i="0" u="none" strike="noStrike" dirty="0">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31168073"/>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202420363"/>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2000" b="0" i="0" u="none" strike="noStrike">
                          <a:solidFill>
                            <a:srgbClr val="000000"/>
                          </a:solidFill>
                          <a:effectLst/>
                          <a:latin typeface="Georgia" panose="02040502050405020303" pitchFamily="18" charset="0"/>
                        </a:rPr>
                        <a:t>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145573494"/>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236056994"/>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2000" b="0" i="0" u="none" strike="noStrike">
                          <a:solidFill>
                            <a:srgbClr val="000000"/>
                          </a:solidFill>
                          <a:effectLst/>
                          <a:latin typeface="Georgia" panose="02040502050405020303" pitchFamily="18" charset="0"/>
                        </a:rPr>
                        <a:t>4</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162113100"/>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559238802"/>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2000" b="0" i="0" u="none" strike="noStrike">
                          <a:solidFill>
                            <a:srgbClr val="000000"/>
                          </a:solidFill>
                          <a:effectLst/>
                          <a:latin typeface="Georgia" panose="02040502050405020303" pitchFamily="18" charset="0"/>
                        </a:rPr>
                        <a:t>5</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5">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977619182"/>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Georgia" panose="02040502050405020303" pitchFamily="18"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908459696"/>
                  </a:ext>
                </a:extLst>
              </a:tr>
              <a:tr h="29285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dirty="0">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760720243"/>
                  </a:ext>
                </a:extLst>
              </a:tr>
            </a:tbl>
          </a:graphicData>
        </a:graphic>
      </p:graphicFrame>
      <p:graphicFrame>
        <p:nvGraphicFramePr>
          <p:cNvPr id="10" name="Table 9">
            <a:extLst>
              <a:ext uri="{FF2B5EF4-FFF2-40B4-BE49-F238E27FC236}">
                <a16:creationId xmlns:a16="http://schemas.microsoft.com/office/drawing/2014/main" id="{626372BC-EEBE-599F-77B8-EA16E313E2AE}"/>
              </a:ext>
            </a:extLst>
          </p:cNvPr>
          <p:cNvGraphicFramePr>
            <a:graphicFrameLocks noGrp="1"/>
          </p:cNvGraphicFramePr>
          <p:nvPr>
            <p:extLst>
              <p:ext uri="{D42A27DB-BD31-4B8C-83A1-F6EECF244321}">
                <p14:modId xmlns:p14="http://schemas.microsoft.com/office/powerpoint/2010/main" val="2739116640"/>
              </p:ext>
            </p:extLst>
          </p:nvPr>
        </p:nvGraphicFramePr>
        <p:xfrm>
          <a:off x="151422" y="863990"/>
          <a:ext cx="3921370" cy="4754880"/>
        </p:xfrm>
        <a:graphic>
          <a:graphicData uri="http://schemas.openxmlformats.org/drawingml/2006/table">
            <a:tbl>
              <a:tblPr/>
              <a:tblGrid>
                <a:gridCol w="561428">
                  <a:extLst>
                    <a:ext uri="{9D8B030D-6E8A-4147-A177-3AD203B41FA5}">
                      <a16:colId xmlns:a16="http://schemas.microsoft.com/office/drawing/2014/main" val="3890837565"/>
                    </a:ext>
                  </a:extLst>
                </a:gridCol>
                <a:gridCol w="466419">
                  <a:extLst>
                    <a:ext uri="{9D8B030D-6E8A-4147-A177-3AD203B41FA5}">
                      <a16:colId xmlns:a16="http://schemas.microsoft.com/office/drawing/2014/main" val="3751290622"/>
                    </a:ext>
                  </a:extLst>
                </a:gridCol>
                <a:gridCol w="466419">
                  <a:extLst>
                    <a:ext uri="{9D8B030D-6E8A-4147-A177-3AD203B41FA5}">
                      <a16:colId xmlns:a16="http://schemas.microsoft.com/office/drawing/2014/main" val="3139222814"/>
                    </a:ext>
                  </a:extLst>
                </a:gridCol>
                <a:gridCol w="466419">
                  <a:extLst>
                    <a:ext uri="{9D8B030D-6E8A-4147-A177-3AD203B41FA5}">
                      <a16:colId xmlns:a16="http://schemas.microsoft.com/office/drawing/2014/main" val="2198645095"/>
                    </a:ext>
                  </a:extLst>
                </a:gridCol>
                <a:gridCol w="466419">
                  <a:extLst>
                    <a:ext uri="{9D8B030D-6E8A-4147-A177-3AD203B41FA5}">
                      <a16:colId xmlns:a16="http://schemas.microsoft.com/office/drawing/2014/main" val="3676944646"/>
                    </a:ext>
                  </a:extLst>
                </a:gridCol>
                <a:gridCol w="466419">
                  <a:extLst>
                    <a:ext uri="{9D8B030D-6E8A-4147-A177-3AD203B41FA5}">
                      <a16:colId xmlns:a16="http://schemas.microsoft.com/office/drawing/2014/main" val="3777827454"/>
                    </a:ext>
                  </a:extLst>
                </a:gridCol>
                <a:gridCol w="466419">
                  <a:extLst>
                    <a:ext uri="{9D8B030D-6E8A-4147-A177-3AD203B41FA5}">
                      <a16:colId xmlns:a16="http://schemas.microsoft.com/office/drawing/2014/main" val="1011681122"/>
                    </a:ext>
                  </a:extLst>
                </a:gridCol>
                <a:gridCol w="561428">
                  <a:extLst>
                    <a:ext uri="{9D8B030D-6E8A-4147-A177-3AD203B41FA5}">
                      <a16:colId xmlns:a16="http://schemas.microsoft.com/office/drawing/2014/main" val="1578404442"/>
                    </a:ext>
                  </a:extLst>
                </a:gridCol>
              </a:tblGrid>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w="12700" cap="flat" cmpd="sng" algn="ctr">
                      <a:solidFill>
                        <a:srgbClr val="000000"/>
                      </a:solidFill>
                      <a:prstDash val="solid"/>
                      <a:round/>
                      <a:headEnd type="none" w="med" len="med"/>
                      <a:tailEnd type="none" w="med" len="med"/>
                    </a:lnR>
                    <a:lnT>
                      <a:noFill/>
                    </a:lnT>
                    <a:lnB>
                      <a:noFill/>
                    </a:lnB>
                    <a:noFill/>
                  </a:tcPr>
                </a:tc>
                <a:tc gridSpan="6">
                  <a:txBody>
                    <a:bodyPr/>
                    <a:lstStyle/>
                    <a:p>
                      <a:pPr algn="ctr" fontAlgn="b"/>
                      <a:r>
                        <a:rPr lang="en-IN" sz="2000" b="0" i="0" u="none" strike="noStrike" dirty="0">
                          <a:solidFill>
                            <a:srgbClr val="000000"/>
                          </a:solidFill>
                          <a:effectLst/>
                          <a:latin typeface="Georgia" panose="02040502050405020303" pitchFamily="18" charset="0"/>
                        </a:rPr>
                        <a:t>Standard Length = 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22158388"/>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dirty="0">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4168706454"/>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dirty="0">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191407934"/>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dirty="0">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994436673"/>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642347134"/>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3511070744"/>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w="12700" cap="flat" cmpd="sng" algn="ctr">
                      <a:solidFill>
                        <a:srgbClr val="000000"/>
                      </a:solidFill>
                      <a:prstDash val="solid"/>
                      <a:round/>
                      <a:headEnd type="none" w="med" len="med"/>
                      <a:tailEnd type="none" w="med" len="med"/>
                    </a:lnR>
                    <a:lnT>
                      <a:noFill/>
                    </a:lnT>
                    <a:lnB>
                      <a:noFill/>
                    </a:lnB>
                    <a:noFill/>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702322604"/>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1870768955"/>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67856208"/>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3159136893"/>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w="12700" cap="flat" cmpd="sng" algn="ctr">
                      <a:solidFill>
                        <a:srgbClr val="000000"/>
                      </a:solidFill>
                      <a:prstDash val="solid"/>
                      <a:round/>
                      <a:headEnd type="none" w="med" len="med"/>
                      <a:tailEnd type="none" w="med" len="med"/>
                    </a:lnR>
                    <a:lnT>
                      <a:noFill/>
                    </a:lnT>
                    <a:lnB>
                      <a:noFill/>
                    </a:lnB>
                    <a:noFill/>
                  </a:tcPr>
                </a:tc>
                <a:tc gridSpan="5">
                  <a:txBody>
                    <a:bodyPr/>
                    <a:lstStyle/>
                    <a:p>
                      <a:pPr algn="ctr" fontAlgn="b"/>
                      <a:r>
                        <a:rPr lang="en-IN" sz="2000" b="0" i="0" u="none" strike="noStrike">
                          <a:solidFill>
                            <a:srgbClr val="000000"/>
                          </a:solidFill>
                          <a:effectLst/>
                          <a:latin typeface="Georgia" panose="02040502050405020303" pitchFamily="18"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556529809"/>
                  </a:ext>
                </a:extLst>
              </a:tr>
              <a:tr h="322971">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endParaRPr lang="en-IN" sz="2000" b="0" i="0" u="none" strike="noStrike">
                        <a:solidFill>
                          <a:srgbClr val="000000"/>
                        </a:solidFill>
                        <a:effectLst/>
                        <a:latin typeface="Georgia" panose="02040502050405020303" pitchFamily="18" charset="0"/>
                      </a:endParaRPr>
                    </a:p>
                  </a:txBody>
                  <a:tcPr anchor="ctr">
                    <a:lnL>
                      <a:noFill/>
                    </a:lnL>
                    <a:lnR>
                      <a:noFill/>
                    </a:lnR>
                    <a:lnT>
                      <a:noFill/>
                    </a:lnT>
                    <a:lnB>
                      <a:noFill/>
                    </a:lnB>
                    <a:noFill/>
                  </a:tcPr>
                </a:tc>
                <a:tc>
                  <a:txBody>
                    <a:bodyPr/>
                    <a:lstStyle/>
                    <a:p>
                      <a:pPr algn="ctr" fontAlgn="b"/>
                      <a:endParaRPr lang="en-IN" sz="2000" b="0" i="0" u="none" strike="noStrike" dirty="0">
                        <a:solidFill>
                          <a:srgbClr val="000000"/>
                        </a:solidFill>
                        <a:effectLst/>
                        <a:latin typeface="Georgia" panose="02040502050405020303" pitchFamily="18" charset="0"/>
                      </a:endParaRPr>
                    </a:p>
                  </a:txBody>
                  <a:tcPr anchor="ctr">
                    <a:lnL>
                      <a:noFill/>
                    </a:lnL>
                    <a:lnR>
                      <a:noFill/>
                    </a:lnR>
                    <a:lnT>
                      <a:noFill/>
                    </a:lnT>
                    <a:lnB>
                      <a:noFill/>
                    </a:lnB>
                    <a:noFill/>
                  </a:tcPr>
                </a:tc>
                <a:extLst>
                  <a:ext uri="{0D108BD9-81ED-4DB2-BD59-A6C34878D82A}">
                    <a16:rowId xmlns:a16="http://schemas.microsoft.com/office/drawing/2014/main" val="3846243106"/>
                  </a:ext>
                </a:extLst>
              </a:tr>
            </a:tbl>
          </a:graphicData>
        </a:graphic>
      </p:graphicFrame>
      <p:graphicFrame>
        <p:nvGraphicFramePr>
          <p:cNvPr id="11" name="Table 10">
            <a:extLst>
              <a:ext uri="{FF2B5EF4-FFF2-40B4-BE49-F238E27FC236}">
                <a16:creationId xmlns:a16="http://schemas.microsoft.com/office/drawing/2014/main" id="{80BE809D-00EF-73EA-C729-CC1574FB400E}"/>
              </a:ext>
            </a:extLst>
          </p:cNvPr>
          <p:cNvGraphicFramePr>
            <a:graphicFrameLocks noGrp="1"/>
          </p:cNvGraphicFramePr>
          <p:nvPr>
            <p:extLst>
              <p:ext uri="{D42A27DB-BD31-4B8C-83A1-F6EECF244321}">
                <p14:modId xmlns:p14="http://schemas.microsoft.com/office/powerpoint/2010/main" val="2841854432"/>
              </p:ext>
            </p:extLst>
          </p:nvPr>
        </p:nvGraphicFramePr>
        <p:xfrm>
          <a:off x="8119208" y="117230"/>
          <a:ext cx="3310794" cy="6248400"/>
        </p:xfrm>
        <a:graphic>
          <a:graphicData uri="http://schemas.openxmlformats.org/drawingml/2006/table">
            <a:tbl>
              <a:tblPr/>
              <a:tblGrid>
                <a:gridCol w="382921">
                  <a:extLst>
                    <a:ext uri="{9D8B030D-6E8A-4147-A177-3AD203B41FA5}">
                      <a16:colId xmlns:a16="http://schemas.microsoft.com/office/drawing/2014/main" val="2839706938"/>
                    </a:ext>
                  </a:extLst>
                </a:gridCol>
                <a:gridCol w="318119">
                  <a:extLst>
                    <a:ext uri="{9D8B030D-6E8A-4147-A177-3AD203B41FA5}">
                      <a16:colId xmlns:a16="http://schemas.microsoft.com/office/drawing/2014/main" val="178871044"/>
                    </a:ext>
                  </a:extLst>
                </a:gridCol>
                <a:gridCol w="318119">
                  <a:extLst>
                    <a:ext uri="{9D8B030D-6E8A-4147-A177-3AD203B41FA5}">
                      <a16:colId xmlns:a16="http://schemas.microsoft.com/office/drawing/2014/main" val="3382733615"/>
                    </a:ext>
                  </a:extLst>
                </a:gridCol>
                <a:gridCol w="318119">
                  <a:extLst>
                    <a:ext uri="{9D8B030D-6E8A-4147-A177-3AD203B41FA5}">
                      <a16:colId xmlns:a16="http://schemas.microsoft.com/office/drawing/2014/main" val="3128166944"/>
                    </a:ext>
                  </a:extLst>
                </a:gridCol>
                <a:gridCol w="318119">
                  <a:extLst>
                    <a:ext uri="{9D8B030D-6E8A-4147-A177-3AD203B41FA5}">
                      <a16:colId xmlns:a16="http://schemas.microsoft.com/office/drawing/2014/main" val="174498094"/>
                    </a:ext>
                  </a:extLst>
                </a:gridCol>
                <a:gridCol w="318119">
                  <a:extLst>
                    <a:ext uri="{9D8B030D-6E8A-4147-A177-3AD203B41FA5}">
                      <a16:colId xmlns:a16="http://schemas.microsoft.com/office/drawing/2014/main" val="2507262468"/>
                    </a:ext>
                  </a:extLst>
                </a:gridCol>
                <a:gridCol w="318119">
                  <a:extLst>
                    <a:ext uri="{9D8B030D-6E8A-4147-A177-3AD203B41FA5}">
                      <a16:colId xmlns:a16="http://schemas.microsoft.com/office/drawing/2014/main" val="3819402247"/>
                    </a:ext>
                  </a:extLst>
                </a:gridCol>
                <a:gridCol w="318119">
                  <a:extLst>
                    <a:ext uri="{9D8B030D-6E8A-4147-A177-3AD203B41FA5}">
                      <a16:colId xmlns:a16="http://schemas.microsoft.com/office/drawing/2014/main" val="537894244"/>
                    </a:ext>
                  </a:extLst>
                </a:gridCol>
                <a:gridCol w="318119">
                  <a:extLst>
                    <a:ext uri="{9D8B030D-6E8A-4147-A177-3AD203B41FA5}">
                      <a16:colId xmlns:a16="http://schemas.microsoft.com/office/drawing/2014/main" val="694834793"/>
                    </a:ext>
                  </a:extLst>
                </a:gridCol>
                <a:gridCol w="382921">
                  <a:extLst>
                    <a:ext uri="{9D8B030D-6E8A-4147-A177-3AD203B41FA5}">
                      <a16:colId xmlns:a16="http://schemas.microsoft.com/office/drawing/2014/main" val="2871231874"/>
                    </a:ext>
                  </a:extLst>
                </a:gridCol>
              </a:tblGrid>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8">
                  <a:txBody>
                    <a:bodyPr/>
                    <a:lstStyle/>
                    <a:p>
                      <a:pPr algn="ctr" fontAlgn="b"/>
                      <a:r>
                        <a:rPr lang="en-IN" sz="1800" b="0" i="0" u="none" strike="noStrike" dirty="0">
                          <a:solidFill>
                            <a:srgbClr val="000000"/>
                          </a:solidFill>
                          <a:effectLst/>
                          <a:latin typeface="Georgia" panose="02040502050405020303" pitchFamily="18" charset="0"/>
                        </a:rPr>
                        <a:t>Standard Length = 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209220338"/>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672991587"/>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813549354"/>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dirty="0">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dirty="0">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403495214"/>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dirty="0">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063490588"/>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680546619"/>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118757919"/>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dirty="0">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654818993"/>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011038911"/>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010537066"/>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61702269"/>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6045940"/>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5">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621041673"/>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176442003"/>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4">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441273841"/>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603817812"/>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5">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505968709"/>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53250333"/>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gridSpan="2">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gridSpan="3">
                  <a:txBody>
                    <a:bodyPr/>
                    <a:lstStyle/>
                    <a:p>
                      <a:pPr algn="ctr" fontAlgn="b"/>
                      <a:r>
                        <a:rPr lang="en-IN" sz="2000" b="0" i="0" u="none" strike="noStrike">
                          <a:solidFill>
                            <a:srgbClr val="000000"/>
                          </a:solidFill>
                          <a:effectLst/>
                          <a:latin typeface="Georgia" panose="02040502050405020303" pitchFamily="18"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359977984"/>
                  </a:ext>
                </a:extLst>
              </a:tr>
              <a:tr h="175260">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a:solidFill>
                          <a:srgbClr val="000000"/>
                        </a:solidFill>
                        <a:effectLst/>
                        <a:latin typeface="Georgia" panose="02040502050405020303"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2000" b="0" i="0" u="none" strike="noStrike" dirty="0">
                        <a:solidFill>
                          <a:srgbClr val="000000"/>
                        </a:solidFill>
                        <a:effectLst/>
                        <a:latin typeface="Georgia" panose="02040502050405020303" pitchFamily="18"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080216946"/>
                  </a:ext>
                </a:extLst>
              </a:tr>
            </a:tbl>
          </a:graphicData>
        </a:graphic>
      </p:graphicFrame>
      <p:sp>
        <p:nvSpPr>
          <p:cNvPr id="16" name="Right Brace 15">
            <a:extLst>
              <a:ext uri="{FF2B5EF4-FFF2-40B4-BE49-F238E27FC236}">
                <a16:creationId xmlns:a16="http://schemas.microsoft.com/office/drawing/2014/main" id="{DD9FEB11-F29B-124B-1FDE-8D1563966B1F}"/>
              </a:ext>
            </a:extLst>
          </p:cNvPr>
          <p:cNvSpPr/>
          <p:nvPr/>
        </p:nvSpPr>
        <p:spPr>
          <a:xfrm>
            <a:off x="3745522" y="3921369"/>
            <a:ext cx="327269" cy="1397977"/>
          </a:xfrm>
          <a:prstGeom prst="rightBrace">
            <a:avLst>
              <a:gd name="adj1" fmla="val 88859"/>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IN">
              <a:ln w="57150">
                <a:solidFill>
                  <a:schemeClr val="tx1"/>
                </a:solidFill>
              </a:ln>
            </a:endParaRPr>
          </a:p>
        </p:txBody>
      </p:sp>
      <p:sp>
        <p:nvSpPr>
          <p:cNvPr id="17" name="Right Brace 16">
            <a:extLst>
              <a:ext uri="{FF2B5EF4-FFF2-40B4-BE49-F238E27FC236}">
                <a16:creationId xmlns:a16="http://schemas.microsoft.com/office/drawing/2014/main" id="{BE9A688C-F587-7904-4487-B5A180DD3C1C}"/>
              </a:ext>
            </a:extLst>
          </p:cNvPr>
          <p:cNvSpPr/>
          <p:nvPr/>
        </p:nvSpPr>
        <p:spPr>
          <a:xfrm rot="10800000">
            <a:off x="7805615" y="4438650"/>
            <a:ext cx="459154" cy="1761391"/>
          </a:xfrm>
          <a:prstGeom prst="rightBrace">
            <a:avLst>
              <a:gd name="adj1" fmla="val 88859"/>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IN">
              <a:ln w="57150">
                <a:solidFill>
                  <a:schemeClr val="tx1"/>
                </a:solidFill>
              </a:ln>
            </a:endParaRPr>
          </a:p>
        </p:txBody>
      </p:sp>
      <p:sp>
        <p:nvSpPr>
          <p:cNvPr id="18" name="TextBox 17">
            <a:extLst>
              <a:ext uri="{FF2B5EF4-FFF2-40B4-BE49-F238E27FC236}">
                <a16:creationId xmlns:a16="http://schemas.microsoft.com/office/drawing/2014/main" id="{1484012D-1C86-09D5-5E87-050BE95CD36A}"/>
              </a:ext>
            </a:extLst>
          </p:cNvPr>
          <p:cNvSpPr txBox="1"/>
          <p:nvPr/>
        </p:nvSpPr>
        <p:spPr>
          <a:xfrm>
            <a:off x="4101611" y="4541229"/>
            <a:ext cx="3878384" cy="830997"/>
          </a:xfrm>
          <a:prstGeom prst="rect">
            <a:avLst/>
          </a:prstGeom>
          <a:noFill/>
        </p:spPr>
        <p:txBody>
          <a:bodyPr wrap="square" rtlCol="0">
            <a:spAutoFit/>
          </a:bodyPr>
          <a:lstStyle/>
          <a:p>
            <a:pPr algn="just"/>
            <a:r>
              <a:rPr lang="en-IN" sz="2400" dirty="0">
                <a:latin typeface="Georgia" panose="02040502050405020303" pitchFamily="18" charset="0"/>
              </a:rPr>
              <a:t>Non-zero wastes generated from these patterns</a:t>
            </a:r>
          </a:p>
        </p:txBody>
      </p:sp>
      <p:sp>
        <p:nvSpPr>
          <p:cNvPr id="2" name="TextBox 1">
            <a:extLst>
              <a:ext uri="{FF2B5EF4-FFF2-40B4-BE49-F238E27FC236}">
                <a16:creationId xmlns:a16="http://schemas.microsoft.com/office/drawing/2014/main" id="{FAAACD74-B4DD-B316-CFE9-71E7E3025DA1}"/>
              </a:ext>
            </a:extLst>
          </p:cNvPr>
          <p:cNvSpPr txBox="1"/>
          <p:nvPr/>
        </p:nvSpPr>
        <p:spPr>
          <a:xfrm>
            <a:off x="100622" y="83523"/>
            <a:ext cx="5940181" cy="369332"/>
          </a:xfrm>
          <a:prstGeom prst="rect">
            <a:avLst/>
          </a:prstGeom>
          <a:noFill/>
        </p:spPr>
        <p:txBody>
          <a:bodyPr wrap="square" rtlCol="0">
            <a:spAutoFit/>
          </a:bodyPr>
          <a:lstStyle/>
          <a:p>
            <a:pPr algn="just"/>
            <a:r>
              <a:rPr lang="en-IN" sz="1800" dirty="0">
                <a:solidFill>
                  <a:srgbClr val="C00000"/>
                </a:solidFill>
                <a:latin typeface="Times New Roman" panose="02020603050405020304" pitchFamily="18" charset="0"/>
                <a:cs typeface="Times New Roman" panose="02020603050405020304" pitchFamily="18" charset="0"/>
              </a:rPr>
              <a:t>Explanation with an Example:</a:t>
            </a:r>
          </a:p>
        </p:txBody>
      </p:sp>
    </p:spTree>
    <p:extLst>
      <p:ext uri="{BB962C8B-B14F-4D97-AF65-F5344CB8AC3E}">
        <p14:creationId xmlns:p14="http://schemas.microsoft.com/office/powerpoint/2010/main" val="98312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F0174A0-06EF-9E7B-1D23-193BFE78E1F3}"/>
              </a:ext>
            </a:extLst>
          </p:cNvPr>
          <p:cNvSpPr>
            <a:spLocks noGrp="1"/>
          </p:cNvSpPr>
          <p:nvPr>
            <p:ph type="body" idx="3"/>
          </p:nvPr>
        </p:nvSpPr>
        <p:spPr>
          <a:xfrm>
            <a:off x="714618" y="3481754"/>
            <a:ext cx="10762763" cy="2465045"/>
          </a:xfrm>
        </p:spPr>
        <p:txBody>
          <a:bodyPr>
            <a:normAutofit/>
          </a:bodyPr>
          <a:lstStyle/>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During this second set of pattern generation for each standard length and each cut-length, it may so happen that no new pattern may be found (as they may have already been considered in the first set of pattern generation without the mandatory usage of each cut-length).</a:t>
            </a:r>
          </a:p>
          <a:p>
            <a:pPr>
              <a:lnSpc>
                <a:spcPct val="150000"/>
              </a:lnSpc>
              <a:buFont typeface="Wingdings" panose="05000000000000000000" pitchFamily="2" charset="2"/>
              <a:buChar char="q"/>
            </a:pPr>
            <a:r>
              <a:rPr lang="en-US" sz="1800" b="1" dirty="0">
                <a:effectLst/>
                <a:latin typeface="Times New Roman" panose="02020603050405020304" pitchFamily="18" charset="0"/>
                <a:ea typeface="Calibri" panose="020F0502020204030204" pitchFamily="34" charset="0"/>
              </a:rPr>
              <a:t>We therefore generate about </a:t>
            </a:r>
            <a:r>
              <a:rPr lang="en-US" sz="1800" b="1" i="1" dirty="0">
                <a:effectLst/>
                <a:latin typeface="Times New Roman" panose="02020603050405020304" pitchFamily="18" charset="0"/>
                <a:ea typeface="Calibri" panose="020F0502020204030204" pitchFamily="34" charset="0"/>
              </a:rPr>
              <a:t>N+|C|</a:t>
            </a:r>
            <a:r>
              <a:rPr lang="en-US" sz="1800" b="1" dirty="0">
                <a:effectLst/>
                <a:latin typeface="Times New Roman" panose="02020603050405020304" pitchFamily="18" charset="0"/>
                <a:ea typeface="Calibri" panose="020F0502020204030204" pitchFamily="34" charset="0"/>
              </a:rPr>
              <a:t> patterns for each standard length to be used for the classical CSP with WCSP minimization approach.</a:t>
            </a:r>
            <a:endParaRPr lang="en-IN" sz="1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 Placeholder 3">
                <a:extLst>
                  <a:ext uri="{FF2B5EF4-FFF2-40B4-BE49-F238E27FC236}">
                    <a16:creationId xmlns:a16="http://schemas.microsoft.com/office/drawing/2014/main" id="{A8214141-CE63-E149-AA60-2C5E53097299}"/>
                  </a:ext>
                </a:extLst>
              </p:cNvPr>
              <p:cNvSpPr txBox="1">
                <a:spLocks/>
              </p:cNvSpPr>
              <p:nvPr/>
            </p:nvSpPr>
            <p:spPr>
              <a:xfrm>
                <a:off x="714618" y="290145"/>
                <a:ext cx="10762763" cy="2286001"/>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t>If the value of N is relatively small, the best N patterns as generated using equations 1 to 12 for each standard length may not always contain at least one usage of each cut-length.</a:t>
                </a:r>
                <a:br>
                  <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br>
                <a:r>
                  <a:rPr lang="en-US" sz="1800" b="1" dirty="0">
                    <a:solidFill>
                      <a:schemeClr val="tx1"/>
                    </a:solidFill>
                    <a:latin typeface="Times New Roman" panose="02020603050405020304" pitchFamily="18" charset="0"/>
                    <a:ea typeface="Calibri" panose="020F0502020204030204" pitchFamily="34" charset="0"/>
                    <a:cs typeface="Mangal" panose="02040503050203030202" pitchFamily="18" charset="0"/>
                  </a:rPr>
                  <a:t>Therefore to ensure there is a pattern available for each cut-length, we need to develop additional patterns.</a:t>
                </a:r>
              </a:p>
              <a:p>
                <a:pPr>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t>For each standard length </a:t>
                </a:r>
                <a:r>
                  <a:rPr lang="en-US" sz="1800" i="1" dirty="0">
                    <a:solidFill>
                      <a:schemeClr val="tx1"/>
                    </a:solidFill>
                    <a:latin typeface="Times New Roman" panose="02020603050405020304" pitchFamily="18" charset="0"/>
                    <a:ea typeface="Calibri" panose="020F0502020204030204" pitchFamily="34" charset="0"/>
                    <a:cs typeface="Mangal" panose="02040503050203030202" pitchFamily="18" charset="0"/>
                  </a:rPr>
                  <a:t>l</a:t>
                </a:r>
                <a:r>
                  <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t>, where </a:t>
                </a:r>
                <a:r>
                  <a:rPr lang="en-US" sz="1800" i="1" dirty="0">
                    <a:solidFill>
                      <a:schemeClr val="tx1"/>
                    </a:solidFill>
                    <a:latin typeface="Times New Roman" panose="02020603050405020304" pitchFamily="18" charset="0"/>
                    <a:ea typeface="Calibri" panose="020F0502020204030204" pitchFamily="34" charset="0"/>
                    <a:cs typeface="Mangal" panose="02040503050203030202" pitchFamily="18" charset="0"/>
                  </a:rPr>
                  <a:t>l </a:t>
                </a:r>
                <a:r>
                  <a:rPr lang="en-US" sz="1800" i="1"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 </a:t>
                </a:r>
                <a:r>
                  <a:rPr lang="en-US" sz="1800" i="1" dirty="0">
                    <a:solidFill>
                      <a:schemeClr val="tx1"/>
                    </a:solidFill>
                    <a:latin typeface="Times New Roman" panose="02020603050405020304" pitchFamily="18" charset="0"/>
                    <a:ea typeface="Calibri" panose="020F0502020204030204" pitchFamily="34" charset="0"/>
                    <a:cs typeface="Mangal" panose="02040503050203030202" pitchFamily="18" charset="0"/>
                  </a:rPr>
                  <a:t>L</a:t>
                </a:r>
                <a:r>
                  <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t>, we iterate through each cut-length </a:t>
                </a:r>
                <a14:m>
                  <m:oMath xmlns:m="http://schemas.openxmlformats.org/officeDocument/2006/math">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m:t>
                    </m:r>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1800"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 where</a:t>
                </a:r>
                <a:r>
                  <a:rPr lang="en-IN"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t> </a:t>
                </a:r>
                <a14:m>
                  <m:oMath xmlns:m="http://schemas.openxmlformats.org/officeDocument/2006/math">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m:t>
                    </m:r>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𝐶</m:t>
                    </m:r>
                  </m:oMath>
                </a14:m>
                <a:r>
                  <a:rPr lang="en-IN" sz="1800"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 and </a:t>
                </a:r>
                <a14:m>
                  <m:oMath xmlns:m="http://schemas.openxmlformats.org/officeDocument/2006/math">
                    <m:sSup>
                      <m:sSupPr>
                        <m:ctrlP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m:t>
                        </m:r>
                      </m:e>
                      <m:sup>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p>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𝑙</m:t>
                    </m:r>
                  </m:oMath>
                </a14:m>
                <a:r>
                  <a:rPr lang="en-IN" sz="1800"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 and </a:t>
                </a:r>
                <a:r>
                  <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rPr>
                  <a:t>use the equations 1 to 13 to generate new patterns.</a:t>
                </a:r>
                <a:endParaRPr lang="en-IN" sz="1800" dirty="0">
                  <a:solidFill>
                    <a:schemeClr val="tx1"/>
                  </a:solidFill>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5" name="Text Placeholder 3">
                <a:extLst>
                  <a:ext uri="{FF2B5EF4-FFF2-40B4-BE49-F238E27FC236}">
                    <a16:creationId xmlns:a16="http://schemas.microsoft.com/office/drawing/2014/main" id="{A8214141-CE63-E149-AA60-2C5E53097299}"/>
                  </a:ext>
                </a:extLst>
              </p:cNvPr>
              <p:cNvSpPr txBox="1">
                <a:spLocks noRot="1" noChangeAspect="1" noMove="1" noResize="1" noEditPoints="1" noAdjustHandles="1" noChangeArrowheads="1" noChangeShapeType="1" noTextEdit="1"/>
              </p:cNvSpPr>
              <p:nvPr/>
            </p:nvSpPr>
            <p:spPr>
              <a:xfrm>
                <a:off x="714618" y="290145"/>
                <a:ext cx="10762763" cy="2286001"/>
              </a:xfrm>
              <a:prstGeom prst="rect">
                <a:avLst/>
              </a:prstGeom>
              <a:blipFill>
                <a:blip r:embed="rId2"/>
                <a:stretch>
                  <a:fillRect r="-17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86C1478-FC61-2EE8-4719-E272D9C3F473}"/>
                  </a:ext>
                </a:extLst>
              </p:cNvPr>
              <p:cNvGraphicFramePr>
                <a:graphicFrameLocks noGrp="1"/>
              </p:cNvGraphicFramePr>
              <p:nvPr>
                <p:extLst>
                  <p:ext uri="{D42A27DB-BD31-4B8C-83A1-F6EECF244321}">
                    <p14:modId xmlns:p14="http://schemas.microsoft.com/office/powerpoint/2010/main" val="1112342463"/>
                  </p:ext>
                </p:extLst>
              </p:nvPr>
            </p:nvGraphicFramePr>
            <p:xfrm>
              <a:off x="1812436" y="2791792"/>
              <a:ext cx="8918817" cy="548640"/>
            </p:xfrm>
            <a:graphic>
              <a:graphicData uri="http://schemas.openxmlformats.org/drawingml/2006/table">
                <a:tbl>
                  <a:tblPr firstRow="1" firstCol="1" bandRow="1"/>
                  <a:tblGrid>
                    <a:gridCol w="7993044">
                      <a:extLst>
                        <a:ext uri="{9D8B030D-6E8A-4147-A177-3AD203B41FA5}">
                          <a16:colId xmlns:a16="http://schemas.microsoft.com/office/drawing/2014/main" val="859411680"/>
                        </a:ext>
                      </a:extLst>
                    </a:gridCol>
                    <a:gridCol w="925773">
                      <a:extLst>
                        <a:ext uri="{9D8B030D-6E8A-4147-A177-3AD203B41FA5}">
                          <a16:colId xmlns:a16="http://schemas.microsoft.com/office/drawing/2014/main" val="4064320696"/>
                        </a:ext>
                      </a:extLst>
                    </a:gridCol>
                  </a:tblGrid>
                  <a:tr h="203713">
                    <a:tc>
                      <a:txBody>
                        <a:bodyPr/>
                        <a:lstStyle/>
                        <a:p>
                          <a:pPr>
                            <a:lnSpc>
                              <a:spcPct val="150000"/>
                            </a:lnSpc>
                          </a:pPr>
                          <a14:m>
                            <m:oMathPara xmlns:m="http://schemas.openxmlformats.org/officeDocument/2006/math">
                              <m:oMathParaPr>
                                <m:jc m:val="left"/>
                              </m:oMathParaPr>
                              <m:oMath xmlns:m="http://schemas.openxmlformats.org/officeDocument/2006/math">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𝑐</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≥1,</m:t>
                                </m:r>
                                <m:r>
                                  <a:rPr lang="en-IN" sz="2000" b="0" i="1" u="none" strike="noStrike" cap="none" smtClean="0">
                                    <a:solidFill>
                                      <a:schemeClr val="tx1"/>
                                    </a:solidFill>
                                    <a:effectLst/>
                                    <a:latin typeface="Cambria Math" panose="02040503050406030204" pitchFamily="18" charset="0"/>
                                    <a:ea typeface="+mn-ea"/>
                                    <a:cs typeface="+mn-cs"/>
                                    <a:sym typeface="Arial"/>
                                  </a:rPr>
                                  <m:t>  ∀</m:t>
                                </m:r>
                                <m:sSup>
                                  <m:sSupPr>
                                    <m:ctrlPr>
                                      <a:rPr lang="en-IN" sz="2000" b="0" i="1" u="none" strike="noStrike" cap="none">
                                        <a:solidFill>
                                          <a:schemeClr val="tx1"/>
                                        </a:solidFill>
                                        <a:effectLst/>
                                        <a:latin typeface="Cambria Math" panose="02040503050406030204" pitchFamily="18" charset="0"/>
                                        <a:ea typeface="+mn-ea"/>
                                        <a:cs typeface="+mn-cs"/>
                                        <a:sym typeface="Arial"/>
                                      </a:rPr>
                                    </m:ctrlPr>
                                  </m:sSupPr>
                                  <m:e>
                                    <m:r>
                                      <a:rPr lang="en-IN" sz="2000" b="0" i="1" u="none" strike="noStrike" cap="none">
                                        <a:solidFill>
                                          <a:schemeClr val="tx1"/>
                                        </a:solidFill>
                                        <a:effectLst/>
                                        <a:latin typeface="Cambria Math" panose="02040503050406030204" pitchFamily="18" charset="0"/>
                                        <a:ea typeface="+mn-ea"/>
                                        <a:cs typeface="+mn-cs"/>
                                        <a:sym typeface="Arial"/>
                                      </a:rPr>
                                      <m:t>𝑐</m:t>
                                    </m:r>
                                  </m:e>
                                  <m:sup>
                                    <m:r>
                                      <a:rPr lang="en-IN" sz="2000" b="0" i="1" u="none" strike="noStrike" cap="none">
                                        <a:solidFill>
                                          <a:schemeClr val="tx1"/>
                                        </a:solidFill>
                                        <a:effectLst/>
                                        <a:latin typeface="Cambria Math" panose="02040503050406030204" pitchFamily="18" charset="0"/>
                                        <a:ea typeface="+mn-ea"/>
                                        <a:cs typeface="+mn-cs"/>
                                        <a:sym typeface="Arial"/>
                                      </a:rPr>
                                      <m:t>′</m:t>
                                    </m:r>
                                  </m:sup>
                                </m:sSup>
                                <m:r>
                                  <a:rPr lang="en-IN" sz="2000" b="0" i="1" u="none" strike="noStrike" cap="none">
                                    <a:solidFill>
                                      <a:schemeClr val="tx1"/>
                                    </a:solidFill>
                                    <a:effectLst/>
                                    <a:latin typeface="Cambria Math" panose="02040503050406030204" pitchFamily="18" charset="0"/>
                                    <a:ea typeface="+mn-ea"/>
                                    <a:cs typeface="+mn-cs"/>
                                    <a:sym typeface="Arial"/>
                                  </a:rPr>
                                  <m:t>∈</m:t>
                                </m:r>
                                <m:r>
                                  <a:rPr lang="en-IN" sz="2000" b="0" i="1" u="none" strike="noStrike" cap="none">
                                    <a:solidFill>
                                      <a:schemeClr val="tx1"/>
                                    </a:solidFill>
                                    <a:effectLst/>
                                    <a:latin typeface="Cambria Math" panose="02040503050406030204" pitchFamily="18" charset="0"/>
                                    <a:ea typeface="+mn-ea"/>
                                    <a:cs typeface="+mn-cs"/>
                                    <a:sym typeface="Arial"/>
                                  </a:rPr>
                                  <m:t>𝐶</m:t>
                                </m:r>
                                <m:r>
                                  <a:rPr lang="en-IN" sz="2000" b="0" i="1" u="none" strike="noStrike" cap="none">
                                    <a:solidFill>
                                      <a:schemeClr val="tx1"/>
                                    </a:solidFill>
                                    <a:effectLst/>
                                    <a:latin typeface="Cambria Math" panose="02040503050406030204" pitchFamily="18" charset="0"/>
                                    <a:ea typeface="+mn-ea"/>
                                    <a:cs typeface="+mn-cs"/>
                                    <a:sym typeface="Arial"/>
                                  </a:rPr>
                                  <m:t>, </m:t>
                                </m:r>
                                <m:sSup>
                                  <m:sSupPr>
                                    <m:ctrlPr>
                                      <a:rPr lang="en-IN" sz="2000" b="0" i="1" u="none" strike="noStrike" cap="none">
                                        <a:solidFill>
                                          <a:schemeClr val="tx1"/>
                                        </a:solidFill>
                                        <a:effectLst/>
                                        <a:latin typeface="Cambria Math" panose="02040503050406030204" pitchFamily="18" charset="0"/>
                                        <a:ea typeface="+mn-ea"/>
                                        <a:cs typeface="+mn-cs"/>
                                        <a:sym typeface="Arial"/>
                                      </a:rPr>
                                    </m:ctrlPr>
                                  </m:sSupPr>
                                  <m:e>
                                    <m:r>
                                      <a:rPr lang="en-IN" sz="2000" b="0" i="1" u="none" strike="noStrike" cap="none">
                                        <a:solidFill>
                                          <a:schemeClr val="tx1"/>
                                        </a:solidFill>
                                        <a:effectLst/>
                                        <a:latin typeface="Cambria Math" panose="02040503050406030204" pitchFamily="18" charset="0"/>
                                        <a:ea typeface="+mn-ea"/>
                                        <a:cs typeface="+mn-cs"/>
                                        <a:sym typeface="Arial"/>
                                      </a:rPr>
                                      <m:t>𝑐</m:t>
                                    </m:r>
                                  </m:e>
                                  <m:sup>
                                    <m:r>
                                      <a:rPr lang="en-IN" sz="2000" b="0" i="1" u="none" strike="noStrike" cap="none">
                                        <a:solidFill>
                                          <a:schemeClr val="tx1"/>
                                        </a:solidFill>
                                        <a:effectLst/>
                                        <a:latin typeface="Cambria Math" panose="02040503050406030204" pitchFamily="18" charset="0"/>
                                        <a:ea typeface="+mn-ea"/>
                                        <a:cs typeface="+mn-cs"/>
                                        <a:sym typeface="Arial"/>
                                      </a:rPr>
                                      <m:t>′</m:t>
                                    </m:r>
                                  </m:sup>
                                </m:sSup>
                                <m:r>
                                  <a:rPr lang="en-IN" sz="2000" b="0" i="1" u="none" strike="noStrike" cap="none">
                                    <a:solidFill>
                                      <a:schemeClr val="tx1"/>
                                    </a:solidFill>
                                    <a:effectLst/>
                                    <a:latin typeface="Cambria Math" panose="02040503050406030204" pitchFamily="18" charset="0"/>
                                    <a:ea typeface="+mn-ea"/>
                                    <a:cs typeface="+mn-cs"/>
                                    <a:sym typeface="Arial"/>
                                  </a:rPr>
                                  <m:t>≤</m:t>
                                </m:r>
                                <m:r>
                                  <a:rPr lang="en-IN" sz="2000" b="0" i="1" u="none" strike="noStrike" cap="none">
                                    <a:solidFill>
                                      <a:schemeClr val="tx1"/>
                                    </a:solidFill>
                                    <a:effectLst/>
                                    <a:latin typeface="Cambria Math" panose="02040503050406030204" pitchFamily="18" charset="0"/>
                                    <a:ea typeface="+mn-ea"/>
                                    <a:cs typeface="+mn-cs"/>
                                    <a:sym typeface="Arial"/>
                                  </a:rPr>
                                  <m:t>𝑙</m:t>
                                </m:r>
                                <m:r>
                                  <a:rPr lang="en-IN" sz="2000" b="0" i="1" u="none" strike="noStrike" cap="none">
                                    <a:solidFill>
                                      <a:schemeClr val="tx1"/>
                                    </a:solidFill>
                                    <a:effectLst/>
                                    <a:latin typeface="Cambria Math" panose="02040503050406030204" pitchFamily="18" charset="0"/>
                                    <a:ea typeface="+mn-ea"/>
                                    <a:cs typeface="+mn-cs"/>
                                    <a:sym typeface="Arial"/>
                                  </a:rPr>
                                  <m:t>,</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( 13 )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1449001"/>
                      </a:ext>
                    </a:extLst>
                  </a:tr>
                </a:tbl>
              </a:graphicData>
            </a:graphic>
          </p:graphicFrame>
        </mc:Choice>
        <mc:Fallback xmlns="">
          <p:graphicFrame>
            <p:nvGraphicFramePr>
              <p:cNvPr id="7" name="Table 6">
                <a:extLst>
                  <a:ext uri="{FF2B5EF4-FFF2-40B4-BE49-F238E27FC236}">
                    <a16:creationId xmlns:a16="http://schemas.microsoft.com/office/drawing/2014/main" id="{386C1478-FC61-2EE8-4719-E272D9C3F473}"/>
                  </a:ext>
                </a:extLst>
              </p:cNvPr>
              <p:cNvGraphicFramePr>
                <a:graphicFrameLocks noGrp="1"/>
              </p:cNvGraphicFramePr>
              <p:nvPr>
                <p:extLst>
                  <p:ext uri="{D42A27DB-BD31-4B8C-83A1-F6EECF244321}">
                    <p14:modId xmlns:p14="http://schemas.microsoft.com/office/powerpoint/2010/main" val="1112342463"/>
                  </p:ext>
                </p:extLst>
              </p:nvPr>
            </p:nvGraphicFramePr>
            <p:xfrm>
              <a:off x="1812436" y="2791792"/>
              <a:ext cx="8918817" cy="584454"/>
            </p:xfrm>
            <a:graphic>
              <a:graphicData uri="http://schemas.openxmlformats.org/drawingml/2006/table">
                <a:tbl>
                  <a:tblPr firstRow="1" firstCol="1" bandRow="1"/>
                  <a:tblGrid>
                    <a:gridCol w="7993044">
                      <a:extLst>
                        <a:ext uri="{9D8B030D-6E8A-4147-A177-3AD203B41FA5}">
                          <a16:colId xmlns:a16="http://schemas.microsoft.com/office/drawing/2014/main" val="859411680"/>
                        </a:ext>
                      </a:extLst>
                    </a:gridCol>
                    <a:gridCol w="925773">
                      <a:extLst>
                        <a:ext uri="{9D8B030D-6E8A-4147-A177-3AD203B41FA5}">
                          <a16:colId xmlns:a16="http://schemas.microsoft.com/office/drawing/2014/main" val="4064320696"/>
                        </a:ext>
                      </a:extLst>
                    </a:gridCol>
                  </a:tblGrid>
                  <a:tr h="584454">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6" t="-1031" r="-11738" b="-10309"/>
                          </a:stretch>
                        </a:blipFill>
                      </a:tcPr>
                    </a:tc>
                    <a:tc>
                      <a:txBody>
                        <a:bodyPr/>
                        <a:lstStyle/>
                        <a:p>
                          <a:pPr algn="r">
                            <a:lnSpc>
                              <a:spcPct val="150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( 13 )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1449001"/>
                      </a:ext>
                    </a:extLst>
                  </a:tr>
                </a:tbl>
              </a:graphicData>
            </a:graphic>
          </p:graphicFrame>
        </mc:Fallback>
      </mc:AlternateContent>
    </p:spTree>
    <p:extLst>
      <p:ext uri="{BB962C8B-B14F-4D97-AF65-F5344CB8AC3E}">
        <p14:creationId xmlns:p14="http://schemas.microsoft.com/office/powerpoint/2010/main" val="28532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158262" y="150286"/>
            <a:ext cx="11834445" cy="794777"/>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2500" b="1" dirty="0">
                <a:effectLst/>
                <a:latin typeface="Times New Roman" panose="02020603050405020304" pitchFamily="18" charset="0"/>
                <a:ea typeface="Calibri" panose="020F0502020204030204" pitchFamily="34" charset="0"/>
                <a:cs typeface="Mangal" panose="02040503050203030202" pitchFamily="18" charset="0"/>
              </a:rPr>
              <a:t>Waste-Cost-Standards-Patterns (WCSP) Sequential Minimization Approach to CSP</a:t>
            </a:r>
            <a:endParaRPr lang="en-IN"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5" name="Google Shape;55;p4"/>
          <p:cNvSpPr txBox="1">
            <a:spLocks noGrp="1"/>
          </p:cNvSpPr>
          <p:nvPr>
            <p:ph type="body" idx="2"/>
          </p:nvPr>
        </p:nvSpPr>
        <p:spPr>
          <a:xfrm>
            <a:off x="277090" y="757382"/>
            <a:ext cx="11756647" cy="6650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1800" dirty="0">
                <a:effectLst/>
                <a:latin typeface="Times New Roman" panose="02020603050405020304" pitchFamily="18" charset="0"/>
                <a:ea typeface="Calibri" panose="020F0502020204030204" pitchFamily="34" charset="0"/>
              </a:rPr>
              <a:t>The step-wise minimization of total Waste generated, total Cost incurred, total unique Standard Lengths used in the solution, and the total unique Patterns usage allows a holistic overview of the dimensions of optimization necessary for such a problem.</a:t>
            </a:r>
            <a:endParaRPr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0E76824-7C3E-7403-CCFA-C4577F2DE964}"/>
                  </a:ext>
                </a:extLst>
              </p:cNvPr>
              <p:cNvGraphicFramePr>
                <a:graphicFrameLocks noGrp="1"/>
              </p:cNvGraphicFramePr>
              <p:nvPr>
                <p:extLst>
                  <p:ext uri="{D42A27DB-BD31-4B8C-83A1-F6EECF244321}">
                    <p14:modId xmlns:p14="http://schemas.microsoft.com/office/powerpoint/2010/main" val="2561773023"/>
                  </p:ext>
                </p:extLst>
              </p:nvPr>
            </p:nvGraphicFramePr>
            <p:xfrm>
              <a:off x="158262" y="2105387"/>
              <a:ext cx="5411266" cy="4132390"/>
            </p:xfrm>
            <a:graphic>
              <a:graphicData uri="http://schemas.openxmlformats.org/drawingml/2006/table">
                <a:tbl>
                  <a:tblPr firstRow="1" firstCol="1" bandRow="1"/>
                  <a:tblGrid>
                    <a:gridCol w="977811">
                      <a:extLst>
                        <a:ext uri="{9D8B030D-6E8A-4147-A177-3AD203B41FA5}">
                          <a16:colId xmlns:a16="http://schemas.microsoft.com/office/drawing/2014/main" val="3298526590"/>
                        </a:ext>
                      </a:extLst>
                    </a:gridCol>
                    <a:gridCol w="4433455">
                      <a:extLst>
                        <a:ext uri="{9D8B030D-6E8A-4147-A177-3AD203B41FA5}">
                          <a16:colId xmlns:a16="http://schemas.microsoft.com/office/drawing/2014/main" val="2248681040"/>
                        </a:ext>
                      </a:extLst>
                    </a:gridCol>
                  </a:tblGrid>
                  <a:tr h="196923">
                    <a:tc>
                      <a:txBody>
                        <a:bodyPr/>
                        <a:lstStyle/>
                        <a:p>
                          <a:pPr algn="ctr">
                            <a:lnSpc>
                              <a:spcPct val="100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Notation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Description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144116"/>
                      </a:ext>
                    </a:extLst>
                  </a:tr>
                  <a:tr h="196923">
                    <a:tc>
                      <a:txBody>
                        <a:bodyPr/>
                        <a:lstStyle/>
                        <a:p>
                          <a:pPr algn="ctr">
                            <a:lnSpc>
                              <a:spcPct val="100000"/>
                            </a:lnSpc>
                          </a:pPr>
                          <a:r>
                            <a:rPr lang="en-IN" sz="1500" i="1" dirty="0">
                              <a:effectLst/>
                              <a:latin typeface="Times New Roman" panose="02020603050405020304" pitchFamily="18" charset="0"/>
                              <a:ea typeface="Calibri" panose="020F0502020204030204" pitchFamily="34" charset="0"/>
                              <a:cs typeface="Mangal" panose="02040503050203030202" pitchFamily="18" charset="0"/>
                            </a:rPr>
                            <a:t>P</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Set of all patterns (i.e. a total of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14:m>
                            <m:oMath xmlns:m="http://schemas.openxmlformats.org/officeDocument/2006/math">
                              <m:r>
                                <a:rPr lang="en-IN" sz="15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500" i="1" dirty="0">
                              <a:effectLst/>
                              <a:latin typeface="Times New Roman" panose="02020603050405020304" pitchFamily="18" charset="0"/>
                              <a:ea typeface="Times New Roman" panose="02020603050405020304" pitchFamily="18" charset="0"/>
                              <a:cs typeface="Mangal" panose="02040503050203030202" pitchFamily="18" charset="0"/>
                            </a:rPr>
                            <a:t>(</a:t>
                          </a:r>
                          <a:r>
                            <a:rPr lang="en-US" sz="1500" i="1" dirty="0">
                              <a:effectLst/>
                              <a:latin typeface="Times New Roman" panose="02020603050405020304" pitchFamily="18" charset="0"/>
                              <a:ea typeface="Calibri" panose="020F0502020204030204" pitchFamily="34" charset="0"/>
                              <a:cs typeface="Mangal" panose="02040503050203030202" pitchFamily="18" charset="0"/>
                            </a:rPr>
                            <a:t>N+|C|) </a:t>
                          </a:r>
                          <a:r>
                            <a:rPr lang="en-US" sz="1500" dirty="0">
                              <a:effectLst/>
                              <a:latin typeface="Times New Roman" panose="02020603050405020304" pitchFamily="18" charset="0"/>
                              <a:ea typeface="Calibri" panose="020F0502020204030204" pitchFamily="34" charset="0"/>
                              <a:cs typeface="Mangal" panose="02040503050203030202" pitchFamily="18" charset="0"/>
                            </a:rPr>
                            <a:t>or less) generated previously.</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760313"/>
                      </a:ext>
                    </a:extLst>
                  </a:tr>
                  <a:tr h="226432">
                    <a:tc>
                      <a:txBody>
                        <a:bodyPr/>
                        <a:lstStyle/>
                        <a:p>
                          <a:pPr algn="just">
                            <a:lnSpc>
                              <a:spcPct val="100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0000"/>
                            </a:lnSpc>
                          </a:pPr>
                          <a:r>
                            <a:rPr lang="en-US" sz="1500">
                              <a:effectLst/>
                              <a:latin typeface="Times New Roman" panose="02020603050405020304" pitchFamily="18" charset="0"/>
                              <a:ea typeface="Calibri" panose="020F0502020204030204" pitchFamily="34" charset="0"/>
                              <a:cs typeface="Mangal" panose="02040503050203030202" pitchFamily="18" charset="0"/>
                            </a:rPr>
                            <a:t>This provides the standard length of the pattern </a:t>
                          </a:r>
                          <a:r>
                            <a:rPr lang="en-US" sz="1500" i="1">
                              <a:effectLst/>
                              <a:latin typeface="Times New Roman" panose="02020603050405020304" pitchFamily="18" charset="0"/>
                              <a:ea typeface="Calibri" panose="020F0502020204030204" pitchFamily="34" charset="0"/>
                              <a:cs typeface="Mangal" panose="02040503050203030202" pitchFamily="18" charset="0"/>
                            </a:rPr>
                            <a:t>p</a:t>
                          </a:r>
                          <a:r>
                            <a:rPr lang="en-US" sz="1500">
                              <a:effectLst/>
                              <a:latin typeface="Times New Roman" panose="02020603050405020304" pitchFamily="18" charset="0"/>
                              <a:ea typeface="Calibri" panose="020F0502020204030204" pitchFamily="34" charset="0"/>
                              <a:cs typeface="Mangal" panose="02040503050203030202" pitchFamily="18" charset="0"/>
                            </a:rPr>
                            <a:t>. It acts similar to a mapping of the input pattern </a:t>
                          </a:r>
                          <a:r>
                            <a:rPr lang="en-US" sz="1500" i="1">
                              <a:effectLst/>
                              <a:latin typeface="Times New Roman" panose="02020603050405020304" pitchFamily="18" charset="0"/>
                              <a:ea typeface="Calibri" panose="020F0502020204030204" pitchFamily="34" charset="0"/>
                              <a:cs typeface="Mangal" panose="02040503050203030202" pitchFamily="18" charset="0"/>
                            </a:rPr>
                            <a:t>p</a:t>
                          </a:r>
                          <a:r>
                            <a:rPr lang="en-US" sz="1500">
                              <a:effectLst/>
                              <a:latin typeface="Times New Roman" panose="02020603050405020304" pitchFamily="18" charset="0"/>
                              <a:ea typeface="Calibri" panose="020F0502020204030204" pitchFamily="34" charset="0"/>
                              <a:cs typeface="Mangal" panose="02040503050203030202" pitchFamily="18" charset="0"/>
                            </a:rPr>
                            <a:t> to its corresponding standard length.</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5949935"/>
                      </a:ext>
                    </a:extLst>
                  </a:tr>
                  <a:tr h="226432">
                    <a:tc>
                      <a:txBody>
                        <a:bodyPr/>
                        <a:lstStyle/>
                        <a:p>
                          <a:pPr algn="just">
                            <a:lnSpc>
                              <a:spcPct val="100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Represents the wasted length for the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 </a:t>
                          </a:r>
                          <a:r>
                            <a:rPr lang="en-US" sz="1500" dirty="0">
                              <a:effectLst/>
                              <a:latin typeface="Times New Roman" panose="02020603050405020304" pitchFamily="18" charset="0"/>
                              <a:ea typeface="Calibri" panose="020F0502020204030204" pitchFamily="34" charset="0"/>
                              <a:cs typeface="Mangal" panose="02040503050203030202" pitchFamily="18" charset="0"/>
                            </a:rPr>
                            <a:t>(if any).</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1939699"/>
                      </a:ext>
                    </a:extLst>
                  </a:tr>
                  <a:tr h="210186">
                    <a:tc>
                      <a:txBody>
                        <a:bodyPr/>
                        <a:lstStyle/>
                        <a:p>
                          <a:pPr algn="just">
                            <a:lnSpc>
                              <a:spcPct val="100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𝑙</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pPr>
                          <a:r>
                            <a:rPr lang="en-US" sz="1500">
                              <a:effectLst/>
                              <a:latin typeface="Times New Roman" panose="02020603050405020304" pitchFamily="18" charset="0"/>
                              <a:ea typeface="Calibri" panose="020F0502020204030204" pitchFamily="34" charset="0"/>
                              <a:cs typeface="Mangal" panose="02040503050203030202" pitchFamily="18" charset="0"/>
                            </a:rPr>
                            <a:t>Cost of a bar with the standard length </a:t>
                          </a:r>
                          <a:r>
                            <a:rPr lang="en-US" sz="1500" i="1">
                              <a:effectLst/>
                              <a:latin typeface="Times New Roman" panose="02020603050405020304" pitchFamily="18" charset="0"/>
                              <a:ea typeface="Calibri" panose="020F0502020204030204" pitchFamily="34" charset="0"/>
                              <a:cs typeface="Mangal" panose="02040503050203030202" pitchFamily="18" charset="0"/>
                            </a:rPr>
                            <a:t>l.</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7104553"/>
                      </a:ext>
                    </a:extLst>
                  </a:tr>
                  <a:tr h="226432">
                    <a:tc>
                      <a:txBody>
                        <a:bodyPr/>
                        <a:lstStyle/>
                        <a:p>
                          <a:pPr algn="just">
                            <a:lnSpc>
                              <a:spcPct val="100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0000"/>
                            </a:lnSpc>
                          </a:pPr>
                          <a:r>
                            <a:rPr lang="en-US" sz="1500">
                              <a:effectLst/>
                              <a:latin typeface="Times New Roman" panose="02020603050405020304" pitchFamily="18" charset="0"/>
                              <a:ea typeface="Calibri" panose="020F0502020204030204" pitchFamily="34" charset="0"/>
                              <a:cs typeface="Mangal" panose="02040503050203030202" pitchFamily="18" charset="0"/>
                            </a:rPr>
                            <a:t>Integer Variable representing the usage of pattern </a:t>
                          </a:r>
                          <a:r>
                            <a:rPr lang="en-US" sz="1500" i="1">
                              <a:effectLst/>
                              <a:latin typeface="Times New Roman" panose="02020603050405020304" pitchFamily="18" charset="0"/>
                              <a:ea typeface="Calibri" panose="020F0502020204030204" pitchFamily="34" charset="0"/>
                              <a:cs typeface="Mangal" panose="02040503050203030202" pitchFamily="18" charset="0"/>
                            </a:rPr>
                            <a:t>p</a:t>
                          </a:r>
                          <a:r>
                            <a:rPr lang="en-US" sz="150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a:effectLst/>
                              <a:latin typeface="Times New Roman" panose="02020603050405020304" pitchFamily="18" charset="0"/>
                              <a:ea typeface="Calibri" panose="020F0502020204030204" pitchFamily="34" charset="0"/>
                              <a:cs typeface="Mangal" panose="02040503050203030202" pitchFamily="18" charset="0"/>
                            </a:rPr>
                            <a:t>p </a:t>
                          </a:r>
                          <a:r>
                            <a:rPr lang="en-US" sz="1500" i="1">
                              <a:effectLst/>
                              <a:latin typeface="Cambria Math" panose="02040503050406030204" pitchFamily="18" charset="0"/>
                              <a:ea typeface="Calibri" panose="020F0502020204030204" pitchFamily="34" charset="0"/>
                              <a:cs typeface="Cambria Math" panose="02040503050406030204" pitchFamily="18" charset="0"/>
                            </a:rPr>
                            <a:t>∈</a:t>
                          </a:r>
                          <a:r>
                            <a:rPr lang="en-US" sz="1500" i="1">
                              <a:effectLst/>
                              <a:latin typeface="Times New Roman" panose="02020603050405020304" pitchFamily="18" charset="0"/>
                              <a:ea typeface="Calibri" panose="020F0502020204030204" pitchFamily="34" charset="0"/>
                              <a:cs typeface="Mangal" panose="02040503050203030202" pitchFamily="18" charset="0"/>
                            </a:rPr>
                            <a:t> P.</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1922130"/>
                      </a:ext>
                    </a:extLst>
                  </a:tr>
                  <a:tr h="226432">
                    <a:tc>
                      <a:txBody>
                        <a:bodyPr/>
                        <a:lstStyle/>
                        <a:p>
                          <a:pPr algn="just">
                            <a:lnSpc>
                              <a:spcPct val="100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𝑝</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Binary Variable representing the usage of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a:t>
                          </a:r>
                          <a:r>
                            <a:rPr lang="en-US" sz="1500" dirty="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 </a:t>
                          </a:r>
                          <a:r>
                            <a:rPr lang="en-US" sz="1500" i="1" dirty="0">
                              <a:effectLst/>
                              <a:latin typeface="Cambria Math" panose="02040503050406030204" pitchFamily="18" charset="0"/>
                              <a:ea typeface="Calibri" panose="020F0502020204030204" pitchFamily="34" charset="0"/>
                              <a:cs typeface="Cambria Math" panose="02040503050406030204" pitchFamily="18" charset="0"/>
                            </a:rPr>
                            <a:t>∈</a:t>
                          </a:r>
                          <a:r>
                            <a:rPr lang="en-US" sz="1500" i="1" dirty="0">
                              <a:effectLst/>
                              <a:latin typeface="Times New Roman" panose="02020603050405020304" pitchFamily="18" charset="0"/>
                              <a:ea typeface="Calibri" panose="020F0502020204030204" pitchFamily="34" charset="0"/>
                              <a:cs typeface="Mangal" panose="02040503050203030202" pitchFamily="18" charset="0"/>
                            </a:rPr>
                            <a:t> P</a:t>
                          </a:r>
                          <a:r>
                            <a:rPr lang="en-US" sz="1500" dirty="0">
                              <a:effectLst/>
                              <a:latin typeface="Times New Roman" panose="02020603050405020304" pitchFamily="18" charset="0"/>
                              <a:ea typeface="Calibri" panose="020F0502020204030204" pitchFamily="34" charset="0"/>
                              <a:cs typeface="Mangal" panose="02040503050203030202" pitchFamily="18" charset="0"/>
                            </a:rPr>
                            <a:t>. It takes a value of 1 if the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a:t>
                          </a:r>
                          <a:r>
                            <a:rPr lang="en-US" sz="1500" dirty="0">
                              <a:effectLst/>
                              <a:latin typeface="Times New Roman" panose="02020603050405020304" pitchFamily="18" charset="0"/>
                              <a:ea typeface="Calibri" panose="020F0502020204030204" pitchFamily="34" charset="0"/>
                              <a:cs typeface="Mangal" panose="02040503050203030202" pitchFamily="18" charset="0"/>
                            </a:rPr>
                            <a:t> is used </a:t>
                          </a:r>
                          <a:r>
                            <a:rPr lang="en-US" sz="1500" dirty="0" err="1">
                              <a:effectLst/>
                              <a:latin typeface="Times New Roman" panose="02020603050405020304" pitchFamily="18" charset="0"/>
                              <a:ea typeface="Calibri" panose="020F0502020204030204" pitchFamily="34" charset="0"/>
                              <a:cs typeface="Mangal" panose="02040503050203030202" pitchFamily="18" charset="0"/>
                            </a:rPr>
                            <a:t>atleast</a:t>
                          </a:r>
                          <a:r>
                            <a:rPr lang="en-US" sz="1500" dirty="0">
                              <a:effectLst/>
                              <a:latin typeface="Times New Roman" panose="02020603050405020304" pitchFamily="18" charset="0"/>
                              <a:ea typeface="Calibri" panose="020F0502020204030204" pitchFamily="34" charset="0"/>
                              <a:cs typeface="Mangal" panose="02040503050203030202" pitchFamily="18" charset="0"/>
                            </a:rPr>
                            <a:t> once and 0 if it is never used.</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9798984"/>
                      </a:ext>
                    </a:extLst>
                  </a:tr>
                  <a:tr h="407109">
                    <a:tc>
                      <a:txBody>
                        <a:bodyPr/>
                        <a:lstStyle/>
                        <a:p>
                          <a:pPr algn="just">
                            <a:lnSpc>
                              <a:spcPct val="100000"/>
                            </a:lnSpc>
                          </a:pPr>
                          <a14:m>
                            <m:oMathPara xmlns:m="http://schemas.openxmlformats.org/officeDocument/2006/math">
                              <m:oMathParaPr>
                                <m:jc m:val="centerGroup"/>
                              </m:oMathParaPr>
                              <m:oMath xmlns:m="http://schemas.openxmlformats.org/officeDocument/2006/math">
                                <m:sSub>
                                  <m:sSubPr>
                                    <m:ctrlPr>
                                      <a:rPr lang="en-IN"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5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IN" sz="1500" i="1">
                                        <a:effectLst/>
                                        <a:latin typeface="Cambria Math" panose="02040503050406030204" pitchFamily="18" charset="0"/>
                                        <a:ea typeface="Calibri" panose="020F0502020204030204" pitchFamily="34" charset="0"/>
                                        <a:cs typeface="Times New Roman" panose="02020603050405020304" pitchFamily="18" charset="0"/>
                                      </a:rPr>
                                      <m:t>𝑙</m:t>
                                    </m:r>
                                  </m:sub>
                                </m:sSub>
                              </m:oMath>
                            </m:oMathPara>
                          </a14:m>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Binary Variable representing the usage of a standard 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It takes a value of 1 if any pattern corresponding to the standard length of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is used. A value of 0 indicates that no pattern of the standard 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is ever used in the solution.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5557879"/>
                      </a:ext>
                    </a:extLst>
                  </a:tr>
                </a:tbl>
              </a:graphicData>
            </a:graphic>
          </p:graphicFrame>
        </mc:Choice>
        <mc:Fallback xmlns="">
          <p:graphicFrame>
            <p:nvGraphicFramePr>
              <p:cNvPr id="3" name="Table 2">
                <a:extLst>
                  <a:ext uri="{FF2B5EF4-FFF2-40B4-BE49-F238E27FC236}">
                    <a16:creationId xmlns:a16="http://schemas.microsoft.com/office/drawing/2014/main" id="{50E76824-7C3E-7403-CCFA-C4577F2DE964}"/>
                  </a:ext>
                </a:extLst>
              </p:cNvPr>
              <p:cNvGraphicFramePr>
                <a:graphicFrameLocks noGrp="1"/>
              </p:cNvGraphicFramePr>
              <p:nvPr>
                <p:extLst>
                  <p:ext uri="{D42A27DB-BD31-4B8C-83A1-F6EECF244321}">
                    <p14:modId xmlns:p14="http://schemas.microsoft.com/office/powerpoint/2010/main" val="2561773023"/>
                  </p:ext>
                </p:extLst>
              </p:nvPr>
            </p:nvGraphicFramePr>
            <p:xfrm>
              <a:off x="158262" y="2105387"/>
              <a:ext cx="5411266" cy="4132390"/>
            </p:xfrm>
            <a:graphic>
              <a:graphicData uri="http://schemas.openxmlformats.org/drawingml/2006/table">
                <a:tbl>
                  <a:tblPr firstRow="1" firstCol="1" bandRow="1"/>
                  <a:tblGrid>
                    <a:gridCol w="977811">
                      <a:extLst>
                        <a:ext uri="{9D8B030D-6E8A-4147-A177-3AD203B41FA5}">
                          <a16:colId xmlns:a16="http://schemas.microsoft.com/office/drawing/2014/main" val="3298526590"/>
                        </a:ext>
                      </a:extLst>
                    </a:gridCol>
                    <a:gridCol w="4433455">
                      <a:extLst>
                        <a:ext uri="{9D8B030D-6E8A-4147-A177-3AD203B41FA5}">
                          <a16:colId xmlns:a16="http://schemas.microsoft.com/office/drawing/2014/main" val="2248681040"/>
                        </a:ext>
                      </a:extLst>
                    </a:gridCol>
                  </a:tblGrid>
                  <a:tr h="228600">
                    <a:tc>
                      <a:txBody>
                        <a:bodyPr/>
                        <a:lstStyle/>
                        <a:p>
                          <a:pPr algn="ctr">
                            <a:lnSpc>
                              <a:spcPct val="100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Notation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pPr>
                          <a:r>
                            <a:rPr lang="en-US" sz="1500" b="1" dirty="0">
                              <a:effectLst/>
                              <a:latin typeface="Times New Roman" panose="02020603050405020304" pitchFamily="18" charset="0"/>
                              <a:ea typeface="Calibri" panose="020F0502020204030204" pitchFamily="34" charset="0"/>
                              <a:cs typeface="Mangal" panose="02040503050203030202" pitchFamily="18" charset="0"/>
                            </a:rPr>
                            <a:t>Description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144116"/>
                      </a:ext>
                    </a:extLst>
                  </a:tr>
                  <a:tr h="457200">
                    <a:tc>
                      <a:txBody>
                        <a:bodyPr/>
                        <a:lstStyle/>
                        <a:p>
                          <a:pPr algn="ctr">
                            <a:lnSpc>
                              <a:spcPct val="100000"/>
                            </a:lnSpc>
                          </a:pPr>
                          <a:r>
                            <a:rPr lang="en-IN" sz="1500" i="1" dirty="0">
                              <a:effectLst/>
                              <a:latin typeface="Times New Roman" panose="02020603050405020304" pitchFamily="18" charset="0"/>
                              <a:ea typeface="Calibri" panose="020F0502020204030204" pitchFamily="34" charset="0"/>
                              <a:cs typeface="Mangal" panose="02040503050203030202" pitchFamily="18" charset="0"/>
                            </a:rPr>
                            <a:t>P</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2253" t="-64000" r="-275" b="-777333"/>
                          </a:stretch>
                        </a:blipFill>
                      </a:tcPr>
                    </a:tc>
                    <a:extLst>
                      <a:ext uri="{0D108BD9-81ED-4DB2-BD59-A6C34878D82A}">
                        <a16:rowId xmlns:a16="http://schemas.microsoft.com/office/drawing/2014/main" val="173760313"/>
                      </a:ext>
                    </a:extLst>
                  </a:tr>
                  <a:tr h="685800">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21" t="-109821" r="-453416" b="-420536"/>
                          </a:stretch>
                        </a:blipFill>
                      </a:tcPr>
                    </a:tc>
                    <a:tc>
                      <a:txBody>
                        <a:bodyPr/>
                        <a:lstStyle/>
                        <a:p>
                          <a:pPr algn="just">
                            <a:lnSpc>
                              <a:spcPct val="100000"/>
                            </a:lnSpc>
                          </a:pPr>
                          <a:r>
                            <a:rPr lang="en-US" sz="1500">
                              <a:effectLst/>
                              <a:latin typeface="Times New Roman" panose="02020603050405020304" pitchFamily="18" charset="0"/>
                              <a:ea typeface="Calibri" panose="020F0502020204030204" pitchFamily="34" charset="0"/>
                              <a:cs typeface="Mangal" panose="02040503050203030202" pitchFamily="18" charset="0"/>
                            </a:rPr>
                            <a:t>This provides the standard length of the pattern </a:t>
                          </a:r>
                          <a:r>
                            <a:rPr lang="en-US" sz="1500" i="1">
                              <a:effectLst/>
                              <a:latin typeface="Times New Roman" panose="02020603050405020304" pitchFamily="18" charset="0"/>
                              <a:ea typeface="Calibri" panose="020F0502020204030204" pitchFamily="34" charset="0"/>
                              <a:cs typeface="Mangal" panose="02040503050203030202" pitchFamily="18" charset="0"/>
                            </a:rPr>
                            <a:t>p</a:t>
                          </a:r>
                          <a:r>
                            <a:rPr lang="en-US" sz="1500">
                              <a:effectLst/>
                              <a:latin typeface="Times New Roman" panose="02020603050405020304" pitchFamily="18" charset="0"/>
                              <a:ea typeface="Calibri" panose="020F0502020204030204" pitchFamily="34" charset="0"/>
                              <a:cs typeface="Mangal" panose="02040503050203030202" pitchFamily="18" charset="0"/>
                            </a:rPr>
                            <a:t>. It acts similar to a mapping of the input pattern </a:t>
                          </a:r>
                          <a:r>
                            <a:rPr lang="en-US" sz="1500" i="1">
                              <a:effectLst/>
                              <a:latin typeface="Times New Roman" panose="02020603050405020304" pitchFamily="18" charset="0"/>
                              <a:ea typeface="Calibri" panose="020F0502020204030204" pitchFamily="34" charset="0"/>
                              <a:cs typeface="Mangal" panose="02040503050203030202" pitchFamily="18" charset="0"/>
                            </a:rPr>
                            <a:t>p</a:t>
                          </a:r>
                          <a:r>
                            <a:rPr lang="en-US" sz="1500">
                              <a:effectLst/>
                              <a:latin typeface="Times New Roman" panose="02020603050405020304" pitchFamily="18" charset="0"/>
                              <a:ea typeface="Calibri" panose="020F0502020204030204" pitchFamily="34" charset="0"/>
                              <a:cs typeface="Mangal" panose="02040503050203030202" pitchFamily="18" charset="0"/>
                            </a:rPr>
                            <a:t> to its corresponding standard length.</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5949935"/>
                      </a:ext>
                    </a:extLst>
                  </a:tr>
                  <a:tr h="246190">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21" t="-573171" r="-453416" b="-1048780"/>
                          </a:stretch>
                        </a:blip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Represents the wasted length for the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 </a:t>
                          </a:r>
                          <a:r>
                            <a:rPr lang="en-US" sz="1500" dirty="0">
                              <a:effectLst/>
                              <a:latin typeface="Times New Roman" panose="02020603050405020304" pitchFamily="18" charset="0"/>
                              <a:ea typeface="Calibri" panose="020F0502020204030204" pitchFamily="34" charset="0"/>
                              <a:cs typeface="Mangal" panose="02040503050203030202" pitchFamily="18" charset="0"/>
                            </a:rPr>
                            <a:t>(if any).</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1939699"/>
                      </a:ext>
                    </a:extLst>
                  </a:tr>
                  <a:tr h="228600">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21" t="-745946" r="-453416" b="-1062162"/>
                          </a:stretch>
                        </a:blipFill>
                      </a:tcPr>
                    </a:tc>
                    <a:tc>
                      <a:txBody>
                        <a:bodyPr/>
                        <a:lstStyle/>
                        <a:p>
                          <a:pPr>
                            <a:lnSpc>
                              <a:spcPct val="100000"/>
                            </a:lnSpc>
                          </a:pPr>
                          <a:r>
                            <a:rPr lang="en-US" sz="1500">
                              <a:effectLst/>
                              <a:latin typeface="Times New Roman" panose="02020603050405020304" pitchFamily="18" charset="0"/>
                              <a:ea typeface="Calibri" panose="020F0502020204030204" pitchFamily="34" charset="0"/>
                              <a:cs typeface="Mangal" panose="02040503050203030202" pitchFamily="18" charset="0"/>
                            </a:rPr>
                            <a:t>Cost of a bar with the standard length </a:t>
                          </a:r>
                          <a:r>
                            <a:rPr lang="en-US" sz="1500" i="1">
                              <a:effectLst/>
                              <a:latin typeface="Times New Roman" panose="02020603050405020304" pitchFamily="18" charset="0"/>
                              <a:ea typeface="Calibri" panose="020F0502020204030204" pitchFamily="34" charset="0"/>
                              <a:cs typeface="Mangal" panose="02040503050203030202" pitchFamily="18" charset="0"/>
                            </a:rPr>
                            <a:t>l.</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7104553"/>
                      </a:ext>
                    </a:extLst>
                  </a:tr>
                  <a:tr h="457200">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21" t="-411842" r="-453416" b="-417105"/>
                          </a:stretch>
                        </a:blipFill>
                      </a:tcPr>
                    </a:tc>
                    <a:tc>
                      <a:txBody>
                        <a:bodyPr/>
                        <a:lstStyle/>
                        <a:p>
                          <a:pPr algn="just">
                            <a:lnSpc>
                              <a:spcPct val="100000"/>
                            </a:lnSpc>
                          </a:pPr>
                          <a:r>
                            <a:rPr lang="en-US" sz="1500">
                              <a:effectLst/>
                              <a:latin typeface="Times New Roman" panose="02020603050405020304" pitchFamily="18" charset="0"/>
                              <a:ea typeface="Calibri" panose="020F0502020204030204" pitchFamily="34" charset="0"/>
                              <a:cs typeface="Mangal" panose="02040503050203030202" pitchFamily="18" charset="0"/>
                            </a:rPr>
                            <a:t>Integer Variable representing the usage of pattern </a:t>
                          </a:r>
                          <a:r>
                            <a:rPr lang="en-US" sz="1500" i="1">
                              <a:effectLst/>
                              <a:latin typeface="Times New Roman" panose="02020603050405020304" pitchFamily="18" charset="0"/>
                              <a:ea typeface="Calibri" panose="020F0502020204030204" pitchFamily="34" charset="0"/>
                              <a:cs typeface="Mangal" panose="02040503050203030202" pitchFamily="18" charset="0"/>
                            </a:rPr>
                            <a:t>p</a:t>
                          </a:r>
                          <a:r>
                            <a:rPr lang="en-US" sz="150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a:effectLst/>
                              <a:latin typeface="Times New Roman" panose="02020603050405020304" pitchFamily="18" charset="0"/>
                              <a:ea typeface="Calibri" panose="020F0502020204030204" pitchFamily="34" charset="0"/>
                              <a:cs typeface="Mangal" panose="02040503050203030202" pitchFamily="18" charset="0"/>
                            </a:rPr>
                            <a:t>p </a:t>
                          </a:r>
                          <a:r>
                            <a:rPr lang="en-US" sz="1500" i="1">
                              <a:effectLst/>
                              <a:latin typeface="Cambria Math" panose="02040503050406030204" pitchFamily="18" charset="0"/>
                              <a:ea typeface="Calibri" panose="020F0502020204030204" pitchFamily="34" charset="0"/>
                              <a:cs typeface="Cambria Math" panose="02040503050406030204" pitchFamily="18" charset="0"/>
                            </a:rPr>
                            <a:t>∈</a:t>
                          </a:r>
                          <a:r>
                            <a:rPr lang="en-US" sz="1500" i="1">
                              <a:effectLst/>
                              <a:latin typeface="Times New Roman" panose="02020603050405020304" pitchFamily="18" charset="0"/>
                              <a:ea typeface="Calibri" panose="020F0502020204030204" pitchFamily="34" charset="0"/>
                              <a:cs typeface="Mangal" panose="02040503050203030202" pitchFamily="18" charset="0"/>
                            </a:rPr>
                            <a:t> P.</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1922130"/>
                      </a:ext>
                    </a:extLst>
                  </a:tr>
                  <a:tr h="685800">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21" t="-347321" r="-453416" b="-183036"/>
                          </a:stretch>
                        </a:blip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Binary Variable representing the usage of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a:t>
                          </a:r>
                          <a:r>
                            <a:rPr lang="en-US" sz="1500" dirty="0">
                              <a:effectLst/>
                              <a:latin typeface="Times New Roman" panose="02020603050405020304" pitchFamily="18" charset="0"/>
                              <a:ea typeface="Calibri" panose="020F0502020204030204" pitchFamily="34" charset="0"/>
                              <a:cs typeface="Mangal" panose="02040503050203030202" pitchFamily="18" charset="0"/>
                            </a:rPr>
                            <a:t>, where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 </a:t>
                          </a:r>
                          <a:r>
                            <a:rPr lang="en-US" sz="1500" i="1" dirty="0">
                              <a:effectLst/>
                              <a:latin typeface="Cambria Math" panose="02040503050406030204" pitchFamily="18" charset="0"/>
                              <a:ea typeface="Calibri" panose="020F0502020204030204" pitchFamily="34" charset="0"/>
                              <a:cs typeface="Cambria Math" panose="02040503050406030204" pitchFamily="18" charset="0"/>
                            </a:rPr>
                            <a:t>∈</a:t>
                          </a:r>
                          <a:r>
                            <a:rPr lang="en-US" sz="1500" i="1" dirty="0">
                              <a:effectLst/>
                              <a:latin typeface="Times New Roman" panose="02020603050405020304" pitchFamily="18" charset="0"/>
                              <a:ea typeface="Calibri" panose="020F0502020204030204" pitchFamily="34" charset="0"/>
                              <a:cs typeface="Mangal" panose="02040503050203030202" pitchFamily="18" charset="0"/>
                            </a:rPr>
                            <a:t> P</a:t>
                          </a:r>
                          <a:r>
                            <a:rPr lang="en-US" sz="1500" dirty="0">
                              <a:effectLst/>
                              <a:latin typeface="Times New Roman" panose="02020603050405020304" pitchFamily="18" charset="0"/>
                              <a:ea typeface="Calibri" panose="020F0502020204030204" pitchFamily="34" charset="0"/>
                              <a:cs typeface="Mangal" panose="02040503050203030202" pitchFamily="18" charset="0"/>
                            </a:rPr>
                            <a:t>. It takes a value of 1 if the pattern </a:t>
                          </a:r>
                          <a:r>
                            <a:rPr lang="en-US" sz="1500" i="1" dirty="0">
                              <a:effectLst/>
                              <a:latin typeface="Times New Roman" panose="02020603050405020304" pitchFamily="18" charset="0"/>
                              <a:ea typeface="Calibri" panose="020F0502020204030204" pitchFamily="34" charset="0"/>
                              <a:cs typeface="Mangal" panose="02040503050203030202" pitchFamily="18" charset="0"/>
                            </a:rPr>
                            <a:t>p</a:t>
                          </a:r>
                          <a:r>
                            <a:rPr lang="en-US" sz="1500" dirty="0">
                              <a:effectLst/>
                              <a:latin typeface="Times New Roman" panose="02020603050405020304" pitchFamily="18" charset="0"/>
                              <a:ea typeface="Calibri" panose="020F0502020204030204" pitchFamily="34" charset="0"/>
                              <a:cs typeface="Mangal" panose="02040503050203030202" pitchFamily="18" charset="0"/>
                            </a:rPr>
                            <a:t> is used </a:t>
                          </a:r>
                          <a:r>
                            <a:rPr lang="en-US" sz="1500" dirty="0" err="1">
                              <a:effectLst/>
                              <a:latin typeface="Times New Roman" panose="02020603050405020304" pitchFamily="18" charset="0"/>
                              <a:ea typeface="Calibri" panose="020F0502020204030204" pitchFamily="34" charset="0"/>
                              <a:cs typeface="Mangal" panose="02040503050203030202" pitchFamily="18" charset="0"/>
                            </a:rPr>
                            <a:t>atleast</a:t>
                          </a:r>
                          <a:r>
                            <a:rPr lang="en-US" sz="1500" dirty="0">
                              <a:effectLst/>
                              <a:latin typeface="Times New Roman" panose="02020603050405020304" pitchFamily="18" charset="0"/>
                              <a:ea typeface="Calibri" panose="020F0502020204030204" pitchFamily="34" charset="0"/>
                              <a:cs typeface="Mangal" panose="02040503050203030202" pitchFamily="18" charset="0"/>
                            </a:rPr>
                            <a:t> once and 0 if it is never used.</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9798984"/>
                      </a:ext>
                    </a:extLst>
                  </a:tr>
                  <a:tr h="1143000">
                    <a:tc>
                      <a:txBody>
                        <a:bodyPr/>
                        <a:lstStyle/>
                        <a:p>
                          <a:endParaRPr lang="en-US"/>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21" t="-266489" r="-453416" b="-9043"/>
                          </a:stretch>
                        </a:blipFill>
                      </a:tcPr>
                    </a:tc>
                    <a:tc>
                      <a:txBody>
                        <a:bodyPr/>
                        <a:lstStyle/>
                        <a:p>
                          <a:pPr algn="just">
                            <a:lnSpc>
                              <a:spcPct val="100000"/>
                            </a:lnSpc>
                          </a:pPr>
                          <a:r>
                            <a:rPr lang="en-US" sz="1500" dirty="0">
                              <a:effectLst/>
                              <a:latin typeface="Times New Roman" panose="02020603050405020304" pitchFamily="18" charset="0"/>
                              <a:ea typeface="Calibri" panose="020F0502020204030204" pitchFamily="34" charset="0"/>
                              <a:cs typeface="Mangal" panose="02040503050203030202" pitchFamily="18" charset="0"/>
                            </a:rPr>
                            <a:t>Binary Variable representing the usage of a standard 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It takes a value of 1 if any pattern corresponding to the standard length of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is used. A value of 0 indicates that no pattern of the standard length </a:t>
                          </a:r>
                          <a:r>
                            <a:rPr lang="en-US" sz="1500" i="1" dirty="0">
                              <a:effectLst/>
                              <a:latin typeface="Times New Roman" panose="02020603050405020304" pitchFamily="18" charset="0"/>
                              <a:ea typeface="Calibri" panose="020F0502020204030204" pitchFamily="34" charset="0"/>
                              <a:cs typeface="Mangal" panose="02040503050203030202" pitchFamily="18" charset="0"/>
                            </a:rPr>
                            <a:t>l</a:t>
                          </a:r>
                          <a:r>
                            <a:rPr lang="en-US" sz="1500" dirty="0">
                              <a:effectLst/>
                              <a:latin typeface="Times New Roman" panose="02020603050405020304" pitchFamily="18" charset="0"/>
                              <a:ea typeface="Calibri" panose="020F0502020204030204" pitchFamily="34" charset="0"/>
                              <a:cs typeface="Mangal" panose="02040503050203030202" pitchFamily="18" charset="0"/>
                            </a:rPr>
                            <a:t> is ever used in the solution.</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5557879"/>
                      </a:ext>
                    </a:extLst>
                  </a:tr>
                </a:tbl>
              </a:graphicData>
            </a:graphic>
          </p:graphicFrame>
        </mc:Fallback>
      </mc:AlternateContent>
      <p:sp>
        <p:nvSpPr>
          <p:cNvPr id="5" name="TextBox 4">
            <a:extLst>
              <a:ext uri="{FF2B5EF4-FFF2-40B4-BE49-F238E27FC236}">
                <a16:creationId xmlns:a16="http://schemas.microsoft.com/office/drawing/2014/main" id="{91ACB0E8-66B6-DC20-41D7-BCD184755CCF}"/>
              </a:ext>
            </a:extLst>
          </p:cNvPr>
          <p:cNvSpPr txBox="1"/>
          <p:nvPr/>
        </p:nvSpPr>
        <p:spPr>
          <a:xfrm>
            <a:off x="768570" y="1506276"/>
            <a:ext cx="4320666" cy="523220"/>
          </a:xfrm>
          <a:prstGeom prst="rect">
            <a:avLst/>
          </a:prstGeom>
          <a:noFill/>
        </p:spPr>
        <p:txBody>
          <a:bodyPr wrap="square">
            <a:spAutoFit/>
          </a:bodyPr>
          <a:lstStyle/>
          <a:p>
            <a:pPr algn="ctr">
              <a:spcAft>
                <a:spcPts val="1000"/>
              </a:spcAft>
            </a:pPr>
            <a:r>
              <a:rPr lang="en-IN" sz="1400" b="1" i="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Table 3: Sets, Parameters and Variable Definition for the Stock Cutting Problem</a:t>
            </a:r>
            <a:endParaRPr lang="en-IN" sz="1000" i="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6E5200B1-4FD1-2D3A-7CBC-DB0163C639DA}"/>
              </a:ext>
            </a:extLst>
          </p:cNvPr>
          <p:cNvSpPr txBox="1"/>
          <p:nvPr/>
        </p:nvSpPr>
        <p:spPr>
          <a:xfrm>
            <a:off x="6236677" y="2983091"/>
            <a:ext cx="5641731" cy="1839606"/>
          </a:xfrm>
          <a:prstGeom prst="rect">
            <a:avLst/>
          </a:prstGeom>
          <a:noFill/>
        </p:spPr>
        <p:txBody>
          <a:bodyPr wrap="square">
            <a:spAutoFit/>
          </a:bodyPr>
          <a:lstStyle/>
          <a:p>
            <a:pPr>
              <a:lnSpc>
                <a:spcPct val="115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The primary objective of the discussed CSP is waste-minimization with a subsequent objectives of cost minimization and unique usages of Standard Lengths and Patterns respectively, which is optimized using a WCSP sequential minimization approach.</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0485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3368</Words>
  <Application>Microsoft Office PowerPoint</Application>
  <PresentationFormat>Widescreen</PresentationFormat>
  <Paragraphs>377</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Cambria Math</vt:lpstr>
      <vt:lpstr>Comic Sans MS</vt:lpstr>
      <vt:lpstr>Times New Roman</vt:lpstr>
      <vt:lpstr>Arial</vt:lpstr>
      <vt:lpstr>Wingdings</vt:lpstr>
      <vt:lpstr>Calibri Light</vt:lpstr>
      <vt:lpstr>Georgia</vt:lpstr>
      <vt:lpstr>Calibri</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Gourab bagchi</dc:creator>
  <cp:lastModifiedBy>Santanu Banerjee</cp:lastModifiedBy>
  <cp:revision>25</cp:revision>
  <dcterms:created xsi:type="dcterms:W3CDTF">2023-10-12T05:12:44Z</dcterms:created>
  <dcterms:modified xsi:type="dcterms:W3CDTF">2024-01-29T16:33:17Z</dcterms:modified>
</cp:coreProperties>
</file>