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sldIdLst>
    <p:sldId id="257" r:id="rId2"/>
    <p:sldId id="304" r:id="rId3"/>
    <p:sldId id="326" r:id="rId4"/>
    <p:sldId id="319" r:id="rId5"/>
    <p:sldId id="322" r:id="rId6"/>
    <p:sldId id="323" r:id="rId7"/>
    <p:sldId id="320" r:id="rId8"/>
    <p:sldId id="324" r:id="rId9"/>
    <p:sldId id="325" r:id="rId10"/>
    <p:sldId id="32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90" d="100"/>
          <a:sy n="90" d="100"/>
        </p:scale>
        <p:origin x="120" y="30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789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50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3410276" y="2281871"/>
            <a:ext cx="3647914" cy="358139"/>
          </a:xfrm>
          <a:prstGeom prst="roundRect">
            <a:avLst>
              <a:gd name="adj" fmla="val 24359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0">
              <a:defRPr/>
            </a:pPr>
            <a:r>
              <a:rPr lang="en-US" altLang="ko-KR" sz="1300" b="1" kern="0">
                <a:solidFill>
                  <a:prstClr val="white"/>
                </a:solidFill>
                <a:latin typeface="한컴돋움"/>
                <a:ea typeface="한컴돋움"/>
              </a:rPr>
              <a:t>IoT</a:t>
            </a:r>
            <a:r>
              <a:rPr lang="ko-KR" altLang="en-US" sz="1300" b="1" kern="0">
                <a:solidFill>
                  <a:prstClr val="white"/>
                </a:solidFill>
                <a:latin typeface="한컴돋움"/>
                <a:ea typeface="한컴돋움"/>
              </a:rPr>
              <a:t>프로그래밍 </a:t>
            </a:r>
            <a:r>
              <a:rPr lang="en-US" altLang="ko-KR" sz="1300" b="1" kern="0">
                <a:solidFill>
                  <a:prstClr val="white"/>
                </a:solidFill>
                <a:latin typeface="한컴돋움"/>
                <a:ea typeface="한컴돋움"/>
              </a:rPr>
              <a:t>3</a:t>
            </a:r>
            <a:r>
              <a:rPr lang="ko-KR" altLang="en-US" sz="1300" b="1" kern="0">
                <a:solidFill>
                  <a:prstClr val="white"/>
                </a:solidFill>
                <a:latin typeface="한컴돋움"/>
                <a:ea typeface="한컴돋움"/>
              </a:rPr>
              <a:t>팀 김연서</a:t>
            </a:r>
            <a:r>
              <a:rPr lang="en-US" altLang="ko-KR" sz="1300" b="1" kern="0">
                <a:solidFill>
                  <a:prstClr val="white"/>
                </a:solidFill>
                <a:latin typeface="한컴돋움"/>
                <a:ea typeface="한컴돋움"/>
              </a:rPr>
              <a:t>,</a:t>
            </a:r>
            <a:r>
              <a:rPr lang="ko-KR" altLang="en-US" sz="1300" b="1" kern="0">
                <a:solidFill>
                  <a:prstClr val="white"/>
                </a:solidFill>
                <a:latin typeface="한컴돋움"/>
                <a:ea typeface="한컴돋움"/>
              </a:rPr>
              <a:t> 이효빈</a:t>
            </a:r>
            <a:r>
              <a:rPr lang="en-US" altLang="ko-KR" sz="1300" b="1" kern="0">
                <a:solidFill>
                  <a:prstClr val="white"/>
                </a:solidFill>
                <a:latin typeface="한컴돋움"/>
                <a:ea typeface="한컴돋움"/>
              </a:rPr>
              <a:t>,</a:t>
            </a:r>
            <a:r>
              <a:rPr lang="ko-KR" altLang="en-US" sz="1300" b="1" kern="0">
                <a:solidFill>
                  <a:prstClr val="white"/>
                </a:solidFill>
                <a:latin typeface="한컴돋움"/>
                <a:ea typeface="한컴돋움"/>
              </a:rPr>
              <a:t> 함수종</a:t>
            </a:r>
            <a:endParaRPr lang="ko-KR" altLang="en-US" sz="1300" b="1" kern="0">
              <a:solidFill>
                <a:prstClr val="white"/>
              </a:solidFill>
              <a:latin typeface="한컴돋움"/>
              <a:ea typeface="한컴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89944" y="2640862"/>
            <a:ext cx="6261844" cy="70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latinLnBrk="0">
              <a:defRPr/>
            </a:pPr>
            <a:r>
              <a:rPr lang="ko-KR" altLang="en-US" sz="4000" b="1" kern="0">
                <a:solidFill>
                  <a:srgbClr val="127cea"/>
                </a:solidFill>
                <a:latin typeface="한컴돋움"/>
                <a:ea typeface="한컴돋움"/>
              </a:rPr>
              <a:t>프로젝트 </a:t>
            </a:r>
            <a:r>
              <a:rPr lang="en-US" altLang="ko-KR" sz="4000" b="1" kern="0">
                <a:solidFill>
                  <a:srgbClr val="127cea"/>
                </a:solidFill>
                <a:latin typeface="한컴돋움"/>
                <a:ea typeface="한컴돋움"/>
              </a:rPr>
              <a:t>3</a:t>
            </a:r>
            <a:r>
              <a:rPr lang="ko-KR" altLang="en-US" sz="4000" b="1" kern="0">
                <a:solidFill>
                  <a:srgbClr val="127cea"/>
                </a:solidFill>
                <a:latin typeface="한컴돋움"/>
                <a:ea typeface="한컴돋움"/>
              </a:rPr>
              <a:t>차 발표</a:t>
            </a:r>
            <a:endParaRPr lang="ko-KR" altLang="en-US" sz="4000" b="1" kern="0">
              <a:solidFill>
                <a:srgbClr val="127cea"/>
              </a:solidFill>
              <a:latin typeface="한컴돋움"/>
              <a:ea typeface="한컴돋움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7046547" y="2456102"/>
            <a:ext cx="1894478" cy="1383024"/>
            <a:chOff x="3326552" y="2399822"/>
            <a:chExt cx="1864325" cy="1135028"/>
          </a:xfrm>
        </p:grpSpPr>
        <p:sp>
          <p:nvSpPr>
            <p:cNvPr id="25" name="원호 24"/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 rot="0">
              <a:off x="3326552" y="2399822"/>
              <a:ext cx="1864324" cy="1135028"/>
              <a:chOff x="9922764" y="145842"/>
              <a:chExt cx="2057755" cy="1252790"/>
            </a:xfrm>
          </p:grpSpPr>
          <p:sp>
            <p:nvSpPr>
              <p:cNvPr id="27" name="원호 26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/>
              <p:cNvCxnSpPr>
                <a:stCxn id="27" idx="0"/>
              </p:cNvCxnSpPr>
              <p:nvPr/>
            </p:nvCxnSpPr>
            <p:spPr>
              <a:xfrm rot="10800000" flipV="1">
                <a:off x="9922764" y="145842"/>
                <a:ext cx="1838074" cy="1883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7" idx="2"/>
              </p:cNvCxnSpPr>
              <p:nvPr/>
            </p:nvCxnSpPr>
            <p:spPr>
              <a:xfrm rot="16200000" flipV="1">
                <a:off x="11463959" y="882072"/>
                <a:ext cx="1033105" cy="14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 rot="0">
            <a:off x="3267170" y="2280591"/>
            <a:ext cx="358140" cy="358140"/>
            <a:chOff x="1149672" y="1865890"/>
            <a:chExt cx="514036" cy="514036"/>
          </a:xfrm>
        </p:grpSpPr>
        <p:sp>
          <p:nvSpPr>
            <p:cNvPr id="32" name="타원 31"/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700" b="1" i="0" u="none" strike="noStrike" mc:Ignorable="hp" hp:hslEmbossed="0">
                <a:solidFill>
                  <a:schemeClr val="lt1"/>
                </a:solidFill>
                <a:cs typeface="한컴돋움"/>
              </a:rPr>
              <a:t>참고 자료</a:t>
            </a:r>
            <a:endParaRPr xmlns:mc="http://schemas.openxmlformats.org/markup-compatibility/2006" xmlns:hp="http://schemas.haansoft.com/office/presentation/8.0" lang="ko-KR" altLang="en-US" sz="1700" b="1" i="0" u="none" strike="noStrike" mc:Ignorable="hp" hp:hslEmbossed="0">
              <a:solidFill>
                <a:schemeClr val="lt1"/>
              </a:solidFill>
              <a:cs typeface="한컴돋움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 latinLnBrk="0">
              <a:defRPr/>
            </a:pPr>
            <a:endParaRPr lang="en-US" altLang="ko-KR" sz="1600" b="1" kern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 rot="0"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/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 rot="0"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/>
                <p:cNvCxnSpPr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/>
            <p:cNvCxnSpPr/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가로 글상자 85"/>
          <p:cNvSpPr txBox="1"/>
          <p:nvPr/>
        </p:nvSpPr>
        <p:spPr>
          <a:xfrm>
            <a:off x="2701502" y="2190750"/>
            <a:ext cx="6788996" cy="36533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https://syki66.github.io/blog/2020/06/15/H-smart4412TKU.html</a:t>
            </a:r>
            <a:endParaRPr lang="en-US" altLang="ko-KR"/>
          </a:p>
        </p:txBody>
      </p:sp>
      <p:sp>
        <p:nvSpPr>
          <p:cNvPr id="87" name="가로 글상자 86"/>
          <p:cNvSpPr txBox="1"/>
          <p:nvPr/>
        </p:nvSpPr>
        <p:spPr>
          <a:xfrm>
            <a:off x="425557" y="3968750"/>
            <a:ext cx="11340885" cy="31559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/>
              <a:t>https://namu.wiki/w/%EB%B8%94%EB%9E%99%EC%9E%AD(%EC%B9%B4%EB%93%9C%EA%B2%8C%EC%9E%84)</a:t>
            </a:r>
            <a:endParaRPr lang="en-US" altLang="ko-KR" sz="1500"/>
          </a:p>
        </p:txBody>
      </p:sp>
      <p:sp>
        <p:nvSpPr>
          <p:cNvPr id="88" name="가로 글상자 87"/>
          <p:cNvSpPr txBox="1"/>
          <p:nvPr/>
        </p:nvSpPr>
        <p:spPr>
          <a:xfrm>
            <a:off x="4578985" y="1301749"/>
            <a:ext cx="3034030" cy="41825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200">
                <a:cs typeface="한컴돋움"/>
                <a:sym typeface="한컴돋움"/>
              </a:rPr>
              <a:t>입출력 장치 코드 구성</a:t>
            </a:r>
            <a:endParaRPr lang="ko-KR" altLang="en-US" sz="2200">
              <a:cs typeface="한컴돋움"/>
              <a:sym typeface="한컴돋움"/>
            </a:endParaRPr>
          </a:p>
        </p:txBody>
      </p:sp>
      <p:sp>
        <p:nvSpPr>
          <p:cNvPr id="89" name="가로 글상자 88"/>
          <p:cNvSpPr txBox="1"/>
          <p:nvPr/>
        </p:nvSpPr>
        <p:spPr>
          <a:xfrm>
            <a:off x="4767897" y="3219873"/>
            <a:ext cx="2656205" cy="4182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>
                <a:cs typeface="한컴돋움"/>
                <a:sym typeface="한컴돋움"/>
              </a:rPr>
              <a:t>블랙잭의 규칙 참고</a:t>
            </a:r>
            <a:endParaRPr lang="ko-KR" altLang="en-US" sz="2200">
              <a:cs typeface="한컴돋움"/>
              <a:sym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47439594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6200000">
            <a:off x="367894" y="7222"/>
            <a:ext cx="1193860" cy="1506004"/>
            <a:chOff x="3997004" y="2399826"/>
            <a:chExt cx="1193860" cy="1135031"/>
          </a:xfrm>
        </p:grpSpPr>
        <p:sp>
          <p:nvSpPr>
            <p:cNvPr id="25" name="원호 24"/>
            <p:cNvSpPr/>
            <p:nvPr/>
          </p:nvSpPr>
          <p:spPr>
            <a:xfrm>
              <a:off x="4772939" y="2458454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/>
              <p:cNvCxnSpPr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2184621" y="788562"/>
            <a:ext cx="358140" cy="358140"/>
            <a:chOff x="1149672" y="1865890"/>
            <a:chExt cx="514036" cy="514036"/>
          </a:xfrm>
        </p:grpSpPr>
        <p:sp>
          <p:nvSpPr>
            <p:cNvPr id="32" name="타원 31"/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 rot="5400000">
            <a:off x="10631959" y="5357823"/>
            <a:ext cx="1193860" cy="1506004"/>
            <a:chOff x="3997004" y="2399826"/>
            <a:chExt cx="1193860" cy="1135031"/>
          </a:xfrm>
        </p:grpSpPr>
        <p:sp>
          <p:nvSpPr>
            <p:cNvPr id="15" name="원호 14"/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>
                <a:stCxn id="1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endCxn id="1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1189661" y="1654032"/>
            <a:ext cx="5916018" cy="2916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2200" b="1" i="0" u="none" strike="noStrike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200" b="1" i="0" u="none" strike="noStrike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 </a:t>
            </a:r>
            <a:r>
              <a:rPr xmlns:mc="http://schemas.openxmlformats.org/markup-compatibility/2006" xmlns:hp="http://schemas.haansoft.com/office/presentation/8.0" kumimoji="0" 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Part I_ </a:t>
            </a:r>
            <a:r>
              <a:rPr xmlns:mc="http://schemas.openxmlformats.org/markup-compatibility/2006" xmlns:hp="http://schemas.haansoft.com/office/presentation/8.0" lang="ko-KR" altLang="en-US" sz="2200" b="1" i="0" u="none" strike="noStrike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기존 블랙잭 룰에서의 변경점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 패 구성의 변경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 새로 추가되는 룰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Pair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2200" b="1" i="0" u="none" strike="noStrike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200" b="1" i="0" u="none" strike="noStrike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 </a:t>
            </a:r>
            <a:r>
              <a:rPr xmlns:mc="http://schemas.openxmlformats.org/markup-compatibility/2006" xmlns:hp="http://schemas.haansoft.com/office/presentation/8.0" kumimoji="0" 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Part II_ </a:t>
            </a:r>
            <a:r>
              <a:rPr xmlns:mc="http://schemas.openxmlformats.org/markup-compatibility/2006" xmlns:hp="http://schemas.haansoft.com/office/presentation/8.0" lang="ko-KR" altLang="en-US" sz="2200" b="1" i="0" u="none" strike="noStrike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입출력 장치</a:t>
            </a:r>
            <a:endParaRPr xmlns:mc="http://schemas.openxmlformats.org/markup-compatibility/2006" xmlns:hp="http://schemas.haansoft.com/office/presentation/8.0" lang="ko-KR" altLang="en-US" sz="2200" b="1" i="0" u="none" strike="noStrike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  <a:sym typeface="한컴돋움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FND (Segment)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Tact Switch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1821" y="1796822"/>
            <a:ext cx="0" cy="2402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980178" y="2997980"/>
            <a:ext cx="4439" cy="225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620194" y="6687889"/>
            <a:ext cx="3037406" cy="1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11605" y="163293"/>
            <a:ext cx="32421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189661" y="1461814"/>
            <a:ext cx="236581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56884" y="644467"/>
            <a:ext cx="1331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latin typeface="한컴돋움"/>
                <a:ea typeface="한컴돋움"/>
              </a:rPr>
              <a:t>목차</a:t>
            </a:r>
            <a:endParaRPr lang="ko-KR" altLang="en-US" b="1">
              <a:latin typeface="한컴돋움"/>
              <a:ea typeface="한컴돋움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6366"/>
          <a:stretch/>
        </p:blipFill>
        <p:spPr>
          <a:xfrm>
            <a:off x="7569515" y="3311878"/>
            <a:ext cx="3467454" cy="288274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1376782" y="5561085"/>
            <a:ext cx="0" cy="0"/>
          </a:xfrm>
          <a:prstGeom prst="line">
            <a:avLst/>
          </a:prstGeom>
          <a:ln w="38100">
            <a:solidFill>
              <a:srgbClr val="1C2F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759323" y="3343962"/>
            <a:ext cx="2920938" cy="0"/>
          </a:xfrm>
          <a:prstGeom prst="line">
            <a:avLst/>
          </a:prstGeom>
          <a:ln w="38100">
            <a:solidFill>
              <a:srgbClr val="1C2F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492269" y="5552207"/>
            <a:ext cx="0" cy="0"/>
          </a:xfrm>
          <a:prstGeom prst="line">
            <a:avLst/>
          </a:prstGeom>
          <a:ln w="38100">
            <a:solidFill>
              <a:srgbClr val="1C2F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874828" y="6047874"/>
            <a:ext cx="878772" cy="31315"/>
          </a:xfrm>
          <a:prstGeom prst="line">
            <a:avLst/>
          </a:prstGeom>
          <a:ln w="38100">
            <a:solidFill>
              <a:srgbClr val="1C2F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69515" y="5657503"/>
            <a:ext cx="3258906" cy="128064"/>
          </a:xfrm>
          <a:prstGeom prst="line">
            <a:avLst/>
          </a:prstGeom>
          <a:ln w="38100">
            <a:solidFill>
              <a:srgbClr val="1C2F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7785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/>
          <p:cNvSpPr/>
          <p:nvPr/>
        </p:nvSpPr>
        <p:spPr>
          <a:xfrm>
            <a:off x="5747274" y="2388093"/>
            <a:ext cx="696162" cy="7189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25557" y="2720454"/>
            <a:ext cx="2521258" cy="113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367894" y="7222"/>
            <a:ext cx="1193860" cy="1506004"/>
            <a:chOff x="3997004" y="2399826"/>
            <a:chExt cx="1193860" cy="1135031"/>
          </a:xfrm>
        </p:grpSpPr>
        <p:sp>
          <p:nvSpPr>
            <p:cNvPr id="25" name="원호 24"/>
            <p:cNvSpPr/>
            <p:nvPr/>
          </p:nvSpPr>
          <p:spPr>
            <a:xfrm>
              <a:off x="4772939" y="2458454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 rot="0"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/>
              <p:cNvCxnSpPr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 rot="0">
            <a:off x="5916930" y="2576084"/>
            <a:ext cx="358140" cy="358140"/>
            <a:chOff x="1149672" y="1865890"/>
            <a:chExt cx="514036" cy="514036"/>
          </a:xfrm>
        </p:grpSpPr>
        <p:sp>
          <p:nvSpPr>
            <p:cNvPr id="32" name="타원 31"/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 rot="5400000">
            <a:off x="10631959" y="5357823"/>
            <a:ext cx="1193860" cy="1506004"/>
            <a:chOff x="3997004" y="2399826"/>
            <a:chExt cx="1193860" cy="1135031"/>
          </a:xfrm>
        </p:grpSpPr>
        <p:sp>
          <p:nvSpPr>
            <p:cNvPr id="15" name="원호 14"/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 rot="0"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>
                <a:stCxn id="1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endCxn id="1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2336607" y="2940695"/>
            <a:ext cx="7518783" cy="77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800" b="1" i="0" u="none" strike="noStrike" mc:Ignorable="hp" hp:hslEmbossed="0">
                <a:solidFill>
                  <a:srgbClr val="000000"/>
                </a:solidFill>
                <a:cs typeface="한컴돋움"/>
              </a:rPr>
              <a:t>Part I_ </a:t>
            </a:r>
            <a:r>
              <a:rPr xmlns:mc="http://schemas.openxmlformats.org/markup-compatibility/2006" xmlns:hp="http://schemas.haansoft.com/office/presentation/8.0" lang="ko-KR" altLang="en-US" sz="2800" b="1" i="0" u="none" strike="noStrike" mc:Ignorable="hp" hp:hslEmbossed="0">
                <a:solidFill>
                  <a:srgbClr val="000000"/>
                </a:solidFill>
                <a:cs typeface="한컴돋움"/>
              </a:rPr>
              <a:t>기존 블랙잭 룰에서의 변경점</a:t>
            </a:r>
            <a:endParaRPr xmlns:mc="http://schemas.openxmlformats.org/markup-compatibility/2006" xmlns:hp="http://schemas.haansoft.com/office/presentation/8.0" lang="ko-KR" altLang="en-US" sz="2800" b="1" i="0" u="none" strike="noStrike" mc:Ignorable="hp" hp:hslEmbossed="0">
              <a:solidFill>
                <a:srgbClr val="000000"/>
              </a:solidFill>
              <a:cs typeface="한컴돋움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1821" y="1796822"/>
            <a:ext cx="0" cy="2402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980178" y="2997980"/>
            <a:ext cx="4439" cy="225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620194" y="6687889"/>
            <a:ext cx="3037406" cy="1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11605" y="163293"/>
            <a:ext cx="32421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21351" y="2735081"/>
            <a:ext cx="2436837" cy="13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528695" y="2706526"/>
            <a:ext cx="2436837" cy="13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3858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700" b="1" i="0" u="none" strike="noStrike" mc:Ignorable="hp" hp:hslEmbossed="0">
                <a:solidFill>
                  <a:schemeClr val="lt1"/>
                </a:solidFill>
                <a:cs typeface="한컴돋움"/>
              </a:rPr>
              <a:t>패 구성의 변경</a:t>
            </a:r>
            <a:endParaRPr xmlns:mc="http://schemas.openxmlformats.org/markup-compatibility/2006" xmlns:hp="http://schemas.haansoft.com/office/presentation/8.0" lang="ko-KR" altLang="en-US" sz="1700" b="1" i="0" u="none" strike="noStrike" mc:Ignorable="hp" hp:hslEmbossed="0">
              <a:solidFill>
                <a:schemeClr val="lt1"/>
              </a:solidFill>
              <a:cs typeface="한컴돋움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1</a:t>
            </a:r>
            <a:endParaRPr lang="en-US" altLang="ko-KR" sz="1600" b="1" kern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 rot="0"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/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 rot="0"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/>
                <p:cNvCxnSpPr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/>
            <p:cNvCxnSpPr/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694" y="3807568"/>
            <a:ext cx="5580697" cy="2004282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3"/>
          <a:srcRect t="28620" b="-840"/>
          <a:stretch>
            <a:fillRect/>
          </a:stretch>
        </p:blipFill>
        <p:spPr>
          <a:xfrm>
            <a:off x="5941474" y="1052138"/>
            <a:ext cx="5580697" cy="2262104"/>
          </a:xfrm>
          <a:prstGeom prst="rect">
            <a:avLst/>
          </a:prstGeom>
        </p:spPr>
      </p:pic>
      <p:sp>
        <p:nvSpPr>
          <p:cNvPr id="81" name="가로 글상자 80"/>
          <p:cNvSpPr txBox="1"/>
          <p:nvPr/>
        </p:nvSpPr>
        <p:spPr>
          <a:xfrm>
            <a:off x="2559684" y="2021416"/>
            <a:ext cx="1526962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기존 패 취급</a:t>
            </a:r>
            <a:endParaRPr lang="ko-KR" altLang="en-US"/>
          </a:p>
        </p:txBody>
      </p:sp>
      <p:sp>
        <p:nvSpPr>
          <p:cNvPr id="82" name="가로 글상자 81"/>
          <p:cNvSpPr txBox="1"/>
          <p:nvPr/>
        </p:nvSpPr>
        <p:spPr>
          <a:xfrm>
            <a:off x="7604759" y="4688416"/>
            <a:ext cx="2762037" cy="3642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변경된 룰에서의 패 취급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7360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700" b="1" i="0" u="none" strike="noStrike" mc:Ignorable="hp" hp:hslEmbossed="0">
                <a:solidFill>
                  <a:schemeClr val="lt1"/>
                </a:solidFill>
                <a:cs typeface="한컴돋움"/>
              </a:rPr>
              <a:t>새로 추가되는 룰</a:t>
            </a:r>
            <a:endParaRPr xmlns:mc="http://schemas.openxmlformats.org/markup-compatibility/2006" xmlns:hp="http://schemas.haansoft.com/office/presentation/8.0" lang="ko-KR" altLang="en-US" sz="1700" b="1" i="0" u="none" strike="noStrike" mc:Ignorable="hp" hp:hslEmbossed="0">
              <a:solidFill>
                <a:schemeClr val="lt1"/>
              </a:solidFill>
              <a:cs typeface="한컴돋움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2</a:t>
            </a:r>
            <a:endParaRPr lang="en-US" altLang="ko-KR" sz="1600" b="1" kern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 rot="0"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/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 rot="0"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/>
                <p:cNvCxnSpPr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/>
            <p:cNvCxnSpPr/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가로 글상자 78"/>
          <p:cNvSpPr txBox="1"/>
          <p:nvPr/>
        </p:nvSpPr>
        <p:spPr>
          <a:xfrm>
            <a:off x="5434648" y="984247"/>
            <a:ext cx="1322703" cy="4679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/>
              <a:t>pair (</a:t>
            </a:r>
            <a:r>
              <a:rPr lang="ko-KR" altLang="en-US" sz="2500"/>
              <a:t>짝</a:t>
            </a:r>
            <a:r>
              <a:rPr lang="en-US" altLang="ko-KR" sz="2500"/>
              <a:t>)</a:t>
            </a:r>
            <a:endParaRPr lang="ko-KR" altLang="en-US" sz="2500"/>
          </a:p>
        </p:txBody>
      </p:sp>
      <p:sp>
        <p:nvSpPr>
          <p:cNvPr id="80" name="가로 글상자 79"/>
          <p:cNvSpPr txBox="1"/>
          <p:nvPr/>
        </p:nvSpPr>
        <p:spPr>
          <a:xfrm>
            <a:off x="922443" y="1743921"/>
            <a:ext cx="10347114" cy="145457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카드를 </a:t>
            </a:r>
            <a:r>
              <a:rPr lang="en-US" altLang="ko-KR"/>
              <a:t>hit</a:t>
            </a:r>
            <a:r>
              <a:rPr lang="ko-KR" altLang="en-US"/>
              <a:t>했을 때</a:t>
            </a:r>
            <a:r>
              <a:rPr lang="en-US" altLang="ko-KR"/>
              <a:t>,</a:t>
            </a:r>
            <a:r>
              <a:rPr lang="ko-KR" altLang="en-US"/>
              <a:t> 카드 합이 </a:t>
            </a:r>
            <a:r>
              <a:rPr lang="en-US" altLang="ko-KR"/>
              <a:t>21</a:t>
            </a:r>
            <a:r>
              <a:rPr lang="ko-KR" altLang="en-US"/>
              <a:t>을 초과하더라도</a:t>
            </a:r>
            <a:r>
              <a:rPr lang="en-US" altLang="ko-KR"/>
              <a:t> hit</a:t>
            </a:r>
            <a:r>
              <a:rPr lang="ko-KR" altLang="en-US"/>
              <a:t>한 카드 안에 같은 수</a:t>
            </a:r>
            <a:r>
              <a:rPr lang="en-US" altLang="ko-KR"/>
              <a:t>(</a:t>
            </a:r>
            <a:r>
              <a:rPr lang="ko-KR" altLang="en-US"/>
              <a:t>예로 </a:t>
            </a:r>
            <a:r>
              <a:rPr lang="en-US" altLang="ko-KR"/>
              <a:t>7,</a:t>
            </a:r>
            <a:r>
              <a:rPr lang="ko-KR" altLang="en-US"/>
              <a:t> </a:t>
            </a:r>
            <a:r>
              <a:rPr lang="en-US" altLang="ko-KR"/>
              <a:t>8,</a:t>
            </a:r>
            <a:r>
              <a:rPr lang="ko-KR" altLang="en-US"/>
              <a:t> </a:t>
            </a:r>
            <a:r>
              <a:rPr lang="en-US" altLang="ko-KR"/>
              <a:t>8)</a:t>
            </a:r>
            <a:r>
              <a:rPr lang="ko-KR" altLang="en-US"/>
              <a:t>가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ko-KR" altLang="en-US"/>
              <a:t>존재하면 </a:t>
            </a:r>
            <a:r>
              <a:rPr lang="en-US" altLang="ko-KR" b="1" u="sng">
                <a:solidFill>
                  <a:srgbClr val="0000ff"/>
                </a:solidFill>
              </a:rPr>
              <a:t>bust</a:t>
            </a:r>
            <a:r>
              <a:rPr lang="ko-KR" altLang="en-US" b="1" u="sng">
                <a:solidFill>
                  <a:srgbClr val="0000ff"/>
                </a:solidFill>
              </a:rPr>
              <a:t>되지 않고</a:t>
            </a:r>
            <a:r>
              <a:rPr lang="en-US" altLang="ko-KR" b="1" u="sng">
                <a:solidFill>
                  <a:srgbClr val="0000ff"/>
                </a:solidFill>
              </a:rPr>
              <a:t>(</a:t>
            </a:r>
            <a:r>
              <a:rPr lang="ko-KR" altLang="en-US" b="1" u="sng">
                <a:solidFill>
                  <a:srgbClr val="0000ff"/>
                </a:solidFill>
              </a:rPr>
              <a:t>단</a:t>
            </a:r>
            <a:r>
              <a:rPr lang="en-US" altLang="ko-KR" b="1" u="sng">
                <a:solidFill>
                  <a:srgbClr val="0000ff"/>
                </a:solidFill>
              </a:rPr>
              <a:t>,</a:t>
            </a:r>
            <a:r>
              <a:rPr lang="ko-KR" altLang="en-US" b="1" u="sng">
                <a:solidFill>
                  <a:srgbClr val="0000ff"/>
                </a:solidFill>
              </a:rPr>
              <a:t> 자동으로 </a:t>
            </a:r>
            <a:r>
              <a:rPr lang="en-US" altLang="ko-KR" b="1" u="sng">
                <a:solidFill>
                  <a:srgbClr val="0000ff"/>
                </a:solidFill>
              </a:rPr>
              <a:t>stand</a:t>
            </a:r>
            <a:r>
              <a:rPr lang="ko-KR" altLang="en-US" b="1" u="sng">
                <a:solidFill>
                  <a:srgbClr val="0000ff"/>
                </a:solidFill>
              </a:rPr>
              <a:t> 상태가 됨</a:t>
            </a:r>
            <a:r>
              <a:rPr lang="en-US" altLang="ko-KR" b="1" u="sng">
                <a:solidFill>
                  <a:srgbClr val="0000ff"/>
                </a:solidFill>
              </a:rPr>
              <a:t>)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ko-KR" altLang="en-US"/>
              <a:t>이후 상대방의 </a:t>
            </a:r>
            <a:r>
              <a:rPr lang="en-US" altLang="ko-KR"/>
              <a:t>hit/stand</a:t>
            </a:r>
            <a:r>
              <a:rPr lang="ko-KR" altLang="en-US"/>
              <a:t> 후 결과에 따라 승패가 결정됨</a:t>
            </a:r>
            <a:endParaRPr lang="ko-KR" altLang="en-US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7378" y="3429000"/>
            <a:ext cx="4837243" cy="24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39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700" b="1" i="0" u="none" strike="noStrike" mc:Ignorable="hp" hp:hslEmbossed="0">
                <a:solidFill>
                  <a:schemeClr val="lt1"/>
                </a:solidFill>
                <a:cs typeface="한컴돋움"/>
              </a:rPr>
              <a:t>룰의 추가로 인한 고찰</a:t>
            </a:r>
            <a:endParaRPr xmlns:mc="http://schemas.openxmlformats.org/markup-compatibility/2006" xmlns:hp="http://schemas.haansoft.com/office/presentation/8.0" lang="ko-KR" altLang="en-US" sz="1700" b="1" i="0" u="none" strike="noStrike" mc:Ignorable="hp" hp:hslEmbossed="0">
              <a:solidFill>
                <a:schemeClr val="lt1"/>
              </a:solidFill>
              <a:cs typeface="한컴돋움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3</a:t>
            </a:r>
            <a:endParaRPr lang="en-US" altLang="ko-KR" sz="1600" b="1" kern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 rot="0"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/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 rot="0"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/>
                <p:cNvCxnSpPr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/>
            <p:cNvCxnSpPr/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가로 글상자 79"/>
          <p:cNvSpPr txBox="1"/>
          <p:nvPr/>
        </p:nvSpPr>
        <p:spPr>
          <a:xfrm>
            <a:off x="2177230" y="1845044"/>
            <a:ext cx="7837540" cy="3167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lang="ko-KR" altLang="en-US"/>
              <a:t> </a:t>
            </a:r>
            <a:r>
              <a:rPr lang="en-US" altLang="ko-KR"/>
              <a:t>pair</a:t>
            </a:r>
            <a:r>
              <a:rPr lang="ko-KR" altLang="en-US"/>
              <a:t> 룰 추가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0000"/>
                </a:solidFill>
              </a:rPr>
              <a:t>21</a:t>
            </a:r>
            <a:r>
              <a:rPr lang="ko-KR" altLang="en-US" b="1" u="sng">
                <a:solidFill>
                  <a:srgbClr val="ff0000"/>
                </a:solidFill>
              </a:rPr>
              <a:t>을 초과해도 </a:t>
            </a:r>
            <a:r>
              <a:rPr lang="en-US" altLang="ko-KR" b="1" u="sng">
                <a:solidFill>
                  <a:srgbClr val="ff0000"/>
                </a:solidFill>
              </a:rPr>
              <a:t>bust</a:t>
            </a:r>
            <a:r>
              <a:rPr lang="ko-KR" altLang="en-US" b="1" u="sng">
                <a:solidFill>
                  <a:srgbClr val="ff0000"/>
                </a:solidFill>
              </a:rPr>
              <a:t>되지 않는 경우</a:t>
            </a:r>
            <a:r>
              <a:rPr lang="ko-KR" altLang="en-US"/>
              <a:t>가 발생할 것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lang="ko-KR" altLang="en-US"/>
              <a:t> </a:t>
            </a:r>
            <a:r>
              <a:rPr lang="en-US" altLang="ko-KR"/>
              <a:t>21</a:t>
            </a:r>
            <a:r>
              <a:rPr lang="ko-KR" altLang="en-US"/>
              <a:t>을 기준으로 하여 </a:t>
            </a:r>
            <a:r>
              <a:rPr lang="en-US" altLang="ko-KR"/>
              <a:t>21</a:t>
            </a:r>
            <a:r>
              <a:rPr lang="ko-KR" altLang="en-US"/>
              <a:t>과의 차를 구한 후 절대값을 적용하여 카드 합이</a:t>
            </a: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</a:t>
            </a:r>
            <a:r>
              <a:rPr lang="ko-KR" altLang="en-US" sz="1900"/>
              <a:t> </a:t>
            </a:r>
            <a:r>
              <a:rPr lang="ko-KR" altLang="en-US" sz="600"/>
              <a:t> </a:t>
            </a:r>
            <a:r>
              <a:rPr lang="en-US" altLang="ko-KR"/>
              <a:t>21</a:t>
            </a:r>
            <a:r>
              <a:rPr lang="ko-KR" altLang="en-US"/>
              <a:t>에 근접한 쪽이 승리하는 룰은 그대로 유지</a:t>
            </a: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100"/>
              <a:t>ex) 21 - 27 = ∣-6∣ = 6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/>
              <a:t>pair</a:t>
            </a:r>
            <a:r>
              <a:rPr lang="ko-KR" altLang="en-US"/>
              <a:t> 규칙이 적용된 경우</a:t>
            </a:r>
            <a:r>
              <a:rPr lang="en-US" altLang="ko-KR"/>
              <a:t>,</a:t>
            </a:r>
            <a:r>
              <a:rPr lang="ko-KR" altLang="en-US"/>
              <a:t> 이에 대한 취급 여부는 다음 주에 발표 예정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</a:t>
            </a:r>
            <a:r>
              <a:rPr lang="ko-KR" altLang="en-US" sz="800"/>
              <a:t> 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무승부의 발생을 최대한 지양하는 방향으로 갈 것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69772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/>
          <p:cNvSpPr/>
          <p:nvPr/>
        </p:nvSpPr>
        <p:spPr>
          <a:xfrm>
            <a:off x="5747274" y="2388093"/>
            <a:ext cx="696162" cy="7189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25557" y="2720454"/>
            <a:ext cx="2521258" cy="113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367894" y="7222"/>
            <a:ext cx="1193860" cy="1506004"/>
            <a:chOff x="3997004" y="2399826"/>
            <a:chExt cx="1193860" cy="1135031"/>
          </a:xfrm>
        </p:grpSpPr>
        <p:sp>
          <p:nvSpPr>
            <p:cNvPr id="25" name="원호 24"/>
            <p:cNvSpPr/>
            <p:nvPr/>
          </p:nvSpPr>
          <p:spPr>
            <a:xfrm>
              <a:off x="4772939" y="2458454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 rot="0"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/>
              <p:cNvCxnSpPr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 rot="0">
            <a:off x="5916930" y="2576084"/>
            <a:ext cx="358140" cy="358140"/>
            <a:chOff x="1149672" y="1865890"/>
            <a:chExt cx="514036" cy="514036"/>
          </a:xfrm>
        </p:grpSpPr>
        <p:sp>
          <p:nvSpPr>
            <p:cNvPr id="32" name="타원 31"/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 rot="5400000">
            <a:off x="10631959" y="5357823"/>
            <a:ext cx="1193860" cy="1506004"/>
            <a:chOff x="3997004" y="2399826"/>
            <a:chExt cx="1193860" cy="1135031"/>
          </a:xfrm>
        </p:grpSpPr>
        <p:sp>
          <p:nvSpPr>
            <p:cNvPr id="15" name="원호 14"/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 rot="0"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>
                <a:stCxn id="1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endCxn id="1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2336607" y="2940695"/>
            <a:ext cx="7518783" cy="77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800" b="1" i="0" u="none" strike="noStrike" mc:Ignorable="hp" hp:hslEmbossed="0">
                <a:solidFill>
                  <a:srgbClr val="000000"/>
                </a:solidFill>
                <a:cs typeface="한컴돋움"/>
              </a:rPr>
              <a:t>Part I</a:t>
            </a:r>
            <a:r>
              <a:rPr xmlns:mc="http://schemas.openxmlformats.org/markup-compatibility/2006" xmlns:hp="http://schemas.haansoft.com/office/presentation/8.0" lang="en-US" altLang="ko-KR" sz="2800" b="1" i="0" u="none" strike="noStrike" mc:Ignorable="hp" hp:hslEmbossed="0">
                <a:solidFill>
                  <a:srgbClr val="000000"/>
                </a:solidFill>
                <a:cs typeface="한컴돋움"/>
              </a:rPr>
              <a:t>I</a:t>
            </a:r>
            <a:r>
              <a:rPr xmlns:mc="http://schemas.openxmlformats.org/markup-compatibility/2006" xmlns:hp="http://schemas.haansoft.com/office/presentation/8.0" lang="EN-US" sz="2800" b="1" i="0" u="none" strike="noStrike" mc:Ignorable="hp" hp:hslEmbossed="0">
                <a:solidFill>
                  <a:srgbClr val="000000"/>
                </a:solidFill>
                <a:cs typeface="한컴돋움"/>
              </a:rPr>
              <a:t>_ </a:t>
            </a:r>
            <a:r>
              <a:rPr xmlns:mc="http://schemas.openxmlformats.org/markup-compatibility/2006" xmlns:hp="http://schemas.haansoft.com/office/presentation/8.0" lang="ko-KR" altLang="en-US" sz="2800" b="1" i="0" u="none" strike="noStrike" mc:Ignorable="hp" hp:hslEmbossed="0">
                <a:solidFill>
                  <a:srgbClr val="000000"/>
                </a:solidFill>
                <a:cs typeface="한컴돋움"/>
              </a:rPr>
              <a:t>입출력 장치</a:t>
            </a:r>
            <a:endParaRPr xmlns:mc="http://schemas.openxmlformats.org/markup-compatibility/2006" xmlns:hp="http://schemas.haansoft.com/office/presentation/8.0" lang="ko-KR" altLang="en-US" sz="2800" b="1" i="0" u="none" strike="noStrike" mc:Ignorable="hp" hp:hslEmbossed="0">
              <a:solidFill>
                <a:srgbClr val="000000"/>
              </a:solidFill>
              <a:cs typeface="한컴돋움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1821" y="1796822"/>
            <a:ext cx="0" cy="2402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980178" y="2997980"/>
            <a:ext cx="4439" cy="225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620194" y="6687889"/>
            <a:ext cx="3037406" cy="1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11605" y="163293"/>
            <a:ext cx="32421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21351" y="2735081"/>
            <a:ext cx="2436837" cy="13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528695" y="2706526"/>
            <a:ext cx="2436837" cy="13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678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700" b="1" i="0" u="none" strike="noStrike" mc:Ignorable="hp" hp:hslEmbossed="0">
                <a:solidFill>
                  <a:schemeClr val="lt1"/>
                </a:solidFill>
                <a:cs typeface="한컴돋움"/>
              </a:rPr>
              <a:t>FND (Segment)</a:t>
            </a:r>
            <a:endParaRPr xmlns:mc="http://schemas.openxmlformats.org/markup-compatibility/2006" xmlns:hp="http://schemas.haansoft.com/office/presentation/8.0" lang="en-US" altLang="ko-KR" sz="1700" b="1" i="0" u="none" strike="noStrike" mc:Ignorable="hp" hp:hslEmbossed="0">
              <a:solidFill>
                <a:schemeClr val="lt1"/>
              </a:solidFill>
              <a:cs typeface="한컴돋움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1</a:t>
            </a:r>
            <a:endParaRPr lang="en-US" altLang="ko-KR" sz="1600" b="1" kern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 rot="0"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/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 rot="0"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/>
                <p:cNvCxnSpPr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/>
            <p:cNvCxnSpPr/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8973" y="878945"/>
            <a:ext cx="3994053" cy="1755775"/>
          </a:xfrm>
          <a:prstGeom prst="rect">
            <a:avLst/>
          </a:prstGeom>
        </p:spPr>
      </p:pic>
      <p:sp>
        <p:nvSpPr>
          <p:cNvPr id="85" name="가로 글상자 84"/>
          <p:cNvSpPr txBox="1"/>
          <p:nvPr/>
        </p:nvSpPr>
        <p:spPr>
          <a:xfrm>
            <a:off x="1867640" y="2711026"/>
            <a:ext cx="4228359" cy="3898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ff"/>
                </a:solidFill>
              </a:rPr>
              <a:t>청색 영역은 컴퓨터</a:t>
            </a:r>
            <a:r>
              <a:rPr lang="en-US" altLang="ko-KR" sz="2000" b="1">
                <a:solidFill>
                  <a:srgbClr val="0000ff"/>
                </a:solidFill>
              </a:rPr>
              <a:t>(</a:t>
            </a:r>
            <a:r>
              <a:rPr lang="ko-KR" altLang="en-US" sz="2000" b="1">
                <a:solidFill>
                  <a:srgbClr val="0000ff"/>
                </a:solidFill>
              </a:rPr>
              <a:t>상대방</a:t>
            </a:r>
            <a:r>
              <a:rPr lang="en-US" altLang="ko-KR" sz="2000" b="1">
                <a:solidFill>
                  <a:srgbClr val="0000ff"/>
                </a:solidFill>
              </a:rPr>
              <a:t>)</a:t>
            </a:r>
            <a:r>
              <a:rPr lang="ko-KR" altLang="en-US" sz="2000" b="1">
                <a:solidFill>
                  <a:srgbClr val="0000ff"/>
                </a:solidFill>
              </a:rPr>
              <a:t>의 점수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6" name="가로 글상자 85"/>
          <p:cNvSpPr txBox="1"/>
          <p:nvPr/>
        </p:nvSpPr>
        <p:spPr>
          <a:xfrm>
            <a:off x="6096000" y="2708909"/>
            <a:ext cx="4000291" cy="3920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ff0000"/>
                </a:solidFill>
              </a:rPr>
              <a:t>적색 영역은 플레이어의 점수</a:t>
            </a:r>
            <a:endParaRPr lang="ko-KR" altLang="en-US" sz="2000"/>
          </a:p>
        </p:txBody>
      </p:sp>
      <p:sp>
        <p:nvSpPr>
          <p:cNvPr id="87" name="가로 글상자 86"/>
          <p:cNvSpPr txBox="1"/>
          <p:nvPr/>
        </p:nvSpPr>
        <p:spPr>
          <a:xfrm>
            <a:off x="1651635" y="3429000"/>
            <a:ext cx="8888730" cy="2646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// fnd에 </a:t>
            </a:r>
            <a:r>
              <a:rPr lang="ko-KR" altLang="en-US" sz="1400"/>
              <a:t>상대방의 점수 출력하는 방법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void adjust_comscore(comscore[]){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	if (comscore[1] &gt;= 10) {  // 100의 자리수(</a:t>
            </a:r>
            <a:r>
              <a:rPr lang="ko-KR" altLang="en-US" sz="1400"/>
              <a:t>상대방의 점수 </a:t>
            </a:r>
            <a:r>
              <a:rPr lang="en-US" altLang="ko-KR" sz="1400"/>
              <a:t>1</a:t>
            </a:r>
            <a:r>
              <a:rPr lang="ko-KR" altLang="en-US" sz="1400"/>
              <a:t> 자리수</a:t>
            </a:r>
            <a:r>
              <a:rPr lang="en-US" altLang="ko-KR" sz="1400"/>
              <a:t>)가 10보다 커질때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		comscore[0]++; // 1000의 자리수(</a:t>
            </a:r>
            <a:r>
              <a:rPr lang="ko-KR" altLang="en-US" sz="1400"/>
              <a:t>상대방의 점수 </a:t>
            </a:r>
            <a:r>
              <a:rPr lang="en-US" altLang="ko-KR" sz="1400"/>
              <a:t>10</a:t>
            </a:r>
            <a:r>
              <a:rPr lang="ko-KR" altLang="en-US" sz="1400"/>
              <a:t> 자리수</a:t>
            </a:r>
            <a:r>
              <a:rPr lang="en-US" altLang="ko-KR" sz="1400"/>
              <a:t>) 올려주기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		comscore[1] %= 10; // 나머지값을 100의 자</a:t>
            </a:r>
            <a:r>
              <a:rPr lang="ko-KR" altLang="en-US" sz="1400"/>
              <a:t>리</a:t>
            </a:r>
            <a:r>
              <a:rPr lang="en-US" altLang="ko-KR" sz="1400"/>
              <a:t>수(</a:t>
            </a:r>
            <a:r>
              <a:rPr lang="ko-KR" altLang="en-US" sz="1400"/>
              <a:t>상대방의 점수 </a:t>
            </a:r>
            <a:r>
              <a:rPr lang="en-US" altLang="ko-KR" sz="1400"/>
              <a:t>1</a:t>
            </a:r>
            <a:r>
              <a:rPr lang="ko-KR" altLang="en-US" sz="1400"/>
              <a:t> 자리수</a:t>
            </a:r>
            <a:r>
              <a:rPr lang="en-US" altLang="ko-KR" sz="1400"/>
              <a:t>)에 대입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	}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	else if (comscore[1] &lt; 0) { // 100의 자리수(</a:t>
            </a:r>
            <a:r>
              <a:rPr lang="ko-KR" altLang="en-US" sz="1400"/>
              <a:t>상대방의 점수 </a:t>
            </a:r>
            <a:r>
              <a:rPr lang="en-US" altLang="ko-KR" sz="1400"/>
              <a:t>1</a:t>
            </a:r>
            <a:r>
              <a:rPr lang="ko-KR" altLang="en-US" sz="1400"/>
              <a:t> 자리수</a:t>
            </a:r>
            <a:r>
              <a:rPr lang="en-US" altLang="ko-KR" sz="1400"/>
              <a:t>)가 0보다 작아질때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		comscore[0]--; // 1000의 자</a:t>
            </a:r>
            <a:r>
              <a:rPr lang="ko-KR" altLang="en-US" sz="1400"/>
              <a:t>리</a:t>
            </a:r>
            <a:r>
              <a:rPr lang="en-US" altLang="ko-KR" sz="1400"/>
              <a:t>수(</a:t>
            </a:r>
            <a:r>
              <a:rPr lang="ko-KR" altLang="en-US" sz="1400"/>
              <a:t>상대방의 점수 </a:t>
            </a:r>
            <a:r>
              <a:rPr lang="en-US" altLang="ko-KR" sz="1400"/>
              <a:t>10</a:t>
            </a:r>
            <a:r>
              <a:rPr lang="ko-KR" altLang="en-US" sz="1400"/>
              <a:t> 자리수</a:t>
            </a:r>
            <a:r>
              <a:rPr lang="en-US" altLang="ko-KR" sz="1400"/>
              <a:t>)</a:t>
            </a:r>
            <a:r>
              <a:rPr lang="ko-KR" altLang="en-US" sz="1400"/>
              <a:t> </a:t>
            </a:r>
            <a:r>
              <a:rPr lang="en-US" altLang="ko-KR" sz="1400"/>
              <a:t>내려주기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		comscore[1] = (10 + comscore[1]); // 100의 자</a:t>
            </a:r>
            <a:r>
              <a:rPr lang="ko-KR" altLang="en-US" sz="1400"/>
              <a:t>리</a:t>
            </a:r>
            <a:r>
              <a:rPr lang="en-US" altLang="ko-KR" sz="1400"/>
              <a:t>수(</a:t>
            </a:r>
            <a:r>
              <a:rPr lang="ko-KR" altLang="en-US" sz="1400"/>
              <a:t>상대방의 점수 </a:t>
            </a:r>
            <a:r>
              <a:rPr lang="en-US" altLang="ko-KR" sz="1400"/>
              <a:t>1</a:t>
            </a:r>
            <a:r>
              <a:rPr lang="ko-KR" altLang="en-US" sz="1400"/>
              <a:t> 자리수</a:t>
            </a:r>
            <a:r>
              <a:rPr lang="en-US" altLang="ko-KR" sz="1400"/>
              <a:t>) 조정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	}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	else{ /*pass*/ }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}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6694515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700" b="1" i="0" u="none" strike="noStrike" mc:Ignorable="hp" hp:hslEmbossed="0">
                <a:solidFill>
                  <a:schemeClr val="lt1"/>
                </a:solidFill>
                <a:cs typeface="한컴돋움"/>
              </a:rPr>
              <a:t>Tact Switch</a:t>
            </a:r>
            <a:endParaRPr xmlns:mc="http://schemas.openxmlformats.org/markup-compatibility/2006" xmlns:hp="http://schemas.haansoft.com/office/presentation/8.0" lang="en-US" altLang="ko-KR" sz="1700" b="1" i="0" u="none" strike="noStrike" mc:Ignorable="hp" hp:hslEmbossed="0">
              <a:solidFill>
                <a:schemeClr val="lt1"/>
              </a:solidFill>
              <a:cs typeface="한컴돋움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2</a:t>
            </a:r>
            <a:endParaRPr lang="en-US" altLang="ko-KR" sz="1600" b="1" kern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 rot="0"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/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 rot="0"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/>
                <p:cNvCxnSpPr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/>
            <p:cNvCxnSpPr/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가로 글상자 82"/>
          <p:cNvSpPr txBox="1"/>
          <p:nvPr/>
        </p:nvSpPr>
        <p:spPr>
          <a:xfrm>
            <a:off x="760517" y="1217082"/>
            <a:ext cx="8517255" cy="46388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int tact_switch_listener(){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unsigned char c;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int selected_tact = 0; // false 값 넣기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	if((tactswFd = open( tactswDev, O_RDONLY )) &lt; 0){     	// 예외처리    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	perror("tact error");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	exit(-1);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}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	// 택트 스위치는 </a:t>
            </a:r>
            <a:r>
              <a:rPr lang="en-US" altLang="ko-KR" sz="1300"/>
              <a:t>2, 4, 5, 6, 8</a:t>
            </a:r>
            <a:r>
              <a:rPr lang="ko-KR" altLang="en-US" sz="1300"/>
              <a:t>번 스위치만 사용함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while(1){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	c = tactsw_get(10);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	switch (c) {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			case 2:  selected_tact = 2 ; break; // </a:t>
            </a:r>
            <a:r>
              <a:rPr lang="en-US" altLang="ko-KR" sz="1300"/>
              <a:t>hit</a:t>
            </a:r>
            <a:endParaRPr lang="en-US" altLang="ko-KR" sz="1300"/>
          </a:p>
          <a:p>
            <a:pPr lvl="0">
              <a:defRPr/>
            </a:pPr>
            <a:r>
              <a:rPr lang="ko-KR" altLang="en-US" sz="1300"/>
              <a:t>				case 4:  selected_tact = 4 ; break; // </a:t>
            </a:r>
            <a:r>
              <a:rPr lang="en-US" altLang="ko-KR" sz="1300"/>
              <a:t>continue</a:t>
            </a:r>
            <a:endParaRPr lang="en-US" altLang="ko-KR" sz="1300"/>
          </a:p>
          <a:p>
            <a:pPr lvl="0">
              <a:defRPr/>
            </a:pPr>
            <a:r>
              <a:rPr lang="ko-KR" altLang="en-US" sz="1300"/>
              <a:t>				case 5:  selected_tact = 5 ; break; // </a:t>
            </a:r>
            <a:r>
              <a:rPr lang="en-US" altLang="ko-KR" sz="1300"/>
              <a:t>game start</a:t>
            </a:r>
            <a:endParaRPr lang="en-US" altLang="ko-KR" sz="1300"/>
          </a:p>
          <a:p>
            <a:pPr lvl="0">
              <a:defRPr/>
            </a:pPr>
            <a:r>
              <a:rPr lang="ko-KR" altLang="en-US" sz="1300"/>
              <a:t>				case </a:t>
            </a:r>
            <a:r>
              <a:rPr lang="en-US" altLang="ko-KR" sz="1300"/>
              <a:t>6</a:t>
            </a:r>
            <a:r>
              <a:rPr lang="ko-KR" altLang="en-US" sz="1300"/>
              <a:t>:  selected_tact = </a:t>
            </a:r>
            <a:r>
              <a:rPr lang="en-US" altLang="ko-KR" sz="1300"/>
              <a:t>6</a:t>
            </a:r>
            <a:r>
              <a:rPr lang="ko-KR" altLang="en-US" sz="1300"/>
              <a:t> ; break; //</a:t>
            </a:r>
            <a:r>
              <a:rPr lang="en-US" altLang="ko-KR" sz="1300"/>
              <a:t> exit</a:t>
            </a:r>
            <a:endParaRPr lang="en-US" altLang="ko-KR" sz="1300"/>
          </a:p>
          <a:p>
            <a:pPr lvl="0">
              <a:defRPr/>
            </a:pPr>
            <a:r>
              <a:rPr lang="en-US" altLang="ko-KR" sz="1300"/>
              <a:t>				</a:t>
            </a:r>
            <a:r>
              <a:rPr lang="ko-KR" altLang="en-US" sz="1300"/>
              <a:t>case </a:t>
            </a:r>
            <a:r>
              <a:rPr lang="en-US" altLang="ko-KR" sz="1300"/>
              <a:t>8</a:t>
            </a:r>
            <a:r>
              <a:rPr lang="ko-KR" altLang="en-US" sz="1300"/>
              <a:t>:  selected_tact = </a:t>
            </a:r>
            <a:r>
              <a:rPr lang="en-US" altLang="ko-KR" sz="1300"/>
              <a:t>8</a:t>
            </a:r>
            <a:r>
              <a:rPr lang="ko-KR" altLang="en-US" sz="1300"/>
              <a:t> ; break; // </a:t>
            </a:r>
            <a:r>
              <a:rPr lang="en-US" altLang="ko-KR" sz="1300"/>
              <a:t>stand</a:t>
            </a:r>
            <a:endParaRPr lang="en-US" altLang="ko-KR" sz="1300"/>
          </a:p>
          <a:p>
            <a:pPr lvl="0">
              <a:defRPr/>
            </a:pPr>
            <a:r>
              <a:rPr lang="ko-KR" altLang="en-US" sz="1300"/>
              <a:t>				default: printf("press other key\n", c); break; // 기본값 메세지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	}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	return selected_tact; // 어떤 스위치가 눌렸는지 int 형으로 반환함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		}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}</a:t>
            </a:r>
            <a:endParaRPr lang="ko-KR" altLang="en-US" sz="1300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93051" y="839189"/>
            <a:ext cx="3509955" cy="25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88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362</ep:Words>
  <ep:PresentationFormat>와이드스크린</ep:PresentationFormat>
  <ep:Paragraphs>87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53_Office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2022-02-20T14:27:04.000</dcterms:created>
  <dc:creator>최연우</dc:creator>
  <cp:lastModifiedBy>82105</cp:lastModifiedBy>
  <dcterms:modified xsi:type="dcterms:W3CDTF">2023-05-24T17:12:30.134</dcterms:modified>
  <cp:revision>257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