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7" r:id="rId2"/>
    <p:sldId id="269" r:id="rId3"/>
    <p:sldId id="276" r:id="rId4"/>
    <p:sldId id="272" r:id="rId5"/>
    <p:sldId id="282" r:id="rId6"/>
    <p:sldId id="277" r:id="rId7"/>
    <p:sldId id="279" r:id="rId8"/>
    <p:sldId id="281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5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BADBA-A116-4A07-A881-9A6DE66B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3E8C-73E5-488C-BE00-B695F4196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1D813-FB4C-42A3-B948-EF1EB00B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C982-7E9B-4C1E-8126-4C498B0C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739B8-AFB2-4889-9AFD-70059FC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8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42DF-66F0-4E0A-A7C9-D4536927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07F85-4AEC-435B-9758-B386E7A68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B39C0-62CA-4817-99CA-7D7C33A35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5B451-7B82-4D3D-B531-3D585BE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6F2B7-2CDE-44F0-B4E8-6A93038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C8E59-4BB8-498A-B03D-6C8031FC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0B732-EB67-4A30-A01A-3AFA6DDE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EC06-6A0A-43CC-A27E-43C0154A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CBEB-7647-4251-9295-4503524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B34B5-7B13-40D2-9D5C-63871D5B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B112-600C-454C-9F7E-0DA31BEA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9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72B6A-0B03-4D8F-84D1-F9D33378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65833-78E9-4A87-AD9D-4FDAEB37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1A8EC-B4CD-4877-9EB7-D1803EB9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10923-DD71-4BD1-99DB-6BB78EAC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B1343-6BF1-4D13-BA6D-7AEEFD15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3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1C15-ACA7-4CF1-B3FD-AD1D4D2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C6C54-6286-4700-B5AF-E673F626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4A5D-283D-4353-A925-7869821D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237F1-F3E7-4C81-BB11-C23F6B1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1EEAD-EBB4-4AFF-95E4-7A48734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8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F3E79-DC74-4BCB-B7BC-7172D089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5522-F702-4EDB-83E8-ABA6269A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881FE-BE64-48CB-A1D4-D0042DF7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763D-2DDC-4265-BB82-A84640E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B2C9C-BC9F-4CBA-A9C7-99FC1559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3346C-F614-4215-AAEC-C4A108E3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6D59E-17E0-4936-B493-EB26A5F9D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88B07-D0F9-46FA-96FF-E96BB55E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0AE29-E6EE-4DB7-97B7-66D4A491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E1942-F454-4009-A0E9-AB81F9D5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631F6-8644-4BA2-9E9A-9D1C972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0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8D1A4-DB45-4A58-B1AF-0CD3E70F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6E081-0C90-4D91-9AD7-DEF6D7A8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2AA2A-405C-40DB-BB43-4A29A269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07FF4-AEA9-40EE-B620-CD623783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BC4515-48CE-4CB9-9165-5F0417B3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017CC-3882-4E2B-9F3C-18F1700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403AC-4BA3-4FE1-ABD6-84404F1B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58F475-A3B8-4242-BE74-74D287A9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E048-842C-4938-9607-1C2C574D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D9D3-E351-4223-A1F8-47960DE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C6F84A-B70C-49AD-A8B3-AADC4C5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5B50F2-D22C-47DC-A0F5-632CB26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7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1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1">
                    <a:lumMod val="9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C4E1-D459-4729-A19A-5275E19D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FB4AD-75E6-4FCD-9DFE-84482144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F482C-B38A-43A5-8695-ACD3670B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D76B-BEB9-45FC-B6B6-DD46018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5257F-DD5C-4F9E-8DCE-A67CBB76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1610-FBE9-4564-B859-A9384BC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7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DD6D4-00EE-4C5D-8629-4A76FDA9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CEB80-5BB6-4292-81DF-6C2A7A7B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93CE3-D105-4E96-9D3C-9F36DF57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4816-9A4A-4BDD-80BC-73184A17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593C9-84B9-4E5C-9662-AD19AF56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github.com/jinwoo1225/SnakeGameWithSmart4412" TargetMode="External" /><Relationship Id="rId3" Type="http://schemas.openxmlformats.org/officeDocument/2006/relationships/hyperlink" Target="https://namu.wiki/w/%EB%B8%94%EB%9E%99%EC%9E%AD(%EC%B9%B4%EB%93%9C%EA%B2%8C%EC%9E%84" TargetMode="External" /><Relationship Id="rId4" Type="http://schemas.openxmlformats.org/officeDocument/2006/relationships/hyperlink" Target="https://modernalchemist.tistory.com/38" TargetMode="External" /><Relationship Id="rId5" Type="http://schemas.openxmlformats.org/officeDocument/2006/relationships/hyperlink" Target="https://goeden.tistory.com/57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/>
            <p:cNvSpPr txBox="1"/>
            <p:nvPr/>
          </p:nvSpPr>
          <p:spPr>
            <a:xfrm>
              <a:off x="1066285" y="1282258"/>
              <a:ext cx="1073555" cy="372916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r>
                <a:rPr lang="en-US" altLang="ko-KR" sz="23900">
                  <a:solidFill>
                    <a:schemeClr val="dk1"/>
                  </a:solidFill>
                  <a:latin typeface="Arial"/>
                  <a:cs typeface="Arial"/>
                </a:rPr>
                <a:t>[</a:t>
              </a:r>
              <a:endParaRPr lang="ko-KR" altLang="en-US" sz="2390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62460" y="1282258"/>
              <a:ext cx="1035861" cy="372916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 algn="l">
                <a:defRPr/>
              </a:pPr>
              <a:r>
                <a:rPr lang="en-US" altLang="ko-KR" sz="23900">
                  <a:solidFill>
                    <a:schemeClr val="dk1"/>
                  </a:solidFill>
                  <a:latin typeface="Arial"/>
                  <a:cs typeface="Arial"/>
                </a:rPr>
                <a:t>]</a:t>
              </a:r>
              <a:endParaRPr lang="ko-KR" altLang="en-US" sz="2390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61097" y="1924914"/>
            <a:ext cx="6669804" cy="282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IoT</a:t>
            </a:r>
            <a:r>
              <a:rPr lang="ko-KR" altLang="en-US" sz="25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프로그래밍 팀 프로젝트 최종 발표</a:t>
            </a:r>
            <a:endParaRPr lang="ko-KR" altLang="en-US" sz="2500" b="1">
              <a:solidFill>
                <a:schemeClr val="dk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 algn="ctr">
              <a:defRPr/>
            </a:pPr>
            <a:endParaRPr lang="ko-KR" altLang="en-US" sz="2500" b="1">
              <a:solidFill>
                <a:schemeClr val="dk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 algn="ctr">
              <a:defRPr/>
            </a:pPr>
            <a:r>
              <a:rPr lang="en-US" altLang="ko-KR" sz="3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-</a:t>
            </a:r>
            <a:r>
              <a:rPr lang="ko-KR" altLang="en-US" sz="3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 블랙잭 </a:t>
            </a:r>
            <a:r>
              <a:rPr lang="en-US" altLang="ko-KR" sz="3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-</a:t>
            </a:r>
            <a:endParaRPr lang="en-US" altLang="ko-KR" sz="3200" b="1">
              <a:solidFill>
                <a:schemeClr val="dk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 algn="ctr">
              <a:defRPr/>
            </a:pPr>
            <a:endParaRPr lang="en-US" altLang="ko-KR" sz="3200" b="1">
              <a:solidFill>
                <a:schemeClr val="dk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2020700018</a:t>
            </a:r>
            <a:r>
              <a:rPr lang="ko-KR" altLang="en-US" sz="2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 김연서</a:t>
            </a:r>
            <a:endParaRPr lang="ko-KR" altLang="en-US" sz="2200" b="1">
              <a:solidFill>
                <a:schemeClr val="dk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2020700067</a:t>
            </a:r>
            <a:r>
              <a:rPr lang="ko-KR" altLang="en-US" sz="2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 이효빈</a:t>
            </a:r>
            <a:endParaRPr lang="ko-KR" altLang="en-US" sz="2200" b="1">
              <a:solidFill>
                <a:schemeClr val="dk1"/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 lvl="0"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2018225038</a:t>
            </a:r>
            <a:r>
              <a:rPr lang="ko-KR" altLang="en-US" sz="2200" b="1">
                <a:solidFill>
                  <a:schemeClr val="dk1"/>
                </a:solidFill>
                <a:latin typeface="맑은 고딕 Semilight"/>
                <a:ea typeface="맑은 고딕 Semilight"/>
                <a:cs typeface="맑은 고딕 Semilight"/>
              </a:rPr>
              <a:t> 함수종</a:t>
            </a:r>
            <a:endParaRPr lang="ko-KR" altLang="en-US" sz="2200" b="1">
              <a:solidFill>
                <a:schemeClr val="dk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59213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6885" y="0"/>
            <a:ext cx="1076051" cy="11863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endParaRPr lang="ko-KR" altLang="en-US" sz="3600" spc="-150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목차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9475" y="2081069"/>
            <a:ext cx="2717265" cy="2695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61010" y="2081069"/>
            <a:ext cx="2717265" cy="26958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188769" y="2081069"/>
            <a:ext cx="2717265" cy="26958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7764" y="3231117"/>
            <a:ext cx="1764030" cy="39576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 algn="ctr">
              <a:defRPr/>
            </a:pPr>
            <a:r>
              <a:rPr lang="ko-KR" altLang="en-US" sz="2000" spc="-30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코드에  대한 설명</a:t>
            </a:r>
            <a:endParaRPr lang="ko-KR" altLang="en-US" sz="2000" spc="-30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5535" y="3232777"/>
            <a:ext cx="1116330" cy="39434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 algn="ctr">
              <a:defRPr/>
            </a:pPr>
            <a:r>
              <a:rPr lang="ko-KR" altLang="en-US" sz="2000" spc="-30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참고  자료</a:t>
            </a:r>
            <a:endParaRPr lang="ko-KR" altLang="en-US" sz="2000" spc="-30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6858" y="3232777"/>
            <a:ext cx="1735455" cy="3924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2000" spc="-30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게임에 대한 소개</a:t>
            </a:r>
            <a:endParaRPr lang="ko-KR" altLang="en-US" sz="2000" spc="-30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221431" y="2081069"/>
            <a:ext cx="2717265" cy="26958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TextBox 16"/>
          <p:cNvSpPr txBox="1"/>
          <p:nvPr/>
        </p:nvSpPr>
        <p:spPr>
          <a:xfrm>
            <a:off x="7061835" y="3231117"/>
            <a:ext cx="1116330" cy="39600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 algn="ctr">
              <a:defRPr/>
            </a:pPr>
            <a:r>
              <a:rPr lang="ko-KR" altLang="en-US" sz="2000" spc="-30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영상  시연</a:t>
            </a:r>
            <a:endParaRPr lang="ko-KR" altLang="en-US" sz="2000" spc="-30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24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4735" y="2985434"/>
            <a:ext cx="3406856" cy="64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게임에 대한 소개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3081856" y="3610937"/>
            <a:ext cx="1148060" cy="3626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 Semilight"/>
              </a:rPr>
              <a:t>알고리즘</a:t>
            </a:r>
            <a:endParaRPr lang="ko-KR" altLang="en-US">
              <a:latin typeface="맑은 고딕"/>
              <a:ea typeface="맑은 고딕"/>
              <a:cs typeface="맑은 고딕 Semilight"/>
            </a:endParaRPr>
          </a:p>
        </p:txBody>
      </p:sp>
      <p:pic>
        <p:nvPicPr>
          <p:cNvPr id="38" name="그림 75" descr="C:/Users/김지훈/AppData/Roaming/PolarisOffice/ETemp/9904_7270800/fImage80995393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1164" y="54630"/>
            <a:ext cx="5733811" cy="674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72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92572" y="0"/>
            <a:ext cx="3406856" cy="11867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endParaRPr lang="ko-KR" altLang="en-US" sz="3600" spc="-150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게임에 대한 소개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3472" y="3234675"/>
            <a:ext cx="2345055" cy="38865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 algn="ctr">
              <a:defRPr/>
            </a:pPr>
            <a:r>
              <a:rPr lang="ko-KR" altLang="en-US" sz="2000" spc="-30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기능  시연  및  코드  설명</a:t>
            </a:r>
            <a:endParaRPr lang="ko-KR" altLang="en-US" sz="2000" spc="-30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76422" y="3234675"/>
            <a:ext cx="1078230" cy="38864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 algn="ctr">
              <a:defRPr/>
            </a:pPr>
            <a:r>
              <a:rPr lang="ko-KR" altLang="en-US" sz="2000" spc="-30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참고 자료</a:t>
            </a:r>
            <a:endParaRPr lang="ko-KR" altLang="en-US" sz="2000" spc="-30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8493" y="3228945"/>
            <a:ext cx="1735455" cy="3886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2000" spc="-30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게임에 대한 소개</a:t>
            </a:r>
            <a:endParaRPr lang="ko-KR" altLang="en-US" sz="2000" spc="-30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204587" y="2058746"/>
            <a:ext cx="11190272" cy="8635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 defTabSz="755650">
              <a:buNone/>
              <a:defRPr/>
            </a:pPr>
            <a:r>
              <a:rPr lang="en-US" altLang="ko-KR" sz="1700">
                <a:solidFill>
                  <a:schemeClr val="tx1"/>
                </a:solidFill>
              </a:rPr>
              <a:t>1.</a:t>
            </a:r>
            <a:r>
              <a:rPr lang="ko-KR" altLang="en-US" sz="1700">
                <a:solidFill>
                  <a:schemeClr val="tx1"/>
                </a:solidFill>
              </a:rPr>
              <a:t> 게임이 시작되면 카드를 두 장 받는다</a:t>
            </a:r>
            <a:r>
              <a:rPr lang="en-US" altLang="ko-KR" sz="1700">
                <a:solidFill>
                  <a:schemeClr val="tx1"/>
                </a:solidFill>
              </a:rPr>
              <a:t>.</a:t>
            </a:r>
            <a:r>
              <a:rPr lang="ko-KR" altLang="en-US" sz="1700">
                <a:solidFill>
                  <a:schemeClr val="tx1"/>
                </a:solidFill>
              </a:rPr>
              <a:t> 이후 플레이어의 선택에 따라 카드를</a:t>
            </a:r>
            <a:r>
              <a:rPr lang="en-US" altLang="ko-KR" sz="1700">
                <a:solidFill>
                  <a:schemeClr val="tx1"/>
                </a:solidFill>
              </a:rPr>
              <a:t> </a:t>
            </a:r>
            <a:r>
              <a:rPr lang="ko-KR" altLang="en-US" sz="1700">
                <a:solidFill>
                  <a:schemeClr val="tx1"/>
                </a:solidFill>
              </a:rPr>
              <a:t>추가로 받을 수</a:t>
            </a:r>
            <a:r>
              <a:rPr lang="en-US" altLang="ko-KR" sz="1700">
                <a:solidFill>
                  <a:schemeClr val="tx1"/>
                </a:solidFill>
              </a:rPr>
              <a:t>(hit)</a:t>
            </a:r>
            <a:r>
              <a:rPr lang="ko-KR" altLang="en-US" sz="1700">
                <a:solidFill>
                  <a:schemeClr val="tx1"/>
                </a:solidFill>
              </a:rPr>
              <a:t> 있다</a:t>
            </a:r>
            <a:r>
              <a:rPr lang="en-US" altLang="ko-KR" sz="1700">
                <a:solidFill>
                  <a:schemeClr val="tx1"/>
                </a:solidFill>
              </a:rPr>
              <a:t>.</a:t>
            </a:r>
            <a:endParaRPr lang="en-US" altLang="ko-KR" sz="1700">
              <a:solidFill>
                <a:schemeClr val="tx1"/>
              </a:solidFill>
            </a:endParaRPr>
          </a:p>
          <a:p>
            <a:pPr lvl="0" defTabSz="755650">
              <a:buNone/>
              <a:defRPr/>
            </a:pPr>
            <a:endParaRPr lang="en-US" altLang="ko-KR" sz="1700">
              <a:solidFill>
                <a:schemeClr val="tx1"/>
              </a:solidFill>
            </a:endParaRPr>
          </a:p>
          <a:p>
            <a:pPr lvl="0" defTabSz="755650">
              <a:buNone/>
              <a:defRPr/>
            </a:pPr>
            <a:r>
              <a:rPr lang="en-US" altLang="ko-KR" sz="1700">
                <a:solidFill>
                  <a:schemeClr val="tx1"/>
                </a:solidFill>
              </a:rPr>
              <a:t>2.</a:t>
            </a:r>
            <a:r>
              <a:rPr lang="ko-KR" altLang="en-US" sz="1700">
                <a:solidFill>
                  <a:schemeClr val="tx1"/>
                </a:solidFill>
              </a:rPr>
              <a:t> </a:t>
            </a:r>
            <a:r>
              <a:rPr lang="en-US" altLang="ko-KR" sz="1700">
                <a:solidFill>
                  <a:schemeClr val="tx1"/>
                </a:solidFill>
              </a:rPr>
              <a:t>Hit </a:t>
            </a:r>
            <a:r>
              <a:rPr lang="ko-KR" altLang="en-US" sz="1700">
                <a:solidFill>
                  <a:schemeClr val="tx1"/>
                </a:solidFill>
              </a:rPr>
              <a:t>이후 플레이어 카드 합이 </a:t>
            </a:r>
            <a:r>
              <a:rPr lang="en-US" sz="1700">
                <a:solidFill>
                  <a:schemeClr val="tx1"/>
                </a:solidFill>
              </a:rPr>
              <a:t>21</a:t>
            </a:r>
            <a:r>
              <a:rPr lang="ko-KR" sz="1700">
                <a:solidFill>
                  <a:schemeClr val="tx1"/>
                </a:solidFill>
              </a:rPr>
              <a:t>을 초과하면 게임에서 패배</a:t>
            </a:r>
            <a:r>
              <a:rPr lang="en-US" altLang="ko-KR" sz="1700">
                <a:solidFill>
                  <a:schemeClr val="tx1"/>
                </a:solidFill>
              </a:rPr>
              <a:t>(Bust)</a:t>
            </a:r>
            <a:r>
              <a:rPr lang="ko-KR" altLang="en-US" sz="1700">
                <a:solidFill>
                  <a:schemeClr val="tx1"/>
                </a:solidFill>
              </a:rPr>
              <a:t>하고 딜러 카드 합이 </a:t>
            </a:r>
            <a:r>
              <a:rPr lang="en-US" altLang="ko-KR" sz="1700">
                <a:solidFill>
                  <a:schemeClr val="tx1"/>
                </a:solidFill>
              </a:rPr>
              <a:t>21</a:t>
            </a:r>
            <a:r>
              <a:rPr lang="ko-KR" altLang="en-US" sz="1700">
                <a:solidFill>
                  <a:schemeClr val="tx1"/>
                </a:solidFill>
              </a:rPr>
              <a:t>을 초과하면 승리한다</a:t>
            </a:r>
            <a:r>
              <a:rPr lang="en-US" altLang="ko-KR" sz="1700">
                <a:solidFill>
                  <a:schemeClr val="tx1"/>
                </a:solidFill>
              </a:rPr>
              <a:t>.</a:t>
            </a:r>
            <a:endParaRPr lang="en-US" altLang="ko-KR" sz="1700">
              <a:solidFill>
                <a:schemeClr val="tx1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204586" y="3099948"/>
            <a:ext cx="11782826" cy="146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</a:t>
            </a:r>
            <a:r>
              <a:rPr lang="ko-KR" altLang="en-US" u="sng"/>
              <a:t>단</a:t>
            </a:r>
            <a:r>
              <a:rPr lang="en-US" altLang="ko-KR" u="sng"/>
              <a:t>,</a:t>
            </a:r>
            <a:r>
              <a:rPr lang="ko-KR" altLang="en-US" u="sng"/>
              <a:t> 뽑은 카드 숫자의 구성에 같은 숫자의 카드가 존재할 경우</a:t>
            </a:r>
            <a:r>
              <a:rPr lang="ko-KR" altLang="en-US"/>
              <a:t> </a:t>
            </a:r>
            <a:r>
              <a:rPr lang="en-US" altLang="ko-KR" b="1">
                <a:solidFill>
                  <a:srgbClr val="ff0000"/>
                </a:solidFill>
              </a:rPr>
              <a:t>Pair</a:t>
            </a:r>
            <a:r>
              <a:rPr lang="ko-KR" altLang="en-US"/>
              <a:t>가 선언되고 </a:t>
            </a:r>
            <a:r>
              <a:rPr lang="en-US" altLang="ko-KR"/>
              <a:t>Bust</a:t>
            </a:r>
            <a:r>
              <a:rPr lang="ko-KR" altLang="en-US"/>
              <a:t>를 면한다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딜러의 </a:t>
            </a:r>
            <a:r>
              <a:rPr lang="en-US" altLang="ko-KR"/>
              <a:t>Hit/Stand </a:t>
            </a:r>
            <a:r>
              <a:rPr lang="ko-KR" altLang="en-US"/>
              <a:t>이후 플레이어의 카드 숫자 합을 대상으로 하여 </a:t>
            </a:r>
            <a:r>
              <a:rPr lang="en-US" altLang="ko-KR"/>
              <a:t>21</a:t>
            </a:r>
            <a:r>
              <a:rPr lang="ko-KR" altLang="en-US"/>
              <a:t>과의 차이</a:t>
            </a:r>
            <a:r>
              <a:rPr lang="en-US" altLang="ko-KR"/>
              <a:t>(</a:t>
            </a:r>
            <a:r>
              <a:rPr lang="ko-KR" altLang="en-US"/>
              <a:t>절대값</a:t>
            </a:r>
            <a:r>
              <a:rPr lang="en-US" altLang="ko-KR"/>
              <a:t>)</a:t>
            </a:r>
            <a:r>
              <a:rPr lang="ko-KR" altLang="en-US"/>
              <a:t>을 따진다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차이의 절대값이 같은 경우</a:t>
            </a:r>
            <a:r>
              <a:rPr lang="en-US" altLang="ko-KR"/>
              <a:t>(</a:t>
            </a:r>
            <a:r>
              <a:rPr lang="ko-KR" altLang="en-US"/>
              <a:t>예를 들어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18</a:t>
            </a:r>
            <a:r>
              <a:rPr lang="ko-KR" altLang="en-US"/>
              <a:t>과 </a:t>
            </a:r>
            <a:r>
              <a:rPr lang="en-US" altLang="ko-KR"/>
              <a:t>24)</a:t>
            </a:r>
            <a:r>
              <a:rPr lang="ko-KR" altLang="en-US"/>
              <a:t> 승리의 우선순위는 </a:t>
            </a:r>
            <a:r>
              <a:rPr lang="en-US" altLang="ko-KR"/>
              <a:t>Not Pair(18) &gt; Pair(24)</a:t>
            </a:r>
            <a:r>
              <a:rPr lang="ko-KR" altLang="en-US"/>
              <a:t>로 결정한다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6" name="가로 글상자 35"/>
          <p:cNvSpPr txBox="1"/>
          <p:nvPr/>
        </p:nvSpPr>
        <p:spPr>
          <a:xfrm>
            <a:off x="204586" y="4798886"/>
            <a:ext cx="9353764" cy="33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kern="1200"/>
              <a:t>3.</a:t>
            </a:r>
            <a:r>
              <a:rPr lang="ko-KR" altLang="en-US" kern="1200"/>
              <a:t> 게임 오버 이후 </a:t>
            </a:r>
            <a:r>
              <a:rPr lang="en-US" altLang="ko-KR" kern="1200"/>
              <a:t>Continue</a:t>
            </a:r>
            <a:r>
              <a:rPr lang="ko-KR" altLang="en-US" kern="1200"/>
              <a:t>와 </a:t>
            </a:r>
            <a:r>
              <a:rPr lang="en-US" altLang="ko-KR" kern="1200"/>
              <a:t>Exit</a:t>
            </a:r>
            <a:r>
              <a:rPr lang="ko-KR" altLang="en-US" kern="1200"/>
              <a:t>의 여부를 </a:t>
            </a:r>
            <a:r>
              <a:rPr lang="en-US" altLang="ko-KR" kern="1200"/>
              <a:t>Tact Switch</a:t>
            </a:r>
            <a:r>
              <a:rPr lang="ko-KR" altLang="en-US" kern="1200"/>
              <a:t>를 이용하여 선택할 수 있다</a:t>
            </a:r>
            <a:r>
              <a:rPr lang="en-US" altLang="ko-KR" kern="1200"/>
              <a:t>.</a:t>
            </a: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5368446" y="1181528"/>
            <a:ext cx="1455108" cy="36593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 Semilight"/>
              </a:rPr>
              <a:t>블랙잭의 룰</a:t>
            </a:r>
            <a:endParaRPr lang="ko-KR" altLang="en-US">
              <a:latin typeface="맑은 고딕"/>
              <a:ea typeface="맑은 고딕"/>
              <a:cs typeface="맑은 고딕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7184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94835" y="0"/>
            <a:ext cx="3404593" cy="11867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endParaRPr lang="ko-KR" altLang="en-US" sz="3600" spc="-150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게임에 대한 소개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4601683" y="1181528"/>
            <a:ext cx="2988633" cy="36593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 Semilight"/>
              </a:rPr>
              <a:t>디바이스 구성 요소의 활용</a:t>
            </a:r>
            <a:endParaRPr lang="ko-KR" altLang="en-US">
              <a:latin typeface="맑은 고딕"/>
              <a:ea typeface="맑은 고딕"/>
              <a:cs typeface="맑은 고딕 Semilight"/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222606" y="1933985"/>
            <a:ext cx="11746788" cy="410296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1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Character LCD</a:t>
            </a:r>
            <a:endParaRPr xmlns:mc="http://schemas.openxmlformats.org/markup-compatibility/2006" xmlns:hp="http://schemas.haansoft.com/office/presentation/8.0" lang="EN-US" sz="1500" b="1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게임의 전반적인 진행 상황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플레이어와 딜러가 뽑은 카드의 숫자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플레이어와 딜러의 차례 등을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CLCD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에 출력하여 게임이 어떻게 플레이되고 있는지 즉각적으로 플레이어가 확인할 수 있게 하였습니다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1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FND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4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자리의 수를 출력할 수 있는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FND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내에서 좌측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2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자리는 딜러의 현재 점수를 출력하였고 우측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2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자리는 플레이어의 현재 점수를 출력하여 서로의 현재 점수가 어떤지 파악하고 상대의 점수를 보고 전략을 세우기 용이하게 구현하였습니다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1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Dot Matrix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000000"/>
              </a:solidFill>
              <a:latin typeface="한컴돋움"/>
              <a:ea typeface="한컴돋움"/>
              <a:cs typeface="한컴돋움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게임의 결과는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3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가지입니다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.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승리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패배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무승부로 이루어져 있는데 승리 시에는 웃는 얼굴을 출력하고 패배 시에는 우울한 얼굴을 출력하고 마지막으로 무승부 시에는 떨떠름한 얼굴을 출력하게 하여 다소 딱딱할 수 있는 게임의 구성에 소소한 재미를 더했습니다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000000"/>
                </a:solidFill>
                <a:latin typeface="한컴돋움"/>
                <a:ea typeface="한컴돋움"/>
                <a:cs typeface="한컴돋움"/>
              </a:rPr>
              <a:t>.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30006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94835" y="0"/>
            <a:ext cx="3404593" cy="11867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endParaRPr lang="ko-KR" altLang="en-US" sz="3600" spc="-150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코드에 대한 설명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7836" y="1240963"/>
            <a:ext cx="6036327" cy="53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2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94835" y="0"/>
            <a:ext cx="3404593" cy="11867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endParaRPr lang="ko-KR" altLang="en-US" sz="3600" spc="-150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코드에 대한 설명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28" y="1217066"/>
            <a:ext cx="11597942" cy="50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4266" y="0"/>
            <a:ext cx="2023468" cy="1179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endParaRPr lang="ko-KR" altLang="en-US" sz="3600" spc="-150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영상 시연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3905389" y="2691209"/>
            <a:ext cx="4381222" cy="36679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Win </a:t>
            </a:r>
            <a:r>
              <a:rPr lang="ko-KR" altLang="en-US"/>
              <a:t>영상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https://youtu.be/PqMq_knkyJ0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3583374" y="3429000"/>
            <a:ext cx="5025251" cy="366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Pair - Lose </a:t>
            </a:r>
            <a:r>
              <a:rPr lang="ko-KR" altLang="en-US"/>
              <a:t>영상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https://youtu.be/B4s2kBhI-HY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82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67975" y="0"/>
            <a:ext cx="5056049" cy="118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endParaRPr lang="ko-KR" altLang="en-US" sz="3600" spc="-150">
              <a:solidFill>
                <a:srgbClr val="554f4d"/>
              </a:solidFill>
            </a:endParaRPr>
          </a:p>
          <a:p>
            <a:pPr lvl="0"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참고 자료 </a:t>
            </a:r>
            <a:r>
              <a:rPr lang="en-US" altLang="ko-KR" sz="3600" spc="-150">
                <a:solidFill>
                  <a:srgbClr val="554f4d"/>
                </a:solidFill>
              </a:rPr>
              <a:t>(</a:t>
            </a:r>
            <a:r>
              <a:rPr lang="ko-KR" altLang="en-US" sz="3600" spc="-150">
                <a:solidFill>
                  <a:srgbClr val="554f4d"/>
                </a:solidFill>
              </a:rPr>
              <a:t>프로젝트 전체</a:t>
            </a:r>
            <a:r>
              <a:rPr lang="en-US" altLang="ko-KR" sz="3600" spc="-150">
                <a:solidFill>
                  <a:srgbClr val="554f4d"/>
                </a:solidFill>
              </a:rPr>
              <a:t>)</a:t>
            </a:r>
            <a:endParaRPr lang="en-US" altLang="ko-KR" sz="3600" spc="-150">
              <a:solidFill>
                <a:srgbClr val="554f4d"/>
              </a:solidFill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529238" y="1588212"/>
            <a:ext cx="11133524" cy="351528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150000"/>
              </a:lnSpc>
              <a:defRPr/>
            </a:pPr>
            <a:r>
              <a:rPr lang="en-US" altLang="ko-KR" sz="1500">
                <a:solidFill>
                  <a:schemeClr val="dk1"/>
                </a:solidFill>
                <a:latin typeface="맑은 고딕"/>
                <a:ea typeface="맑은 고딕"/>
                <a:cs typeface="한컴돋움"/>
              </a:rPr>
              <a:t>-</a:t>
            </a:r>
            <a:r>
              <a:rPr lang="ko-KR" altLang="en-US" sz="1500">
                <a:solidFill>
                  <a:schemeClr val="dk1"/>
                </a:solidFill>
                <a:latin typeface="맑은 고딕"/>
                <a:ea typeface="맑은 고딕"/>
                <a:cs typeface="한컴돋움"/>
              </a:rPr>
              <a:t> 가위바위보 배팅 머신</a:t>
            </a:r>
            <a:endParaRPr lang="ko-KR" altLang="en-US" sz="1500">
              <a:solidFill>
                <a:schemeClr val="dk1"/>
              </a:solidFill>
              <a:latin typeface="맑은 고딕"/>
              <a:ea typeface="맑은 고딕"/>
              <a:cs typeface="한컴돋움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u="sng">
                <a:solidFill>
                  <a:schemeClr val="dk1"/>
                </a:solidFill>
                <a:latin typeface="맑은 고딕"/>
                <a:ea typeface="맑은 고딕"/>
                <a:cs typeface="한컴돋움"/>
              </a:rPr>
              <a:t>https://syki66.github.io/blog/2020/06/15/H-smart4412TKU.html</a:t>
            </a:r>
            <a:endParaRPr lang="en-US" altLang="ko-KR" sz="1500" u="sng">
              <a:solidFill>
                <a:schemeClr val="dk1"/>
              </a:solidFill>
              <a:latin typeface="맑은 고딕"/>
              <a:ea typeface="맑은 고딕"/>
              <a:cs typeface="한컴돋움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>
                <a:solidFill>
                  <a:schemeClr val="dk1"/>
                </a:solidFill>
                <a:latin typeface="맑은 고딕"/>
                <a:ea typeface="맑은 고딕"/>
                <a:cs typeface="한컴돋움"/>
              </a:rPr>
              <a:t>-</a:t>
            </a:r>
            <a:r>
              <a:rPr lang="ko-KR" altLang="en-US" sz="1500">
                <a:solidFill>
                  <a:schemeClr val="dk1"/>
                </a:solidFill>
                <a:latin typeface="맑은 고딕"/>
                <a:ea typeface="맑은 고딕"/>
                <a:cs typeface="한컴돋움"/>
              </a:rPr>
              <a:t> </a:t>
            </a:r>
            <a:r>
              <a:rPr lang="en-US" altLang="ko-KR" sz="1500">
                <a:solidFill>
                  <a:schemeClr val="dk1"/>
                </a:solidFill>
                <a:latin typeface="맑은 고딕"/>
                <a:ea typeface="맑은 고딕"/>
                <a:cs typeface="한컴돋움"/>
              </a:rPr>
              <a:t>Snake Game</a:t>
            </a:r>
            <a:endParaRPr lang="en-US" altLang="ko-KR" sz="1500">
              <a:solidFill>
                <a:schemeClr val="dk1"/>
              </a:solidFill>
              <a:latin typeface="맑은 고딕"/>
              <a:ea typeface="맑은 고딕"/>
              <a:cs typeface="한컴돋움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>
                <a:solidFill>
                  <a:schemeClr val="dk1"/>
                </a:solidFill>
                <a:latin typeface="맑은 고딕"/>
                <a:ea typeface="맑은 고딕"/>
                <a:cs typeface="한컴돋움"/>
                <a:hlinkClick r:id="rId2"/>
              </a:rPr>
              <a:t>https://github.com/jinwoo1225/SnakeGameWithSmart4412</a:t>
            </a:r>
            <a:endParaRPr lang="en-US" altLang="ko-KR" sz="1500">
              <a:solidFill>
                <a:schemeClr val="dk1"/>
              </a:solidFill>
              <a:latin typeface="맑은 고딕"/>
              <a:ea typeface="맑은 고딕"/>
              <a:cs typeface="한컴돋움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>
                <a:latin typeface="맑은 고딕"/>
                <a:ea typeface="맑은 고딕"/>
              </a:rPr>
              <a:t>-</a:t>
            </a:r>
            <a:r>
              <a:rPr lang="ko-KR" altLang="en-US" sz="1500">
                <a:latin typeface="맑은 고딕"/>
                <a:ea typeface="맑은 고딕"/>
              </a:rPr>
              <a:t> 블랙잭 </a:t>
            </a:r>
            <a:r>
              <a:rPr lang="en-US" altLang="ko-KR" sz="1500">
                <a:latin typeface="맑은 고딕"/>
                <a:ea typeface="맑은 고딕"/>
              </a:rPr>
              <a:t>(</a:t>
            </a:r>
            <a:r>
              <a:rPr lang="ko-KR" altLang="en-US" sz="1500">
                <a:latin typeface="맑은 고딕"/>
                <a:ea typeface="맑은 고딕"/>
              </a:rPr>
              <a:t>원본게임의 규칙</a:t>
            </a:r>
            <a:r>
              <a:rPr lang="en-US" altLang="ko-KR" sz="1500">
                <a:latin typeface="맑은 고딕"/>
                <a:ea typeface="맑은 고딕"/>
              </a:rPr>
              <a:t>)</a:t>
            </a:r>
            <a:r>
              <a:rPr lang="ko-KR" altLang="en-US" sz="1500">
                <a:latin typeface="맑은 고딕"/>
                <a:ea typeface="맑은 고딕"/>
              </a:rPr>
              <a:t> 참고</a:t>
            </a:r>
            <a:r>
              <a:rPr lang="en-US" altLang="ko-KR" sz="1500">
                <a:latin typeface="맑은 고딕"/>
                <a:ea typeface="맑은 고딕"/>
                <a:hlinkClick r:id="rId3"/>
              </a:rPr>
              <a:t>https://namu.wiki/w/%EB%B8%94%EB%9E%99%EC%9E%AD(%EC%B9%B4%EB%93%9C%EA%B2%8C%EC%9E%84</a:t>
            </a:r>
            <a:r>
              <a:rPr lang="en-US" altLang="ko-KR" sz="1500">
                <a:latin typeface="맑은 고딕"/>
                <a:ea typeface="맑은 고딕"/>
              </a:rPr>
              <a:t>)</a:t>
            </a:r>
            <a:endParaRPr lang="en-US" altLang="ko-KR" sz="1500"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500">
                <a:latin typeface="맑은 고딕"/>
                <a:ea typeface="맑은 고딕"/>
              </a:rPr>
              <a:t>-</a:t>
            </a:r>
            <a:r>
              <a:rPr lang="ko-KR" altLang="en-US" sz="1500">
                <a:latin typeface="맑은 고딕"/>
                <a:ea typeface="맑은 고딕"/>
              </a:rPr>
              <a:t> </a:t>
            </a:r>
            <a:r>
              <a:rPr lang="en-US" altLang="ko-KR" sz="1500">
                <a:latin typeface="맑은 고딕"/>
                <a:ea typeface="맑은 고딕"/>
              </a:rPr>
              <a:t>C</a:t>
            </a:r>
            <a:r>
              <a:rPr lang="ko-KR" altLang="en-US" sz="1500">
                <a:latin typeface="맑은 고딕"/>
                <a:ea typeface="맑은 고딕"/>
              </a:rPr>
              <a:t>언어 배열로 구현한 리스트</a:t>
            </a:r>
            <a:endParaRPr lang="ko-KR" altLang="en-US" sz="1500"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500">
                <a:latin typeface="맑은 고딕"/>
                <a:ea typeface="맑은 고딕"/>
                <a:hlinkClick r:id="rId4"/>
              </a:rPr>
              <a:t>https://modernalchemist.tistory.com/38</a:t>
            </a:r>
            <a:endParaRPr lang="ko-KR" altLang="en-US" sz="1500"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500">
                <a:latin typeface="맑은 고딕"/>
                <a:ea typeface="맑은 고딕"/>
              </a:rPr>
              <a:t>-</a:t>
            </a:r>
            <a:r>
              <a:rPr lang="ko-KR" altLang="en-US" sz="1500">
                <a:latin typeface="맑은 고딕"/>
                <a:ea typeface="맑은 고딕"/>
              </a:rPr>
              <a:t> 블랙잭 </a:t>
            </a:r>
            <a:r>
              <a:rPr lang="en-US" altLang="ko-KR" sz="1500">
                <a:latin typeface="맑은 고딕"/>
                <a:ea typeface="맑은 고딕"/>
              </a:rPr>
              <a:t>C</a:t>
            </a:r>
            <a:r>
              <a:rPr lang="ko-KR" altLang="en-US" sz="1500">
                <a:latin typeface="맑은 고딕"/>
                <a:ea typeface="맑은 고딕"/>
              </a:rPr>
              <a:t>코드</a:t>
            </a:r>
            <a:endParaRPr lang="ko-KR" altLang="en-US" sz="1500"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500" u="sng">
                <a:latin typeface="맑은 고딕"/>
                <a:ea typeface="맑은 고딕"/>
                <a:hlinkClick r:id="rId5"/>
              </a:rPr>
              <a:t>https://goeden.tistory.com/57</a:t>
            </a:r>
            <a:endParaRPr lang="en-US" altLang="ko-KR" sz="1500" u="sng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82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tea_2010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3c42"/>
      </a:accent1>
      <a:accent2>
        <a:srgbClr val="407283"/>
      </a:accent2>
      <a:accent3>
        <a:srgbClr val="dfc0a8"/>
      </a:accent3>
      <a:accent4>
        <a:srgbClr val="e09508"/>
      </a:accent4>
      <a:accent5>
        <a:srgbClr val="727a7c"/>
      </a:accent5>
      <a:accent6>
        <a:srgbClr val="51504c"/>
      </a:accent6>
      <a:hlink>
        <a:srgbClr val="323f4f"/>
      </a:hlink>
      <a:folHlink>
        <a:srgbClr val="323f4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262</ep:Words>
  <ep:PresentationFormat>와이드스크린</ep:PresentationFormat>
  <ep:Paragraphs>80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2020-10-18T02:36:22.000</dcterms:created>
  <dc:creator>Yu Saebyeol</dc:creator>
  <cp:lastModifiedBy>82105</cp:lastModifiedBy>
  <dcterms:modified xsi:type="dcterms:W3CDTF">2023-06-14T19:24:39.637</dcterms:modified>
  <cp:revision>62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