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2" r:id="rId1"/>
  </p:sldMasterIdLst>
  <p:sldIdLst>
    <p:sldId id="256" r:id="rId2"/>
    <p:sldId id="262" r:id="rId3"/>
    <p:sldId id="264" r:id="rId4"/>
    <p:sldId id="263" r:id="rId5"/>
    <p:sldId id="265" r:id="rId6"/>
    <p:sldId id="269" r:id="rId7"/>
    <p:sldId id="270" r:id="rId8"/>
    <p:sldId id="271" r:id="rId9"/>
    <p:sldId id="266" r:id="rId10"/>
    <p:sldId id="268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August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712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August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42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August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6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August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0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August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3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August 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4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August 5,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0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August 5,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998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August 5,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6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August 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0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August 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2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August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86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35" r:id="rId6"/>
    <p:sldLayoutId id="2147484031" r:id="rId7"/>
    <p:sldLayoutId id="2147484032" r:id="rId8"/>
    <p:sldLayoutId id="2147484033" r:id="rId9"/>
    <p:sldLayoutId id="2147484034" r:id="rId10"/>
    <p:sldLayoutId id="2147484036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lang="en-US" sz="4800" kern="1200" spc="16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포토샵 사진을 그림으로 바꿔주는 칠판효과 만들기">
            <a:extLst>
              <a:ext uri="{FF2B5EF4-FFF2-40B4-BE49-F238E27FC236}">
                <a16:creationId xmlns:a16="http://schemas.microsoft.com/office/drawing/2014/main" id="{8166990A-0ED9-41E4-8D24-2D773383A3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87" b="3427"/>
          <a:stretch/>
        </p:blipFill>
        <p:spPr bwMode="auto"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37FA635D-2BDB-49BA-8E42-4FB40C985CBA}"/>
              </a:ext>
            </a:extLst>
          </p:cNvPr>
          <p:cNvSpPr txBox="1">
            <a:spLocks/>
          </p:cNvSpPr>
          <p:nvPr/>
        </p:nvSpPr>
        <p:spPr>
          <a:xfrm>
            <a:off x="8123105" y="1073420"/>
            <a:ext cx="1514855" cy="1564794"/>
          </a:xfrm>
          <a:prstGeom prst="rect">
            <a:avLst/>
          </a:prstGeom>
          <a:noFill/>
          <a:ln w="76200">
            <a:noFill/>
          </a:ln>
        </p:spPr>
        <p:txBody>
          <a:bodyPr lIns="109728" tIns="109728" rIns="109728" bIns="9144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spc="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2000" b="1" dirty="0">
                <a:latin typeface="Amasis MT Pro" panose="020B0604020202020204" pitchFamily="18" charset="0"/>
              </a:rPr>
              <a:t>I</a:t>
            </a:r>
          </a:p>
        </p:txBody>
      </p:sp>
      <p:sp>
        <p:nvSpPr>
          <p:cNvPr id="40" name="제목 1">
            <a:extLst>
              <a:ext uri="{FF2B5EF4-FFF2-40B4-BE49-F238E27FC236}">
                <a16:creationId xmlns:a16="http://schemas.microsoft.com/office/drawing/2014/main" id="{788AFCFE-4747-43D9-ABCE-BC5ABAB23652}"/>
              </a:ext>
            </a:extLst>
          </p:cNvPr>
          <p:cNvSpPr txBox="1">
            <a:spLocks/>
          </p:cNvSpPr>
          <p:nvPr/>
        </p:nvSpPr>
        <p:spPr>
          <a:xfrm>
            <a:off x="9637959" y="1073420"/>
            <a:ext cx="1514855" cy="1564794"/>
          </a:xfrm>
          <a:prstGeom prst="rect">
            <a:avLst/>
          </a:prstGeom>
          <a:noFill/>
          <a:ln w="76200">
            <a:noFill/>
          </a:ln>
        </p:spPr>
        <p:txBody>
          <a:bodyPr lIns="109728" tIns="109728" rIns="109728" bIns="9144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spc="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2000" b="1" dirty="0">
                <a:latin typeface="DokChampa" panose="020B0502040204020203" pitchFamily="34" charset="-34"/>
                <a:cs typeface="DokChampa" panose="020B0502040204020203" pitchFamily="34" charset="-34"/>
              </a:rPr>
              <a:t>C</a:t>
            </a: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784E1F39-9D97-4EE6-9AFE-CAA05E732E31}"/>
              </a:ext>
            </a:extLst>
          </p:cNvPr>
          <p:cNvSpPr txBox="1">
            <a:spLocks/>
          </p:cNvSpPr>
          <p:nvPr/>
        </p:nvSpPr>
        <p:spPr>
          <a:xfrm>
            <a:off x="6614075" y="2638214"/>
            <a:ext cx="1514855" cy="1564794"/>
          </a:xfrm>
          <a:prstGeom prst="rect">
            <a:avLst/>
          </a:prstGeom>
          <a:noFill/>
          <a:ln w="76200">
            <a:noFill/>
          </a:ln>
        </p:spPr>
        <p:txBody>
          <a:bodyPr lIns="109728" tIns="109728" rIns="109728" bIns="9144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spc="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2000" b="1" dirty="0">
                <a:latin typeface="Arial Black" panose="020B0A04020102020204" pitchFamily="34" charset="0"/>
              </a:rPr>
              <a:t>T</a:t>
            </a:r>
          </a:p>
        </p:txBody>
      </p:sp>
      <p:sp>
        <p:nvSpPr>
          <p:cNvPr id="42" name="제목 1">
            <a:extLst>
              <a:ext uri="{FF2B5EF4-FFF2-40B4-BE49-F238E27FC236}">
                <a16:creationId xmlns:a16="http://schemas.microsoft.com/office/drawing/2014/main" id="{27A316E9-0F24-4722-8A4E-306FC13419BE}"/>
              </a:ext>
            </a:extLst>
          </p:cNvPr>
          <p:cNvSpPr txBox="1">
            <a:spLocks/>
          </p:cNvSpPr>
          <p:nvPr/>
        </p:nvSpPr>
        <p:spPr>
          <a:xfrm>
            <a:off x="9637958" y="2638214"/>
            <a:ext cx="1514855" cy="1564794"/>
          </a:xfrm>
          <a:prstGeom prst="rect">
            <a:avLst/>
          </a:prstGeom>
          <a:noFill/>
          <a:ln w="76200">
            <a:noFill/>
          </a:ln>
        </p:spPr>
        <p:txBody>
          <a:bodyPr lIns="109728" tIns="109728" rIns="109728" bIns="9144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spc="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2000" b="1" dirty="0">
                <a:latin typeface="AMGDT" panose="02000400000000000000" pitchFamily="2" charset="0"/>
              </a:rPr>
              <a:t>C</a:t>
            </a:r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D4F3C746-4992-41BF-A2E3-F2CBB5F5039F}"/>
              </a:ext>
            </a:extLst>
          </p:cNvPr>
          <p:cNvSpPr txBox="1">
            <a:spLocks/>
          </p:cNvSpPr>
          <p:nvPr/>
        </p:nvSpPr>
        <p:spPr>
          <a:xfrm>
            <a:off x="6614074" y="4203008"/>
            <a:ext cx="1514855" cy="1564794"/>
          </a:xfrm>
          <a:prstGeom prst="rect">
            <a:avLst/>
          </a:prstGeom>
          <a:noFill/>
          <a:ln w="76200">
            <a:noFill/>
          </a:ln>
        </p:spPr>
        <p:txBody>
          <a:bodyPr lIns="109728" tIns="109728" rIns="109728" bIns="9144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spc="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2000" b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44" name="제목 1">
            <a:extLst>
              <a:ext uri="{FF2B5EF4-FFF2-40B4-BE49-F238E27FC236}">
                <a16:creationId xmlns:a16="http://schemas.microsoft.com/office/drawing/2014/main" id="{F92432B1-CFAB-4E84-814E-8CC93055A4B6}"/>
              </a:ext>
            </a:extLst>
          </p:cNvPr>
          <p:cNvSpPr txBox="1">
            <a:spLocks/>
          </p:cNvSpPr>
          <p:nvPr/>
        </p:nvSpPr>
        <p:spPr>
          <a:xfrm>
            <a:off x="8123103" y="4203008"/>
            <a:ext cx="1514855" cy="1564794"/>
          </a:xfrm>
          <a:prstGeom prst="rect">
            <a:avLst/>
          </a:prstGeom>
          <a:noFill/>
          <a:ln w="76200">
            <a:noFill/>
          </a:ln>
        </p:spPr>
        <p:txBody>
          <a:bodyPr lIns="109728" tIns="109728" rIns="109728" bIns="9144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spc="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2000" b="1" dirty="0">
                <a:latin typeface="Berlin Sans FB" panose="020E0602020502020306" pitchFamily="34" charset="0"/>
              </a:rPr>
              <a:t>O</a:t>
            </a:r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35DE1E29-FBB7-4FC0-844B-C58BFEC3A764}"/>
              </a:ext>
            </a:extLst>
          </p:cNvPr>
          <p:cNvSpPr txBox="1">
            <a:spLocks/>
          </p:cNvSpPr>
          <p:nvPr/>
        </p:nvSpPr>
        <p:spPr>
          <a:xfrm>
            <a:off x="9637956" y="4203008"/>
            <a:ext cx="1514855" cy="1564794"/>
          </a:xfrm>
          <a:prstGeom prst="rect">
            <a:avLst/>
          </a:prstGeom>
          <a:noFill/>
          <a:ln w="76200">
            <a:noFill/>
          </a:ln>
        </p:spPr>
        <p:txBody>
          <a:bodyPr lIns="109728" tIns="109728" rIns="109728" bIns="9144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spc="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2000" b="1" dirty="0">
                <a:latin typeface="Bahnschrift SemiLight" panose="020B0502040204020203" pitchFamily="34" charset="0"/>
              </a:rPr>
              <a:t>E</a:t>
            </a:r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C483F4E8-BC41-461C-BA2C-EA1B8C0B6269}"/>
              </a:ext>
            </a:extLst>
          </p:cNvPr>
          <p:cNvSpPr txBox="1">
            <a:spLocks/>
          </p:cNvSpPr>
          <p:nvPr/>
        </p:nvSpPr>
        <p:spPr>
          <a:xfrm>
            <a:off x="8123102" y="2638214"/>
            <a:ext cx="1514855" cy="1564794"/>
          </a:xfrm>
          <a:prstGeom prst="rect">
            <a:avLst/>
          </a:prstGeom>
          <a:noFill/>
          <a:ln w="76200">
            <a:noFill/>
          </a:ln>
        </p:spPr>
        <p:txBody>
          <a:bodyPr lIns="109728" tIns="109728" rIns="109728" bIns="9144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spc="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2000" b="1" dirty="0">
                <a:latin typeface="AIGDT" panose="00000400000000000000" pitchFamily="2" charset="2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7F509A50-7413-4999-8035-FB91D4237793}"/>
              </a:ext>
            </a:extLst>
          </p:cNvPr>
          <p:cNvSpPr txBox="1">
            <a:spLocks/>
          </p:cNvSpPr>
          <p:nvPr/>
        </p:nvSpPr>
        <p:spPr>
          <a:xfrm>
            <a:off x="6608245" y="1073420"/>
            <a:ext cx="1514855" cy="1564794"/>
          </a:xfrm>
          <a:prstGeom prst="rect">
            <a:avLst/>
          </a:prstGeom>
          <a:noFill/>
          <a:ln w="76200">
            <a:noFill/>
          </a:ln>
        </p:spPr>
        <p:txBody>
          <a:bodyPr lIns="109728" tIns="109728" rIns="109728" bIns="9144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spc="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2000" b="1" dirty="0">
                <a:latin typeface="Bodoni MT Black" panose="02070A03080606020203" pitchFamily="18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818279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94A5831-CFBB-4760-9F8B-774F6773D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734987"/>
              </p:ext>
            </p:extLst>
          </p:nvPr>
        </p:nvGraphicFramePr>
        <p:xfrm>
          <a:off x="0" y="0"/>
          <a:ext cx="5501477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3922289907"/>
                    </a:ext>
                  </a:extLst>
                </a:gridCol>
                <a:gridCol w="4947122">
                  <a:extLst>
                    <a:ext uri="{9D8B030D-6E8A-4147-A177-3AD203B41FA5}">
                      <a16:colId xmlns:a16="http://schemas.microsoft.com/office/drawing/2014/main" val="943538361"/>
                    </a:ext>
                  </a:extLst>
                </a:gridCol>
              </a:tblGrid>
              <a:tr h="144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/>
                        <a:t>5</a:t>
                      </a:r>
                      <a:endParaRPr lang="ko-KR" altLang="en-US" sz="3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600" b="1" dirty="0"/>
                        <a:t> </a:t>
                      </a:r>
                      <a:r>
                        <a:rPr lang="en-US" altLang="ko-KR" sz="3600" b="1" dirty="0" err="1"/>
                        <a:t>isBoardFull</a:t>
                      </a:r>
                      <a:endParaRPr lang="ko-KR" altLang="en-US" sz="3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5249470"/>
                  </a:ext>
                </a:extLst>
              </a:tr>
            </a:tbl>
          </a:graphicData>
        </a:graphic>
      </p:graphicFrame>
      <p:graphicFrame>
        <p:nvGraphicFramePr>
          <p:cNvPr id="25" name="표 5">
            <a:extLst>
              <a:ext uri="{FF2B5EF4-FFF2-40B4-BE49-F238E27FC236}">
                <a16:creationId xmlns:a16="http://schemas.microsoft.com/office/drawing/2014/main" id="{DFDAF78D-8D1F-4971-A7D4-D384B2934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736585"/>
              </p:ext>
            </p:extLst>
          </p:nvPr>
        </p:nvGraphicFramePr>
        <p:xfrm>
          <a:off x="565200" y="637695"/>
          <a:ext cx="493627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6277">
                  <a:extLst>
                    <a:ext uri="{9D8B030D-6E8A-4147-A177-3AD203B41FA5}">
                      <a16:colId xmlns:a16="http://schemas.microsoft.com/office/drawing/2014/main" val="4277514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무승부 조건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완성된 줄 없이 모든 칸이 채워진다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8463127"/>
                  </a:ext>
                </a:extLst>
              </a:tr>
            </a:tbl>
          </a:graphicData>
        </a:graphic>
      </p:graphicFrame>
      <p:graphicFrame>
        <p:nvGraphicFramePr>
          <p:cNvPr id="28" name="표 5">
            <a:extLst>
              <a:ext uri="{FF2B5EF4-FFF2-40B4-BE49-F238E27FC236}">
                <a16:creationId xmlns:a16="http://schemas.microsoft.com/office/drawing/2014/main" id="{BE016301-32EE-4717-934D-49B7A9AA6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139561"/>
              </p:ext>
            </p:extLst>
          </p:nvPr>
        </p:nvGraphicFramePr>
        <p:xfrm>
          <a:off x="1006680" y="2865838"/>
          <a:ext cx="493627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6277">
                  <a:extLst>
                    <a:ext uri="{9D8B030D-6E8A-4147-A177-3AD203B41FA5}">
                      <a16:colId xmlns:a16="http://schemas.microsoft.com/office/drawing/2014/main" val="4277514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칸이 채워져 있으면 </a:t>
                      </a:r>
                      <a:r>
                        <a:rPr lang="en-US" altLang="ko-KR" dirty="0"/>
                        <a:t>True</a:t>
                      </a:r>
                      <a:r>
                        <a:rPr lang="ko-KR" altLang="en-US" dirty="0"/>
                        <a:t>를 반환한다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8463127"/>
                  </a:ext>
                </a:extLst>
              </a:tr>
            </a:tbl>
          </a:graphicData>
        </a:graphic>
      </p:graphicFrame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A950FD8-7CD6-4C19-96C6-C3AADE797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5" y="4568743"/>
            <a:ext cx="6096000" cy="1133475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79E7C889-CAC3-4325-AB7B-D5372B03A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5" y="3358054"/>
            <a:ext cx="6096000" cy="109537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EB88F8-BA8A-4043-8E16-1CF3002132FC}"/>
              </a:ext>
            </a:extLst>
          </p:cNvPr>
          <p:cNvSpPr/>
          <p:nvPr/>
        </p:nvSpPr>
        <p:spPr>
          <a:xfrm>
            <a:off x="1840640" y="3572535"/>
            <a:ext cx="2118964" cy="17419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0C645DC-8BA8-4CAB-8D8B-23735113B8D9}"/>
              </a:ext>
            </a:extLst>
          </p:cNvPr>
          <p:cNvSpPr/>
          <p:nvPr/>
        </p:nvSpPr>
        <p:spPr>
          <a:xfrm>
            <a:off x="1840640" y="4806832"/>
            <a:ext cx="2118964" cy="17419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63D5A8AD-09A6-41A2-B651-11787A949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5" y="1246624"/>
            <a:ext cx="8763000" cy="1381125"/>
          </a:xfrm>
          <a:prstGeom prst="rect">
            <a:avLst/>
          </a:prstGeom>
          <a:ln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405133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포토샵 사진을 그림으로 바꿔주는 칠판효과 만들기">
            <a:extLst>
              <a:ext uri="{FF2B5EF4-FFF2-40B4-BE49-F238E27FC236}">
                <a16:creationId xmlns:a16="http://schemas.microsoft.com/office/drawing/2014/main" id="{8166990A-0ED9-41E4-8D24-2D773383A3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87" b="3427"/>
          <a:stretch/>
        </p:blipFill>
        <p:spPr bwMode="auto"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제목 1">
            <a:extLst>
              <a:ext uri="{FF2B5EF4-FFF2-40B4-BE49-F238E27FC236}">
                <a16:creationId xmlns:a16="http://schemas.microsoft.com/office/drawing/2014/main" id="{27A316E9-0F24-4722-8A4E-306FC13419BE}"/>
              </a:ext>
            </a:extLst>
          </p:cNvPr>
          <p:cNvSpPr txBox="1">
            <a:spLocks/>
          </p:cNvSpPr>
          <p:nvPr/>
        </p:nvSpPr>
        <p:spPr>
          <a:xfrm>
            <a:off x="0" y="2065788"/>
            <a:ext cx="12191980" cy="2726423"/>
          </a:xfrm>
          <a:prstGeom prst="rect">
            <a:avLst/>
          </a:prstGeom>
          <a:noFill/>
          <a:ln w="76200">
            <a:noFill/>
          </a:ln>
        </p:spPr>
        <p:txBody>
          <a:bodyPr lIns="109728" tIns="109728" rIns="109728" bIns="9144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spc="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8000" b="1" dirty="0">
                <a:latin typeface="AMGDT" panose="02000400000000000000" pitchFamily="2" charset="0"/>
              </a:rPr>
              <a:t>PYGAME</a:t>
            </a:r>
          </a:p>
        </p:txBody>
      </p:sp>
    </p:spTree>
    <p:extLst>
      <p:ext uri="{BB962C8B-B14F-4D97-AF65-F5344CB8AC3E}">
        <p14:creationId xmlns:p14="http://schemas.microsoft.com/office/powerpoint/2010/main" val="144908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92CC0A9-34AF-4F89-BF38-DBD1B5C5D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7739" y="402672"/>
            <a:ext cx="2592198" cy="838899"/>
          </a:xfrm>
        </p:spPr>
        <p:txBody>
          <a:bodyPr>
            <a:normAutofit/>
          </a:bodyPr>
          <a:lstStyle/>
          <a:p>
            <a:r>
              <a:rPr lang="ko-KR" altLang="en-US" b="1" dirty="0"/>
              <a:t>게임 루프</a:t>
            </a:r>
          </a:p>
        </p:txBody>
      </p:sp>
      <p:pic>
        <p:nvPicPr>
          <p:cNvPr id="7" name="Picture 2" descr="영상">
            <a:extLst>
              <a:ext uri="{FF2B5EF4-FFF2-40B4-BE49-F238E27FC236}">
                <a16:creationId xmlns:a16="http://schemas.microsoft.com/office/drawing/2014/main" id="{F4E81C7B-F4AA-4C1F-95C1-C1CF9C30C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5537834" cy="6858000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791644DE-DE2A-4A3B-8FE9-046032E54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366060"/>
              </p:ext>
            </p:extLst>
          </p:nvPr>
        </p:nvGraphicFramePr>
        <p:xfrm>
          <a:off x="5710596" y="1577130"/>
          <a:ext cx="2592198" cy="77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364">
                  <a:extLst>
                    <a:ext uri="{9D8B030D-6E8A-4147-A177-3AD203B41FA5}">
                      <a16:colId xmlns:a16="http://schemas.microsoft.com/office/drawing/2014/main" val="3922289907"/>
                    </a:ext>
                  </a:extLst>
                </a:gridCol>
                <a:gridCol w="2157834">
                  <a:extLst>
                    <a:ext uri="{9D8B030D-6E8A-4147-A177-3AD203B41FA5}">
                      <a16:colId xmlns:a16="http://schemas.microsoft.com/office/drawing/2014/main" val="94353836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1</a:t>
                      </a:r>
                      <a:endParaRPr lang="ko-KR" altLang="en-US" sz="13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1" dirty="0"/>
                        <a:t> </a:t>
                      </a:r>
                      <a:r>
                        <a:rPr lang="ko-KR" altLang="en-US" sz="1300" b="1" dirty="0"/>
                        <a:t>게임 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49470"/>
                  </a:ext>
                </a:extLst>
              </a:tr>
              <a:tr h="27432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300" b="1" dirty="0" err="1"/>
                        <a:t>inputPlayerLetter</a:t>
                      </a:r>
                      <a:endParaRPr lang="en-US" altLang="ko-KR" sz="1300" b="1" dirty="0"/>
                    </a:p>
                    <a:p>
                      <a:pPr algn="l" latinLnBrk="1"/>
                      <a:r>
                        <a:rPr lang="en-US" altLang="ko-KR" sz="1300" b="1" dirty="0"/>
                        <a:t>whoGoesFirst</a:t>
                      </a:r>
                      <a:endParaRPr lang="ko-KR" altLang="en-US" sz="1300" b="1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512994"/>
                  </a:ext>
                </a:extLst>
              </a:tr>
            </a:tbl>
          </a:graphicData>
        </a:graphic>
      </p:graphicFrame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9F40E0E1-EB6C-4252-94EC-BAE1668EC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556" y="0"/>
            <a:ext cx="3716444" cy="6858000"/>
          </a:xfrm>
          <a:prstGeom prst="rect">
            <a:avLst/>
          </a:prstGeom>
        </p:spPr>
      </p:pic>
      <p:graphicFrame>
        <p:nvGraphicFramePr>
          <p:cNvPr id="22" name="표 8">
            <a:extLst>
              <a:ext uri="{FF2B5EF4-FFF2-40B4-BE49-F238E27FC236}">
                <a16:creationId xmlns:a16="http://schemas.microsoft.com/office/drawing/2014/main" id="{57C711D0-2AF7-4C49-A7A8-49EE4D646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471904"/>
              </p:ext>
            </p:extLst>
          </p:nvPr>
        </p:nvGraphicFramePr>
        <p:xfrm>
          <a:off x="5710596" y="2508099"/>
          <a:ext cx="2592198" cy="77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364">
                  <a:extLst>
                    <a:ext uri="{9D8B030D-6E8A-4147-A177-3AD203B41FA5}">
                      <a16:colId xmlns:a16="http://schemas.microsoft.com/office/drawing/2014/main" val="3922289907"/>
                    </a:ext>
                  </a:extLst>
                </a:gridCol>
                <a:gridCol w="2157834">
                  <a:extLst>
                    <a:ext uri="{9D8B030D-6E8A-4147-A177-3AD203B41FA5}">
                      <a16:colId xmlns:a16="http://schemas.microsoft.com/office/drawing/2014/main" val="94353836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2</a:t>
                      </a:r>
                      <a:endParaRPr lang="ko-KR" altLang="en-US" sz="1300" b="1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1" dirty="0"/>
                        <a:t>Board</a:t>
                      </a:r>
                      <a:endParaRPr lang="ko-KR" alt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49470"/>
                  </a:ext>
                </a:extLst>
              </a:tr>
              <a:tr h="27432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300" b="1" dirty="0"/>
                        <a:t>drawboard</a:t>
                      </a:r>
                    </a:p>
                    <a:p>
                      <a:pPr algn="l" latinLnBrk="1"/>
                      <a:r>
                        <a:rPr lang="en-US" altLang="ko-KR" sz="1300" b="1" dirty="0" err="1"/>
                        <a:t>makeMove</a:t>
                      </a:r>
                      <a:endParaRPr lang="ko-KR" altLang="en-US" sz="1300" b="1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512994"/>
                  </a:ext>
                </a:extLst>
              </a:tr>
            </a:tbl>
          </a:graphicData>
        </a:graphic>
      </p:graphicFrame>
      <p:graphicFrame>
        <p:nvGraphicFramePr>
          <p:cNvPr id="25" name="표 8">
            <a:extLst>
              <a:ext uri="{FF2B5EF4-FFF2-40B4-BE49-F238E27FC236}">
                <a16:creationId xmlns:a16="http://schemas.microsoft.com/office/drawing/2014/main" id="{7AE67779-F2E5-4895-9704-038860CB0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050361"/>
              </p:ext>
            </p:extLst>
          </p:nvPr>
        </p:nvGraphicFramePr>
        <p:xfrm>
          <a:off x="5710596" y="5469764"/>
          <a:ext cx="2592198" cy="77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364">
                  <a:extLst>
                    <a:ext uri="{9D8B030D-6E8A-4147-A177-3AD203B41FA5}">
                      <a16:colId xmlns:a16="http://schemas.microsoft.com/office/drawing/2014/main" val="3922289907"/>
                    </a:ext>
                  </a:extLst>
                </a:gridCol>
                <a:gridCol w="2157834">
                  <a:extLst>
                    <a:ext uri="{9D8B030D-6E8A-4147-A177-3AD203B41FA5}">
                      <a16:colId xmlns:a16="http://schemas.microsoft.com/office/drawing/2014/main" val="94353836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5</a:t>
                      </a:r>
                      <a:endParaRPr lang="ko-KR" altLang="en-US" sz="1300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 dirty="0"/>
                        <a:t>게임 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49470"/>
                  </a:ext>
                </a:extLst>
              </a:tr>
              <a:tr h="27432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300" b="1" dirty="0" err="1"/>
                        <a:t>isWinner</a:t>
                      </a:r>
                      <a:endParaRPr lang="en-US" altLang="ko-KR" sz="1300" b="1" dirty="0"/>
                    </a:p>
                    <a:p>
                      <a:pPr algn="l" latinLnBrk="1"/>
                      <a:r>
                        <a:rPr lang="en-US" altLang="ko-KR" sz="1300" b="1" dirty="0" err="1"/>
                        <a:t>isBoardFull</a:t>
                      </a:r>
                      <a:endParaRPr lang="ko-KR" altLang="en-US" sz="1300" b="1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512994"/>
                  </a:ext>
                </a:extLst>
              </a:tr>
            </a:tbl>
          </a:graphicData>
        </a:graphic>
      </p:graphicFrame>
      <p:graphicFrame>
        <p:nvGraphicFramePr>
          <p:cNvPr id="27" name="표 8">
            <a:extLst>
              <a:ext uri="{FF2B5EF4-FFF2-40B4-BE49-F238E27FC236}">
                <a16:creationId xmlns:a16="http://schemas.microsoft.com/office/drawing/2014/main" id="{5C820510-0773-48E0-BB38-72C3F129A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02494"/>
              </p:ext>
            </p:extLst>
          </p:nvPr>
        </p:nvGraphicFramePr>
        <p:xfrm>
          <a:off x="5710596" y="4340675"/>
          <a:ext cx="2592198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364">
                  <a:extLst>
                    <a:ext uri="{9D8B030D-6E8A-4147-A177-3AD203B41FA5}">
                      <a16:colId xmlns:a16="http://schemas.microsoft.com/office/drawing/2014/main" val="3922289907"/>
                    </a:ext>
                  </a:extLst>
                </a:gridCol>
                <a:gridCol w="2157834">
                  <a:extLst>
                    <a:ext uri="{9D8B030D-6E8A-4147-A177-3AD203B41FA5}">
                      <a16:colId xmlns:a16="http://schemas.microsoft.com/office/drawing/2014/main" val="94353836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4</a:t>
                      </a:r>
                      <a:endParaRPr lang="ko-KR" altLang="en-US" sz="13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1" dirty="0"/>
                        <a:t>Computer’s Turn</a:t>
                      </a:r>
                      <a:endParaRPr lang="ko-KR" alt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49470"/>
                  </a:ext>
                </a:extLst>
              </a:tr>
              <a:tr h="27432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300" b="1" dirty="0" err="1"/>
                        <a:t>getComputerMove</a:t>
                      </a:r>
                      <a:endParaRPr lang="en-US" altLang="ko-KR" sz="1300" b="1" dirty="0"/>
                    </a:p>
                    <a:p>
                      <a:pPr algn="l" latinLnBrk="1"/>
                      <a:r>
                        <a:rPr lang="en-US" altLang="ko-KR" sz="1300" b="1" dirty="0" err="1"/>
                        <a:t>getBoardCopy</a:t>
                      </a:r>
                      <a:endParaRPr lang="en-US" altLang="ko-KR" sz="1300" b="1" dirty="0"/>
                    </a:p>
                    <a:p>
                      <a:pPr algn="l" latinLnBrk="1"/>
                      <a:r>
                        <a:rPr lang="en-US" altLang="ko-KR" sz="1300" b="1" dirty="0" err="1"/>
                        <a:t>chooseRandomMoveFromList</a:t>
                      </a:r>
                      <a:endParaRPr lang="ko-KR" altLang="en-US" sz="1300" b="1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512994"/>
                  </a:ext>
                </a:extLst>
              </a:tr>
            </a:tbl>
          </a:graphicData>
        </a:graphic>
      </p:graphicFrame>
      <p:graphicFrame>
        <p:nvGraphicFramePr>
          <p:cNvPr id="28" name="표 8">
            <a:extLst>
              <a:ext uri="{FF2B5EF4-FFF2-40B4-BE49-F238E27FC236}">
                <a16:creationId xmlns:a16="http://schemas.microsoft.com/office/drawing/2014/main" id="{0015E71D-053F-49F3-984B-9818FFEB0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218608"/>
              </p:ext>
            </p:extLst>
          </p:nvPr>
        </p:nvGraphicFramePr>
        <p:xfrm>
          <a:off x="5710596" y="3409706"/>
          <a:ext cx="2592198" cy="77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364">
                  <a:extLst>
                    <a:ext uri="{9D8B030D-6E8A-4147-A177-3AD203B41FA5}">
                      <a16:colId xmlns:a16="http://schemas.microsoft.com/office/drawing/2014/main" val="3922289907"/>
                    </a:ext>
                  </a:extLst>
                </a:gridCol>
                <a:gridCol w="2157834">
                  <a:extLst>
                    <a:ext uri="{9D8B030D-6E8A-4147-A177-3AD203B41FA5}">
                      <a16:colId xmlns:a16="http://schemas.microsoft.com/office/drawing/2014/main" val="94353836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3</a:t>
                      </a:r>
                      <a:endParaRPr lang="ko-KR" altLang="en-US" sz="13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1" dirty="0"/>
                        <a:t>Player’s Turn</a:t>
                      </a:r>
                      <a:endParaRPr lang="ko-KR" alt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49470"/>
                  </a:ext>
                </a:extLst>
              </a:tr>
              <a:tr h="27432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300" b="1" dirty="0" err="1"/>
                        <a:t>getplayerMove</a:t>
                      </a:r>
                      <a:endParaRPr lang="en-US" altLang="ko-KR" sz="1300" b="1" dirty="0"/>
                    </a:p>
                    <a:p>
                      <a:pPr algn="l" latinLnBrk="1"/>
                      <a:r>
                        <a:rPr lang="en-US" altLang="ko-KR" sz="1300" b="1" dirty="0" err="1"/>
                        <a:t>isSpaceFree</a:t>
                      </a:r>
                      <a:endParaRPr lang="ko-KR" altLang="en-US" sz="1300" b="1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512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092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94A5831-CFBB-4760-9F8B-774F6773D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633096"/>
              </p:ext>
            </p:extLst>
          </p:nvPr>
        </p:nvGraphicFramePr>
        <p:xfrm>
          <a:off x="0" y="0"/>
          <a:ext cx="547290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922289907"/>
                    </a:ext>
                  </a:extLst>
                </a:gridCol>
                <a:gridCol w="4947122">
                  <a:extLst>
                    <a:ext uri="{9D8B030D-6E8A-4147-A177-3AD203B41FA5}">
                      <a16:colId xmlns:a16="http://schemas.microsoft.com/office/drawing/2014/main" val="943538361"/>
                    </a:ext>
                  </a:extLst>
                </a:gridCol>
              </a:tblGrid>
              <a:tr h="144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/>
                        <a:t>1</a:t>
                      </a:r>
                      <a:endParaRPr lang="ko-KR" altLang="en-US" sz="3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600" b="1" dirty="0"/>
                        <a:t> </a:t>
                      </a:r>
                      <a:r>
                        <a:rPr lang="en-US" altLang="ko-KR" sz="3600" b="1" dirty="0" err="1"/>
                        <a:t>inputPlayerLetter</a:t>
                      </a:r>
                      <a:endParaRPr lang="ko-KR" altLang="en-US" sz="3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5249470"/>
                  </a:ext>
                </a:extLst>
              </a:tr>
            </a:tbl>
          </a:graphicData>
        </a:graphic>
      </p:graphicFrame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B21C9A05-DB81-40DE-BF34-F9F3D2A98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5" y="1280160"/>
            <a:ext cx="10334625" cy="2962275"/>
          </a:xfrm>
          <a:prstGeom prst="rect">
            <a:avLst/>
          </a:prstGeom>
          <a:ln>
            <a:solidFill>
              <a:srgbClr val="FFFF00"/>
            </a:solidFill>
          </a:ln>
        </p:spPr>
      </p:pic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339FDC1A-DAF4-411B-9F5B-DF05813E3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484438"/>
              </p:ext>
            </p:extLst>
          </p:nvPr>
        </p:nvGraphicFramePr>
        <p:xfrm>
          <a:off x="536625" y="637695"/>
          <a:ext cx="493627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6277">
                  <a:extLst>
                    <a:ext uri="{9D8B030D-6E8A-4147-A177-3AD203B41FA5}">
                      <a16:colId xmlns:a16="http://schemas.microsoft.com/office/drawing/2014/main" val="4277514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플레이어가 </a:t>
                      </a:r>
                      <a:r>
                        <a:rPr lang="en-US" altLang="ko-KR" dirty="0"/>
                        <a:t>X </a:t>
                      </a:r>
                      <a:r>
                        <a:rPr lang="ko-KR" altLang="en-US" dirty="0"/>
                        <a:t>또는 </a:t>
                      </a:r>
                      <a:r>
                        <a:rPr lang="en-US" altLang="ko-KR" dirty="0"/>
                        <a:t>O</a:t>
                      </a:r>
                      <a:r>
                        <a:rPr lang="ko-KR" altLang="en-US" dirty="0"/>
                        <a:t>를 선택하게 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8463127"/>
                  </a:ext>
                </a:extLst>
              </a:tr>
            </a:tbl>
          </a:graphicData>
        </a:graphic>
      </p:graphicFrame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271ECB05-B205-4900-8930-A2A4E9C64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3" y="5118247"/>
            <a:ext cx="6086475" cy="162877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AAA3C9-C1C3-4128-9610-1246B49A480A}"/>
              </a:ext>
            </a:extLst>
          </p:cNvPr>
          <p:cNvSpPr/>
          <p:nvPr/>
        </p:nvSpPr>
        <p:spPr>
          <a:xfrm>
            <a:off x="956345" y="5802479"/>
            <a:ext cx="4806892" cy="22081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5">
            <a:extLst>
              <a:ext uri="{FF2B5EF4-FFF2-40B4-BE49-F238E27FC236}">
                <a16:creationId xmlns:a16="http://schemas.microsoft.com/office/drawing/2014/main" id="{480BB819-6403-436D-8C05-08E4994F8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943976"/>
              </p:ext>
            </p:extLst>
          </p:nvPr>
        </p:nvGraphicFramePr>
        <p:xfrm>
          <a:off x="1006678" y="4351492"/>
          <a:ext cx="4936277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6277">
                  <a:extLst>
                    <a:ext uri="{9D8B030D-6E8A-4147-A177-3AD203B41FA5}">
                      <a16:colId xmlns:a16="http://schemas.microsoft.com/office/drawing/2014/main" val="4277514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플레이어와 컴퓨터의 </a:t>
                      </a:r>
                      <a:r>
                        <a:rPr lang="en-US" altLang="ko-KR" dirty="0"/>
                        <a:t>Letter</a:t>
                      </a:r>
                      <a:r>
                        <a:rPr lang="ko-KR" altLang="en-US" dirty="0"/>
                        <a:t>을 반환하여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각각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playerLetter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computerLetter</a:t>
                      </a:r>
                      <a:r>
                        <a:rPr lang="ko-KR" altLang="en-US" dirty="0"/>
                        <a:t>에 저장한다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8463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763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94A5831-CFBB-4760-9F8B-774F6773D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979362"/>
              </p:ext>
            </p:extLst>
          </p:nvPr>
        </p:nvGraphicFramePr>
        <p:xfrm>
          <a:off x="0" y="0"/>
          <a:ext cx="547290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922289907"/>
                    </a:ext>
                  </a:extLst>
                </a:gridCol>
                <a:gridCol w="4947122">
                  <a:extLst>
                    <a:ext uri="{9D8B030D-6E8A-4147-A177-3AD203B41FA5}">
                      <a16:colId xmlns:a16="http://schemas.microsoft.com/office/drawing/2014/main" val="943538361"/>
                    </a:ext>
                  </a:extLst>
                </a:gridCol>
              </a:tblGrid>
              <a:tr h="144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/>
                        <a:t>1</a:t>
                      </a:r>
                      <a:endParaRPr lang="ko-KR" altLang="en-US" sz="3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600" b="1" dirty="0"/>
                        <a:t> whoGoesFirst</a:t>
                      </a:r>
                      <a:endParaRPr lang="ko-KR" altLang="en-US" sz="3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5249470"/>
                  </a:ext>
                </a:extLst>
              </a:tr>
            </a:tbl>
          </a:graphicData>
        </a:graphic>
      </p:graphicFrame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271ECB05-B205-4900-8930-A2A4E9C64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5" y="3650114"/>
            <a:ext cx="6086475" cy="162877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AAA3C9-C1C3-4128-9610-1246B49A480A}"/>
              </a:ext>
            </a:extLst>
          </p:cNvPr>
          <p:cNvSpPr/>
          <p:nvPr/>
        </p:nvSpPr>
        <p:spPr>
          <a:xfrm>
            <a:off x="956345" y="4567690"/>
            <a:ext cx="2055303" cy="22081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49B8DA17-D332-498B-8083-96987EB92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5" y="1244160"/>
            <a:ext cx="5057775" cy="1390650"/>
          </a:xfrm>
          <a:prstGeom prst="rect">
            <a:avLst/>
          </a:prstGeom>
          <a:ln>
            <a:solidFill>
              <a:srgbClr val="FFFF00"/>
            </a:solidFill>
          </a:ln>
        </p:spPr>
      </p:pic>
      <p:graphicFrame>
        <p:nvGraphicFramePr>
          <p:cNvPr id="25" name="표 5">
            <a:extLst>
              <a:ext uri="{FF2B5EF4-FFF2-40B4-BE49-F238E27FC236}">
                <a16:creationId xmlns:a16="http://schemas.microsoft.com/office/drawing/2014/main" id="{DFDAF78D-8D1F-4971-A7D4-D384B2934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450124"/>
              </p:ext>
            </p:extLst>
          </p:nvPr>
        </p:nvGraphicFramePr>
        <p:xfrm>
          <a:off x="543509" y="637695"/>
          <a:ext cx="493627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6277">
                  <a:extLst>
                    <a:ext uri="{9D8B030D-6E8A-4147-A177-3AD203B41FA5}">
                      <a16:colId xmlns:a16="http://schemas.microsoft.com/office/drawing/2014/main" val="4277514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선공을 결정한다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8463127"/>
                  </a:ext>
                </a:extLst>
              </a:tr>
            </a:tbl>
          </a:graphicData>
        </a:graphic>
      </p:graphicFrame>
      <p:graphicFrame>
        <p:nvGraphicFramePr>
          <p:cNvPr id="28" name="표 5">
            <a:extLst>
              <a:ext uri="{FF2B5EF4-FFF2-40B4-BE49-F238E27FC236}">
                <a16:creationId xmlns:a16="http://schemas.microsoft.com/office/drawing/2014/main" id="{BE016301-32EE-4717-934D-49B7A9AA6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382655"/>
              </p:ext>
            </p:extLst>
          </p:nvPr>
        </p:nvGraphicFramePr>
        <p:xfrm>
          <a:off x="1006679" y="2846061"/>
          <a:ext cx="4936277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6277">
                  <a:extLst>
                    <a:ext uri="{9D8B030D-6E8A-4147-A177-3AD203B41FA5}">
                      <a16:colId xmlns:a16="http://schemas.microsoft.com/office/drawing/2014/main" val="4277514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‘computer’</a:t>
                      </a:r>
                      <a:r>
                        <a:rPr lang="ko-KR" altLang="en-US" dirty="0"/>
                        <a:t> 또는 </a:t>
                      </a:r>
                      <a:r>
                        <a:rPr lang="en-US" altLang="ko-KR" dirty="0"/>
                        <a:t>‘player’</a:t>
                      </a:r>
                      <a:r>
                        <a:rPr lang="ko-KR" altLang="en-US" dirty="0"/>
                        <a:t>을 무작위로 반환하여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turn</a:t>
                      </a:r>
                      <a:r>
                        <a:rPr lang="ko-KR" altLang="en-US" dirty="0"/>
                        <a:t>에 저장하고 이를 기점으로 게임을 시작한다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8463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1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94A5831-CFBB-4760-9F8B-774F6773D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272506"/>
              </p:ext>
            </p:extLst>
          </p:nvPr>
        </p:nvGraphicFramePr>
        <p:xfrm>
          <a:off x="0" y="0"/>
          <a:ext cx="5499889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767">
                  <a:extLst>
                    <a:ext uri="{9D8B030D-6E8A-4147-A177-3AD203B41FA5}">
                      <a16:colId xmlns:a16="http://schemas.microsoft.com/office/drawing/2014/main" val="3922289907"/>
                    </a:ext>
                  </a:extLst>
                </a:gridCol>
                <a:gridCol w="4947122">
                  <a:extLst>
                    <a:ext uri="{9D8B030D-6E8A-4147-A177-3AD203B41FA5}">
                      <a16:colId xmlns:a16="http://schemas.microsoft.com/office/drawing/2014/main" val="943538361"/>
                    </a:ext>
                  </a:extLst>
                </a:gridCol>
              </a:tblGrid>
              <a:tr h="144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/>
                        <a:t>2</a:t>
                      </a:r>
                      <a:endParaRPr lang="ko-KR" altLang="en-US" sz="3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600" b="1" dirty="0"/>
                        <a:t> </a:t>
                      </a:r>
                      <a:r>
                        <a:rPr lang="en-US" altLang="ko-KR" sz="3600" b="1" dirty="0" err="1"/>
                        <a:t>drawBoard</a:t>
                      </a:r>
                      <a:endParaRPr lang="ko-KR" altLang="en-US" sz="3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5249470"/>
                  </a:ext>
                </a:extLst>
              </a:tr>
            </a:tbl>
          </a:graphicData>
        </a:graphic>
      </p:graphicFrame>
      <p:graphicFrame>
        <p:nvGraphicFramePr>
          <p:cNvPr id="25" name="표 5">
            <a:extLst>
              <a:ext uri="{FF2B5EF4-FFF2-40B4-BE49-F238E27FC236}">
                <a16:creationId xmlns:a16="http://schemas.microsoft.com/office/drawing/2014/main" id="{DFDAF78D-8D1F-4971-A7D4-D384B2934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310541"/>
              </p:ext>
            </p:extLst>
          </p:nvPr>
        </p:nvGraphicFramePr>
        <p:xfrm>
          <a:off x="563610" y="639768"/>
          <a:ext cx="493627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6277">
                  <a:extLst>
                    <a:ext uri="{9D8B030D-6E8A-4147-A177-3AD203B41FA5}">
                      <a16:colId xmlns:a16="http://schemas.microsoft.com/office/drawing/2014/main" val="4277514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보드를 그린다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846312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08E1B81-E0DA-4460-8E01-3987D6F02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391239"/>
              </p:ext>
            </p:extLst>
          </p:nvPr>
        </p:nvGraphicFramePr>
        <p:xfrm>
          <a:off x="-2" y="4618768"/>
          <a:ext cx="5499889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767">
                  <a:extLst>
                    <a:ext uri="{9D8B030D-6E8A-4147-A177-3AD203B41FA5}">
                      <a16:colId xmlns:a16="http://schemas.microsoft.com/office/drawing/2014/main" val="3922289907"/>
                    </a:ext>
                  </a:extLst>
                </a:gridCol>
                <a:gridCol w="4947122">
                  <a:extLst>
                    <a:ext uri="{9D8B030D-6E8A-4147-A177-3AD203B41FA5}">
                      <a16:colId xmlns:a16="http://schemas.microsoft.com/office/drawing/2014/main" val="943538361"/>
                    </a:ext>
                  </a:extLst>
                </a:gridCol>
              </a:tblGrid>
              <a:tr h="144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/>
                        <a:t>2</a:t>
                      </a:r>
                      <a:endParaRPr lang="ko-KR" altLang="en-US" sz="3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600" b="1" dirty="0"/>
                        <a:t> </a:t>
                      </a:r>
                      <a:r>
                        <a:rPr lang="en-US" altLang="ko-KR" sz="3600" b="1" dirty="0" err="1"/>
                        <a:t>makeMove</a:t>
                      </a:r>
                      <a:endParaRPr lang="ko-KR" altLang="en-US" sz="3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5249470"/>
                  </a:ext>
                </a:extLst>
              </a:tr>
            </a:tbl>
          </a:graphicData>
        </a:graphic>
      </p:graphicFrame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ACCA9198-0491-41E0-A37C-7CB4C7B5E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213425"/>
              </p:ext>
            </p:extLst>
          </p:nvPr>
        </p:nvGraphicFramePr>
        <p:xfrm>
          <a:off x="563610" y="5256463"/>
          <a:ext cx="493627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6277">
                  <a:extLst>
                    <a:ext uri="{9D8B030D-6E8A-4147-A177-3AD203B41FA5}">
                      <a16:colId xmlns:a16="http://schemas.microsoft.com/office/drawing/2014/main" val="4277514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보드에 움직임을 표시한다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8463127"/>
                  </a:ext>
                </a:extLst>
              </a:tr>
            </a:tbl>
          </a:graphicData>
        </a:graphic>
      </p:graphicFrame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D2C675EF-BD74-460D-B2F9-D4C9B24F0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5" y="1230697"/>
            <a:ext cx="7943850" cy="1828800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E284AC6-7533-467D-AD1C-B004D5943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5" y="5919570"/>
            <a:ext cx="4076700" cy="447675"/>
          </a:xfrm>
          <a:prstGeom prst="rect">
            <a:avLst/>
          </a:prstGeom>
          <a:ln>
            <a:solidFill>
              <a:srgbClr val="FFFF00"/>
            </a:solidFill>
          </a:ln>
        </p:spPr>
      </p:pic>
      <p:graphicFrame>
        <p:nvGraphicFramePr>
          <p:cNvPr id="13" name="표 3">
            <a:extLst>
              <a:ext uri="{FF2B5EF4-FFF2-40B4-BE49-F238E27FC236}">
                <a16:creationId xmlns:a16="http://schemas.microsoft.com/office/drawing/2014/main" id="{9803542B-7DCA-450F-94F4-661D60507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339945"/>
              </p:ext>
            </p:extLst>
          </p:nvPr>
        </p:nvGraphicFramePr>
        <p:xfrm>
          <a:off x="8986479" y="1946977"/>
          <a:ext cx="295105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3686">
                  <a:extLst>
                    <a:ext uri="{9D8B030D-6E8A-4147-A177-3AD203B41FA5}">
                      <a16:colId xmlns:a16="http://schemas.microsoft.com/office/drawing/2014/main" val="1233335177"/>
                    </a:ext>
                  </a:extLst>
                </a:gridCol>
                <a:gridCol w="983686">
                  <a:extLst>
                    <a:ext uri="{9D8B030D-6E8A-4147-A177-3AD203B41FA5}">
                      <a16:colId xmlns:a16="http://schemas.microsoft.com/office/drawing/2014/main" val="4114853375"/>
                    </a:ext>
                  </a:extLst>
                </a:gridCol>
                <a:gridCol w="983686">
                  <a:extLst>
                    <a:ext uri="{9D8B030D-6E8A-4147-A177-3AD203B41FA5}">
                      <a16:colId xmlns:a16="http://schemas.microsoft.com/office/drawing/2014/main" val="16301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Board[7]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Board[8]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Board[9]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310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Board[4]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Board[5]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Board[6]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257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Board[1]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Board[2]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Board[3]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968074"/>
                  </a:ext>
                </a:extLst>
              </a:tr>
            </a:tbl>
          </a:graphicData>
        </a:graphic>
      </p:graphicFrame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7D80D8A5-80D0-4625-95E4-848CA9CDD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965295"/>
              </p:ext>
            </p:extLst>
          </p:nvPr>
        </p:nvGraphicFramePr>
        <p:xfrm>
          <a:off x="6461387" y="5256463"/>
          <a:ext cx="54761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615">
                  <a:extLst>
                    <a:ext uri="{9D8B030D-6E8A-4147-A177-3AD203B41FA5}">
                      <a16:colId xmlns:a16="http://schemas.microsoft.com/office/drawing/2014/main" val="2140528789"/>
                    </a:ext>
                  </a:extLst>
                </a:gridCol>
                <a:gridCol w="547615">
                  <a:extLst>
                    <a:ext uri="{9D8B030D-6E8A-4147-A177-3AD203B41FA5}">
                      <a16:colId xmlns:a16="http://schemas.microsoft.com/office/drawing/2014/main" val="1609236234"/>
                    </a:ext>
                  </a:extLst>
                </a:gridCol>
                <a:gridCol w="547615">
                  <a:extLst>
                    <a:ext uri="{9D8B030D-6E8A-4147-A177-3AD203B41FA5}">
                      <a16:colId xmlns:a16="http://schemas.microsoft.com/office/drawing/2014/main" val="2884845379"/>
                    </a:ext>
                  </a:extLst>
                </a:gridCol>
                <a:gridCol w="547615">
                  <a:extLst>
                    <a:ext uri="{9D8B030D-6E8A-4147-A177-3AD203B41FA5}">
                      <a16:colId xmlns:a16="http://schemas.microsoft.com/office/drawing/2014/main" val="941973542"/>
                    </a:ext>
                  </a:extLst>
                </a:gridCol>
                <a:gridCol w="547615">
                  <a:extLst>
                    <a:ext uri="{9D8B030D-6E8A-4147-A177-3AD203B41FA5}">
                      <a16:colId xmlns:a16="http://schemas.microsoft.com/office/drawing/2014/main" val="1276088762"/>
                    </a:ext>
                  </a:extLst>
                </a:gridCol>
                <a:gridCol w="547615">
                  <a:extLst>
                    <a:ext uri="{9D8B030D-6E8A-4147-A177-3AD203B41FA5}">
                      <a16:colId xmlns:a16="http://schemas.microsoft.com/office/drawing/2014/main" val="3724672286"/>
                    </a:ext>
                  </a:extLst>
                </a:gridCol>
                <a:gridCol w="547615">
                  <a:extLst>
                    <a:ext uri="{9D8B030D-6E8A-4147-A177-3AD203B41FA5}">
                      <a16:colId xmlns:a16="http://schemas.microsoft.com/office/drawing/2014/main" val="691848065"/>
                    </a:ext>
                  </a:extLst>
                </a:gridCol>
                <a:gridCol w="547615">
                  <a:extLst>
                    <a:ext uri="{9D8B030D-6E8A-4147-A177-3AD203B41FA5}">
                      <a16:colId xmlns:a16="http://schemas.microsoft.com/office/drawing/2014/main" val="1039046508"/>
                    </a:ext>
                  </a:extLst>
                </a:gridCol>
                <a:gridCol w="547615">
                  <a:extLst>
                    <a:ext uri="{9D8B030D-6E8A-4147-A177-3AD203B41FA5}">
                      <a16:colId xmlns:a16="http://schemas.microsoft.com/office/drawing/2014/main" val="969313842"/>
                    </a:ext>
                  </a:extLst>
                </a:gridCol>
                <a:gridCol w="547615">
                  <a:extLst>
                    <a:ext uri="{9D8B030D-6E8A-4147-A177-3AD203B41FA5}">
                      <a16:colId xmlns:a16="http://schemas.microsoft.com/office/drawing/2014/main" val="2859353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420856"/>
                  </a:ext>
                </a:extLst>
              </a:tr>
            </a:tbl>
          </a:graphicData>
        </a:graphic>
      </p:graphicFrame>
      <p:graphicFrame>
        <p:nvGraphicFramePr>
          <p:cNvPr id="18" name="표 4">
            <a:extLst>
              <a:ext uri="{FF2B5EF4-FFF2-40B4-BE49-F238E27FC236}">
                <a16:creationId xmlns:a16="http://schemas.microsoft.com/office/drawing/2014/main" id="{627CC206-D35F-4AF5-9354-97F97AAE7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065683"/>
              </p:ext>
            </p:extLst>
          </p:nvPr>
        </p:nvGraphicFramePr>
        <p:xfrm>
          <a:off x="6461387" y="5627303"/>
          <a:ext cx="54761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615">
                  <a:extLst>
                    <a:ext uri="{9D8B030D-6E8A-4147-A177-3AD203B41FA5}">
                      <a16:colId xmlns:a16="http://schemas.microsoft.com/office/drawing/2014/main" val="2140528789"/>
                    </a:ext>
                  </a:extLst>
                </a:gridCol>
                <a:gridCol w="547615">
                  <a:extLst>
                    <a:ext uri="{9D8B030D-6E8A-4147-A177-3AD203B41FA5}">
                      <a16:colId xmlns:a16="http://schemas.microsoft.com/office/drawing/2014/main" val="1609236234"/>
                    </a:ext>
                  </a:extLst>
                </a:gridCol>
                <a:gridCol w="547615">
                  <a:extLst>
                    <a:ext uri="{9D8B030D-6E8A-4147-A177-3AD203B41FA5}">
                      <a16:colId xmlns:a16="http://schemas.microsoft.com/office/drawing/2014/main" val="2884845379"/>
                    </a:ext>
                  </a:extLst>
                </a:gridCol>
                <a:gridCol w="547615">
                  <a:extLst>
                    <a:ext uri="{9D8B030D-6E8A-4147-A177-3AD203B41FA5}">
                      <a16:colId xmlns:a16="http://schemas.microsoft.com/office/drawing/2014/main" val="941973542"/>
                    </a:ext>
                  </a:extLst>
                </a:gridCol>
                <a:gridCol w="547615">
                  <a:extLst>
                    <a:ext uri="{9D8B030D-6E8A-4147-A177-3AD203B41FA5}">
                      <a16:colId xmlns:a16="http://schemas.microsoft.com/office/drawing/2014/main" val="1276088762"/>
                    </a:ext>
                  </a:extLst>
                </a:gridCol>
                <a:gridCol w="547615">
                  <a:extLst>
                    <a:ext uri="{9D8B030D-6E8A-4147-A177-3AD203B41FA5}">
                      <a16:colId xmlns:a16="http://schemas.microsoft.com/office/drawing/2014/main" val="3724672286"/>
                    </a:ext>
                  </a:extLst>
                </a:gridCol>
                <a:gridCol w="547615">
                  <a:extLst>
                    <a:ext uri="{9D8B030D-6E8A-4147-A177-3AD203B41FA5}">
                      <a16:colId xmlns:a16="http://schemas.microsoft.com/office/drawing/2014/main" val="691848065"/>
                    </a:ext>
                  </a:extLst>
                </a:gridCol>
                <a:gridCol w="547615">
                  <a:extLst>
                    <a:ext uri="{9D8B030D-6E8A-4147-A177-3AD203B41FA5}">
                      <a16:colId xmlns:a16="http://schemas.microsoft.com/office/drawing/2014/main" val="1039046508"/>
                    </a:ext>
                  </a:extLst>
                </a:gridCol>
                <a:gridCol w="547615">
                  <a:extLst>
                    <a:ext uri="{9D8B030D-6E8A-4147-A177-3AD203B41FA5}">
                      <a16:colId xmlns:a16="http://schemas.microsoft.com/office/drawing/2014/main" val="969313842"/>
                    </a:ext>
                  </a:extLst>
                </a:gridCol>
                <a:gridCol w="547615">
                  <a:extLst>
                    <a:ext uri="{9D8B030D-6E8A-4147-A177-3AD203B41FA5}">
                      <a16:colId xmlns:a16="http://schemas.microsoft.com/office/drawing/2014/main" val="2859353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[1]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[2]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[3]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[4]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[5]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[6]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[7]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[8]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[9]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420856"/>
                  </a:ext>
                </a:extLst>
              </a:tr>
            </a:tbl>
          </a:graphicData>
        </a:graphic>
      </p:graphicFrame>
      <p:graphicFrame>
        <p:nvGraphicFramePr>
          <p:cNvPr id="20" name="표 3">
            <a:extLst>
              <a:ext uri="{FF2B5EF4-FFF2-40B4-BE49-F238E27FC236}">
                <a16:creationId xmlns:a16="http://schemas.microsoft.com/office/drawing/2014/main" id="{DCFB0643-48EE-4794-BC4E-C749F6CC4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775847"/>
              </p:ext>
            </p:extLst>
          </p:nvPr>
        </p:nvGraphicFramePr>
        <p:xfrm>
          <a:off x="8978090" y="3601720"/>
          <a:ext cx="295105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3686">
                  <a:extLst>
                    <a:ext uri="{9D8B030D-6E8A-4147-A177-3AD203B41FA5}">
                      <a16:colId xmlns:a16="http://schemas.microsoft.com/office/drawing/2014/main" val="1233335177"/>
                    </a:ext>
                  </a:extLst>
                </a:gridCol>
                <a:gridCol w="983686">
                  <a:extLst>
                    <a:ext uri="{9D8B030D-6E8A-4147-A177-3AD203B41FA5}">
                      <a16:colId xmlns:a16="http://schemas.microsoft.com/office/drawing/2014/main" val="4114853375"/>
                    </a:ext>
                  </a:extLst>
                </a:gridCol>
                <a:gridCol w="983686">
                  <a:extLst>
                    <a:ext uri="{9D8B030D-6E8A-4147-A177-3AD203B41FA5}">
                      <a16:colId xmlns:a16="http://schemas.microsoft.com/office/drawing/2014/main" val="16301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310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257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968074"/>
                  </a:ext>
                </a:extLst>
              </a:tr>
            </a:tbl>
          </a:graphicData>
        </a:graphic>
      </p:graphicFrame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D572F6A3-0A3D-447C-8461-150EF855AB15}"/>
              </a:ext>
            </a:extLst>
          </p:cNvPr>
          <p:cNvSpPr/>
          <p:nvPr/>
        </p:nvSpPr>
        <p:spPr>
          <a:xfrm>
            <a:off x="8162487" y="2310290"/>
            <a:ext cx="713065" cy="385894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0D8DBF3-0196-4E15-A67B-4933EE6EE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5" y="3162857"/>
            <a:ext cx="6096000" cy="135255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796E47-DE10-4150-8C61-98BCD31E37C5}"/>
              </a:ext>
            </a:extLst>
          </p:cNvPr>
          <p:cNvSpPr/>
          <p:nvPr/>
        </p:nvSpPr>
        <p:spPr>
          <a:xfrm>
            <a:off x="1297092" y="3826756"/>
            <a:ext cx="2055303" cy="22081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2C3CFE7-7AE7-41F0-A018-5C9560689CD4}"/>
              </a:ext>
            </a:extLst>
          </p:cNvPr>
          <p:cNvSpPr/>
          <p:nvPr/>
        </p:nvSpPr>
        <p:spPr>
          <a:xfrm>
            <a:off x="1297091" y="4290718"/>
            <a:ext cx="3677581" cy="22081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538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94A5831-CFBB-4760-9F8B-774F6773D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179594"/>
              </p:ext>
            </p:extLst>
          </p:nvPr>
        </p:nvGraphicFramePr>
        <p:xfrm>
          <a:off x="0" y="0"/>
          <a:ext cx="5506239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117">
                  <a:extLst>
                    <a:ext uri="{9D8B030D-6E8A-4147-A177-3AD203B41FA5}">
                      <a16:colId xmlns:a16="http://schemas.microsoft.com/office/drawing/2014/main" val="3922289907"/>
                    </a:ext>
                  </a:extLst>
                </a:gridCol>
                <a:gridCol w="4947122">
                  <a:extLst>
                    <a:ext uri="{9D8B030D-6E8A-4147-A177-3AD203B41FA5}">
                      <a16:colId xmlns:a16="http://schemas.microsoft.com/office/drawing/2014/main" val="943538361"/>
                    </a:ext>
                  </a:extLst>
                </a:gridCol>
              </a:tblGrid>
              <a:tr h="144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/>
                        <a:t>3</a:t>
                      </a:r>
                      <a:endParaRPr lang="ko-KR" altLang="en-US" sz="3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600" b="1" dirty="0"/>
                        <a:t> </a:t>
                      </a:r>
                      <a:r>
                        <a:rPr lang="en-US" altLang="ko-KR" sz="3600" b="1" dirty="0" err="1"/>
                        <a:t>getPlayerMove</a:t>
                      </a:r>
                      <a:endParaRPr lang="ko-KR" altLang="en-US" sz="3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5249470"/>
                  </a:ext>
                </a:extLst>
              </a:tr>
            </a:tbl>
          </a:graphicData>
        </a:graphic>
      </p:graphicFrame>
      <p:graphicFrame>
        <p:nvGraphicFramePr>
          <p:cNvPr id="25" name="표 5">
            <a:extLst>
              <a:ext uri="{FF2B5EF4-FFF2-40B4-BE49-F238E27FC236}">
                <a16:creationId xmlns:a16="http://schemas.microsoft.com/office/drawing/2014/main" id="{DFDAF78D-8D1F-4971-A7D4-D384B2934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125016"/>
              </p:ext>
            </p:extLst>
          </p:nvPr>
        </p:nvGraphicFramePr>
        <p:xfrm>
          <a:off x="569960" y="637695"/>
          <a:ext cx="493627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6277">
                  <a:extLst>
                    <a:ext uri="{9D8B030D-6E8A-4147-A177-3AD203B41FA5}">
                      <a16:colId xmlns:a16="http://schemas.microsoft.com/office/drawing/2014/main" val="4277514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플레이어의 턴</a:t>
                      </a:r>
                      <a:r>
                        <a:rPr lang="en-US" altLang="ko-KR" dirty="0"/>
                        <a:t>!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846312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08E1B81-E0DA-4460-8E01-3987D6F02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809663"/>
              </p:ext>
            </p:extLst>
          </p:nvPr>
        </p:nvGraphicFramePr>
        <p:xfrm>
          <a:off x="-2" y="4618768"/>
          <a:ext cx="5506239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117">
                  <a:extLst>
                    <a:ext uri="{9D8B030D-6E8A-4147-A177-3AD203B41FA5}">
                      <a16:colId xmlns:a16="http://schemas.microsoft.com/office/drawing/2014/main" val="3922289907"/>
                    </a:ext>
                  </a:extLst>
                </a:gridCol>
                <a:gridCol w="4947122">
                  <a:extLst>
                    <a:ext uri="{9D8B030D-6E8A-4147-A177-3AD203B41FA5}">
                      <a16:colId xmlns:a16="http://schemas.microsoft.com/office/drawing/2014/main" val="943538361"/>
                    </a:ext>
                  </a:extLst>
                </a:gridCol>
              </a:tblGrid>
              <a:tr h="144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/>
                        <a:t>3</a:t>
                      </a:r>
                      <a:endParaRPr lang="ko-KR" altLang="en-US" sz="3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600" b="1" dirty="0"/>
                        <a:t> </a:t>
                      </a:r>
                      <a:r>
                        <a:rPr lang="en-US" altLang="ko-KR" sz="3600" b="1" dirty="0" err="1"/>
                        <a:t>isSpaceFree</a:t>
                      </a:r>
                      <a:endParaRPr lang="ko-KR" altLang="en-US" sz="3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5249470"/>
                  </a:ext>
                </a:extLst>
              </a:tr>
            </a:tbl>
          </a:graphicData>
        </a:graphic>
      </p:graphicFrame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ACCA9198-0491-41E0-A37C-7CB4C7B5E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005624"/>
              </p:ext>
            </p:extLst>
          </p:nvPr>
        </p:nvGraphicFramePr>
        <p:xfrm>
          <a:off x="569960" y="5258848"/>
          <a:ext cx="493627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6277">
                  <a:extLst>
                    <a:ext uri="{9D8B030D-6E8A-4147-A177-3AD203B41FA5}">
                      <a16:colId xmlns:a16="http://schemas.microsoft.com/office/drawing/2014/main" val="4277514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공간이 비어 있으면 </a:t>
                      </a:r>
                      <a:r>
                        <a:rPr lang="en-US" altLang="ko-KR" dirty="0"/>
                        <a:t>True</a:t>
                      </a:r>
                      <a:r>
                        <a:rPr lang="ko-KR" altLang="en-US" dirty="0"/>
                        <a:t>를 반환한다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8463127"/>
                  </a:ext>
                </a:extLst>
              </a:tr>
            </a:tbl>
          </a:graphicData>
        </a:graphic>
      </p:graphicFrame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2BFFFDC-EB9B-4741-906D-D8AC38131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5" y="1146776"/>
            <a:ext cx="8867775" cy="1666875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70B833-2B5B-4515-B877-1F93E2DD9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3" y="5807759"/>
            <a:ext cx="6657975" cy="695325"/>
          </a:xfrm>
          <a:prstGeom prst="rect">
            <a:avLst/>
          </a:prstGeom>
          <a:ln>
            <a:solidFill>
              <a:srgbClr val="FFFF00"/>
            </a:solidFill>
          </a:ln>
        </p:spPr>
      </p:pic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95462170-CE3A-469B-8635-E8B68D981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260281"/>
              </p:ext>
            </p:extLst>
          </p:nvPr>
        </p:nvGraphicFramePr>
        <p:xfrm>
          <a:off x="569960" y="3058160"/>
          <a:ext cx="6007009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7009">
                  <a:extLst>
                    <a:ext uri="{9D8B030D-6E8A-4147-A177-3AD203B41FA5}">
                      <a16:colId xmlns:a16="http://schemas.microsoft.com/office/drawing/2014/main" val="4277514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숫자를 입력 받고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그 위치에 </a:t>
                      </a:r>
                      <a:r>
                        <a:rPr lang="en-US" altLang="ko-KR" dirty="0"/>
                        <a:t>Letter</a:t>
                      </a:r>
                      <a:r>
                        <a:rPr lang="ko-KR" altLang="en-US" dirty="0"/>
                        <a:t>을 그릴 수 있으면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입력 받은 숫자를 정수로 형 변환 후 반환한다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8463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006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1FEF2A5-0288-4CD6-AF2D-32BD0FC0D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070" y="0"/>
            <a:ext cx="8227929" cy="6858000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94A5831-CFBB-4760-9F8B-774F6773D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961125"/>
              </p:ext>
            </p:extLst>
          </p:nvPr>
        </p:nvGraphicFramePr>
        <p:xfrm>
          <a:off x="1" y="0"/>
          <a:ext cx="3876787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230">
                  <a:extLst>
                    <a:ext uri="{9D8B030D-6E8A-4147-A177-3AD203B41FA5}">
                      <a16:colId xmlns:a16="http://schemas.microsoft.com/office/drawing/2014/main" val="3922289907"/>
                    </a:ext>
                  </a:extLst>
                </a:gridCol>
                <a:gridCol w="3433557">
                  <a:extLst>
                    <a:ext uri="{9D8B030D-6E8A-4147-A177-3AD203B41FA5}">
                      <a16:colId xmlns:a16="http://schemas.microsoft.com/office/drawing/2014/main" val="943538361"/>
                    </a:ext>
                  </a:extLst>
                </a:gridCol>
              </a:tblGrid>
              <a:tr h="144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4</a:t>
                      </a:r>
                      <a:endParaRPr lang="ko-KR" alt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b="1" dirty="0"/>
                        <a:t> </a:t>
                      </a:r>
                      <a:r>
                        <a:rPr lang="en-US" altLang="ko-KR" sz="2400" b="1" dirty="0" err="1"/>
                        <a:t>getComputerMove</a:t>
                      </a:r>
                      <a:endParaRPr lang="ko-KR" alt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5249470"/>
                  </a:ext>
                </a:extLst>
              </a:tr>
            </a:tbl>
          </a:graphicData>
        </a:graphic>
      </p:graphicFrame>
      <p:graphicFrame>
        <p:nvGraphicFramePr>
          <p:cNvPr id="25" name="표 5">
            <a:extLst>
              <a:ext uri="{FF2B5EF4-FFF2-40B4-BE49-F238E27FC236}">
                <a16:creationId xmlns:a16="http://schemas.microsoft.com/office/drawing/2014/main" id="{DFDAF78D-8D1F-4971-A7D4-D384B2934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170086"/>
              </p:ext>
            </p:extLst>
          </p:nvPr>
        </p:nvGraphicFramePr>
        <p:xfrm>
          <a:off x="448353" y="457200"/>
          <a:ext cx="342843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8435">
                  <a:extLst>
                    <a:ext uri="{9D8B030D-6E8A-4147-A177-3AD203B41FA5}">
                      <a16:colId xmlns:a16="http://schemas.microsoft.com/office/drawing/2014/main" val="4277514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컴퓨터의 턴</a:t>
                      </a:r>
                      <a:r>
                        <a:rPr lang="en-US" altLang="ko-KR" dirty="0"/>
                        <a:t>!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8463127"/>
                  </a:ext>
                </a:extLst>
              </a:tr>
            </a:tbl>
          </a:graphicData>
        </a:graphic>
      </p:graphicFrame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9C59596-4F9D-4F0F-AC5E-FBBF7E22E5D5}"/>
              </a:ext>
            </a:extLst>
          </p:cNvPr>
          <p:cNvSpPr/>
          <p:nvPr/>
        </p:nvSpPr>
        <p:spPr>
          <a:xfrm rot="10800000">
            <a:off x="3411652" y="1485691"/>
            <a:ext cx="1613350" cy="385894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B675C4C-F597-4922-A0F5-0729ECF51FF5}"/>
              </a:ext>
            </a:extLst>
          </p:cNvPr>
          <p:cNvSpPr/>
          <p:nvPr/>
        </p:nvSpPr>
        <p:spPr>
          <a:xfrm rot="10800000">
            <a:off x="3411652" y="3102341"/>
            <a:ext cx="1613351" cy="385894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F5C9A69-4A16-4993-A676-74E7BD288D76}"/>
              </a:ext>
            </a:extLst>
          </p:cNvPr>
          <p:cNvSpPr/>
          <p:nvPr/>
        </p:nvSpPr>
        <p:spPr>
          <a:xfrm rot="10800000">
            <a:off x="3411652" y="4894496"/>
            <a:ext cx="1613352" cy="385894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D7860F8-EA8A-4C9E-8B89-7763DB51D34F}"/>
              </a:ext>
            </a:extLst>
          </p:cNvPr>
          <p:cNvSpPr/>
          <p:nvPr/>
        </p:nvSpPr>
        <p:spPr>
          <a:xfrm rot="10800000">
            <a:off x="3411649" y="5722536"/>
            <a:ext cx="1613353" cy="385894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23625B2-26AD-48BB-BD1E-C5970FDBB5E6}"/>
              </a:ext>
            </a:extLst>
          </p:cNvPr>
          <p:cNvSpPr/>
          <p:nvPr/>
        </p:nvSpPr>
        <p:spPr>
          <a:xfrm rot="10800000">
            <a:off x="3411649" y="6400800"/>
            <a:ext cx="1613353" cy="385894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모서리가 접힌 도형 1">
            <a:extLst>
              <a:ext uri="{FF2B5EF4-FFF2-40B4-BE49-F238E27FC236}">
                <a16:creationId xmlns:a16="http://schemas.microsoft.com/office/drawing/2014/main" id="{CF3D3751-4A97-4223-BE97-DE8BDEA3244B}"/>
              </a:ext>
            </a:extLst>
          </p:cNvPr>
          <p:cNvSpPr/>
          <p:nvPr/>
        </p:nvSpPr>
        <p:spPr>
          <a:xfrm>
            <a:off x="580709" y="1332263"/>
            <a:ext cx="2706973" cy="130868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/>
          </a:p>
          <a:p>
            <a:pPr algn="ctr"/>
            <a:r>
              <a:rPr lang="ko-KR" altLang="en-US" sz="1500" dirty="0"/>
              <a:t>이번 턴에 승리할 수 있는가</a:t>
            </a:r>
            <a:r>
              <a:rPr lang="en-US" altLang="ko-KR" sz="1500" dirty="0"/>
              <a:t>?</a:t>
            </a:r>
            <a:endParaRPr lang="ko-KR" altLang="en-US" sz="1500" dirty="0"/>
          </a:p>
        </p:txBody>
      </p:sp>
      <p:sp>
        <p:nvSpPr>
          <p:cNvPr id="12" name="사각형: 모서리가 접힌 도형 11">
            <a:extLst>
              <a:ext uri="{FF2B5EF4-FFF2-40B4-BE49-F238E27FC236}">
                <a16:creationId xmlns:a16="http://schemas.microsoft.com/office/drawing/2014/main" id="{1AABA6A4-7505-4C17-B756-C8CA8D861E78}"/>
              </a:ext>
            </a:extLst>
          </p:cNvPr>
          <p:cNvSpPr/>
          <p:nvPr/>
        </p:nvSpPr>
        <p:spPr>
          <a:xfrm>
            <a:off x="580710" y="2796608"/>
            <a:ext cx="2706973" cy="130868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상대의 승리를 방해할 수 있는가</a:t>
            </a:r>
            <a:r>
              <a:rPr lang="en-US" altLang="ko-KR" sz="1500" dirty="0"/>
              <a:t>?</a:t>
            </a:r>
            <a:endParaRPr lang="ko-KR" altLang="en-US" sz="1500" dirty="0"/>
          </a:p>
        </p:txBody>
      </p:sp>
      <p:sp>
        <p:nvSpPr>
          <p:cNvPr id="13" name="사각형: 모서리가 접힌 도형 12">
            <a:extLst>
              <a:ext uri="{FF2B5EF4-FFF2-40B4-BE49-F238E27FC236}">
                <a16:creationId xmlns:a16="http://schemas.microsoft.com/office/drawing/2014/main" id="{1B019679-8879-4AF7-9F74-8F7EEFFF001D}"/>
              </a:ext>
            </a:extLst>
          </p:cNvPr>
          <p:cNvSpPr/>
          <p:nvPr/>
        </p:nvSpPr>
        <p:spPr>
          <a:xfrm>
            <a:off x="580711" y="4624892"/>
            <a:ext cx="2706973" cy="98823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/>
          </a:p>
          <a:p>
            <a:pPr algn="ctr"/>
            <a:r>
              <a:rPr lang="en-US" altLang="ko-KR" sz="1500" dirty="0"/>
              <a:t>Corners</a:t>
            </a:r>
            <a:endParaRPr lang="ko-KR" altLang="en-US" sz="1500" dirty="0"/>
          </a:p>
        </p:txBody>
      </p:sp>
      <p:sp>
        <p:nvSpPr>
          <p:cNvPr id="14" name="사각형: 모서리가 접힌 도형 13">
            <a:extLst>
              <a:ext uri="{FF2B5EF4-FFF2-40B4-BE49-F238E27FC236}">
                <a16:creationId xmlns:a16="http://schemas.microsoft.com/office/drawing/2014/main" id="{592FA997-53A1-42CD-A761-B065304A28E6}"/>
              </a:ext>
            </a:extLst>
          </p:cNvPr>
          <p:cNvSpPr/>
          <p:nvPr/>
        </p:nvSpPr>
        <p:spPr>
          <a:xfrm>
            <a:off x="580712" y="5762536"/>
            <a:ext cx="2706973" cy="38589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Center</a:t>
            </a:r>
            <a:endParaRPr lang="ko-KR" altLang="en-US" sz="1500" dirty="0"/>
          </a:p>
        </p:txBody>
      </p:sp>
      <p:sp>
        <p:nvSpPr>
          <p:cNvPr id="15" name="사각형: 모서리가 접힌 도형 14">
            <a:extLst>
              <a:ext uri="{FF2B5EF4-FFF2-40B4-BE49-F238E27FC236}">
                <a16:creationId xmlns:a16="http://schemas.microsoft.com/office/drawing/2014/main" id="{15D20385-C007-437B-BA73-4F60059D4473}"/>
              </a:ext>
            </a:extLst>
          </p:cNvPr>
          <p:cNvSpPr/>
          <p:nvPr/>
        </p:nvSpPr>
        <p:spPr>
          <a:xfrm>
            <a:off x="580712" y="6374405"/>
            <a:ext cx="2706973" cy="38589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Sides</a:t>
            </a:r>
            <a:r>
              <a:rPr lang="ko-KR" altLang="en-US" sz="1500" dirty="0"/>
              <a:t> </a:t>
            </a:r>
          </a:p>
        </p:txBody>
      </p:sp>
      <p:graphicFrame>
        <p:nvGraphicFramePr>
          <p:cNvPr id="16" name="표 3">
            <a:extLst>
              <a:ext uri="{FF2B5EF4-FFF2-40B4-BE49-F238E27FC236}">
                <a16:creationId xmlns:a16="http://schemas.microsoft.com/office/drawing/2014/main" id="{B08EBBDE-C116-40BE-A41E-F6BD46CB2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880211"/>
              </p:ext>
            </p:extLst>
          </p:nvPr>
        </p:nvGraphicFramePr>
        <p:xfrm>
          <a:off x="8660230" y="5261885"/>
          <a:ext cx="295105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3686">
                  <a:extLst>
                    <a:ext uri="{9D8B030D-6E8A-4147-A177-3AD203B41FA5}">
                      <a16:colId xmlns:a16="http://schemas.microsoft.com/office/drawing/2014/main" val="1233335177"/>
                    </a:ext>
                  </a:extLst>
                </a:gridCol>
                <a:gridCol w="983686">
                  <a:extLst>
                    <a:ext uri="{9D8B030D-6E8A-4147-A177-3AD203B41FA5}">
                      <a16:colId xmlns:a16="http://schemas.microsoft.com/office/drawing/2014/main" val="4114853375"/>
                    </a:ext>
                  </a:extLst>
                </a:gridCol>
                <a:gridCol w="983686">
                  <a:extLst>
                    <a:ext uri="{9D8B030D-6E8A-4147-A177-3AD203B41FA5}">
                      <a16:colId xmlns:a16="http://schemas.microsoft.com/office/drawing/2014/main" val="16301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Board[7]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Board[8]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Board[9]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310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Board[4]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Board[5]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Board[6]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257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Board[1]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Board[2]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Board[3]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968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51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8B19F60-1A5A-4E1B-AEAA-C7A8EA3F2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0" y="1234645"/>
            <a:ext cx="5400675" cy="1400175"/>
          </a:xfrm>
          <a:prstGeom prst="rect">
            <a:avLst/>
          </a:prstGeom>
          <a:ln>
            <a:solidFill>
              <a:srgbClr val="FFFF00"/>
            </a:solidFill>
          </a:ln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28A75D3-7963-4833-A731-50D8D12FA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049298"/>
              </p:ext>
            </p:extLst>
          </p:nvPr>
        </p:nvGraphicFramePr>
        <p:xfrm>
          <a:off x="1" y="0"/>
          <a:ext cx="3876787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230">
                  <a:extLst>
                    <a:ext uri="{9D8B030D-6E8A-4147-A177-3AD203B41FA5}">
                      <a16:colId xmlns:a16="http://schemas.microsoft.com/office/drawing/2014/main" val="3922289907"/>
                    </a:ext>
                  </a:extLst>
                </a:gridCol>
                <a:gridCol w="3433557">
                  <a:extLst>
                    <a:ext uri="{9D8B030D-6E8A-4147-A177-3AD203B41FA5}">
                      <a16:colId xmlns:a16="http://schemas.microsoft.com/office/drawing/2014/main" val="943538361"/>
                    </a:ext>
                  </a:extLst>
                </a:gridCol>
              </a:tblGrid>
              <a:tr h="144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4</a:t>
                      </a:r>
                      <a:endParaRPr lang="ko-KR" alt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b="1" dirty="0"/>
                        <a:t> </a:t>
                      </a:r>
                      <a:r>
                        <a:rPr lang="en-US" altLang="ko-KR" sz="2400" b="1" dirty="0" err="1"/>
                        <a:t>getBoardCopy</a:t>
                      </a:r>
                      <a:endParaRPr lang="ko-KR" alt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5249470"/>
                  </a:ext>
                </a:extLst>
              </a:tr>
            </a:tbl>
          </a:graphicData>
        </a:graphic>
      </p:graphicFrame>
      <p:graphicFrame>
        <p:nvGraphicFramePr>
          <p:cNvPr id="17" name="표 5">
            <a:extLst>
              <a:ext uri="{FF2B5EF4-FFF2-40B4-BE49-F238E27FC236}">
                <a16:creationId xmlns:a16="http://schemas.microsoft.com/office/drawing/2014/main" id="{1D862998-89F5-45E1-8541-695662E7A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456154"/>
              </p:ext>
            </p:extLst>
          </p:nvPr>
        </p:nvGraphicFramePr>
        <p:xfrm>
          <a:off x="448353" y="457200"/>
          <a:ext cx="342843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8435">
                  <a:extLst>
                    <a:ext uri="{9D8B030D-6E8A-4147-A177-3AD203B41FA5}">
                      <a16:colId xmlns:a16="http://schemas.microsoft.com/office/drawing/2014/main" val="4277514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컴퓨터의 턴에 작업할 보드를 복사</a:t>
                      </a:r>
                      <a:endParaRPr lang="en-US" altLang="ko-K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8463127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BAFAFDD-8E02-405B-9C9A-7D584DD7A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197492"/>
              </p:ext>
            </p:extLst>
          </p:nvPr>
        </p:nvGraphicFramePr>
        <p:xfrm>
          <a:off x="1" y="2994390"/>
          <a:ext cx="517104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230">
                  <a:extLst>
                    <a:ext uri="{9D8B030D-6E8A-4147-A177-3AD203B41FA5}">
                      <a16:colId xmlns:a16="http://schemas.microsoft.com/office/drawing/2014/main" val="3922289907"/>
                    </a:ext>
                  </a:extLst>
                </a:gridCol>
                <a:gridCol w="4727815">
                  <a:extLst>
                    <a:ext uri="{9D8B030D-6E8A-4147-A177-3AD203B41FA5}">
                      <a16:colId xmlns:a16="http://schemas.microsoft.com/office/drawing/2014/main" val="943538361"/>
                    </a:ext>
                  </a:extLst>
                </a:gridCol>
              </a:tblGrid>
              <a:tr h="144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4</a:t>
                      </a:r>
                      <a:endParaRPr lang="ko-KR" alt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b="1" dirty="0"/>
                        <a:t> </a:t>
                      </a:r>
                      <a:r>
                        <a:rPr lang="en-US" altLang="ko-KR" sz="2400" b="1" dirty="0" err="1"/>
                        <a:t>chooseRandomMoveFromList</a:t>
                      </a:r>
                      <a:endParaRPr lang="ko-KR" alt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5249470"/>
                  </a:ext>
                </a:extLst>
              </a:tr>
            </a:tbl>
          </a:graphicData>
        </a:graphic>
      </p:graphicFrame>
      <p:graphicFrame>
        <p:nvGraphicFramePr>
          <p:cNvPr id="19" name="표 5">
            <a:extLst>
              <a:ext uri="{FF2B5EF4-FFF2-40B4-BE49-F238E27FC236}">
                <a16:creationId xmlns:a16="http://schemas.microsoft.com/office/drawing/2014/main" id="{E9F8DEAF-25BA-49F7-810A-02C8BD0DA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741718"/>
              </p:ext>
            </p:extLst>
          </p:nvPr>
        </p:nvGraphicFramePr>
        <p:xfrm>
          <a:off x="448353" y="3451590"/>
          <a:ext cx="66909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0902">
                  <a:extLst>
                    <a:ext uri="{9D8B030D-6E8A-4147-A177-3AD203B41FA5}">
                      <a16:colId xmlns:a16="http://schemas.microsoft.com/office/drawing/2014/main" val="4277514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Corners </a:t>
                      </a:r>
                      <a:r>
                        <a:rPr lang="ko-KR" altLang="en-US" dirty="0"/>
                        <a:t>또는 </a:t>
                      </a:r>
                      <a:r>
                        <a:rPr lang="en-US" altLang="ko-KR" dirty="0"/>
                        <a:t>Sides</a:t>
                      </a:r>
                      <a:r>
                        <a:rPr lang="ko-KR" altLang="en-US" dirty="0"/>
                        <a:t>의 경우에 무작위 값을 도출한다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8463127"/>
                  </a:ext>
                </a:extLst>
              </a:tr>
            </a:tbl>
          </a:graphicData>
        </a:graphic>
      </p:graphicFrame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574D2A1-2574-492B-A1E6-505B83801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31007"/>
            <a:ext cx="6981825" cy="2695575"/>
          </a:xfrm>
          <a:prstGeom prst="rect">
            <a:avLst/>
          </a:prstGeom>
          <a:ln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3601743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94A5831-CFBB-4760-9F8B-774F6773D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720711"/>
              </p:ext>
            </p:extLst>
          </p:nvPr>
        </p:nvGraphicFramePr>
        <p:xfrm>
          <a:off x="0" y="0"/>
          <a:ext cx="5501477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3922289907"/>
                    </a:ext>
                  </a:extLst>
                </a:gridCol>
                <a:gridCol w="4947122">
                  <a:extLst>
                    <a:ext uri="{9D8B030D-6E8A-4147-A177-3AD203B41FA5}">
                      <a16:colId xmlns:a16="http://schemas.microsoft.com/office/drawing/2014/main" val="943538361"/>
                    </a:ext>
                  </a:extLst>
                </a:gridCol>
              </a:tblGrid>
              <a:tr h="144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/>
                        <a:t>5</a:t>
                      </a:r>
                      <a:endParaRPr lang="ko-KR" altLang="en-US" sz="3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600" b="1" dirty="0"/>
                        <a:t> </a:t>
                      </a:r>
                      <a:r>
                        <a:rPr lang="en-US" altLang="ko-KR" sz="3600" b="1" dirty="0" err="1"/>
                        <a:t>isWinner</a:t>
                      </a:r>
                      <a:endParaRPr lang="ko-KR" altLang="en-US" sz="3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5249470"/>
                  </a:ext>
                </a:extLst>
              </a:tr>
            </a:tbl>
          </a:graphicData>
        </a:graphic>
      </p:graphicFrame>
      <p:graphicFrame>
        <p:nvGraphicFramePr>
          <p:cNvPr id="25" name="표 5">
            <a:extLst>
              <a:ext uri="{FF2B5EF4-FFF2-40B4-BE49-F238E27FC236}">
                <a16:creationId xmlns:a16="http://schemas.microsoft.com/office/drawing/2014/main" id="{DFDAF78D-8D1F-4971-A7D4-D384B2934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15140"/>
              </p:ext>
            </p:extLst>
          </p:nvPr>
        </p:nvGraphicFramePr>
        <p:xfrm>
          <a:off x="565200" y="637695"/>
          <a:ext cx="493627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6277">
                  <a:extLst>
                    <a:ext uri="{9D8B030D-6E8A-4147-A177-3AD203B41FA5}">
                      <a16:colId xmlns:a16="http://schemas.microsoft.com/office/drawing/2014/main" val="4277514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승리 조건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한 줄 완성</a:t>
                      </a:r>
                      <a:endParaRPr lang="en-US" altLang="ko-K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8463127"/>
                  </a:ext>
                </a:extLst>
              </a:tr>
            </a:tbl>
          </a:graphicData>
        </a:graphic>
      </p:graphicFrame>
      <p:graphicFrame>
        <p:nvGraphicFramePr>
          <p:cNvPr id="28" name="표 5">
            <a:extLst>
              <a:ext uri="{FF2B5EF4-FFF2-40B4-BE49-F238E27FC236}">
                <a16:creationId xmlns:a16="http://schemas.microsoft.com/office/drawing/2014/main" id="{BE016301-32EE-4717-934D-49B7A9AA6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514122"/>
              </p:ext>
            </p:extLst>
          </p:nvPr>
        </p:nvGraphicFramePr>
        <p:xfrm>
          <a:off x="1006679" y="3869519"/>
          <a:ext cx="4936277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6277">
                  <a:extLst>
                    <a:ext uri="{9D8B030D-6E8A-4147-A177-3AD203B41FA5}">
                      <a16:colId xmlns:a16="http://schemas.microsoft.com/office/drawing/2014/main" val="4277514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한 줄을 완성할 수 있는 </a:t>
                      </a:r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가지의 경우의 수 중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하나라도 만족하면 </a:t>
                      </a:r>
                      <a:r>
                        <a:rPr lang="en-US" altLang="ko-KR" dirty="0"/>
                        <a:t>True</a:t>
                      </a:r>
                      <a:r>
                        <a:rPr lang="ko-KR" altLang="en-US" dirty="0"/>
                        <a:t>를 반환한다</a:t>
                      </a:r>
                      <a:r>
                        <a:rPr lang="en-US" altLang="ko-KR" dirty="0"/>
                        <a:t>.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8463127"/>
                  </a:ext>
                </a:extLst>
              </a:tr>
            </a:tbl>
          </a:graphicData>
        </a:graphic>
      </p:graphicFrame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07B75059-0404-4397-925A-4914C038A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5" y="1216181"/>
            <a:ext cx="9210675" cy="2505075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5254B4EE-8D1E-4B23-B5AF-2A060F1BB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5" y="4657862"/>
            <a:ext cx="5295900" cy="904875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D2800347-FF1E-403E-B577-65AD33F38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5" y="5686476"/>
            <a:ext cx="6048375" cy="9334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EB88F8-BA8A-4043-8E16-1CF3002132FC}"/>
              </a:ext>
            </a:extLst>
          </p:cNvPr>
          <p:cNvSpPr/>
          <p:nvPr/>
        </p:nvSpPr>
        <p:spPr>
          <a:xfrm>
            <a:off x="1641358" y="4657862"/>
            <a:ext cx="3153562" cy="1809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46C3AF-DD57-4387-853E-169DCFD26C83}"/>
              </a:ext>
            </a:extLst>
          </p:cNvPr>
          <p:cNvSpPr/>
          <p:nvPr/>
        </p:nvSpPr>
        <p:spPr>
          <a:xfrm>
            <a:off x="1641357" y="5686476"/>
            <a:ext cx="3329775" cy="24288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07642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773</TotalTime>
  <Words>341</Words>
  <Application>Microsoft Office PowerPoint</Application>
  <PresentationFormat>와이드스크린</PresentationFormat>
  <Paragraphs>127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3" baseType="lpstr">
      <vt:lpstr>Microsoft GothicNeo</vt:lpstr>
      <vt:lpstr>AIGDT</vt:lpstr>
      <vt:lpstr>Amasis MT Pro</vt:lpstr>
      <vt:lpstr>AMGDT</vt:lpstr>
      <vt:lpstr>Arial</vt:lpstr>
      <vt:lpstr>Arial Black</vt:lpstr>
      <vt:lpstr>Bahnschrift SemiLight</vt:lpstr>
      <vt:lpstr>Berlin Sans FB</vt:lpstr>
      <vt:lpstr>Bodoni MT Black</vt:lpstr>
      <vt:lpstr>Calibri</vt:lpstr>
      <vt:lpstr>DokChampa</vt:lpstr>
      <vt:lpstr>3DFloatVTI</vt:lpstr>
      <vt:lpstr>PowerPoint 프레젠테이션</vt:lpstr>
      <vt:lpstr>게임 루프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</dc:title>
  <dc:creator>함 수종</dc:creator>
  <cp:lastModifiedBy>함 수종</cp:lastModifiedBy>
  <cp:revision>48</cp:revision>
  <dcterms:created xsi:type="dcterms:W3CDTF">2021-07-28T19:12:24Z</dcterms:created>
  <dcterms:modified xsi:type="dcterms:W3CDTF">2021-08-05T05:32:21Z</dcterms:modified>
</cp:coreProperties>
</file>