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9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1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6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2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4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3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7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2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6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4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4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7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0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검은색 배경의 다양한 색의 먼지 폭발">
            <a:extLst>
              <a:ext uri="{FF2B5EF4-FFF2-40B4-BE49-F238E27FC236}">
                <a16:creationId xmlns:a16="http://schemas.microsoft.com/office/drawing/2014/main" id="{3BC2E8E3-E615-489E-888B-6D95757625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45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6A019B9-A240-41BB-94EC-47AB71415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ko-KR" altLang="en-US" sz="5200" dirty="0" err="1">
                <a:solidFill>
                  <a:srgbClr val="FFFFFF"/>
                </a:solidFill>
              </a:rPr>
              <a:t>함수종</a:t>
            </a:r>
            <a:endParaRPr lang="ko-KR" altLang="en-US" sz="52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25B9D-8679-473B-B5F4-A6655B833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radeGothicLTStd"/>
              </a:rPr>
              <a:t>DRAGON REALM</a:t>
            </a:r>
            <a:endParaRPr lang="ko-KR" altLang="en-US" sz="2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3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55BFE0-25A4-4C1C-A9A1-AAE63A7A6E0A}"/>
              </a:ext>
            </a:extLst>
          </p:cNvPr>
          <p:cNvSpPr txBox="1"/>
          <p:nvPr/>
        </p:nvSpPr>
        <p:spPr>
          <a:xfrm>
            <a:off x="0" y="0"/>
            <a:ext cx="17508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def </a:t>
            </a:r>
            <a:endParaRPr lang="ko-KR" altLang="en-US" sz="9600" b="1" dirty="0">
              <a:solidFill>
                <a:schemeClr val="accent4">
                  <a:lumMod val="40000"/>
                  <a:lumOff val="60000"/>
                </a:schemeClr>
              </a:solidFill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9E4976-8AF0-4BD6-90FF-1AFA31F3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  <a:latin typeface="TradeGothicLTStd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TradeGothicLTStd"/>
              </a:rPr>
              <a:t>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7FF7A-484C-487C-B181-9B83D84B0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344" y="0"/>
            <a:ext cx="6663656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1. 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무작위 가져 오기</a:t>
            </a:r>
            <a:br>
              <a:rPr lang="ko-KR" altLang="en-US" sz="850" dirty="0"/>
            </a:b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2. 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가져 오기 시간</a:t>
            </a:r>
            <a:br>
              <a:rPr lang="ko-KR" altLang="en-US" sz="850" dirty="0"/>
            </a:b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3.</a:t>
            </a:r>
            <a:br>
              <a:rPr lang="ko-KR" altLang="en-US" sz="850" dirty="0"/>
            </a:br>
            <a:r>
              <a:rPr lang="ko-KR" altLang="en-US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 </a:t>
            </a: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4. def </a:t>
            </a:r>
            <a:r>
              <a:rPr lang="en-US" altLang="ko-KR" sz="850" b="1" i="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displayIntro</a:t>
            </a: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 () :</a:t>
            </a:r>
            <a:br>
              <a:rPr lang="en-US" altLang="ko-KR" sz="850" b="1" dirty="0">
                <a:highlight>
                  <a:srgbClr val="FF00FF"/>
                </a:highlight>
              </a:rPr>
            </a:b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 5. print ( '' '</a:t>
            </a:r>
            <a:r>
              <a:rPr lang="ko-KR" altLang="en-US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당신은 드래곤으로 가득한 땅에 있습니다</a:t>
            </a: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. </a:t>
            </a:r>
            <a:r>
              <a:rPr lang="ko-KR" altLang="en-US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당신 앞에는</a:t>
            </a:r>
            <a:br>
              <a:rPr lang="ko-KR" altLang="en-US" sz="850" b="1" dirty="0">
                <a:highlight>
                  <a:srgbClr val="FF00FF"/>
                </a:highlight>
              </a:rPr>
            </a:br>
            <a:r>
              <a:rPr lang="ko-KR" altLang="en-US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 두 개의 동굴이 있습니다</a:t>
            </a: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. </a:t>
            </a:r>
            <a:r>
              <a:rPr lang="ko-KR" altLang="en-US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드래곤은 친절하고</a:t>
            </a:r>
            <a:br>
              <a:rPr lang="ko-KR" altLang="en-US" sz="850" b="1" dirty="0">
                <a:highlight>
                  <a:srgbClr val="FF00FF"/>
                </a:highlight>
              </a:rPr>
            </a:br>
            <a:r>
              <a:rPr lang="ko-KR" altLang="en-US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 </a:t>
            </a: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7. </a:t>
            </a:r>
            <a:r>
              <a:rPr lang="ko-KR" altLang="en-US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그의 보물을 당신과 공유 할 것입니다</a:t>
            </a: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. </a:t>
            </a:r>
            <a:r>
              <a:rPr lang="ko-KR" altLang="en-US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다른 드래곤</a:t>
            </a:r>
            <a:br>
              <a:rPr lang="ko-KR" altLang="en-US" sz="850" b="1" dirty="0">
                <a:highlight>
                  <a:srgbClr val="FF00FF"/>
                </a:highlight>
              </a:rPr>
            </a:br>
            <a:r>
              <a:rPr lang="ko-KR" altLang="en-US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 </a:t>
            </a: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8.</a:t>
            </a:r>
            <a:r>
              <a:rPr lang="ko-KR" altLang="en-US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는 욕심이 많고 배고파서 당신을 눈앞에서 먹을 것입니다</a:t>
            </a: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. '' ')</a:t>
            </a:r>
            <a:br>
              <a:rPr lang="ko-KR" altLang="en-US" sz="850" b="1" dirty="0">
                <a:highlight>
                  <a:srgbClr val="FF00FF"/>
                </a:highlight>
              </a:rPr>
            </a:br>
            <a:r>
              <a:rPr lang="ko-KR" altLang="en-US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 </a:t>
            </a: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9. print ()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10.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11. def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chooseCave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() :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12. cave = '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'13. while cave! = '1'and cave! = '2':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14.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어느 동굴로 가실 건가요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? (1 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또는 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2)')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15. cave = input ()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16.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17 . return cave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18.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19. def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checkCave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chosenCave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) :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20.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당신은 동굴에 접근합니다 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...')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21.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time.sleep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(2)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22.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어둡고</a:t>
            </a:r>
            <a:br>
              <a:rPr lang="ko-KR" altLang="en-US" sz="850" dirty="0"/>
            </a:b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으스스하다 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...') 23.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time.sleep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(2)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24.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큰 드래곤이 당신 앞에서 튀어 나온다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!</a:t>
            </a:r>
            <a:br>
              <a:rPr lang="ko-KR" altLang="en-US" sz="850" dirty="0"/>
            </a:b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          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and ... ')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25. print ()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26.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time.sleep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(2)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27.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28.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friendlyCave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random.randint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(1, 2)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29.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30. if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chosenCave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== str (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friendlyCave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) :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31.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그의 </a:t>
            </a:r>
            <a:r>
              <a:rPr lang="ko-KR" altLang="en-US" sz="850" b="0" i="0" dirty="0" err="1">
                <a:solidFill>
                  <a:srgbClr val="000000"/>
                </a:solidFill>
                <a:effectLst/>
                <a:latin typeface="Courier"/>
              </a:rPr>
              <a:t>보물을드립니다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!')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32. else :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33.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한입에 먹어 치워 요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!')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34.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35.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 '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yes'36. while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== '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yes'or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== 'y ':</a:t>
            </a:r>
            <a:br>
              <a:rPr lang="en-US" altLang="ko-KR" sz="850" dirty="0"/>
            </a:b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37. </a:t>
            </a:r>
            <a:r>
              <a:rPr lang="en-US" altLang="ko-KR" sz="850" b="1" i="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displayIntro</a:t>
            </a: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 ()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38.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caveNumber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chooseCave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39.checkCave (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caveNumber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40.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41.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다시 재생 하시겠습니까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? (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예 또는 아니요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)')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42.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 input ()</a:t>
            </a:r>
            <a:endParaRPr lang="ko-KR" altLang="en-US" sz="85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4788386-C1DF-480D-9AB6-919CD3E1D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2005686"/>
              </p:ext>
            </p:extLst>
          </p:nvPr>
        </p:nvGraphicFramePr>
        <p:xfrm>
          <a:off x="458694" y="1949450"/>
          <a:ext cx="5069650" cy="446812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069650">
                  <a:extLst>
                    <a:ext uri="{9D8B030D-6E8A-4147-A177-3AD203B41FA5}">
                      <a16:colId xmlns:a16="http://schemas.microsoft.com/office/drawing/2014/main" val="3957655937"/>
                    </a:ext>
                  </a:extLst>
                </a:gridCol>
              </a:tblGrid>
              <a:tr h="4468128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동일한 코드를 여러 번 실행해야 한다면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함수를 사용해서 반복 작업을 줄이고 수정을 용이하게 할 수 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다음과 같이 함수를 정의해야만 사용할 수 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행에서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displayIntro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라는 이름으로 함수를 정의했으며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37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행에서 이 함수를 호출해서 사용한다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947113"/>
                  </a:ext>
                </a:extLst>
              </a:tr>
            </a:tbl>
          </a:graphicData>
        </a:graphic>
      </p:graphicFrame>
      <p:pic>
        <p:nvPicPr>
          <p:cNvPr id="1026" name="Picture 2" descr="영상">
            <a:extLst>
              <a:ext uri="{FF2B5EF4-FFF2-40B4-BE49-F238E27FC236}">
                <a16:creationId xmlns:a16="http://schemas.microsoft.com/office/drawing/2014/main" id="{5990B29C-3939-4F9C-B9B9-EBC53EC37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46" y="3073517"/>
            <a:ext cx="3581400" cy="1600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85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55BFE0-25A4-4C1C-A9A1-AAE63A7A6E0A}"/>
              </a:ext>
            </a:extLst>
          </p:cNvPr>
          <p:cNvSpPr txBox="1"/>
          <p:nvPr/>
        </p:nvSpPr>
        <p:spPr>
          <a:xfrm>
            <a:off x="0" y="0"/>
            <a:ext cx="70038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Multiline Strings</a:t>
            </a:r>
            <a:endParaRPr lang="ko-KR" altLang="en-US" sz="9600" b="1" dirty="0">
              <a:solidFill>
                <a:schemeClr val="accent4">
                  <a:lumMod val="40000"/>
                  <a:lumOff val="60000"/>
                </a:schemeClr>
              </a:solidFill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9E4976-8AF0-4BD6-90FF-1AFA31F3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  <a:latin typeface="TradeGothicLTStd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TradeGothicLTStd"/>
              </a:rPr>
              <a:t>여러 줄 문자열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7FF7A-484C-487C-B181-9B83D84B0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344" y="0"/>
            <a:ext cx="6663656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1. 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무작위 가져 오기</a:t>
            </a:r>
            <a:br>
              <a:rPr lang="ko-KR" altLang="en-US" sz="850" dirty="0"/>
            </a:b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2. 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가져 오기 시간</a:t>
            </a:r>
            <a:br>
              <a:rPr lang="ko-KR" altLang="en-US" sz="850" dirty="0"/>
            </a:b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3.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4. def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displayIntro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() 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 5. print ( '' '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당신은 드래곤으로 가득한 땅에 있습니다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당신 앞에는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두 개의 동굴이 있습니다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드래곤은 친절하고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7.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그의 보물을 당신과 공유 할 것입니다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다른 드래곤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8.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는 욕심이 많고 배고파서 당신을 눈앞에서 먹을 것입니다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'' ')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9. print ()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10.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11. def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chooseCave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() :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12. cave = '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'13. while cave! = '1'and cave! = '2':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14.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어느 동굴로 가실 건가요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? (1 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또는 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2)')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15. cave = input ()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16.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17 . return cave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18.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19. def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checkCave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chosenCave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) :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20.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당신은 동굴에 접근합니다 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...')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21.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time.sleep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(2)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22.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어둡고</a:t>
            </a:r>
            <a:br>
              <a:rPr lang="ko-KR" altLang="en-US" sz="850" dirty="0"/>
            </a:b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으스스하다 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...') 23.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time.sleep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(2)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24.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큰 드래곤이 당신 앞에서 튀어 나온다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!</a:t>
            </a:r>
            <a:br>
              <a:rPr lang="ko-KR" altLang="en-US" sz="850" dirty="0"/>
            </a:b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          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and ... ')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25. print ()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26.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time.sleep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(2)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27.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28.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friendlyCave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random.randint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(1, 2)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29.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30. if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chosenCave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== str (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friendlyCave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) :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31.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그의 </a:t>
            </a:r>
            <a:r>
              <a:rPr lang="ko-KR" altLang="en-US" sz="850" b="0" i="0" dirty="0" err="1">
                <a:solidFill>
                  <a:srgbClr val="000000"/>
                </a:solidFill>
                <a:effectLst/>
                <a:latin typeface="Courier"/>
              </a:rPr>
              <a:t>보물을드립니다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!')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32. else :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33.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한입에 먹어 치워 요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!')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34.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35.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 '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yes'36. while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== '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yes'or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== 'y ':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37.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displayIntro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38.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caveNumber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chooseCave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39.checkCave (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caveNumber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40.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41.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다시 재생 하시겠습니까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? (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예 또는 아니요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)')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42.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 input ()</a:t>
            </a:r>
            <a:endParaRPr lang="ko-KR" altLang="en-US" sz="85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4788386-C1DF-480D-9AB6-919CD3E1D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271159"/>
              </p:ext>
            </p:extLst>
          </p:nvPr>
        </p:nvGraphicFramePr>
        <p:xfrm>
          <a:off x="458694" y="1949450"/>
          <a:ext cx="5069650" cy="446812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069650">
                  <a:extLst>
                    <a:ext uri="{9D8B030D-6E8A-4147-A177-3AD203B41FA5}">
                      <a16:colId xmlns:a16="http://schemas.microsoft.com/office/drawing/2014/main" val="3957655937"/>
                    </a:ext>
                  </a:extLst>
                </a:gridCol>
              </a:tblGrid>
              <a:tr h="4468128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문자열의 시작과 끝에 세 개의 따옴표를 사용하면 문자열을 여러 줄에 걸쳐서 표시할 수 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947113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0CB7F22-07C5-4ED3-86CB-85DAC9F21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07" y="2662237"/>
            <a:ext cx="2990850" cy="1533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697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55BFE0-25A4-4C1C-A9A1-AAE63A7A6E0A}"/>
              </a:ext>
            </a:extLst>
          </p:cNvPr>
          <p:cNvSpPr txBox="1"/>
          <p:nvPr/>
        </p:nvSpPr>
        <p:spPr>
          <a:xfrm>
            <a:off x="0" y="0"/>
            <a:ext cx="23294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while</a:t>
            </a:r>
            <a:endParaRPr lang="ko-KR" altLang="en-US" sz="9600" b="1" dirty="0">
              <a:solidFill>
                <a:schemeClr val="accent4">
                  <a:lumMod val="40000"/>
                  <a:lumOff val="60000"/>
                </a:schemeClr>
              </a:solidFill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9E4976-8AF0-4BD6-90FF-1AFA31F3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  <a:latin typeface="TradeGothicLTStd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latin typeface="TradeGothicLTStd"/>
              </a:rPr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7FF7A-484C-487C-B181-9B83D84B0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344" y="0"/>
            <a:ext cx="6663656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1. 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무작위 가져 오기</a:t>
            </a:r>
            <a:br>
              <a:rPr lang="ko-KR" altLang="en-US" sz="850" dirty="0"/>
            </a:b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2. 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가져 오기 시간</a:t>
            </a:r>
            <a:br>
              <a:rPr lang="ko-KR" altLang="en-US" sz="850" dirty="0"/>
            </a:b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3.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4. def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displayIntro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() 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 5. print ( '' '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당신은 드래곤으로 가득한 땅에 있습니다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당신 앞에는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두 개의 동굴이 있습니다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드래곤은 친절하고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7.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그의 보물을 당신과 공유 할 것입니다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다른 드래곤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8.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는 욕심이 많고 배고파서 당신을 눈앞에서 먹을 것입니다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'' ')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9. print ()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10.</a:t>
            </a:r>
            <a:br>
              <a:rPr lang="en-US" altLang="ko-KR" sz="850" dirty="0"/>
            </a:b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11. def </a:t>
            </a:r>
            <a:r>
              <a:rPr lang="en-US" altLang="ko-KR" sz="850" b="1" i="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chooseCave</a:t>
            </a: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 () :</a:t>
            </a:r>
            <a:br>
              <a:rPr lang="en-US" altLang="ko-KR" sz="850" b="1" dirty="0">
                <a:highlight>
                  <a:srgbClr val="FF00FF"/>
                </a:highlight>
              </a:rPr>
            </a:b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12. cave = '</a:t>
            </a:r>
            <a:br>
              <a:rPr lang="en-US" altLang="ko-KR" sz="850" b="1" dirty="0">
                <a:highlight>
                  <a:srgbClr val="FF00FF"/>
                </a:highlight>
              </a:rPr>
            </a:b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'13. while cave! = '1'and cave! = '2':</a:t>
            </a:r>
            <a:br>
              <a:rPr lang="en-US" altLang="ko-KR" sz="850" b="1" dirty="0">
                <a:highlight>
                  <a:srgbClr val="FF00FF"/>
                </a:highlight>
              </a:rPr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14.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어느 동굴로 가실 건가요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? (1 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또는 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2)')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15. cave = input ()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16.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17 . return cave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18.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19. def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checkCave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chosenCave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) :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20.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당신은 동굴에 접근합니다 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...')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21.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time.sleep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(2)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22.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어둡고</a:t>
            </a:r>
            <a:br>
              <a:rPr lang="ko-KR" altLang="en-US" sz="850" dirty="0"/>
            </a:b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으스스하다 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...') 23.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time.sleep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(2)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24.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큰 드래곤이 당신 앞에서 튀어 나온다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!</a:t>
            </a:r>
            <a:br>
              <a:rPr lang="ko-KR" altLang="en-US" sz="850" dirty="0"/>
            </a:b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          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and ... ')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25. print ()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26.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time.sleep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(2)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27.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28.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friendlyCave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random.randint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(1, 2)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29.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30. if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chosenCave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== str (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friendlyCave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) :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31.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그의 </a:t>
            </a:r>
            <a:r>
              <a:rPr lang="ko-KR" altLang="en-US" sz="850" b="0" i="0" dirty="0" err="1">
                <a:solidFill>
                  <a:srgbClr val="000000"/>
                </a:solidFill>
                <a:effectLst/>
                <a:latin typeface="Courier"/>
              </a:rPr>
              <a:t>보물을드립니다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!')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32. else :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33.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한입에 먹어 치워 요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!')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34.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35.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 '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yes'36. while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== '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yes'or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== 'y ':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37.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displayIntro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38.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caveNumber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chooseCave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39.checkCave (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caveNumber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40.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41.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다시 재생 하시겠습니까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? (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예 또는 아니요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)')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42.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 input ()</a:t>
            </a:r>
            <a:endParaRPr lang="ko-KR" altLang="en-US" sz="85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4788386-C1DF-480D-9AB6-919CD3E1D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363060"/>
              </p:ext>
            </p:extLst>
          </p:nvPr>
        </p:nvGraphicFramePr>
        <p:xfrm>
          <a:off x="458694" y="1949450"/>
          <a:ext cx="5069650" cy="446812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069650">
                  <a:extLst>
                    <a:ext uri="{9D8B030D-6E8A-4147-A177-3AD203B41FA5}">
                      <a16:colId xmlns:a16="http://schemas.microsoft.com/office/drawing/2014/main" val="3957655937"/>
                    </a:ext>
                  </a:extLst>
                </a:gridCol>
              </a:tblGrid>
              <a:tr h="4468128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조건이 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(True)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이면 반복한다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행에서 플레이어가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이나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를 입력하면 거짓이 되어 반복이 끝난다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다시 말해서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이나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를 입력하기 전까지 입력 유효성 검사를 무한 반복한다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94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28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55BFE0-25A4-4C1C-A9A1-AAE63A7A6E0A}"/>
              </a:ext>
            </a:extLst>
          </p:cNvPr>
          <p:cNvSpPr txBox="1"/>
          <p:nvPr/>
        </p:nvSpPr>
        <p:spPr>
          <a:xfrm>
            <a:off x="0" y="0"/>
            <a:ext cx="34836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Boolean</a:t>
            </a:r>
            <a:endParaRPr lang="ko-KR" altLang="en-US" sz="9600" b="1" dirty="0">
              <a:solidFill>
                <a:schemeClr val="accent4">
                  <a:lumMod val="40000"/>
                  <a:lumOff val="60000"/>
                </a:schemeClr>
              </a:solidFill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9E4976-8AF0-4BD6-90FF-1AFA31F3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  <a:latin typeface="TradeGothicLTStd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latin typeface="TradeGothicLTStd"/>
              </a:rPr>
              <a:t>부울</a:t>
            </a:r>
            <a:r>
              <a:rPr lang="ko-KR" altLang="en-US" b="1" dirty="0">
                <a:solidFill>
                  <a:srgbClr val="000000"/>
                </a:solidFill>
                <a:latin typeface="TradeGothicLTStd"/>
              </a:rPr>
              <a:t> 연산자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7FF7A-484C-487C-B181-9B83D84B0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344" y="0"/>
            <a:ext cx="6663656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1. 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무작위 가져 오기</a:t>
            </a:r>
            <a:br>
              <a:rPr lang="ko-KR" altLang="en-US" sz="850" dirty="0"/>
            </a:b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2. 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가져 오기 시간</a:t>
            </a:r>
            <a:br>
              <a:rPr lang="ko-KR" altLang="en-US" sz="850" dirty="0"/>
            </a:b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3.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4. def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displayIntro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() 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 5. print ( '' '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당신은 드래곤으로 가득한 땅에 있습니다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당신 앞에는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두 개의 동굴이 있습니다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드래곤은 친절하고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7.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그의 보물을 당신과 공유 할 것입니다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다른 드래곤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8.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는 욕심이 많고 배고파서 당신을 눈앞에서 먹을 것입니다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'' ')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9. print ()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10.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11. def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chooseCave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() 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12. cave = '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'13. while cave! = '1'and cave! = '2':</a:t>
            </a:r>
            <a:br>
              <a:rPr lang="en-US" altLang="ko-KR" sz="850" b="1" dirty="0">
                <a:highlight>
                  <a:srgbClr val="FF00FF"/>
                </a:highlight>
              </a:rPr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14.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어느 동굴로 가실 건가요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? (1 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또는 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2)')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15. cave = input ()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16.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17 . return cave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18.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19. def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checkCave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chosenCave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) :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20.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당신은 동굴에 접근합니다 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...')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21.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time.sleep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(2)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22.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어둡고</a:t>
            </a:r>
            <a:br>
              <a:rPr lang="ko-KR" altLang="en-US" sz="850" dirty="0"/>
            </a:b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으스스하다 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...') 23.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time.sleep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(2)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24.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큰 드래곤이 당신 앞에서 튀어 나온다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!</a:t>
            </a:r>
            <a:br>
              <a:rPr lang="ko-KR" altLang="en-US" sz="850" dirty="0"/>
            </a:b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          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and ... ')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25. print ()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26.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time.sleep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(2)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27.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28.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friendlyCave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random.randint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(1, 2)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29.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30. if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chosenCave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== str (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friendlyCave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) :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31.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그의 </a:t>
            </a:r>
            <a:r>
              <a:rPr lang="ko-KR" altLang="en-US" sz="850" b="0" i="0" dirty="0" err="1">
                <a:solidFill>
                  <a:srgbClr val="000000"/>
                </a:solidFill>
                <a:effectLst/>
                <a:latin typeface="Courier"/>
              </a:rPr>
              <a:t>보물을드립니다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!')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32. else :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33.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한입에 먹어 치워 요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!')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34.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35.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 '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yes'36. while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== '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yes'or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== 'y ':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37.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displayIntro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38.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caveNumber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chooseCave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()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39.checkCave (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caveNumber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40.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41.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다시 재생 하시겠습니까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? (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예 또는 아니요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)')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42.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 input ()</a:t>
            </a:r>
            <a:endParaRPr lang="ko-KR" altLang="en-US" sz="85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4788386-C1DF-480D-9AB6-919CD3E1D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135520"/>
              </p:ext>
            </p:extLst>
          </p:nvPr>
        </p:nvGraphicFramePr>
        <p:xfrm>
          <a:off x="458694" y="1949450"/>
          <a:ext cx="5069650" cy="446812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069650">
                  <a:extLst>
                    <a:ext uri="{9D8B030D-6E8A-4147-A177-3AD203B41FA5}">
                      <a16:colId xmlns:a16="http://schemas.microsoft.com/office/drawing/2014/main" val="3957655937"/>
                    </a:ext>
                  </a:extLst>
                </a:gridCol>
              </a:tblGrid>
              <a:tr h="4468128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1. And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 and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 &amp; B)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모두가 참이면 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그렇지 않으면 거짓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2. Or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 or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 | B)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중 하나라도 참이면 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그렇지 않으면 거짓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3. Not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not A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가 참이면 거짓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A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가 거짓이면 참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94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74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55BFE0-25A4-4C1C-A9A1-AAE63A7A6E0A}"/>
              </a:ext>
            </a:extLst>
          </p:cNvPr>
          <p:cNvSpPr txBox="1"/>
          <p:nvPr/>
        </p:nvSpPr>
        <p:spPr>
          <a:xfrm>
            <a:off x="0" y="0"/>
            <a:ext cx="27334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Scope</a:t>
            </a:r>
            <a:endParaRPr lang="ko-KR" altLang="en-US" sz="9600" b="1" dirty="0">
              <a:solidFill>
                <a:schemeClr val="accent4">
                  <a:lumMod val="40000"/>
                  <a:lumOff val="60000"/>
                </a:schemeClr>
              </a:solidFill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9E4976-8AF0-4BD6-90FF-1AFA31F3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  <a:latin typeface="TradeGothicLTStd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TradeGothicLTStd"/>
              </a:rPr>
              <a:t>범위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7FF7A-484C-487C-B181-9B83D84B0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344" y="0"/>
            <a:ext cx="6663656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1. 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무작위 가져 오기</a:t>
            </a:r>
            <a:br>
              <a:rPr lang="ko-KR" altLang="en-US" sz="850" dirty="0"/>
            </a:b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2. 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가져 오기 시간</a:t>
            </a:r>
            <a:br>
              <a:rPr lang="ko-KR" altLang="en-US" sz="850" dirty="0"/>
            </a:b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3.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4. def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displayIntro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() 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 5. print ( '' '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당신은 드래곤으로 가득한 땅에 있습니다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당신 앞에는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두 개의 동굴이 있습니다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드래곤은 친절하고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7.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그의 보물을 당신과 공유 할 것입니다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다른 드래곤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8.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는 욕심이 많고 배고파서 당신을 눈앞에서 먹을 것입니다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'' ')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9. print ()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10.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11. def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chooseCave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() 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12. cave = '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'13. while cave! = '1'and cave! = '2':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14. print ( '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어느 동굴로 가실 건가요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? (1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또는 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2)')</a:t>
            </a:r>
            <a:br>
              <a:rPr lang="ko-KR" altLang="en-US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15. cave = input ()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16.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17 . return cave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18.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19. def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checkCave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chosenCave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) 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20. print ( '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당신은 동굴에 접근합니다 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...')</a:t>
            </a:r>
            <a:br>
              <a:rPr lang="ko-KR" altLang="en-US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21.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time.sleep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(2)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22. print ( '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어둡고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으스스하다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...') 23.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time.sleep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(2)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24. print ( '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큰 드래곤이 당신 앞에서 튀어 나온다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!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        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and ... ')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25. print ()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26.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time.sleep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(2)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27.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28.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friendlyCave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=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random.randint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(1, 2)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29.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30. if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chosenCave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== str (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friendlyCave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) 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31. print ( '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그의 </a:t>
            </a:r>
            <a:r>
              <a:rPr lang="ko-KR" altLang="en-US" sz="850" i="0" dirty="0" err="1">
                <a:solidFill>
                  <a:srgbClr val="000000"/>
                </a:solidFill>
                <a:effectLst/>
                <a:latin typeface="Courier"/>
              </a:rPr>
              <a:t>보물을드립니다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!')</a:t>
            </a:r>
            <a:br>
              <a:rPr lang="ko-KR" altLang="en-US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32. else 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33. print ( '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한입에 먹어 치워 요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!')</a:t>
            </a:r>
            <a:br>
              <a:rPr lang="ko-KR" altLang="en-US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34.</a:t>
            </a:r>
            <a:br>
              <a:rPr lang="ko-KR" altLang="en-US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35.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= '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yes'36. while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== '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yes'or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== 'y ':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37.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displayIntro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38.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caveNumber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=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chooseCave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39.checkCave (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caveNumber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40.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41.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다시 재생 하시겠습니까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? (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예 또는 아니요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)')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42.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 input ()</a:t>
            </a:r>
            <a:endParaRPr lang="ko-KR" altLang="en-US" sz="85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4788386-C1DF-480D-9AB6-919CD3E1D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042631"/>
              </p:ext>
            </p:extLst>
          </p:nvPr>
        </p:nvGraphicFramePr>
        <p:xfrm>
          <a:off x="458694" y="1949450"/>
          <a:ext cx="5069650" cy="446812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069650">
                  <a:extLst>
                    <a:ext uri="{9D8B030D-6E8A-4147-A177-3AD203B41FA5}">
                      <a16:colId xmlns:a16="http://schemas.microsoft.com/office/drawing/2014/main" val="3957655937"/>
                    </a:ext>
                  </a:extLst>
                </a:gridCol>
              </a:tblGrid>
              <a:tr h="4468128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Global(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전역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과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Local(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지역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으로 나눌 수 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변수는 지역변수와 전역변수 둘 중 하나이다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지역변수는 함수 안에서 선언되는 변수이며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함수가 호출될 때마다 생성되고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함수가 반환될 때 삭제된다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전역변수는 함수 밖에서 선언되는 변수이다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94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98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55BFE0-25A4-4C1C-A9A1-AAE63A7A6E0A}"/>
              </a:ext>
            </a:extLst>
          </p:cNvPr>
          <p:cNvSpPr txBox="1"/>
          <p:nvPr/>
        </p:nvSpPr>
        <p:spPr>
          <a:xfrm>
            <a:off x="0" y="0"/>
            <a:ext cx="52084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Parameters</a:t>
            </a:r>
            <a:endParaRPr lang="ko-KR" altLang="en-US" sz="9600" b="1" dirty="0">
              <a:solidFill>
                <a:schemeClr val="accent4">
                  <a:lumMod val="40000"/>
                  <a:lumOff val="60000"/>
                </a:schemeClr>
              </a:solidFill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9E4976-8AF0-4BD6-90FF-1AFA31F3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  <a:latin typeface="TradeGothicLTStd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TradeGothicLTStd"/>
              </a:rPr>
              <a:t>매개변수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7FF7A-484C-487C-B181-9B83D84B0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344" y="0"/>
            <a:ext cx="6663656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1. 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무작위 가져 오기</a:t>
            </a:r>
            <a:br>
              <a:rPr lang="ko-KR" altLang="en-US" sz="850" dirty="0"/>
            </a:b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2. 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가져 오기 시간</a:t>
            </a:r>
            <a:br>
              <a:rPr lang="ko-KR" altLang="en-US" sz="850" dirty="0"/>
            </a:b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3.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4. def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displayIntro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() 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 5. print ( '' '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당신은 드래곤으로 가득한 땅에 있습니다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당신 앞에는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두 개의 동굴이 있습니다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드래곤은 친절하고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7.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그의 보물을 당신과 공유 할 것입니다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다른 드래곤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8.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는 욕심이 많고 배고파서 당신을 눈앞에서 먹을 것입니다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'' ')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9. print ()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10.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11. def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chooseCave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() 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12. cave = '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'13. while cave! = '1'and cave! = '2':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14. print ( '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어느 동굴로 가실 건가요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? (1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또는 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2)')</a:t>
            </a:r>
            <a:br>
              <a:rPr lang="ko-KR" altLang="en-US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15. cave = input ()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16.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17 . return cave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18.</a:t>
            </a:r>
            <a:br>
              <a:rPr lang="en-US" altLang="ko-KR" sz="850" dirty="0"/>
            </a:b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19. def </a:t>
            </a:r>
            <a:r>
              <a:rPr lang="en-US" altLang="ko-KR" sz="850" b="1" i="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checkCave</a:t>
            </a: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 (</a:t>
            </a:r>
            <a:r>
              <a:rPr lang="en-US" altLang="ko-KR" sz="850" b="1" i="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chosenCave</a:t>
            </a: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) 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20. print ( '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당신은 동굴에 접근합니다 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...')</a:t>
            </a:r>
            <a:br>
              <a:rPr lang="ko-KR" altLang="en-US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21.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time.sleep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(2)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22. print ( '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어둡고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으스스하다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...') 23.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time.sleep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(2)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24. print ( '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큰 드래곤이 당신 앞에서 튀어 나온다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!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        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and ... ')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25. print ()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26.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time.sleep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(2)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27.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28.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friendlyCave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=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random.randint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(1, 2)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29.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30. if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chosenCave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== str (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friendlyCave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) 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31. print ( '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그의 </a:t>
            </a:r>
            <a:r>
              <a:rPr lang="ko-KR" altLang="en-US" sz="850" i="0" dirty="0" err="1">
                <a:solidFill>
                  <a:srgbClr val="000000"/>
                </a:solidFill>
                <a:effectLst/>
                <a:latin typeface="Courier"/>
              </a:rPr>
              <a:t>보물을드립니다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!')</a:t>
            </a:r>
            <a:br>
              <a:rPr lang="ko-KR" altLang="en-US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32. else 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33. print ( '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한입에 먹어 치워 요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!')</a:t>
            </a:r>
            <a:br>
              <a:rPr lang="ko-KR" altLang="en-US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34.</a:t>
            </a:r>
            <a:br>
              <a:rPr lang="ko-KR" altLang="en-US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35.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= '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yes'36. while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== '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yes'or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== 'y ':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37.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displayIntro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38.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caveNumber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=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chooseCave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39.checkCave (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caveNumber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)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40.</a:t>
            </a:r>
            <a:br>
              <a:rPr lang="en-US" altLang="ko-KR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41. print ( '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다시 재생 하시겠습니까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? (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예 또는 아니요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)')</a:t>
            </a:r>
            <a:br>
              <a:rPr lang="ko-KR" altLang="en-US" sz="850" dirty="0"/>
            </a:b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42. </a:t>
            </a:r>
            <a:r>
              <a:rPr lang="en-US" altLang="ko-KR" sz="850" b="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 = input ()</a:t>
            </a:r>
            <a:endParaRPr lang="ko-KR" altLang="en-US" sz="85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4788386-C1DF-480D-9AB6-919CD3E1D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196298"/>
              </p:ext>
            </p:extLst>
          </p:nvPr>
        </p:nvGraphicFramePr>
        <p:xfrm>
          <a:off x="458694" y="1949450"/>
          <a:ext cx="5069650" cy="446812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069650">
                  <a:extLst>
                    <a:ext uri="{9D8B030D-6E8A-4147-A177-3AD203B41FA5}">
                      <a16:colId xmlns:a16="http://schemas.microsoft.com/office/drawing/2014/main" val="3957655937"/>
                    </a:ext>
                  </a:extLst>
                </a:gridCol>
              </a:tblGrid>
              <a:tr h="4468128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 괄호 사이에 있는 텍스트이다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행에서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checkCave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 내에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chosenCave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라는 매개변수가 입력되었다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94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44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55BFE0-25A4-4C1C-A9A1-AAE63A7A6E0A}"/>
              </a:ext>
            </a:extLst>
          </p:cNvPr>
          <p:cNvSpPr txBox="1"/>
          <p:nvPr/>
        </p:nvSpPr>
        <p:spPr>
          <a:xfrm>
            <a:off x="0" y="0"/>
            <a:ext cx="5426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Time module</a:t>
            </a:r>
            <a:endParaRPr lang="ko-KR" altLang="en-US" sz="9600" b="1" dirty="0">
              <a:solidFill>
                <a:schemeClr val="accent4">
                  <a:lumMod val="40000"/>
                  <a:lumOff val="60000"/>
                </a:schemeClr>
              </a:solidFill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9E4976-8AF0-4BD6-90FF-1AFA31F3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  <a:latin typeface="TradeGothicLTStd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TradeGothicLTStd"/>
              </a:rPr>
              <a:t>시간 모듈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7FF7A-484C-487C-B181-9B83D84B0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344" y="0"/>
            <a:ext cx="6663656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1. 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무작위 가져 오기</a:t>
            </a:r>
            <a:br>
              <a:rPr lang="ko-KR" altLang="en-US" sz="850" dirty="0"/>
            </a:b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2. </a:t>
            </a: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가져 오기 시간</a:t>
            </a:r>
            <a:br>
              <a:rPr lang="ko-KR" altLang="en-US" sz="850" dirty="0"/>
            </a:br>
            <a:r>
              <a:rPr lang="ko-KR" altLang="en-US" sz="850" b="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b="0" i="0" dirty="0">
                <a:solidFill>
                  <a:srgbClr val="000000"/>
                </a:solidFill>
                <a:effectLst/>
                <a:latin typeface="Courier"/>
              </a:rPr>
              <a:t>3.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4. def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displayIntro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() 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 5. print ( '' '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당신은 드래곤으로 가득한 땅에 있습니다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당신 앞에는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두 개의 동굴이 있습니다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드래곤은 친절하고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7.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그의 보물을 당신과 공유 할 것입니다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다른 드래곤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8.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는 욕심이 많고 배고파서 당신을 눈앞에서 먹을 것입니다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. '' ')</a:t>
            </a:r>
            <a:br>
              <a:rPr lang="ko-KR" altLang="en-US" sz="850" dirty="0"/>
            </a:b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 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9. print ()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10.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11. def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chooseCave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() 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12. cave = '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'13. while cave! = '1'and cave! = '2':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14. print ( '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어느 동굴로 가실 건가요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? (1 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또는 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2)')</a:t>
            </a:r>
            <a:br>
              <a:rPr lang="ko-KR" altLang="en-US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15. cave = input ()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16.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17 . return cave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18.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19. def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checkCave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chosenCave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) :</a:t>
            </a:r>
            <a:br>
              <a:rPr lang="en-US" altLang="ko-KR" sz="850" dirty="0"/>
            </a:b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20. print ( '</a:t>
            </a:r>
            <a:r>
              <a:rPr lang="ko-KR" altLang="en-US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당신은 동굴에 접근합니다 </a:t>
            </a: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...')</a:t>
            </a:r>
            <a:br>
              <a:rPr lang="ko-KR" altLang="en-US" sz="850" b="1" dirty="0">
                <a:highlight>
                  <a:srgbClr val="FF00FF"/>
                </a:highlight>
              </a:rPr>
            </a:b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21. </a:t>
            </a:r>
            <a:r>
              <a:rPr lang="en-US" altLang="ko-KR" sz="850" b="1" i="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time.sleep</a:t>
            </a: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 (2)</a:t>
            </a:r>
            <a:br>
              <a:rPr lang="en-US" altLang="ko-KR" sz="850" dirty="0"/>
            </a:b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22. print ( '</a:t>
            </a:r>
            <a:r>
              <a:rPr lang="ko-KR" altLang="en-US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어둡고</a:t>
            </a:r>
            <a:br>
              <a:rPr lang="ko-KR" altLang="en-US" sz="850" b="1" dirty="0">
                <a:highlight>
                  <a:srgbClr val="FF00FF"/>
                </a:highlight>
              </a:rPr>
            </a:br>
            <a:r>
              <a:rPr lang="ko-KR" altLang="en-US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으스스하다 </a:t>
            </a: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...') 23. </a:t>
            </a:r>
            <a:r>
              <a:rPr lang="en-US" altLang="ko-KR" sz="850" b="1" i="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time.sleep</a:t>
            </a: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 (2)</a:t>
            </a:r>
            <a:br>
              <a:rPr lang="en-US" altLang="ko-KR" sz="850" dirty="0"/>
            </a:b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24. print ( '</a:t>
            </a:r>
            <a:r>
              <a:rPr lang="ko-KR" altLang="en-US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큰 드래곤이 당신 앞에서 튀어 나온다</a:t>
            </a: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!</a:t>
            </a:r>
            <a:br>
              <a:rPr lang="ko-KR" altLang="en-US" sz="850" b="1" dirty="0">
                <a:highlight>
                  <a:srgbClr val="FF00FF"/>
                </a:highlight>
              </a:rPr>
            </a:br>
            <a:r>
              <a:rPr lang="ko-KR" altLang="en-US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          </a:t>
            </a: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and ... ')</a:t>
            </a:r>
            <a:br>
              <a:rPr lang="en-US" altLang="ko-KR" sz="850" b="1" dirty="0">
                <a:highlight>
                  <a:srgbClr val="FF00FF"/>
                </a:highlight>
              </a:rPr>
            </a:b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25. print ()</a:t>
            </a:r>
            <a:br>
              <a:rPr lang="en-US" altLang="ko-KR" sz="850" b="1" dirty="0">
                <a:highlight>
                  <a:srgbClr val="FF00FF"/>
                </a:highlight>
              </a:rPr>
            </a:b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26. </a:t>
            </a:r>
            <a:r>
              <a:rPr lang="en-US" altLang="ko-KR" sz="850" b="1" i="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time.sleep</a:t>
            </a:r>
            <a:r>
              <a:rPr lang="en-US" altLang="ko-KR" sz="85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urier"/>
              </a:rPr>
              <a:t> (2)</a:t>
            </a:r>
            <a:br>
              <a:rPr lang="en-US" altLang="ko-KR" sz="850" b="1" dirty="0">
                <a:highlight>
                  <a:srgbClr val="FF00FF"/>
                </a:highlight>
              </a:rPr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27.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28.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friendlyCave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=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random.randint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(1, 2)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29.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30. if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chosenCave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== str (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friendlyCave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) 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31. print ( '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그의 </a:t>
            </a:r>
            <a:r>
              <a:rPr lang="ko-KR" altLang="en-US" sz="850" i="0" dirty="0" err="1">
                <a:solidFill>
                  <a:srgbClr val="000000"/>
                </a:solidFill>
                <a:effectLst/>
                <a:latin typeface="Courier"/>
              </a:rPr>
              <a:t>보물을드립니다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!')</a:t>
            </a:r>
            <a:br>
              <a:rPr lang="ko-KR" altLang="en-US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32. else 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33. print ( '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한입에 먹어 치워 요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!')</a:t>
            </a:r>
            <a:br>
              <a:rPr lang="ko-KR" altLang="en-US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34.</a:t>
            </a:r>
            <a:br>
              <a:rPr lang="ko-KR" altLang="en-US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35.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= '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yes'36. while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== '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yes'or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== 'y ':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37.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displayIntro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38.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caveNumber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=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chooseCave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()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39.checkCave (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caveNumber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)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40.</a:t>
            </a:r>
            <a:br>
              <a:rPr lang="en-US" altLang="ko-KR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41. print ( '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다시 재생 하시겠습니까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? (</a:t>
            </a:r>
            <a:r>
              <a:rPr lang="ko-KR" altLang="en-US" sz="850" i="0" dirty="0">
                <a:solidFill>
                  <a:srgbClr val="000000"/>
                </a:solidFill>
                <a:effectLst/>
                <a:latin typeface="Courier"/>
              </a:rPr>
              <a:t>예 또는 아니요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)')</a:t>
            </a:r>
            <a:br>
              <a:rPr lang="ko-KR" altLang="en-US" sz="850" dirty="0"/>
            </a:b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42. </a:t>
            </a:r>
            <a:r>
              <a:rPr lang="en-US" altLang="ko-KR" sz="850" i="0" dirty="0" err="1">
                <a:solidFill>
                  <a:srgbClr val="000000"/>
                </a:solidFill>
                <a:effectLst/>
                <a:latin typeface="Courier"/>
              </a:rPr>
              <a:t>playAgain</a:t>
            </a:r>
            <a:r>
              <a:rPr lang="en-US" altLang="ko-KR" sz="850" i="0" dirty="0">
                <a:solidFill>
                  <a:srgbClr val="000000"/>
                </a:solidFill>
                <a:effectLst/>
                <a:latin typeface="Courier"/>
              </a:rPr>
              <a:t> = input ()</a:t>
            </a:r>
            <a:endParaRPr lang="ko-KR" altLang="en-US" sz="85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4788386-C1DF-480D-9AB6-919CD3E1D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682047"/>
              </p:ext>
            </p:extLst>
          </p:nvPr>
        </p:nvGraphicFramePr>
        <p:xfrm>
          <a:off x="458694" y="1949450"/>
          <a:ext cx="5069650" cy="446812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069650">
                  <a:extLst>
                    <a:ext uri="{9D8B030D-6E8A-4147-A177-3AD203B41FA5}">
                      <a16:colId xmlns:a16="http://schemas.microsoft.com/office/drawing/2014/main" val="3957655937"/>
                    </a:ext>
                  </a:extLst>
                </a:gridCol>
              </a:tblGrid>
              <a:tr h="4468128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시간 모듈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time.sleep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을 사용하면 프로그램을 일시 중지할 수 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괄호 사이에는 숫자를 입력하며 입력한 숫자만큼 초 단위로 지연시킨다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21,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23,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26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행에서 게임에 긴장감을 더하기 위해 시간 모듈을 사용해서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초 씩 정지한다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94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79735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311C1C"/>
      </a:dk2>
      <a:lt2>
        <a:srgbClr val="F1F0F3"/>
      </a:lt2>
      <a:accent1>
        <a:srgbClr val="82AF1F"/>
      </a:accent1>
      <a:accent2>
        <a:srgbClr val="B3A213"/>
      </a:accent2>
      <a:accent3>
        <a:srgbClr val="E78429"/>
      </a:accent3>
      <a:accent4>
        <a:srgbClr val="D52317"/>
      </a:accent4>
      <a:accent5>
        <a:srgbClr val="E7296D"/>
      </a:accent5>
      <a:accent6>
        <a:srgbClr val="D517AA"/>
      </a:accent6>
      <a:hlink>
        <a:srgbClr val="BF4159"/>
      </a:hlink>
      <a:folHlink>
        <a:srgbClr val="7F7F7F"/>
      </a:folHlink>
    </a:clrScheme>
    <a:fontScheme name="Custom 67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2745</Words>
  <Application>Microsoft Office PowerPoint</Application>
  <PresentationFormat>와이드스크린</PresentationFormat>
  <Paragraphs>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AvenirNext LT Pro Medium</vt:lpstr>
      <vt:lpstr>Courier</vt:lpstr>
      <vt:lpstr>Microsoft GothicNeo</vt:lpstr>
      <vt:lpstr>Microsoft GothicNeo Light</vt:lpstr>
      <vt:lpstr>TradeGothicLTStd</vt:lpstr>
      <vt:lpstr>Agency FB</vt:lpstr>
      <vt:lpstr>Arial</vt:lpstr>
      <vt:lpstr>DappledVTI</vt:lpstr>
      <vt:lpstr>함수종</vt:lpstr>
      <vt:lpstr> 함수</vt:lpstr>
      <vt:lpstr> 여러 줄 문자열</vt:lpstr>
      <vt:lpstr> 반복문</vt:lpstr>
      <vt:lpstr> 부울 연산자</vt:lpstr>
      <vt:lpstr> 범위</vt:lpstr>
      <vt:lpstr> 매개변수</vt:lpstr>
      <vt:lpstr> 시간 모듈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함수종</dc:title>
  <dc:creator>함 수종</dc:creator>
  <cp:lastModifiedBy>함 수종</cp:lastModifiedBy>
  <cp:revision>15</cp:revision>
  <dcterms:created xsi:type="dcterms:W3CDTF">2021-07-06T11:28:56Z</dcterms:created>
  <dcterms:modified xsi:type="dcterms:W3CDTF">2021-07-06T14:54:45Z</dcterms:modified>
</cp:coreProperties>
</file>