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8" r:id="rId3"/>
    <p:sldId id="259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3873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1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0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9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11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8951F-CC3A-4AB5-8076-1873ACE0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7732"/>
            <a:ext cx="12192000" cy="2794958"/>
          </a:xfrm>
        </p:spPr>
        <p:txBody>
          <a:bodyPr/>
          <a:lstStyle/>
          <a:p>
            <a:pPr algn="ctr"/>
            <a:r>
              <a:rPr lang="en-US" altLang="ko-KR" sz="18000" dirty="0">
                <a:latin typeface="Berlin Sans FB Demi" panose="020E0802020502020306" pitchFamily="34" charset="0"/>
              </a:rPr>
              <a:t>HANGMAN</a:t>
            </a:r>
            <a:endParaRPr lang="ko-KR" altLang="en-US" sz="180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7274A-5DEA-493E-9C4F-BA25D573E3E6}"/>
              </a:ext>
            </a:extLst>
          </p:cNvPr>
          <p:cNvSpPr txBox="1"/>
          <p:nvPr/>
        </p:nvSpPr>
        <p:spPr>
          <a:xfrm>
            <a:off x="0" y="5352690"/>
            <a:ext cx="484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7. Designing Hangman with Flowcharts</a:t>
            </a:r>
          </a:p>
          <a:p>
            <a:r>
              <a:rPr lang="en-US" altLang="ko-KR" dirty="0"/>
              <a:t>  8. Writing the Hangman code</a:t>
            </a:r>
          </a:p>
        </p:txBody>
      </p:sp>
    </p:spTree>
    <p:extLst>
      <p:ext uri="{BB962C8B-B14F-4D97-AF65-F5344CB8AC3E}">
        <p14:creationId xmlns:p14="http://schemas.microsoft.com/office/powerpoint/2010/main" val="246052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영상">
            <a:extLst>
              <a:ext uri="{FF2B5EF4-FFF2-40B4-BE49-F238E27FC236}">
                <a16:creationId xmlns:a16="http://schemas.microsoft.com/office/drawing/2014/main" id="{98DE555D-F044-4724-8B06-61ED465B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07" y="1541224"/>
            <a:ext cx="3384423" cy="51279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E1E657-486A-423B-B125-928A7A20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53" y="0"/>
            <a:ext cx="620592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071B805-B6A8-4383-971F-A28FBD89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696725"/>
            <a:ext cx="10026650" cy="655637"/>
          </a:xfrm>
        </p:spPr>
        <p:txBody>
          <a:bodyPr/>
          <a:lstStyle/>
          <a:p>
            <a:r>
              <a:rPr lang="en-US" altLang="ko-KR" b="1" dirty="0"/>
              <a:t>Designing Hangman </a:t>
            </a:r>
            <a:r>
              <a:rPr lang="en-US" altLang="ko-KR" b="1" dirty="0">
                <a:solidFill>
                  <a:schemeClr val="bg2"/>
                </a:solidFill>
              </a:rPr>
              <a:t>with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bg2"/>
                </a:solidFill>
              </a:rPr>
              <a:t>Flowcharts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73BDB-E40A-409A-9E3C-963F89A84DE4}"/>
              </a:ext>
            </a:extLst>
          </p:cNvPr>
          <p:cNvSpPr txBox="1"/>
          <p:nvPr/>
        </p:nvSpPr>
        <p:spPr>
          <a:xfrm>
            <a:off x="307975" y="0"/>
            <a:ext cx="1924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dirty="0">
                <a:latin typeface="Berlin Sans FB Demi" panose="020E0802020502020306" pitchFamily="34" charset="0"/>
              </a:rPr>
              <a:t>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48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B805-B6A8-4383-971F-A28FBD89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324" y="2303372"/>
            <a:ext cx="5226050" cy="655637"/>
          </a:xfrm>
        </p:spPr>
        <p:txBody>
          <a:bodyPr/>
          <a:lstStyle/>
          <a:p>
            <a:r>
              <a:rPr lang="en-US" altLang="ko-KR" dirty="0"/>
              <a:t>Writing the Hangman code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73BDB-E40A-409A-9E3C-963F89A84DE4}"/>
              </a:ext>
            </a:extLst>
          </p:cNvPr>
          <p:cNvSpPr txBox="1"/>
          <p:nvPr/>
        </p:nvSpPr>
        <p:spPr>
          <a:xfrm>
            <a:off x="667048" y="-140480"/>
            <a:ext cx="579695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dirty="0">
                <a:latin typeface="Berlin Sans FB Demi" panose="020E0802020502020306" pitchFamily="34" charset="0"/>
              </a:rPr>
              <a:t> </a:t>
            </a:r>
            <a:r>
              <a:rPr lang="en-US" altLang="ko-KR" sz="40000" dirty="0">
                <a:solidFill>
                  <a:schemeClr val="tx1">
                    <a:alpha val="30000"/>
                  </a:schemeClr>
                </a:solidFill>
                <a:latin typeface="Berlin Sans FB Demi" panose="020E0802020502020306" pitchFamily="34" charset="0"/>
              </a:rPr>
              <a:t>8</a:t>
            </a:r>
            <a:endParaRPr lang="ko-KR" altLang="en-US" sz="40000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AE400-6580-46EF-BF56-BC1056E0B41F}"/>
              </a:ext>
            </a:extLst>
          </p:cNvPr>
          <p:cNvSpPr txBox="1"/>
          <p:nvPr/>
        </p:nvSpPr>
        <p:spPr>
          <a:xfrm>
            <a:off x="0" y="0"/>
            <a:ext cx="62484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effectLst/>
                <a:latin typeface="Courier"/>
              </a:rPr>
              <a:t>  1. import random</a:t>
            </a:r>
            <a:br>
              <a:rPr lang="en-US" altLang="ko-KR" sz="1000" dirty="0">
                <a:solidFill>
                  <a:srgbClr val="FFFF00"/>
                </a:solidFill>
              </a:rPr>
            </a:br>
            <a:r>
              <a:rPr lang="en-US" altLang="ko-KR" sz="1000" i="0" dirty="0">
                <a:effectLst/>
                <a:latin typeface="Courier"/>
              </a:rPr>
              <a:t>  2. </a:t>
            </a:r>
            <a:r>
              <a:rPr lang="en-US" altLang="ko-KR" sz="1000" b="1" i="0" dirty="0">
                <a:solidFill>
                  <a:srgbClr val="FFFF00"/>
                </a:solidFill>
                <a:effectLst/>
                <a:latin typeface="Courier"/>
              </a:rPr>
              <a:t>HANGMAN_PICS</a:t>
            </a:r>
            <a:r>
              <a:rPr lang="en-US" altLang="ko-KR" sz="1000" b="1" i="0" dirty="0">
                <a:effectLst/>
                <a:latin typeface="Courier"/>
              </a:rPr>
              <a:t> </a:t>
            </a:r>
            <a:r>
              <a:rPr lang="en-US" altLang="ko-KR" sz="1000" i="0" dirty="0">
                <a:effectLst/>
                <a:latin typeface="Courier"/>
              </a:rPr>
              <a:t>= ['''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3.   +---+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4.    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5.    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6.    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7.      ===''', '''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8.   +---+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9.   O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10.    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11.    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12.      ===''', '''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13.   +---+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14.   O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15.   |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16.    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17.      ===''', '''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18.   +---+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19.   O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20.  /|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21.    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22.      ===''', '''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23.   +---+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24.   O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25.  /|\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26.    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27.      ===''', '''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28.   +---+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29.   O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30.  /|\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31.  / 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32.      ===''', '''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33.   +---+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34.   O 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35.  /|\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36.  / \  |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37.      ==='‘’]</a:t>
            </a:r>
          </a:p>
          <a:p>
            <a:r>
              <a:rPr lang="en-US" altLang="ko-KR" sz="1000" i="0" dirty="0">
                <a:effectLst/>
                <a:latin typeface="Courier"/>
              </a:rPr>
              <a:t> 38. </a:t>
            </a:r>
            <a:r>
              <a:rPr lang="en-US" altLang="ko-KR" sz="1000" b="1" i="0" dirty="0">
                <a:solidFill>
                  <a:srgbClr val="FFFF00"/>
                </a:solidFill>
                <a:effectLst/>
                <a:latin typeface="Courier"/>
              </a:rPr>
              <a:t>words</a:t>
            </a:r>
            <a:r>
              <a:rPr lang="en-US" altLang="ko-KR" sz="1000" i="0" dirty="0">
                <a:effectLst/>
                <a:latin typeface="Courier"/>
              </a:rPr>
              <a:t> = 'ant baboon badger bat bear beaver camel cat clam cobra cougar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     coyote crow deer dog donkey duck eagle ferret fox frog goat goose hawk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     lion lizard llama mole monkey moose mouse mule newt otter owl panda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     parrot pigeon python rabbit ram rat raven rhino salmon seal shark sheep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     skunk sloth snake spider stork swan tiger toad trout turkey turtle</a:t>
            </a:r>
            <a:br>
              <a:rPr lang="en-US" altLang="ko-KR" sz="1000" dirty="0"/>
            </a:br>
            <a:r>
              <a:rPr lang="en-US" altLang="ko-KR" sz="1000" i="0" dirty="0">
                <a:effectLst/>
                <a:latin typeface="Courier"/>
              </a:rPr>
              <a:t>       weasel whale wolf wombat </a:t>
            </a:r>
            <a:r>
              <a:rPr lang="en-US" altLang="ko-KR" sz="1000" i="0" dirty="0" err="1">
                <a:effectLst/>
                <a:latin typeface="Courier"/>
              </a:rPr>
              <a:t>zebra'.split</a:t>
            </a:r>
            <a:r>
              <a:rPr lang="en-US" altLang="ko-KR" sz="1000" i="0" dirty="0">
                <a:effectLst/>
                <a:latin typeface="Courier"/>
              </a:rPr>
              <a:t>()</a:t>
            </a:r>
          </a:p>
          <a:p>
            <a:r>
              <a:rPr lang="en-US" altLang="ko-KR" sz="1000" i="0" dirty="0">
                <a:effectLst/>
                <a:latin typeface="Courier"/>
              </a:rPr>
              <a:t> 39.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E89E1-24ED-4273-B298-81A972D1F9C7}"/>
              </a:ext>
            </a:extLst>
          </p:cNvPr>
          <p:cNvSpPr txBox="1"/>
          <p:nvPr/>
        </p:nvSpPr>
        <p:spPr>
          <a:xfrm>
            <a:off x="5394324" y="3044019"/>
            <a:ext cx="43589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리스트 자료형 </a:t>
            </a:r>
            <a:r>
              <a:rPr lang="en-US" altLang="ko-KR" sz="1800" dirty="0">
                <a:solidFill>
                  <a:srgbClr val="FFFF00"/>
                </a:solidFill>
              </a:rPr>
              <a:t>HANGMAN PICS </a:t>
            </a:r>
          </a:p>
          <a:p>
            <a:r>
              <a:rPr lang="ko-KR" altLang="en-US" dirty="0"/>
              <a:t>교수형의 진행 과정을 아스키 아트로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dirty="0">
                <a:solidFill>
                  <a:schemeClr val="tx1"/>
                </a:solidFill>
              </a:rPr>
              <a:t>리스트 자료형 </a:t>
            </a:r>
            <a:r>
              <a:rPr lang="en-US" altLang="ko-KR" dirty="0">
                <a:solidFill>
                  <a:srgbClr val="FFFF00"/>
                </a:solidFill>
              </a:rPr>
              <a:t>words </a:t>
            </a:r>
          </a:p>
          <a:p>
            <a:r>
              <a:rPr lang="ko-KR" altLang="en-US" sz="1800" dirty="0"/>
              <a:t>게임에 사용될 단어 목록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99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273BDB-E40A-409A-9E3C-963F89A84DE4}"/>
              </a:ext>
            </a:extLst>
          </p:cNvPr>
          <p:cNvSpPr txBox="1"/>
          <p:nvPr/>
        </p:nvSpPr>
        <p:spPr>
          <a:xfrm>
            <a:off x="0" y="0"/>
            <a:ext cx="1924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dirty="0">
                <a:latin typeface="Berlin Sans FB Demi" panose="020E0802020502020306" pitchFamily="34" charset="0"/>
              </a:rPr>
              <a:t> </a:t>
            </a:r>
            <a:r>
              <a:rPr lang="en-US" altLang="ko-KR" sz="9600" dirty="0">
                <a:solidFill>
                  <a:schemeClr val="tx1">
                    <a:alpha val="30000"/>
                  </a:schemeClr>
                </a:solidFill>
                <a:latin typeface="Berlin Sans FB Demi" panose="020E0802020502020306" pitchFamily="34" charset="0"/>
              </a:rPr>
              <a:t>8</a:t>
            </a:r>
            <a:endParaRPr lang="ko-KR" altLang="en-US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AE400-6580-46EF-BF56-BC1056E0B41F}"/>
              </a:ext>
            </a:extLst>
          </p:cNvPr>
          <p:cNvSpPr txBox="1"/>
          <p:nvPr/>
        </p:nvSpPr>
        <p:spPr>
          <a:xfrm>
            <a:off x="0" y="1595021"/>
            <a:ext cx="72485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effectLst/>
                <a:latin typeface="Courier"/>
              </a:rPr>
              <a:t> 40. def </a:t>
            </a:r>
            <a:r>
              <a:rPr lang="en-US" altLang="ko-KR" sz="1200" b="1" i="0" dirty="0" err="1">
                <a:solidFill>
                  <a:srgbClr val="FF0000"/>
                </a:solidFill>
                <a:effectLst/>
                <a:latin typeface="Courier"/>
              </a:rPr>
              <a:t>getRandomWord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Courier"/>
              </a:rPr>
              <a:t>(</a:t>
            </a:r>
            <a:r>
              <a:rPr lang="en-US" altLang="ko-KR" sz="1200" b="1" i="0" dirty="0" err="1">
                <a:solidFill>
                  <a:srgbClr val="FF0000"/>
                </a:solidFill>
                <a:effectLst/>
                <a:latin typeface="Courier"/>
              </a:rPr>
              <a:t>wordList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Courier"/>
              </a:rPr>
              <a:t>):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41.     # This function returns a random string from the passed list of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          strings.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42.     </a:t>
            </a:r>
            <a:r>
              <a:rPr lang="en-US" altLang="ko-KR" sz="1200" b="1" i="0" dirty="0" err="1">
                <a:solidFill>
                  <a:srgbClr val="FFFF00"/>
                </a:solidFill>
                <a:effectLst/>
                <a:latin typeface="Courier"/>
              </a:rPr>
              <a:t>wordIndex</a:t>
            </a:r>
            <a:r>
              <a:rPr lang="en-US" altLang="ko-KR" sz="1200" b="0" i="0" dirty="0">
                <a:effectLst/>
                <a:latin typeface="Courier"/>
              </a:rPr>
              <a:t> = </a:t>
            </a:r>
            <a:r>
              <a:rPr lang="en-US" altLang="ko-KR" sz="1200" b="0" i="0" dirty="0" err="1">
                <a:effectLst/>
                <a:latin typeface="Courier"/>
              </a:rPr>
              <a:t>random.randint</a:t>
            </a:r>
            <a:r>
              <a:rPr lang="en-US" altLang="ko-KR" sz="1200" b="0" i="0" dirty="0">
                <a:effectLst/>
                <a:latin typeface="Courier"/>
              </a:rPr>
              <a:t>(0, </a:t>
            </a:r>
            <a:r>
              <a:rPr lang="en-US" altLang="ko-KR" sz="1200" b="0" i="0" dirty="0" err="1">
                <a:effectLst/>
                <a:latin typeface="Courier"/>
              </a:rPr>
              <a:t>len</a:t>
            </a:r>
            <a:r>
              <a:rPr lang="en-US" altLang="ko-KR" sz="1200" b="0" i="0" dirty="0">
                <a:effectLst/>
                <a:latin typeface="Courier"/>
              </a:rPr>
              <a:t>(</a:t>
            </a:r>
            <a:r>
              <a:rPr lang="en-US" altLang="ko-KR" sz="1200" b="0" i="0" dirty="0" err="1">
                <a:effectLst/>
                <a:latin typeface="Courier"/>
              </a:rPr>
              <a:t>wordList</a:t>
            </a:r>
            <a:r>
              <a:rPr lang="en-US" altLang="ko-KR" sz="1200" b="0" i="0" dirty="0">
                <a:effectLst/>
                <a:latin typeface="Courier"/>
              </a:rPr>
              <a:t>) - 1)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43.     return </a:t>
            </a:r>
            <a:r>
              <a:rPr lang="en-US" altLang="ko-KR" sz="1200" b="0" i="0" dirty="0" err="1">
                <a:effectLst/>
                <a:latin typeface="Courier"/>
              </a:rPr>
              <a:t>wordList</a:t>
            </a:r>
            <a:r>
              <a:rPr lang="en-US" altLang="ko-KR" sz="1200" b="0" i="0" dirty="0">
                <a:effectLst/>
                <a:latin typeface="Courier"/>
              </a:rPr>
              <a:t>[</a:t>
            </a:r>
            <a:r>
              <a:rPr lang="en-US" altLang="ko-KR" sz="1200" b="0" i="0" dirty="0" err="1">
                <a:effectLst/>
                <a:latin typeface="Courier"/>
              </a:rPr>
              <a:t>wordIndex</a:t>
            </a:r>
            <a:r>
              <a:rPr lang="en-US" altLang="ko-KR" sz="1200" b="0" i="0" dirty="0">
                <a:effectLst/>
                <a:latin typeface="Courier"/>
              </a:rPr>
              <a:t>]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44.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45. def </a:t>
            </a:r>
            <a:r>
              <a:rPr lang="en-US" altLang="ko-KR" sz="1200" b="1" i="0" dirty="0" err="1">
                <a:solidFill>
                  <a:srgbClr val="FF0000"/>
                </a:solidFill>
                <a:effectLst/>
                <a:latin typeface="Courier"/>
              </a:rPr>
              <a:t>displayBoard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Courier"/>
              </a:rPr>
              <a:t>(</a:t>
            </a:r>
            <a:r>
              <a:rPr lang="en-US" altLang="ko-KR" sz="1200" b="1" i="0" dirty="0" err="1">
                <a:solidFill>
                  <a:srgbClr val="FF0000"/>
                </a:solidFill>
                <a:effectLst/>
                <a:latin typeface="Courier"/>
              </a:rPr>
              <a:t>missedLetters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Courier"/>
              </a:rPr>
              <a:t>, </a:t>
            </a:r>
            <a:r>
              <a:rPr lang="en-US" altLang="ko-KR" sz="1200" b="1" i="0" dirty="0" err="1">
                <a:solidFill>
                  <a:srgbClr val="FF0000"/>
                </a:solidFill>
                <a:effectLst/>
                <a:latin typeface="Courier"/>
              </a:rPr>
              <a:t>correctLetters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Courier"/>
              </a:rPr>
              <a:t>, </a:t>
            </a:r>
            <a:r>
              <a:rPr lang="en-US" altLang="ko-KR" sz="1200" b="1" i="0" dirty="0" err="1">
                <a:solidFill>
                  <a:srgbClr val="FF0000"/>
                </a:solidFill>
                <a:effectLst/>
                <a:latin typeface="Courier"/>
              </a:rPr>
              <a:t>secretWord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Courier"/>
              </a:rPr>
              <a:t>):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b="0" i="0" dirty="0">
                <a:effectLst/>
                <a:latin typeface="Courier"/>
              </a:rPr>
              <a:t> 46.     print(HANGMAN_PICS[</a:t>
            </a:r>
            <a:r>
              <a:rPr lang="en-US" altLang="ko-KR" sz="1200" b="0" i="0" dirty="0" err="1">
                <a:effectLst/>
                <a:latin typeface="Courier"/>
              </a:rPr>
              <a:t>len</a:t>
            </a:r>
            <a:r>
              <a:rPr lang="en-US" altLang="ko-KR" sz="1200" b="0" i="0" dirty="0">
                <a:effectLst/>
                <a:latin typeface="Courier"/>
              </a:rPr>
              <a:t>(</a:t>
            </a:r>
            <a:r>
              <a:rPr lang="en-US" altLang="ko-KR" sz="1200" b="0" i="0" dirty="0" err="1">
                <a:effectLst/>
                <a:latin typeface="Courier"/>
              </a:rPr>
              <a:t>missedLetters</a:t>
            </a:r>
            <a:r>
              <a:rPr lang="en-US" altLang="ko-KR" sz="1200" b="0" i="0" dirty="0">
                <a:effectLst/>
                <a:latin typeface="Courier"/>
              </a:rPr>
              <a:t>)])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47.     print()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48.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49.     print('Missed letters:', end=' ')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50.     for </a:t>
            </a:r>
            <a:r>
              <a:rPr lang="en-US" altLang="ko-KR" sz="1200" b="1" i="0" dirty="0">
                <a:solidFill>
                  <a:srgbClr val="FFFF00"/>
                </a:solidFill>
                <a:effectLst/>
                <a:latin typeface="Courier"/>
              </a:rPr>
              <a:t>letter</a:t>
            </a:r>
            <a:r>
              <a:rPr lang="en-US" altLang="ko-KR" sz="1200" b="0" i="0" dirty="0">
                <a:effectLst/>
                <a:latin typeface="Courier"/>
              </a:rPr>
              <a:t> in </a:t>
            </a:r>
            <a:r>
              <a:rPr lang="en-US" altLang="ko-KR" sz="1200" b="0" i="0" dirty="0" err="1">
                <a:effectLst/>
                <a:latin typeface="Courier"/>
              </a:rPr>
              <a:t>missedLetters</a:t>
            </a:r>
            <a:r>
              <a:rPr lang="en-US" altLang="ko-KR" sz="1200" b="0" i="0" dirty="0">
                <a:effectLst/>
                <a:latin typeface="Courier"/>
              </a:rPr>
              <a:t>: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51.         print(letter, end=' ')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52.     print()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53.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54.     </a:t>
            </a:r>
            <a:r>
              <a:rPr lang="en-US" altLang="ko-KR" sz="1200" b="1" i="0" dirty="0">
                <a:solidFill>
                  <a:srgbClr val="FFFF00"/>
                </a:solidFill>
                <a:effectLst/>
                <a:latin typeface="Courier"/>
              </a:rPr>
              <a:t>blanks</a:t>
            </a:r>
            <a:r>
              <a:rPr lang="en-US" altLang="ko-KR" sz="1200" b="0" i="0" dirty="0">
                <a:effectLst/>
                <a:latin typeface="Courier"/>
              </a:rPr>
              <a:t> = '_' * </a:t>
            </a:r>
            <a:r>
              <a:rPr lang="en-US" altLang="ko-KR" sz="1200" b="0" i="0" dirty="0" err="1">
                <a:effectLst/>
                <a:latin typeface="Courier"/>
              </a:rPr>
              <a:t>len</a:t>
            </a:r>
            <a:r>
              <a:rPr lang="en-US" altLang="ko-KR" sz="1200" b="0" i="0" dirty="0">
                <a:effectLst/>
                <a:latin typeface="Courier"/>
              </a:rPr>
              <a:t>(</a:t>
            </a:r>
            <a:r>
              <a:rPr lang="en-US" altLang="ko-KR" sz="1200" b="0" i="0" dirty="0" err="1">
                <a:effectLst/>
                <a:latin typeface="Courier"/>
              </a:rPr>
              <a:t>secretWord</a:t>
            </a:r>
            <a:r>
              <a:rPr lang="en-US" altLang="ko-KR" sz="1200" b="0" i="0" dirty="0">
                <a:effectLst/>
                <a:latin typeface="Courier"/>
              </a:rPr>
              <a:t>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55.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56.     for </a:t>
            </a:r>
            <a:r>
              <a:rPr lang="en-US" altLang="ko-KR" sz="1200" b="1" i="0" dirty="0" err="1">
                <a:solidFill>
                  <a:srgbClr val="FFFF00"/>
                </a:solidFill>
                <a:effectLst/>
                <a:latin typeface="Courier"/>
              </a:rPr>
              <a:t>i</a:t>
            </a:r>
            <a:r>
              <a:rPr lang="en-US" altLang="ko-KR" sz="1200" b="0" i="0" dirty="0">
                <a:effectLst/>
                <a:latin typeface="Courier"/>
              </a:rPr>
              <a:t> in range(</a:t>
            </a:r>
            <a:r>
              <a:rPr lang="en-US" altLang="ko-KR" sz="1200" b="0" i="0" dirty="0" err="1">
                <a:effectLst/>
                <a:latin typeface="Courier"/>
              </a:rPr>
              <a:t>len</a:t>
            </a:r>
            <a:r>
              <a:rPr lang="en-US" altLang="ko-KR" sz="1200" b="0" i="0" dirty="0">
                <a:effectLst/>
                <a:latin typeface="Courier"/>
              </a:rPr>
              <a:t>(</a:t>
            </a:r>
            <a:r>
              <a:rPr lang="en-US" altLang="ko-KR" sz="1200" b="0" i="0" dirty="0" err="1">
                <a:effectLst/>
                <a:latin typeface="Courier"/>
              </a:rPr>
              <a:t>secretWord</a:t>
            </a:r>
            <a:r>
              <a:rPr lang="en-US" altLang="ko-KR" sz="1200" b="0" i="0" dirty="0">
                <a:effectLst/>
                <a:latin typeface="Courier"/>
              </a:rPr>
              <a:t>)): # Replace blanks with correctly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          guessed letters.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57.         if </a:t>
            </a:r>
            <a:r>
              <a:rPr lang="en-US" altLang="ko-KR" sz="1200" b="0" i="0" dirty="0" err="1">
                <a:effectLst/>
                <a:latin typeface="Courier"/>
              </a:rPr>
              <a:t>secretWord</a:t>
            </a:r>
            <a:r>
              <a:rPr lang="en-US" altLang="ko-KR" sz="1200" b="0" i="0" dirty="0">
                <a:effectLst/>
                <a:latin typeface="Courier"/>
              </a:rPr>
              <a:t>[</a:t>
            </a:r>
            <a:r>
              <a:rPr lang="en-US" altLang="ko-KR" sz="1200" b="0" i="0" dirty="0" err="1">
                <a:effectLst/>
                <a:latin typeface="Courier"/>
              </a:rPr>
              <a:t>i</a:t>
            </a:r>
            <a:r>
              <a:rPr lang="en-US" altLang="ko-KR" sz="1200" b="0" i="0" dirty="0">
                <a:effectLst/>
                <a:latin typeface="Courier"/>
              </a:rPr>
              <a:t>] in </a:t>
            </a:r>
            <a:r>
              <a:rPr lang="en-US" altLang="ko-KR" sz="1200" b="0" i="0" dirty="0" err="1">
                <a:effectLst/>
                <a:latin typeface="Courier"/>
              </a:rPr>
              <a:t>correctLetters</a:t>
            </a:r>
            <a:r>
              <a:rPr lang="en-US" altLang="ko-KR" sz="1200" b="0" i="0" dirty="0">
                <a:effectLst/>
                <a:latin typeface="Courier"/>
              </a:rPr>
              <a:t>: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58.             blanks = blanks[:</a:t>
            </a:r>
            <a:r>
              <a:rPr lang="en-US" altLang="ko-KR" sz="1200" b="0" i="0" dirty="0" err="1">
                <a:effectLst/>
                <a:latin typeface="Courier"/>
              </a:rPr>
              <a:t>i</a:t>
            </a:r>
            <a:r>
              <a:rPr lang="en-US" altLang="ko-KR" sz="1200" b="0" i="0" dirty="0">
                <a:effectLst/>
                <a:latin typeface="Courier"/>
              </a:rPr>
              <a:t>] + </a:t>
            </a:r>
            <a:r>
              <a:rPr lang="en-US" altLang="ko-KR" sz="1200" b="0" i="0" dirty="0" err="1">
                <a:effectLst/>
                <a:latin typeface="Courier"/>
              </a:rPr>
              <a:t>secretWord</a:t>
            </a:r>
            <a:r>
              <a:rPr lang="en-US" altLang="ko-KR" sz="1200" b="0" i="0" dirty="0">
                <a:effectLst/>
                <a:latin typeface="Courier"/>
              </a:rPr>
              <a:t>[</a:t>
            </a:r>
            <a:r>
              <a:rPr lang="en-US" altLang="ko-KR" sz="1200" b="0" i="0" dirty="0" err="1">
                <a:effectLst/>
                <a:latin typeface="Courier"/>
              </a:rPr>
              <a:t>i</a:t>
            </a:r>
            <a:r>
              <a:rPr lang="en-US" altLang="ko-KR" sz="1200" b="0" i="0" dirty="0">
                <a:effectLst/>
                <a:latin typeface="Courier"/>
              </a:rPr>
              <a:t>] + blanks[i+1:]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59.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60.     for </a:t>
            </a:r>
            <a:r>
              <a:rPr lang="en-US" altLang="ko-KR" sz="1200" b="1" i="0" dirty="0">
                <a:solidFill>
                  <a:srgbClr val="FFFF00"/>
                </a:solidFill>
                <a:effectLst/>
                <a:latin typeface="Courier"/>
              </a:rPr>
              <a:t>letter</a:t>
            </a:r>
            <a:r>
              <a:rPr lang="en-US" altLang="ko-KR" sz="1200" b="0" i="0" dirty="0">
                <a:effectLst/>
                <a:latin typeface="Courier"/>
              </a:rPr>
              <a:t> in blanks: # Show the secret word with spaces in between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          each letter.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61.         print(letter, end=' ')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62.     print()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63.</a:t>
            </a:r>
            <a:endParaRPr lang="ko-KR" altLang="en-US" sz="1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FE416E7-9437-4214-A50F-65AA9460F931}"/>
              </a:ext>
            </a:extLst>
          </p:cNvPr>
          <p:cNvSpPr txBox="1">
            <a:spLocks/>
          </p:cNvSpPr>
          <p:nvPr/>
        </p:nvSpPr>
        <p:spPr>
          <a:xfrm>
            <a:off x="1270000" y="696725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none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함수 선언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41185-C922-46DB-AF70-7F646270D4A6}"/>
              </a:ext>
            </a:extLst>
          </p:cNvPr>
          <p:cNvSpPr txBox="1"/>
          <p:nvPr/>
        </p:nvSpPr>
        <p:spPr>
          <a:xfrm>
            <a:off x="6996619" y="1569660"/>
            <a:ext cx="2701053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Word </a:t>
            </a:r>
            <a:r>
              <a:rPr lang="ko-KR" altLang="en-US" sz="1500" dirty="0">
                <a:solidFill>
                  <a:srgbClr val="FF0000"/>
                </a:solidFill>
              </a:rPr>
              <a:t>선정 </a:t>
            </a:r>
            <a:r>
              <a:rPr lang="en-US" altLang="ko-KR" sz="1500" dirty="0"/>
              <a:t>:</a:t>
            </a:r>
          </a:p>
          <a:p>
            <a:r>
              <a:rPr lang="ko-KR" altLang="en-US" sz="1500" dirty="0"/>
              <a:t>게임에 사용될 단어 목록 </a:t>
            </a:r>
            <a:r>
              <a:rPr lang="en-US" altLang="ko-KR" sz="1500" dirty="0">
                <a:solidFill>
                  <a:srgbClr val="FFFF00"/>
                </a:solidFill>
              </a:rPr>
              <a:t>wordlist </a:t>
            </a:r>
            <a:r>
              <a:rPr lang="ko-KR" altLang="en-US" sz="1500" dirty="0"/>
              <a:t>를 입력하면 </a:t>
            </a:r>
            <a:endParaRPr lang="en-US" altLang="ko-KR" sz="1500" dirty="0"/>
          </a:p>
          <a:p>
            <a:r>
              <a:rPr lang="ko-KR" altLang="en-US" sz="1500" dirty="0"/>
              <a:t>그 중에서 게임에 사용될 단어를 무작위로 반환</a:t>
            </a:r>
            <a:endParaRPr lang="en-US" altLang="ko-KR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0E29D-B25F-4F6A-9684-823F8A9FBF67}"/>
              </a:ext>
            </a:extLst>
          </p:cNvPr>
          <p:cNvSpPr txBox="1"/>
          <p:nvPr/>
        </p:nvSpPr>
        <p:spPr>
          <a:xfrm>
            <a:off x="6996618" y="2967335"/>
            <a:ext cx="27010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Word </a:t>
            </a:r>
            <a:r>
              <a:rPr lang="ko-KR" altLang="en-US" sz="1500" dirty="0">
                <a:solidFill>
                  <a:srgbClr val="FF0000"/>
                </a:solidFill>
              </a:rPr>
              <a:t>에 </a:t>
            </a:r>
            <a:r>
              <a:rPr lang="en-US" altLang="ko-KR" sz="1500" dirty="0">
                <a:solidFill>
                  <a:srgbClr val="FF0000"/>
                </a:solidFill>
              </a:rPr>
              <a:t>Letter </a:t>
            </a:r>
            <a:r>
              <a:rPr lang="ko-KR" altLang="en-US" sz="1500" dirty="0">
                <a:solidFill>
                  <a:srgbClr val="FF0000"/>
                </a:solidFill>
              </a:rPr>
              <a:t>가 포함</a:t>
            </a:r>
            <a:r>
              <a:rPr lang="en-US" altLang="ko-KR" sz="1500" dirty="0">
                <a:solidFill>
                  <a:srgbClr val="FF0000"/>
                </a:solidFill>
              </a:rPr>
              <a:t>?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/>
              <a:t>:</a:t>
            </a:r>
          </a:p>
          <a:p>
            <a:r>
              <a:rPr lang="ko-KR" altLang="en-US" sz="1500" dirty="0"/>
              <a:t>입력 받은 </a:t>
            </a:r>
            <a:r>
              <a:rPr lang="en-US" altLang="ko-KR" sz="1500" dirty="0"/>
              <a:t>Letter </a:t>
            </a:r>
            <a:r>
              <a:rPr lang="ko-KR" altLang="en-US" sz="1500" dirty="0"/>
              <a:t>가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51265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273BDB-E40A-409A-9E3C-963F89A84DE4}"/>
              </a:ext>
            </a:extLst>
          </p:cNvPr>
          <p:cNvSpPr txBox="1"/>
          <p:nvPr/>
        </p:nvSpPr>
        <p:spPr>
          <a:xfrm>
            <a:off x="0" y="0"/>
            <a:ext cx="1924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dirty="0">
                <a:latin typeface="Berlin Sans FB Demi" panose="020E0802020502020306" pitchFamily="34" charset="0"/>
              </a:rPr>
              <a:t> </a:t>
            </a:r>
            <a:r>
              <a:rPr lang="en-US" altLang="ko-KR" sz="9600" dirty="0">
                <a:solidFill>
                  <a:schemeClr val="tx1">
                    <a:alpha val="30000"/>
                  </a:schemeClr>
                </a:solidFill>
                <a:latin typeface="Berlin Sans FB Demi" panose="020E0802020502020306" pitchFamily="34" charset="0"/>
              </a:rPr>
              <a:t>8</a:t>
            </a:r>
            <a:endParaRPr lang="ko-KR" altLang="en-US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AE400-6580-46EF-BF56-BC1056E0B41F}"/>
              </a:ext>
            </a:extLst>
          </p:cNvPr>
          <p:cNvSpPr txBox="1"/>
          <p:nvPr/>
        </p:nvSpPr>
        <p:spPr>
          <a:xfrm>
            <a:off x="1" y="1595021"/>
            <a:ext cx="73990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effectLst/>
                <a:latin typeface="Courier"/>
              </a:rPr>
              <a:t> 64. def </a:t>
            </a:r>
            <a:r>
              <a:rPr lang="en-US" altLang="ko-KR" sz="1200" b="1" i="0" dirty="0" err="1">
                <a:solidFill>
                  <a:srgbClr val="FF0000"/>
                </a:solidFill>
                <a:effectLst/>
                <a:latin typeface="Courier"/>
              </a:rPr>
              <a:t>getGuess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Courier"/>
              </a:rPr>
              <a:t>(</a:t>
            </a:r>
            <a:r>
              <a:rPr lang="en-US" altLang="ko-KR" sz="1200" b="1" i="0" dirty="0" err="1">
                <a:solidFill>
                  <a:srgbClr val="FF0000"/>
                </a:solidFill>
                <a:effectLst/>
                <a:latin typeface="Courier"/>
              </a:rPr>
              <a:t>alreadyGuessed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Courier"/>
              </a:rPr>
              <a:t>):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65.     # Returns the letter the player entered. This function makes sure the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          player entered a single letter and not something else.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66.     while True: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67.         print('Guess a letter.')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68.         </a:t>
            </a:r>
            <a:r>
              <a:rPr lang="en-US" altLang="ko-KR" sz="1200" b="1" i="0" dirty="0">
                <a:solidFill>
                  <a:srgbClr val="FFFF00"/>
                </a:solidFill>
                <a:effectLst/>
                <a:latin typeface="Courier"/>
              </a:rPr>
              <a:t>guess</a:t>
            </a:r>
            <a:r>
              <a:rPr lang="en-US" altLang="ko-KR" sz="1200" b="0" i="0" dirty="0">
                <a:effectLst/>
                <a:latin typeface="Courier"/>
              </a:rPr>
              <a:t> = input()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69.         guess = </a:t>
            </a:r>
            <a:r>
              <a:rPr lang="en-US" altLang="ko-KR" sz="1200" b="0" i="0" dirty="0" err="1">
                <a:effectLst/>
                <a:latin typeface="Courier"/>
              </a:rPr>
              <a:t>guess.lower</a:t>
            </a:r>
            <a:r>
              <a:rPr lang="en-US" altLang="ko-KR" sz="1200" b="0" i="0" dirty="0">
                <a:effectLst/>
                <a:latin typeface="Courier"/>
              </a:rPr>
              <a:t>()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70.         if </a:t>
            </a:r>
            <a:r>
              <a:rPr lang="en-US" altLang="ko-KR" sz="1200" b="0" i="0" dirty="0" err="1">
                <a:effectLst/>
                <a:latin typeface="Courier"/>
              </a:rPr>
              <a:t>len</a:t>
            </a:r>
            <a:r>
              <a:rPr lang="en-US" altLang="ko-KR" sz="1200" b="0" i="0" dirty="0">
                <a:effectLst/>
                <a:latin typeface="Courier"/>
              </a:rPr>
              <a:t>(guess) != 1: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71.             print('Please enter a single letter.’)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en-US" altLang="ko-KR" sz="1200" b="0" i="0" dirty="0">
                <a:effectLst/>
                <a:latin typeface="Courier"/>
              </a:rPr>
              <a:t>72.         </a:t>
            </a:r>
            <a:r>
              <a:rPr lang="en-US" altLang="ko-KR" sz="1200" b="0" i="0" dirty="0" err="1">
                <a:effectLst/>
                <a:latin typeface="Courier"/>
              </a:rPr>
              <a:t>elif</a:t>
            </a:r>
            <a:r>
              <a:rPr lang="en-US" altLang="ko-KR" sz="1200" b="0" i="0" dirty="0">
                <a:effectLst/>
                <a:latin typeface="Courier"/>
              </a:rPr>
              <a:t> guess in </a:t>
            </a:r>
            <a:r>
              <a:rPr lang="en-US" altLang="ko-KR" sz="1200" b="0" i="0" dirty="0" err="1">
                <a:effectLst/>
                <a:latin typeface="Courier"/>
              </a:rPr>
              <a:t>alreadyGuessed</a:t>
            </a:r>
            <a:r>
              <a:rPr lang="en-US" altLang="ko-KR" sz="1200" b="0" i="0" dirty="0">
                <a:effectLst/>
                <a:latin typeface="Courier"/>
              </a:rPr>
              <a:t>: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73.             print('You have already guessed that letter. Choose again.')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74.         </a:t>
            </a:r>
            <a:r>
              <a:rPr lang="en-US" altLang="ko-KR" sz="1200" b="0" i="0" dirty="0" err="1">
                <a:effectLst/>
                <a:latin typeface="Courier"/>
              </a:rPr>
              <a:t>elif</a:t>
            </a:r>
            <a:r>
              <a:rPr lang="en-US" altLang="ko-KR" sz="1200" b="0" i="0" dirty="0">
                <a:effectLst/>
                <a:latin typeface="Courier"/>
              </a:rPr>
              <a:t> guess not in '</a:t>
            </a:r>
            <a:r>
              <a:rPr lang="en-US" altLang="ko-KR" sz="1200" b="0" i="0" dirty="0" err="1">
                <a:effectLst/>
                <a:latin typeface="Courier"/>
              </a:rPr>
              <a:t>abcdefghijklmnopqrstuvwxyz</a:t>
            </a:r>
            <a:r>
              <a:rPr lang="en-US" altLang="ko-KR" sz="1200" b="0" i="0" dirty="0">
                <a:effectLst/>
                <a:latin typeface="Courier"/>
              </a:rPr>
              <a:t>':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75.             print('Please enter a LETTER.')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76.         else: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77.             return guess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78.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79. def </a:t>
            </a:r>
            <a:r>
              <a:rPr lang="en-US" altLang="ko-KR" sz="1200" b="1" i="0" dirty="0" err="1">
                <a:solidFill>
                  <a:srgbClr val="FF0000"/>
                </a:solidFill>
                <a:effectLst/>
                <a:latin typeface="Courier"/>
              </a:rPr>
              <a:t>playAgain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Courier"/>
              </a:rPr>
              <a:t>():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80.     # This function returns True if the player wants to play again;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          otherwise, it returns False.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81.     print('Do you want to play again? (yes or no)')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82.     return input().lower().</a:t>
            </a:r>
            <a:r>
              <a:rPr lang="en-US" altLang="ko-KR" sz="1200" b="0" i="0" dirty="0" err="1">
                <a:effectLst/>
                <a:latin typeface="Courier"/>
              </a:rPr>
              <a:t>startswith</a:t>
            </a:r>
            <a:r>
              <a:rPr lang="en-US" altLang="ko-KR" sz="1200" b="0" i="0" dirty="0">
                <a:effectLst/>
                <a:latin typeface="Courier"/>
              </a:rPr>
              <a:t>('y')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83.</a:t>
            </a:r>
            <a:br>
              <a:rPr lang="en-US" altLang="ko-KR" sz="1200" dirty="0"/>
            </a:br>
            <a:r>
              <a:rPr lang="en-US" altLang="ko-KR" sz="1200" b="0" i="0" dirty="0">
                <a:effectLst/>
                <a:latin typeface="Courier"/>
              </a:rPr>
              <a:t> 84.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FE416E7-9437-4214-A50F-65AA9460F931}"/>
              </a:ext>
            </a:extLst>
          </p:cNvPr>
          <p:cNvSpPr txBox="1">
            <a:spLocks/>
          </p:cNvSpPr>
          <p:nvPr/>
        </p:nvSpPr>
        <p:spPr>
          <a:xfrm>
            <a:off x="1270000" y="696725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none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함수 선언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FE926-A3CD-4071-AD76-B7968DEE8E58}"/>
              </a:ext>
            </a:extLst>
          </p:cNvPr>
          <p:cNvSpPr txBox="1"/>
          <p:nvPr/>
        </p:nvSpPr>
        <p:spPr>
          <a:xfrm>
            <a:off x="7997506" y="1589549"/>
            <a:ext cx="2097248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Letter</a:t>
            </a:r>
            <a:r>
              <a:rPr lang="ko-KR" altLang="en-US" sz="1500" dirty="0">
                <a:solidFill>
                  <a:srgbClr val="FF0000"/>
                </a:solidFill>
              </a:rPr>
              <a:t>를 입력하세요</a:t>
            </a:r>
            <a:r>
              <a:rPr lang="en-US" altLang="ko-KR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변수 </a:t>
            </a:r>
            <a:r>
              <a:rPr lang="en-US" altLang="ko-KR" sz="1500" dirty="0"/>
              <a:t>guess</a:t>
            </a:r>
            <a:r>
              <a:rPr lang="ko-KR" altLang="en-US" sz="1500" dirty="0"/>
              <a:t>에 입력 받은 문자를 저장한다</a:t>
            </a:r>
            <a:r>
              <a:rPr lang="en-US" altLang="ko-KR" sz="15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88110-D3AB-4276-81E8-2182EEF0CB46}"/>
              </a:ext>
            </a:extLst>
          </p:cNvPr>
          <p:cNvSpPr txBox="1"/>
          <p:nvPr/>
        </p:nvSpPr>
        <p:spPr>
          <a:xfrm>
            <a:off x="7997508" y="2858238"/>
            <a:ext cx="29347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500" dirty="0"/>
              <a:t>입력 받은 문자는 한 글자여야 한다</a:t>
            </a:r>
            <a:r>
              <a:rPr lang="en-US" altLang="ko-KR" sz="15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7A0D7-B7AA-4AB3-AEF6-FF2ED6891E88}"/>
              </a:ext>
            </a:extLst>
          </p:cNvPr>
          <p:cNvSpPr txBox="1"/>
          <p:nvPr/>
        </p:nvSpPr>
        <p:spPr>
          <a:xfrm>
            <a:off x="7997506" y="3264121"/>
            <a:ext cx="3411521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500" dirty="0"/>
              <a:t>이미 입력한 문자를 다시 입력할 수 없다</a:t>
            </a:r>
            <a:r>
              <a:rPr lang="en-US" altLang="ko-KR" sz="15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FE61B-FA0F-4FFB-9556-DD8C2856D608}"/>
              </a:ext>
            </a:extLst>
          </p:cNvPr>
          <p:cNvSpPr txBox="1"/>
          <p:nvPr/>
        </p:nvSpPr>
        <p:spPr>
          <a:xfrm>
            <a:off x="7997506" y="3670004"/>
            <a:ext cx="30850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500" dirty="0"/>
              <a:t>입력 받은 </a:t>
            </a:r>
            <a:r>
              <a:rPr lang="ko-KR" altLang="en-US" sz="1500"/>
              <a:t>문자는 알파벳이어야 한다</a:t>
            </a:r>
            <a:r>
              <a:rPr lang="en-US" altLang="ko-KR" sz="15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A3677-D5AA-42C1-95E9-805798D855D2}"/>
              </a:ext>
            </a:extLst>
          </p:cNvPr>
          <p:cNvSpPr txBox="1"/>
          <p:nvPr/>
        </p:nvSpPr>
        <p:spPr>
          <a:xfrm>
            <a:off x="7997506" y="4656762"/>
            <a:ext cx="2748791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Ask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player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to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play again</a:t>
            </a:r>
            <a:r>
              <a:rPr lang="en-US" altLang="ko-KR" sz="1500" dirty="0"/>
              <a:t> :</a:t>
            </a:r>
          </a:p>
          <a:p>
            <a:r>
              <a:rPr lang="en-US" altLang="ko-KR" sz="1500" dirty="0"/>
              <a:t>y</a:t>
            </a:r>
            <a:r>
              <a:rPr lang="ko-KR" altLang="en-US" sz="1500" dirty="0"/>
              <a:t>로 시작하는 텍스트를 입력하면 </a:t>
            </a:r>
            <a:r>
              <a:rPr lang="en-US" altLang="ko-KR" sz="1500" dirty="0"/>
              <a:t>true</a:t>
            </a:r>
            <a:r>
              <a:rPr lang="ko-KR" altLang="en-US" sz="1500" dirty="0"/>
              <a:t>를 반환한다</a:t>
            </a:r>
            <a:r>
              <a:rPr lang="en-US" altLang="ko-KR" sz="15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91606F-4693-4051-86A3-C14CF5AD5FDE}"/>
              </a:ext>
            </a:extLst>
          </p:cNvPr>
          <p:cNvSpPr txBox="1"/>
          <p:nvPr/>
        </p:nvSpPr>
        <p:spPr>
          <a:xfrm>
            <a:off x="7997506" y="2452355"/>
            <a:ext cx="29347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500" dirty="0"/>
              <a:t>입력 받은 문자는 한 글자여야 한다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03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0AE400-6580-46EF-BF56-BC1056E0B41F}"/>
              </a:ext>
            </a:extLst>
          </p:cNvPr>
          <p:cNvSpPr txBox="1"/>
          <p:nvPr/>
        </p:nvSpPr>
        <p:spPr>
          <a:xfrm>
            <a:off x="0" y="1024543"/>
            <a:ext cx="6096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effectLst/>
                <a:latin typeface="Courier"/>
              </a:rPr>
              <a:t> 85. print('H A N G M A N')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86. </a:t>
            </a:r>
            <a:r>
              <a:rPr lang="en-US" altLang="ko-KR" sz="1000" b="0" i="0" dirty="0" err="1">
                <a:effectLst/>
                <a:latin typeface="Courier"/>
              </a:rPr>
              <a:t>missedLetters</a:t>
            </a:r>
            <a:r>
              <a:rPr lang="en-US" altLang="ko-KR" sz="1000" b="0" i="0" dirty="0">
                <a:effectLst/>
                <a:latin typeface="Courier"/>
              </a:rPr>
              <a:t> = ''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87. </a:t>
            </a:r>
            <a:r>
              <a:rPr lang="en-US" altLang="ko-KR" sz="1000" b="0" i="0" dirty="0" err="1">
                <a:effectLst/>
                <a:latin typeface="Courier"/>
              </a:rPr>
              <a:t>correctLetters</a:t>
            </a:r>
            <a:r>
              <a:rPr lang="en-US" altLang="ko-KR" sz="1000" b="0" i="0" dirty="0">
                <a:effectLst/>
                <a:latin typeface="Courier"/>
              </a:rPr>
              <a:t> = ''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88. </a:t>
            </a:r>
            <a:r>
              <a:rPr lang="en-US" altLang="ko-KR" sz="1000" b="0" i="0" dirty="0" err="1">
                <a:effectLst/>
                <a:latin typeface="Courier"/>
              </a:rPr>
              <a:t>secretWord</a:t>
            </a:r>
            <a:r>
              <a:rPr lang="en-US" altLang="ko-KR" sz="1000" b="0" i="0" dirty="0">
                <a:effectLst/>
                <a:latin typeface="Courier"/>
              </a:rPr>
              <a:t> = </a:t>
            </a:r>
            <a:r>
              <a:rPr lang="en-US" altLang="ko-KR" sz="1000" b="0" i="0" dirty="0" err="1">
                <a:effectLst/>
                <a:latin typeface="Courier"/>
              </a:rPr>
              <a:t>getRandomWord</a:t>
            </a:r>
            <a:r>
              <a:rPr lang="en-US" altLang="ko-KR" sz="1000" b="0" i="0" dirty="0">
                <a:effectLst/>
                <a:latin typeface="Courier"/>
              </a:rPr>
              <a:t>(words)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89. </a:t>
            </a:r>
            <a:r>
              <a:rPr lang="en-US" altLang="ko-KR" sz="1000" b="0" i="0" dirty="0" err="1">
                <a:effectLst/>
                <a:latin typeface="Courier"/>
              </a:rPr>
              <a:t>gameIsDone</a:t>
            </a:r>
            <a:r>
              <a:rPr lang="en-US" altLang="ko-KR" sz="1000" b="0" i="0" dirty="0">
                <a:effectLst/>
                <a:latin typeface="Courier"/>
              </a:rPr>
              <a:t> = False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90.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91. while True: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92.     </a:t>
            </a:r>
            <a:r>
              <a:rPr lang="en-US" altLang="ko-KR" sz="1000" i="0" dirty="0" err="1">
                <a:effectLst/>
                <a:latin typeface="Courier"/>
              </a:rPr>
              <a:t>displayBoard</a:t>
            </a:r>
            <a:r>
              <a:rPr lang="en-US" altLang="ko-KR" sz="1000" b="0" i="0" dirty="0">
                <a:effectLst/>
                <a:latin typeface="Courier"/>
              </a:rPr>
              <a:t>(</a:t>
            </a:r>
            <a:r>
              <a:rPr lang="en-US" altLang="ko-KR" sz="1000" b="0" i="0" dirty="0" err="1">
                <a:effectLst/>
                <a:latin typeface="Courier"/>
              </a:rPr>
              <a:t>missedLetters</a:t>
            </a:r>
            <a:r>
              <a:rPr lang="en-US" altLang="ko-KR" sz="1000" b="0" i="0" dirty="0">
                <a:effectLst/>
                <a:latin typeface="Courier"/>
              </a:rPr>
              <a:t>, </a:t>
            </a:r>
            <a:r>
              <a:rPr lang="en-US" altLang="ko-KR" sz="1000" b="0" i="0" dirty="0" err="1">
                <a:effectLst/>
                <a:latin typeface="Courier"/>
              </a:rPr>
              <a:t>correctLetters</a:t>
            </a:r>
            <a:r>
              <a:rPr lang="en-US" altLang="ko-KR" sz="1000" b="0" i="0" dirty="0">
                <a:effectLst/>
                <a:latin typeface="Courier"/>
              </a:rPr>
              <a:t>, </a:t>
            </a:r>
            <a:r>
              <a:rPr lang="en-US" altLang="ko-KR" sz="1000" b="0" i="0" dirty="0" err="1">
                <a:effectLst/>
                <a:latin typeface="Courier"/>
              </a:rPr>
              <a:t>secretWord</a:t>
            </a:r>
            <a:r>
              <a:rPr lang="en-US" altLang="ko-KR" sz="1000" b="0" i="0" dirty="0">
                <a:effectLst/>
                <a:latin typeface="Courier"/>
              </a:rPr>
              <a:t>)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93.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94.     # Let the player enter a letter.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95.     guess = </a:t>
            </a:r>
            <a:r>
              <a:rPr lang="en-US" altLang="ko-KR" sz="1000" b="0" i="0" dirty="0" err="1">
                <a:effectLst/>
                <a:latin typeface="Courier"/>
              </a:rPr>
              <a:t>getGuess</a:t>
            </a:r>
            <a:r>
              <a:rPr lang="en-US" altLang="ko-KR" sz="1000" b="0" i="0" dirty="0">
                <a:effectLst/>
                <a:latin typeface="Courier"/>
              </a:rPr>
              <a:t>(</a:t>
            </a:r>
            <a:r>
              <a:rPr lang="en-US" altLang="ko-KR" sz="1000" b="0" i="0" dirty="0" err="1">
                <a:effectLst/>
                <a:latin typeface="Courier"/>
              </a:rPr>
              <a:t>missedLetters</a:t>
            </a:r>
            <a:r>
              <a:rPr lang="en-US" altLang="ko-KR" sz="1000" b="0" i="0" dirty="0">
                <a:effectLst/>
                <a:latin typeface="Courier"/>
              </a:rPr>
              <a:t> + </a:t>
            </a:r>
            <a:r>
              <a:rPr lang="en-US" altLang="ko-KR" sz="1000" b="0" i="0" dirty="0" err="1">
                <a:effectLst/>
                <a:latin typeface="Courier"/>
              </a:rPr>
              <a:t>correctLetters</a:t>
            </a:r>
            <a:r>
              <a:rPr lang="en-US" altLang="ko-KR" sz="1000" b="0" i="0" dirty="0">
                <a:effectLst/>
                <a:latin typeface="Courier"/>
              </a:rPr>
              <a:t>)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96.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97.     if guess in </a:t>
            </a:r>
            <a:r>
              <a:rPr lang="en-US" altLang="ko-KR" sz="1000" b="0" i="0" dirty="0" err="1">
                <a:effectLst/>
                <a:latin typeface="Courier"/>
              </a:rPr>
              <a:t>secretWord</a:t>
            </a:r>
            <a:r>
              <a:rPr lang="en-US" altLang="ko-KR" sz="1000" b="0" i="0" dirty="0">
                <a:effectLst/>
                <a:latin typeface="Courier"/>
              </a:rPr>
              <a:t>: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98.         </a:t>
            </a:r>
            <a:r>
              <a:rPr lang="en-US" altLang="ko-KR" sz="1000" b="0" i="0" dirty="0" err="1">
                <a:effectLst/>
                <a:latin typeface="Courier"/>
              </a:rPr>
              <a:t>correctLetters</a:t>
            </a:r>
            <a:r>
              <a:rPr lang="en-US" altLang="ko-KR" sz="1000" b="0" i="0" dirty="0">
                <a:effectLst/>
                <a:latin typeface="Courier"/>
              </a:rPr>
              <a:t> = </a:t>
            </a:r>
            <a:r>
              <a:rPr lang="en-US" altLang="ko-KR" sz="1000" b="0" i="0" dirty="0" err="1">
                <a:effectLst/>
                <a:latin typeface="Courier"/>
              </a:rPr>
              <a:t>correctLetters</a:t>
            </a:r>
            <a:r>
              <a:rPr lang="en-US" altLang="ko-KR" sz="1000" b="0" i="0" dirty="0">
                <a:effectLst/>
                <a:latin typeface="Courier"/>
              </a:rPr>
              <a:t> + guess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99.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100.         # Check if the player has won.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101.         </a:t>
            </a:r>
            <a:r>
              <a:rPr lang="en-US" altLang="ko-KR" sz="1000" b="0" i="0" dirty="0" err="1">
                <a:effectLst/>
                <a:latin typeface="Courier"/>
              </a:rPr>
              <a:t>foundAllLetters</a:t>
            </a:r>
            <a:r>
              <a:rPr lang="en-US" altLang="ko-KR" sz="1000" b="0" i="0" dirty="0">
                <a:effectLst/>
                <a:latin typeface="Courier"/>
              </a:rPr>
              <a:t> = True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102.         for </a:t>
            </a:r>
            <a:r>
              <a:rPr lang="en-US" altLang="ko-KR" sz="1000" b="0" i="0" dirty="0" err="1">
                <a:effectLst/>
                <a:latin typeface="Courier"/>
              </a:rPr>
              <a:t>i</a:t>
            </a:r>
            <a:r>
              <a:rPr lang="en-US" altLang="ko-KR" sz="1000" b="0" i="0" dirty="0">
                <a:effectLst/>
                <a:latin typeface="Courier"/>
              </a:rPr>
              <a:t> in range(</a:t>
            </a:r>
            <a:r>
              <a:rPr lang="en-US" altLang="ko-KR" sz="1000" b="0" i="0" dirty="0" err="1">
                <a:effectLst/>
                <a:latin typeface="Courier"/>
              </a:rPr>
              <a:t>len</a:t>
            </a:r>
            <a:r>
              <a:rPr lang="en-US" altLang="ko-KR" sz="1000" b="0" i="0" dirty="0">
                <a:effectLst/>
                <a:latin typeface="Courier"/>
              </a:rPr>
              <a:t>(</a:t>
            </a:r>
            <a:r>
              <a:rPr lang="en-US" altLang="ko-KR" sz="1000" b="0" i="0" dirty="0" err="1">
                <a:effectLst/>
                <a:latin typeface="Courier"/>
              </a:rPr>
              <a:t>secretWord</a:t>
            </a:r>
            <a:r>
              <a:rPr lang="en-US" altLang="ko-KR" sz="1000" b="0" i="0" dirty="0">
                <a:effectLst/>
                <a:latin typeface="Courier"/>
              </a:rPr>
              <a:t>)):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103.             if </a:t>
            </a:r>
            <a:r>
              <a:rPr lang="en-US" altLang="ko-KR" sz="1000" b="0" i="0" dirty="0" err="1">
                <a:effectLst/>
                <a:latin typeface="Courier"/>
              </a:rPr>
              <a:t>secretWord</a:t>
            </a:r>
            <a:r>
              <a:rPr lang="en-US" altLang="ko-KR" sz="1000" b="0" i="0" dirty="0">
                <a:effectLst/>
                <a:latin typeface="Courier"/>
              </a:rPr>
              <a:t>[</a:t>
            </a:r>
            <a:r>
              <a:rPr lang="en-US" altLang="ko-KR" sz="1000" b="0" i="0" dirty="0" err="1">
                <a:effectLst/>
                <a:latin typeface="Courier"/>
              </a:rPr>
              <a:t>i</a:t>
            </a:r>
            <a:r>
              <a:rPr lang="en-US" altLang="ko-KR" sz="1000" b="0" i="0" dirty="0">
                <a:effectLst/>
                <a:latin typeface="Courier"/>
              </a:rPr>
              <a:t>] not in </a:t>
            </a:r>
            <a:r>
              <a:rPr lang="en-US" altLang="ko-KR" sz="1000" b="0" i="0" dirty="0" err="1">
                <a:effectLst/>
                <a:latin typeface="Courier"/>
              </a:rPr>
              <a:t>correctLetters</a:t>
            </a:r>
            <a:r>
              <a:rPr lang="en-US" altLang="ko-KR" sz="1000" b="0" i="0" dirty="0">
                <a:effectLst/>
                <a:latin typeface="Courier"/>
              </a:rPr>
              <a:t>: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104.                 </a:t>
            </a:r>
            <a:r>
              <a:rPr lang="en-US" altLang="ko-KR" sz="1000" b="0" i="0" dirty="0" err="1">
                <a:effectLst/>
                <a:latin typeface="Courier"/>
              </a:rPr>
              <a:t>foundAllLetters</a:t>
            </a:r>
            <a:r>
              <a:rPr lang="en-US" altLang="ko-KR" sz="1000" b="0" i="0" dirty="0">
                <a:effectLst/>
                <a:latin typeface="Courier"/>
              </a:rPr>
              <a:t> = False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105.                 break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106.         if </a:t>
            </a:r>
            <a:r>
              <a:rPr lang="en-US" altLang="ko-KR" sz="1000" b="0" i="0" dirty="0" err="1">
                <a:effectLst/>
                <a:latin typeface="Courier"/>
              </a:rPr>
              <a:t>foundAllLetters</a:t>
            </a:r>
            <a:r>
              <a:rPr lang="en-US" altLang="ko-KR" sz="1000" b="0" i="0" dirty="0">
                <a:effectLst/>
                <a:latin typeface="Courier"/>
              </a:rPr>
              <a:t>: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107.             print('Yes! The secret word is "' + </a:t>
            </a:r>
            <a:r>
              <a:rPr lang="en-US" altLang="ko-KR" sz="1000" b="0" i="0" dirty="0" err="1">
                <a:effectLst/>
                <a:latin typeface="Courier"/>
              </a:rPr>
              <a:t>secretWord</a:t>
            </a:r>
            <a:r>
              <a:rPr lang="en-US" altLang="ko-KR" sz="1000" b="0" i="0" dirty="0">
                <a:effectLst/>
                <a:latin typeface="Courier"/>
              </a:rPr>
              <a:t> +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                  '"! You have won!')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108.             </a:t>
            </a:r>
            <a:r>
              <a:rPr lang="en-US" altLang="ko-KR" sz="1000" b="0" i="0" dirty="0" err="1">
                <a:effectLst/>
                <a:latin typeface="Courier"/>
              </a:rPr>
              <a:t>gameIsDone</a:t>
            </a:r>
            <a:r>
              <a:rPr lang="en-US" altLang="ko-KR" sz="1000" b="0" i="0" dirty="0">
                <a:effectLst/>
                <a:latin typeface="Courier"/>
              </a:rPr>
              <a:t> = True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109.     else: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110.         </a:t>
            </a:r>
            <a:r>
              <a:rPr lang="en-US" altLang="ko-KR" sz="1000" b="0" i="0" dirty="0" err="1">
                <a:effectLst/>
                <a:latin typeface="Courier"/>
              </a:rPr>
              <a:t>missedLetters</a:t>
            </a:r>
            <a:r>
              <a:rPr lang="en-US" altLang="ko-KR" sz="1000" b="0" i="0" dirty="0">
                <a:effectLst/>
                <a:latin typeface="Courier"/>
              </a:rPr>
              <a:t> = </a:t>
            </a:r>
            <a:r>
              <a:rPr lang="en-US" altLang="ko-KR" sz="1000" b="0" i="0" dirty="0" err="1">
                <a:effectLst/>
                <a:latin typeface="Courier"/>
              </a:rPr>
              <a:t>missedLetters</a:t>
            </a:r>
            <a:r>
              <a:rPr lang="en-US" altLang="ko-KR" sz="1000" b="0" i="0" dirty="0">
                <a:effectLst/>
                <a:latin typeface="Courier"/>
              </a:rPr>
              <a:t> + guess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111.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112.         # Check if player has guessed too many times and lost.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113.         if </a:t>
            </a:r>
            <a:r>
              <a:rPr lang="en-US" altLang="ko-KR" sz="1000" b="0" i="0" dirty="0" err="1">
                <a:effectLst/>
                <a:latin typeface="Courier"/>
              </a:rPr>
              <a:t>len</a:t>
            </a:r>
            <a:r>
              <a:rPr lang="en-US" altLang="ko-KR" sz="1000" b="0" i="0" dirty="0">
                <a:effectLst/>
                <a:latin typeface="Courier"/>
              </a:rPr>
              <a:t>(</a:t>
            </a:r>
            <a:r>
              <a:rPr lang="en-US" altLang="ko-KR" sz="1000" b="0" i="0" dirty="0" err="1">
                <a:effectLst/>
                <a:latin typeface="Courier"/>
              </a:rPr>
              <a:t>missedLetters</a:t>
            </a:r>
            <a:r>
              <a:rPr lang="en-US" altLang="ko-KR" sz="1000" b="0" i="0" dirty="0">
                <a:effectLst/>
                <a:latin typeface="Courier"/>
              </a:rPr>
              <a:t>) == </a:t>
            </a:r>
            <a:r>
              <a:rPr lang="en-US" altLang="ko-KR" sz="1000" b="0" i="0" dirty="0" err="1">
                <a:effectLst/>
                <a:latin typeface="Courier"/>
              </a:rPr>
              <a:t>len</a:t>
            </a:r>
            <a:r>
              <a:rPr lang="en-US" altLang="ko-KR" sz="1000" b="0" i="0" dirty="0">
                <a:effectLst/>
                <a:latin typeface="Courier"/>
              </a:rPr>
              <a:t>(HANGMAN_PICS) - 1: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114.             </a:t>
            </a:r>
            <a:r>
              <a:rPr lang="en-US" altLang="ko-KR" sz="1000" b="0" i="0" dirty="0" err="1">
                <a:effectLst/>
                <a:latin typeface="Courier"/>
              </a:rPr>
              <a:t>displayBoard</a:t>
            </a:r>
            <a:r>
              <a:rPr lang="en-US" altLang="ko-KR" sz="1000" b="0" i="0" dirty="0">
                <a:effectLst/>
                <a:latin typeface="Courier"/>
              </a:rPr>
              <a:t>(</a:t>
            </a:r>
            <a:r>
              <a:rPr lang="en-US" altLang="ko-KR" sz="1000" b="0" i="0" dirty="0" err="1">
                <a:effectLst/>
                <a:latin typeface="Courier"/>
              </a:rPr>
              <a:t>missedLetters</a:t>
            </a:r>
            <a:r>
              <a:rPr lang="en-US" altLang="ko-KR" sz="1000" b="0" i="0" dirty="0">
                <a:effectLst/>
                <a:latin typeface="Courier"/>
              </a:rPr>
              <a:t>, </a:t>
            </a:r>
            <a:r>
              <a:rPr lang="en-US" altLang="ko-KR" sz="1000" b="0" i="0" dirty="0" err="1">
                <a:effectLst/>
                <a:latin typeface="Courier"/>
              </a:rPr>
              <a:t>correctLetters</a:t>
            </a:r>
            <a:r>
              <a:rPr lang="en-US" altLang="ko-KR" sz="1000" b="0" i="0" dirty="0">
                <a:effectLst/>
                <a:latin typeface="Courier"/>
              </a:rPr>
              <a:t>, </a:t>
            </a:r>
            <a:r>
              <a:rPr lang="en-US" altLang="ko-KR" sz="1000" b="0" i="0" dirty="0" err="1">
                <a:effectLst/>
                <a:latin typeface="Courier"/>
              </a:rPr>
              <a:t>secretWord</a:t>
            </a:r>
            <a:r>
              <a:rPr lang="en-US" altLang="ko-KR" sz="1000" b="0" i="0" dirty="0">
                <a:effectLst/>
                <a:latin typeface="Courier"/>
              </a:rPr>
              <a:t>)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115.             print('You have run out of guesses!\</a:t>
            </a:r>
            <a:r>
              <a:rPr lang="en-US" altLang="ko-KR" sz="1000" b="0" i="0" dirty="0" err="1">
                <a:effectLst/>
                <a:latin typeface="Courier"/>
              </a:rPr>
              <a:t>nAfter</a:t>
            </a:r>
            <a:r>
              <a:rPr lang="en-US" altLang="ko-KR" sz="1000" b="0" i="0" dirty="0">
                <a:effectLst/>
                <a:latin typeface="Courier"/>
              </a:rPr>
              <a:t> ' +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                  str(</a:t>
            </a:r>
            <a:r>
              <a:rPr lang="en-US" altLang="ko-KR" sz="1000" b="0" i="0" dirty="0" err="1">
                <a:effectLst/>
                <a:latin typeface="Courier"/>
              </a:rPr>
              <a:t>len</a:t>
            </a:r>
            <a:r>
              <a:rPr lang="en-US" altLang="ko-KR" sz="1000" b="0" i="0" dirty="0">
                <a:effectLst/>
                <a:latin typeface="Courier"/>
              </a:rPr>
              <a:t>(</a:t>
            </a:r>
            <a:r>
              <a:rPr lang="en-US" altLang="ko-KR" sz="1000" b="0" i="0" dirty="0" err="1">
                <a:effectLst/>
                <a:latin typeface="Courier"/>
              </a:rPr>
              <a:t>missedLetters</a:t>
            </a:r>
            <a:r>
              <a:rPr lang="en-US" altLang="ko-KR" sz="1000" b="0" i="0" dirty="0">
                <a:effectLst/>
                <a:latin typeface="Courier"/>
              </a:rPr>
              <a:t>)) + ' missed guesses and ' +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                  str(</a:t>
            </a:r>
            <a:r>
              <a:rPr lang="en-US" altLang="ko-KR" sz="1000" b="0" i="0" dirty="0" err="1">
                <a:effectLst/>
                <a:latin typeface="Courier"/>
              </a:rPr>
              <a:t>len</a:t>
            </a:r>
            <a:r>
              <a:rPr lang="en-US" altLang="ko-KR" sz="1000" b="0" i="0" dirty="0">
                <a:effectLst/>
                <a:latin typeface="Courier"/>
              </a:rPr>
              <a:t>(</a:t>
            </a:r>
            <a:r>
              <a:rPr lang="en-US" altLang="ko-KR" sz="1000" b="0" i="0" dirty="0" err="1">
                <a:effectLst/>
                <a:latin typeface="Courier"/>
              </a:rPr>
              <a:t>correctLetters</a:t>
            </a:r>
            <a:r>
              <a:rPr lang="en-US" altLang="ko-KR" sz="1000" b="0" i="0" dirty="0">
                <a:effectLst/>
                <a:latin typeface="Courier"/>
              </a:rPr>
              <a:t>)) + ' correct guesses,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                  the word was "' + </a:t>
            </a:r>
            <a:r>
              <a:rPr lang="en-US" altLang="ko-KR" sz="1000" b="0" i="0" dirty="0" err="1">
                <a:effectLst/>
                <a:latin typeface="Courier"/>
              </a:rPr>
              <a:t>secretWord</a:t>
            </a:r>
            <a:r>
              <a:rPr lang="en-US" altLang="ko-KR" sz="1000" b="0" i="0" dirty="0">
                <a:effectLst/>
                <a:latin typeface="Courier"/>
              </a:rPr>
              <a:t> + '"')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116.             </a:t>
            </a:r>
            <a:r>
              <a:rPr lang="en-US" altLang="ko-KR" sz="1000" b="0" i="0" dirty="0" err="1">
                <a:effectLst/>
                <a:latin typeface="Courier"/>
              </a:rPr>
              <a:t>gameIsDone</a:t>
            </a:r>
            <a:r>
              <a:rPr lang="en-US" altLang="ko-KR" sz="1000" b="0" i="0" dirty="0">
                <a:effectLst/>
                <a:latin typeface="Courier"/>
              </a:rPr>
              <a:t> = True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117.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25ACB-A8CE-45CE-9775-B399DC5A98DF}"/>
              </a:ext>
            </a:extLst>
          </p:cNvPr>
          <p:cNvSpPr txBox="1"/>
          <p:nvPr/>
        </p:nvSpPr>
        <p:spPr>
          <a:xfrm>
            <a:off x="6096000" y="5017702"/>
            <a:ext cx="6096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effectLst/>
                <a:latin typeface="Courier"/>
              </a:rPr>
              <a:t>118.     # Ask the player if they want to play again (but only if the game is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           done).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119.     if </a:t>
            </a:r>
            <a:r>
              <a:rPr lang="en-US" altLang="ko-KR" sz="1000" b="0" i="0" dirty="0" err="1">
                <a:effectLst/>
                <a:latin typeface="Courier"/>
              </a:rPr>
              <a:t>gameIsDone</a:t>
            </a:r>
            <a:r>
              <a:rPr lang="en-US" altLang="ko-KR" sz="1000" b="0" i="0" dirty="0">
                <a:effectLst/>
                <a:latin typeface="Courier"/>
              </a:rPr>
              <a:t>: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120.         if </a:t>
            </a:r>
            <a:r>
              <a:rPr lang="en-US" altLang="ko-KR" sz="1000" b="0" i="0" dirty="0" err="1">
                <a:effectLst/>
                <a:latin typeface="Courier"/>
              </a:rPr>
              <a:t>playAgain</a:t>
            </a:r>
            <a:r>
              <a:rPr lang="en-US" altLang="ko-KR" sz="1000" b="0" i="0" dirty="0">
                <a:effectLst/>
                <a:latin typeface="Courier"/>
              </a:rPr>
              <a:t>():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121.             </a:t>
            </a:r>
            <a:r>
              <a:rPr lang="en-US" altLang="ko-KR" sz="1000" b="0" i="0" dirty="0" err="1">
                <a:effectLst/>
                <a:latin typeface="Courier"/>
              </a:rPr>
              <a:t>missedLetters</a:t>
            </a:r>
            <a:r>
              <a:rPr lang="en-US" altLang="ko-KR" sz="1000" b="0" i="0" dirty="0">
                <a:effectLst/>
                <a:latin typeface="Courier"/>
              </a:rPr>
              <a:t> = ''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122.             </a:t>
            </a:r>
            <a:r>
              <a:rPr lang="en-US" altLang="ko-KR" sz="1000" b="0" i="0" dirty="0" err="1">
                <a:effectLst/>
                <a:latin typeface="Courier"/>
              </a:rPr>
              <a:t>correctLetters</a:t>
            </a:r>
            <a:r>
              <a:rPr lang="en-US" altLang="ko-KR" sz="1000" b="0" i="0" dirty="0">
                <a:effectLst/>
                <a:latin typeface="Courier"/>
              </a:rPr>
              <a:t> = ''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123.             </a:t>
            </a:r>
            <a:r>
              <a:rPr lang="en-US" altLang="ko-KR" sz="1000" b="0" i="0" dirty="0" err="1">
                <a:effectLst/>
                <a:latin typeface="Courier"/>
              </a:rPr>
              <a:t>gameIsDone</a:t>
            </a:r>
            <a:r>
              <a:rPr lang="en-US" altLang="ko-KR" sz="1000" b="0" i="0" dirty="0">
                <a:effectLst/>
                <a:latin typeface="Courier"/>
              </a:rPr>
              <a:t> = False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124.             </a:t>
            </a:r>
            <a:r>
              <a:rPr lang="en-US" altLang="ko-KR" sz="1000" b="0" i="0" dirty="0" err="1">
                <a:effectLst/>
                <a:latin typeface="Courier"/>
              </a:rPr>
              <a:t>secretWord</a:t>
            </a:r>
            <a:r>
              <a:rPr lang="en-US" altLang="ko-KR" sz="1000" b="0" i="0" dirty="0">
                <a:effectLst/>
                <a:latin typeface="Courier"/>
              </a:rPr>
              <a:t> = </a:t>
            </a:r>
            <a:r>
              <a:rPr lang="en-US" altLang="ko-KR" sz="1000" b="0" i="0" dirty="0" err="1">
                <a:effectLst/>
                <a:latin typeface="Courier"/>
              </a:rPr>
              <a:t>getRandomWord</a:t>
            </a:r>
            <a:r>
              <a:rPr lang="en-US" altLang="ko-KR" sz="1000" b="0" i="0" dirty="0">
                <a:effectLst/>
                <a:latin typeface="Courier"/>
              </a:rPr>
              <a:t>(words)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125.         else:</a:t>
            </a:r>
            <a:br>
              <a:rPr lang="en-US" altLang="ko-KR" sz="1000" dirty="0"/>
            </a:br>
            <a:r>
              <a:rPr lang="en-US" altLang="ko-KR" sz="1000" b="0" i="0" dirty="0">
                <a:effectLst/>
                <a:latin typeface="Courier"/>
              </a:rPr>
              <a:t>126.             break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5074CAF0-B2A5-47D9-8E88-B04F793631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702965" cy="629174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none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A6659BC-D724-4BAB-A22A-856FF475F04D}"/>
              </a:ext>
            </a:extLst>
          </p:cNvPr>
          <p:cNvSpPr txBox="1">
            <a:spLocks/>
          </p:cNvSpPr>
          <p:nvPr/>
        </p:nvSpPr>
        <p:spPr>
          <a:xfrm>
            <a:off x="6096000" y="1024543"/>
            <a:ext cx="5279472" cy="65563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none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함수 호출을 통한 게임 진행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51512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Leaf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1500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Courier</vt:lpstr>
      <vt:lpstr>Microsoft GothicNeo</vt:lpstr>
      <vt:lpstr>Arial</vt:lpstr>
      <vt:lpstr>Berlin Sans FB Demi</vt:lpstr>
      <vt:lpstr>Wingdings</vt:lpstr>
      <vt:lpstr>LeafVTI</vt:lpstr>
      <vt:lpstr>HANGMAN</vt:lpstr>
      <vt:lpstr>Designing Hangman with Flowcharts </vt:lpstr>
      <vt:lpstr>Writing the Hangman code 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함 수종</dc:creator>
  <cp:lastModifiedBy>함 수종</cp:lastModifiedBy>
  <cp:revision>9</cp:revision>
  <dcterms:created xsi:type="dcterms:W3CDTF">2021-07-20T07:36:13Z</dcterms:created>
  <dcterms:modified xsi:type="dcterms:W3CDTF">2021-07-20T14:55:12Z</dcterms:modified>
</cp:coreProperties>
</file>