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61" r:id="rId3"/>
    <p:sldId id="260" r:id="rId4"/>
    <p:sldId id="262" r:id="rId5"/>
    <p:sldId id="276" r:id="rId6"/>
    <p:sldId id="259" r:id="rId7"/>
    <p:sldId id="277" r:id="rId8"/>
    <p:sldId id="278" r:id="rId9"/>
    <p:sldId id="279" r:id="rId10"/>
    <p:sldId id="280" r:id="rId11"/>
    <p:sldId id="281" r:id="rId12"/>
    <p:sldId id="263" r:id="rId13"/>
  </p:sldIdLst>
  <p:sldSz cx="12192000" cy="6858000"/>
  <p:notesSz cx="6858000" cy="9144000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471744-52B8-40FB-A27B-B71DA14253A7}">
  <a:tblStyle styleId="{B6471744-52B8-40FB-A27B-B71DA14253A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6" autoAdjust="0"/>
    <p:restoredTop sz="94680" autoAdjust="0"/>
  </p:normalViewPr>
  <p:slideViewPr>
    <p:cSldViewPr snapToGrid="0">
      <p:cViewPr varScale="1">
        <p:scale>
          <a:sx n="106" d="100"/>
          <a:sy n="106" d="100"/>
        </p:scale>
        <p:origin x="930" y="11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2700000">
            <a:off x="-369741" y="-365780"/>
            <a:ext cx="1146194" cy="1146194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 rot="2700000">
            <a:off x="248984" y="248904"/>
            <a:ext cx="633627" cy="633627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/>
          <p:nvPr/>
        </p:nvSpPr>
        <p:spPr>
          <a:xfrm rot="-2700000">
            <a:off x="320737" y="879923"/>
            <a:ext cx="268171" cy="45719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/>
          <p:nvPr/>
        </p:nvSpPr>
        <p:spPr>
          <a:xfrm>
            <a:off x="343845" y="390990"/>
            <a:ext cx="4667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000493" y="294646"/>
            <a:ext cx="25080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项内容">
  <p:cSld name="两项内容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7"/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/>
          <p:nvPr/>
        </p:nvSpPr>
        <p:spPr>
          <a:xfrm rot="-27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"/>
          <p:cNvSpPr/>
          <p:nvPr/>
        </p:nvSpPr>
        <p:spPr>
          <a:xfrm rot="-27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"/>
          <p:cNvSpPr txBox="1"/>
          <p:nvPr/>
        </p:nvSpPr>
        <p:spPr>
          <a:xfrm>
            <a:off x="2525861" y="2809251"/>
            <a:ext cx="7427621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車輛管理系統</a:t>
            </a:r>
            <a:endParaRPr dirty="0"/>
          </a:p>
        </p:txBody>
      </p:sp>
      <p:sp>
        <p:nvSpPr>
          <p:cNvPr id="30" name="Google Shape;30;p7"/>
          <p:cNvSpPr txBox="1"/>
          <p:nvPr/>
        </p:nvSpPr>
        <p:spPr>
          <a:xfrm>
            <a:off x="3234162" y="2289025"/>
            <a:ext cx="5723675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/>
            <a:r>
              <a:rPr lang="zh-TW" altLang="en-US" sz="1800" dirty="0">
                <a:solidFill>
                  <a:srgbClr val="3F3F3F"/>
                </a:solidFill>
              </a:rPr>
              <a:t>資工</a:t>
            </a:r>
            <a:r>
              <a:rPr lang="en-US" altLang="zh-TW" sz="1800" dirty="0">
                <a:solidFill>
                  <a:srgbClr val="3F3F3F"/>
                </a:solidFill>
              </a:rPr>
              <a:t>1B</a:t>
            </a:r>
            <a:r>
              <a:rPr lang="zh-TW" altLang="en-US" sz="1800" dirty="0">
                <a:solidFill>
                  <a:srgbClr val="3F3F3F"/>
                </a:solidFill>
              </a:rPr>
              <a:t> 物件導向小專題報告</a:t>
            </a:r>
            <a:r>
              <a:rPr lang="en-US" altLang="zh-TW" sz="1800" dirty="0">
                <a:solidFill>
                  <a:srgbClr val="3F3F3F"/>
                </a:solidFill>
              </a:rPr>
              <a:t>-</a:t>
            </a:r>
            <a:r>
              <a:rPr lang="zh-TW" altLang="en-US" sz="1800" dirty="0">
                <a:solidFill>
                  <a:srgbClr val="3F3F3F"/>
                </a:solidFill>
              </a:rPr>
              <a:t>第</a:t>
            </a:r>
            <a:r>
              <a:rPr lang="en-US" altLang="zh-TW" sz="1800" dirty="0">
                <a:solidFill>
                  <a:srgbClr val="3F3F3F"/>
                </a:solidFill>
              </a:rPr>
              <a:t>25</a:t>
            </a:r>
            <a:r>
              <a:rPr lang="zh-TW" altLang="en-US" sz="1800" dirty="0">
                <a:solidFill>
                  <a:srgbClr val="3F3F3F"/>
                </a:solidFill>
              </a:rPr>
              <a:t>組</a:t>
            </a:r>
            <a:endParaRPr sz="18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2661231" y="3828285"/>
            <a:ext cx="7156884" cy="45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7"/>
          <p:cNvSpPr txBox="1"/>
          <p:nvPr/>
        </p:nvSpPr>
        <p:spPr>
          <a:xfrm>
            <a:off x="4692445" y="4384562"/>
            <a:ext cx="2474106" cy="131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組員</a:t>
            </a:r>
            <a:r>
              <a:rPr lang="zh-TW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r>
              <a:rPr lang="zh-TW" altLang="en-US" sz="24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謝佳修</a:t>
            </a:r>
            <a:endParaRPr lang="en-US" altLang="zh-TW" sz="2400" b="0" i="0" u="none" strike="noStrike" cap="none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/>
              <a:t>           蘇梓棱</a:t>
            </a:r>
            <a:endParaRPr lang="en-US" altLang="zh-TW" sz="2400" dirty="0"/>
          </a:p>
          <a:p>
            <a:pPr lvl="0" algn="just"/>
            <a:r>
              <a:rPr lang="zh-TW" altLang="en-US" sz="2400" dirty="0"/>
              <a:t>           崔愷洺</a:t>
            </a:r>
            <a:endParaRPr sz="2400" dirty="0"/>
          </a:p>
        </p:txBody>
      </p:sp>
      <p:sp>
        <p:nvSpPr>
          <p:cNvPr id="33" name="Google Shape;33;p7"/>
          <p:cNvSpPr/>
          <p:nvPr/>
        </p:nvSpPr>
        <p:spPr>
          <a:xfrm rot="-27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7"/>
          <p:cNvSpPr/>
          <p:nvPr/>
        </p:nvSpPr>
        <p:spPr>
          <a:xfrm rot="-27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 rot="-27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"/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電腦圖示 的圖片&#10;&#10;AI 產生的內容可能不正確。">
            <a:extLst>
              <a:ext uri="{FF2B5EF4-FFF2-40B4-BE49-F238E27FC236}">
                <a16:creationId xmlns:a16="http://schemas.microsoft.com/office/drawing/2014/main" id="{7C5253B6-42E7-8AE6-2653-A782BED2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14"/>
          <a:stretch>
            <a:fillRect/>
          </a:stretch>
        </p:blipFill>
        <p:spPr>
          <a:xfrm>
            <a:off x="1421394" y="764305"/>
            <a:ext cx="9489012" cy="579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75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0CBA42B1-0017-8524-8F68-788BCB92B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237679"/>
            <a:ext cx="9621593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/>
          <p:nvPr/>
        </p:nvSpPr>
        <p:spPr>
          <a:xfrm rot="-27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 rot="-27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707578" y="2806021"/>
            <a:ext cx="6776843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報告結束</a:t>
            </a:r>
            <a:endParaRPr sz="6600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2608186" y="4006240"/>
            <a:ext cx="6975626" cy="26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>
                <a:solidFill>
                  <a:srgbClr val="7F7F7F"/>
                </a:solidFill>
                <a:sym typeface="Arial"/>
              </a:rPr>
              <a:t>謝謝大家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/>
        </p:nvSpPr>
        <p:spPr>
          <a:xfrm>
            <a:off x="8186333" y="2656802"/>
            <a:ext cx="2421147" cy="248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感謝您使用我們的PPT模板，請在此輸</a:t>
            </a:r>
            <a:endParaRPr/>
          </a:p>
        </p:txBody>
      </p:sp>
      <p:sp>
        <p:nvSpPr>
          <p:cNvPr id="135" name="Google Shape;135;p12"/>
          <p:cNvSpPr txBox="1"/>
          <p:nvPr/>
        </p:nvSpPr>
        <p:spPr>
          <a:xfrm>
            <a:off x="8186332" y="2271092"/>
            <a:ext cx="1082599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請輸入標題</a:t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7755651" y="2701352"/>
            <a:ext cx="323850" cy="95250"/>
          </a:xfrm>
          <a:custGeom>
            <a:avLst/>
            <a:gdLst/>
            <a:ahLst/>
            <a:cxnLst/>
            <a:rect l="l" t="t" r="r" b="b"/>
            <a:pathLst>
              <a:path w="323850" h="95250" extrusionOk="0">
                <a:moveTo>
                  <a:pt x="283083" y="15716"/>
                </a:moveTo>
                <a:cubicBezTo>
                  <a:pt x="271939" y="12382"/>
                  <a:pt x="258509" y="9525"/>
                  <a:pt x="243745" y="7334"/>
                </a:cubicBezTo>
                <a:cubicBezTo>
                  <a:pt x="235077" y="20193"/>
                  <a:pt x="226219" y="31909"/>
                  <a:pt x="217932" y="41720"/>
                </a:cubicBezTo>
                <a:cubicBezTo>
                  <a:pt x="198025" y="64961"/>
                  <a:pt x="183261" y="74486"/>
                  <a:pt x="166973" y="74486"/>
                </a:cubicBezTo>
                <a:cubicBezTo>
                  <a:pt x="150495" y="74486"/>
                  <a:pt x="136208" y="65246"/>
                  <a:pt x="115729" y="41529"/>
                </a:cubicBezTo>
                <a:cubicBezTo>
                  <a:pt x="107347" y="31813"/>
                  <a:pt x="98393" y="20003"/>
                  <a:pt x="89535" y="7144"/>
                </a:cubicBezTo>
                <a:cubicBezTo>
                  <a:pt x="74390" y="9334"/>
                  <a:pt x="60770" y="12192"/>
                  <a:pt x="49340" y="15526"/>
                </a:cubicBezTo>
                <a:cubicBezTo>
                  <a:pt x="20955" y="23908"/>
                  <a:pt x="7144" y="35052"/>
                  <a:pt x="7144" y="49625"/>
                </a:cubicBezTo>
                <a:cubicBezTo>
                  <a:pt x="7144" y="58864"/>
                  <a:pt x="12954" y="66961"/>
                  <a:pt x="24384" y="73628"/>
                </a:cubicBezTo>
                <a:cubicBezTo>
                  <a:pt x="32766" y="78486"/>
                  <a:pt x="44387" y="82772"/>
                  <a:pt x="58960" y="86392"/>
                </a:cubicBezTo>
                <a:cubicBezTo>
                  <a:pt x="87630" y="93440"/>
                  <a:pt x="125635" y="97346"/>
                  <a:pt x="165830" y="97346"/>
                </a:cubicBezTo>
                <a:cubicBezTo>
                  <a:pt x="206121" y="97346"/>
                  <a:pt x="244031" y="93440"/>
                  <a:pt x="272701" y="86392"/>
                </a:cubicBezTo>
                <a:cubicBezTo>
                  <a:pt x="287274" y="82772"/>
                  <a:pt x="298895" y="78486"/>
                  <a:pt x="307277" y="73628"/>
                </a:cubicBezTo>
                <a:cubicBezTo>
                  <a:pt x="318707" y="66961"/>
                  <a:pt x="324517" y="58864"/>
                  <a:pt x="324517" y="49625"/>
                </a:cubicBezTo>
                <a:cubicBezTo>
                  <a:pt x="324707" y="35147"/>
                  <a:pt x="311087" y="24098"/>
                  <a:pt x="283083" y="157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7793370" y="2411125"/>
            <a:ext cx="247650" cy="342900"/>
          </a:xfrm>
          <a:custGeom>
            <a:avLst/>
            <a:gdLst/>
            <a:ahLst/>
            <a:cxnLst/>
            <a:rect l="l" t="t" r="r" b="b"/>
            <a:pathLst>
              <a:path w="247650" h="342900" extrusionOk="0">
                <a:moveTo>
                  <a:pt x="188786" y="23431"/>
                </a:moveTo>
                <a:cubicBezTo>
                  <a:pt x="159734" y="8382"/>
                  <a:pt x="130874" y="7239"/>
                  <a:pt x="129635" y="7144"/>
                </a:cubicBezTo>
                <a:lnTo>
                  <a:pt x="129254" y="7144"/>
                </a:lnTo>
                <a:cubicBezTo>
                  <a:pt x="99060" y="7144"/>
                  <a:pt x="68961" y="18479"/>
                  <a:pt x="46672" y="38195"/>
                </a:cubicBezTo>
                <a:cubicBezTo>
                  <a:pt x="28670" y="54102"/>
                  <a:pt x="7144" y="82963"/>
                  <a:pt x="7144" y="129826"/>
                </a:cubicBezTo>
                <a:cubicBezTo>
                  <a:pt x="7144" y="177451"/>
                  <a:pt x="42100" y="239173"/>
                  <a:pt x="57150" y="263557"/>
                </a:cubicBezTo>
                <a:cubicBezTo>
                  <a:pt x="69628" y="283655"/>
                  <a:pt x="83153" y="302609"/>
                  <a:pt x="95345" y="316801"/>
                </a:cubicBezTo>
                <a:cubicBezTo>
                  <a:pt x="114300" y="338804"/>
                  <a:pt x="123158" y="341757"/>
                  <a:pt x="129254" y="341757"/>
                </a:cubicBezTo>
                <a:cubicBezTo>
                  <a:pt x="135446" y="341757"/>
                  <a:pt x="144209" y="338804"/>
                  <a:pt x="162878" y="316992"/>
                </a:cubicBezTo>
                <a:cubicBezTo>
                  <a:pt x="174974" y="302895"/>
                  <a:pt x="188309" y="284036"/>
                  <a:pt x="200406" y="263938"/>
                </a:cubicBezTo>
                <a:cubicBezTo>
                  <a:pt x="218694" y="233744"/>
                  <a:pt x="249269" y="175831"/>
                  <a:pt x="249269" y="127063"/>
                </a:cubicBezTo>
                <a:cubicBezTo>
                  <a:pt x="249269" y="67246"/>
                  <a:pt x="216408" y="37719"/>
                  <a:pt x="188786" y="23431"/>
                </a:cubicBezTo>
                <a:close/>
                <a:moveTo>
                  <a:pt x="128207" y="202406"/>
                </a:moveTo>
                <a:cubicBezTo>
                  <a:pt x="88773" y="202406"/>
                  <a:pt x="56674" y="170307"/>
                  <a:pt x="56674" y="130873"/>
                </a:cubicBezTo>
                <a:cubicBezTo>
                  <a:pt x="56674" y="91440"/>
                  <a:pt x="88773" y="59246"/>
                  <a:pt x="128207" y="59246"/>
                </a:cubicBezTo>
                <a:cubicBezTo>
                  <a:pt x="167640" y="59246"/>
                  <a:pt x="199739" y="91345"/>
                  <a:pt x="199739" y="130873"/>
                </a:cubicBezTo>
                <a:cubicBezTo>
                  <a:pt x="199834" y="170307"/>
                  <a:pt x="167735" y="202406"/>
                  <a:pt x="128207" y="2024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13EAFF-F420-DDB7-8A80-4E8BBA500863}"/>
              </a:ext>
            </a:extLst>
          </p:cNvPr>
          <p:cNvSpPr txBox="1"/>
          <p:nvPr/>
        </p:nvSpPr>
        <p:spPr>
          <a:xfrm>
            <a:off x="1011715" y="331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程式內容介紹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C65B8A-11AF-2AEC-4806-7EF9DB9417F6}"/>
              </a:ext>
            </a:extLst>
          </p:cNvPr>
          <p:cNvSpPr txBox="1"/>
          <p:nvPr/>
        </p:nvSpPr>
        <p:spPr>
          <a:xfrm>
            <a:off x="1013820" y="1053152"/>
            <a:ext cx="880241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本專題為一個以 </a:t>
            </a:r>
            <a:r>
              <a:rPr lang="en-US" altLang="zh-TW" sz="2400" dirty="0"/>
              <a:t>C++ </a:t>
            </a:r>
            <a:r>
              <a:rPr lang="zh-TW" altLang="en-US" sz="2400" dirty="0"/>
              <a:t>所撰寫的 「車輛管理系統」，</a:t>
            </a:r>
            <a:endParaRPr lang="en-US" altLang="zh-TW" sz="2400" dirty="0"/>
          </a:p>
          <a:p>
            <a:r>
              <a:rPr lang="zh-TW" altLang="en-US" sz="2400" dirty="0"/>
              <a:t>使用者可以輸入車輛的品牌、型號、年份與類型並建立新資料，</a:t>
            </a:r>
            <a:endParaRPr lang="en-US" altLang="zh-TW" sz="2400" dirty="0"/>
          </a:p>
          <a:p>
            <a:r>
              <a:rPr lang="zh-TW" altLang="en-US" sz="2400" dirty="0"/>
              <a:t>也可以在已有的資料中搜尋符合條件的車輛逐一列出，</a:t>
            </a:r>
            <a:endParaRPr lang="en-US" altLang="zh-TW" sz="2400" dirty="0"/>
          </a:p>
          <a:p>
            <a:r>
              <a:rPr lang="zh-TW" altLang="en-US" sz="2400" dirty="0"/>
              <a:t>或是選擇刪除符合條件的車輛資料。</a:t>
            </a:r>
            <a:endParaRPr lang="en-US" altLang="zh-TW" sz="2400" dirty="0"/>
          </a:p>
          <a:p>
            <a:endParaRPr lang="en-US" altLang="zh-TW" dirty="0"/>
          </a:p>
        </p:txBody>
      </p:sp>
      <p:sp>
        <p:nvSpPr>
          <p:cNvPr id="8" name="Google Shape;101;p11">
            <a:extLst>
              <a:ext uri="{FF2B5EF4-FFF2-40B4-BE49-F238E27FC236}">
                <a16:creationId xmlns:a16="http://schemas.microsoft.com/office/drawing/2014/main" id="{1F3CEF08-50BC-AB6C-7C82-421ECDFD8E6D}"/>
              </a:ext>
            </a:extLst>
          </p:cNvPr>
          <p:cNvSpPr/>
          <p:nvPr/>
        </p:nvSpPr>
        <p:spPr>
          <a:xfrm>
            <a:off x="800934" y="4877038"/>
            <a:ext cx="2358190" cy="1219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2;p11">
            <a:extLst>
              <a:ext uri="{FF2B5EF4-FFF2-40B4-BE49-F238E27FC236}">
                <a16:creationId xmlns:a16="http://schemas.microsoft.com/office/drawing/2014/main" id="{4CA93F9C-88D9-6C02-628D-5A84B3C8C80B}"/>
              </a:ext>
            </a:extLst>
          </p:cNvPr>
          <p:cNvSpPr txBox="1"/>
          <p:nvPr/>
        </p:nvSpPr>
        <p:spPr>
          <a:xfrm>
            <a:off x="594270" y="5345064"/>
            <a:ext cx="2713951" cy="45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TW" altLang="en-US" dirty="0"/>
              <a:t>主程式</a:t>
            </a:r>
            <a:endParaRPr lang="en-US" altLang="zh-TW" dirty="0"/>
          </a:p>
          <a:p>
            <a:pPr lvl="0" algn="ctr">
              <a:lnSpc>
                <a:spcPct val="120000"/>
              </a:lnSpc>
            </a:pPr>
            <a:r>
              <a:rPr lang="zh-TW" altLang="en-US" dirty="0"/>
              <a:t>用以運行主功能</a:t>
            </a:r>
            <a:endParaRPr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10" name="Google Shape;103;p11">
            <a:extLst>
              <a:ext uri="{FF2B5EF4-FFF2-40B4-BE49-F238E27FC236}">
                <a16:creationId xmlns:a16="http://schemas.microsoft.com/office/drawing/2014/main" id="{75E8DD8F-41A2-F8B9-BC5F-CA585AF6DF78}"/>
              </a:ext>
            </a:extLst>
          </p:cNvPr>
          <p:cNvSpPr txBox="1"/>
          <p:nvPr/>
        </p:nvSpPr>
        <p:spPr>
          <a:xfrm>
            <a:off x="1259151" y="4999886"/>
            <a:ext cx="1441755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altLang="zh-TW" sz="1600" dirty="0"/>
              <a:t>main.cpp</a:t>
            </a:r>
            <a:endParaRPr sz="1600" dirty="0"/>
          </a:p>
        </p:txBody>
      </p:sp>
      <p:sp>
        <p:nvSpPr>
          <p:cNvPr id="11" name="Google Shape;104;p11">
            <a:extLst>
              <a:ext uri="{FF2B5EF4-FFF2-40B4-BE49-F238E27FC236}">
                <a16:creationId xmlns:a16="http://schemas.microsoft.com/office/drawing/2014/main" id="{BE86013C-C585-8973-55C5-C700A3FCF05C}"/>
              </a:ext>
            </a:extLst>
          </p:cNvPr>
          <p:cNvSpPr/>
          <p:nvPr/>
        </p:nvSpPr>
        <p:spPr>
          <a:xfrm>
            <a:off x="3514885" y="4877038"/>
            <a:ext cx="2358190" cy="1219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5;p11">
            <a:extLst>
              <a:ext uri="{FF2B5EF4-FFF2-40B4-BE49-F238E27FC236}">
                <a16:creationId xmlns:a16="http://schemas.microsoft.com/office/drawing/2014/main" id="{109D6ACA-83F1-369E-E9D1-01E7AFE9B11C}"/>
              </a:ext>
            </a:extLst>
          </p:cNvPr>
          <p:cNvSpPr txBox="1"/>
          <p:nvPr/>
        </p:nvSpPr>
        <p:spPr>
          <a:xfrm>
            <a:off x="3617509" y="5345064"/>
            <a:ext cx="2152942" cy="45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TW" altLang="en-US" dirty="0"/>
              <a:t>處理選單、使用者輸入、及功能調用</a:t>
            </a:r>
            <a:endParaRPr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13" name="Google Shape;106;p11">
            <a:extLst>
              <a:ext uri="{FF2B5EF4-FFF2-40B4-BE49-F238E27FC236}">
                <a16:creationId xmlns:a16="http://schemas.microsoft.com/office/drawing/2014/main" id="{419D344F-9C86-0244-A3D2-B5DB21BD4E2A}"/>
              </a:ext>
            </a:extLst>
          </p:cNvPr>
          <p:cNvSpPr txBox="1"/>
          <p:nvPr/>
        </p:nvSpPr>
        <p:spPr>
          <a:xfrm>
            <a:off x="3973270" y="4999886"/>
            <a:ext cx="1441755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altLang="zh-TW" sz="1600" dirty="0"/>
              <a:t>App.cpp</a:t>
            </a:r>
            <a:endParaRPr sz="1600" dirty="0"/>
          </a:p>
        </p:txBody>
      </p:sp>
      <p:sp>
        <p:nvSpPr>
          <p:cNvPr id="14" name="Google Shape;107;p11">
            <a:extLst>
              <a:ext uri="{FF2B5EF4-FFF2-40B4-BE49-F238E27FC236}">
                <a16:creationId xmlns:a16="http://schemas.microsoft.com/office/drawing/2014/main" id="{C87FCCD0-2698-372A-28EC-526FD8EAD3E7}"/>
              </a:ext>
            </a:extLst>
          </p:cNvPr>
          <p:cNvSpPr/>
          <p:nvPr/>
        </p:nvSpPr>
        <p:spPr>
          <a:xfrm>
            <a:off x="6228836" y="4877038"/>
            <a:ext cx="2358190" cy="1219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8;p11">
            <a:extLst>
              <a:ext uri="{FF2B5EF4-FFF2-40B4-BE49-F238E27FC236}">
                <a16:creationId xmlns:a16="http://schemas.microsoft.com/office/drawing/2014/main" id="{9560D50C-BD4C-825A-E04A-52775D6164C0}"/>
              </a:ext>
            </a:extLst>
          </p:cNvPr>
          <p:cNvSpPr txBox="1"/>
          <p:nvPr/>
        </p:nvSpPr>
        <p:spPr>
          <a:xfrm>
            <a:off x="6331460" y="5387292"/>
            <a:ext cx="2152942" cy="45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zh-TW" altLang="en-US" dirty="0"/>
              <a:t>定義 </a:t>
            </a:r>
            <a:r>
              <a:rPr lang="en-US" altLang="zh-TW" dirty="0"/>
              <a:t>Vehicle </a:t>
            </a:r>
            <a:r>
              <a:rPr lang="zh-TW" altLang="en-US" dirty="0"/>
              <a:t>類別與屬性</a:t>
            </a:r>
            <a:endParaRPr lang="en-US" altLang="zh-TW" dirty="0"/>
          </a:p>
          <a:p>
            <a:pPr algn="ctr"/>
            <a:r>
              <a:rPr lang="zh-TW" altLang="en-US" dirty="0"/>
              <a:t>操作方法</a:t>
            </a:r>
            <a:endParaRPr lang="en-US" altLang="zh-TW" dirty="0"/>
          </a:p>
        </p:txBody>
      </p:sp>
      <p:sp>
        <p:nvSpPr>
          <p:cNvPr id="16" name="Google Shape;109;p11">
            <a:extLst>
              <a:ext uri="{FF2B5EF4-FFF2-40B4-BE49-F238E27FC236}">
                <a16:creationId xmlns:a16="http://schemas.microsoft.com/office/drawing/2014/main" id="{9667680F-9410-CD6D-0DCF-A42A7568FE0B}"/>
              </a:ext>
            </a:extLst>
          </p:cNvPr>
          <p:cNvSpPr txBox="1"/>
          <p:nvPr/>
        </p:nvSpPr>
        <p:spPr>
          <a:xfrm>
            <a:off x="6704898" y="4999886"/>
            <a:ext cx="1441755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altLang="zh-TW" sz="1600" dirty="0" err="1"/>
              <a:t>Vehicle.h</a:t>
            </a:r>
            <a:endParaRPr sz="1600" dirty="0"/>
          </a:p>
        </p:txBody>
      </p:sp>
      <p:sp>
        <p:nvSpPr>
          <p:cNvPr id="17" name="Google Shape;110;p11">
            <a:extLst>
              <a:ext uri="{FF2B5EF4-FFF2-40B4-BE49-F238E27FC236}">
                <a16:creationId xmlns:a16="http://schemas.microsoft.com/office/drawing/2014/main" id="{10296178-8BA9-B2E5-9FB0-81922197C6CA}"/>
              </a:ext>
            </a:extLst>
          </p:cNvPr>
          <p:cNvSpPr/>
          <p:nvPr/>
        </p:nvSpPr>
        <p:spPr>
          <a:xfrm>
            <a:off x="8942787" y="4877038"/>
            <a:ext cx="2358190" cy="1219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11;p11">
            <a:extLst>
              <a:ext uri="{FF2B5EF4-FFF2-40B4-BE49-F238E27FC236}">
                <a16:creationId xmlns:a16="http://schemas.microsoft.com/office/drawing/2014/main" id="{A106EE33-9B90-48F6-3EF3-EA9FE5C63053}"/>
              </a:ext>
            </a:extLst>
          </p:cNvPr>
          <p:cNvSpPr txBox="1"/>
          <p:nvPr/>
        </p:nvSpPr>
        <p:spPr>
          <a:xfrm>
            <a:off x="9045411" y="5345064"/>
            <a:ext cx="2152942" cy="45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</a:pPr>
            <a:r>
              <a:rPr lang="zh-TW" altLang="en-US" dirty="0"/>
              <a:t>實作 </a:t>
            </a:r>
            <a:r>
              <a:rPr lang="en-US" altLang="zh-TW" dirty="0"/>
              <a:t>Vehicle </a:t>
            </a:r>
            <a:r>
              <a:rPr lang="zh-TW" altLang="en-US" dirty="0"/>
              <a:t>類別的功能，如輸入、顯示、刪除</a:t>
            </a:r>
            <a:endParaRPr dirty="0">
              <a:solidFill>
                <a:srgbClr val="3F3F3F"/>
              </a:solidFill>
              <a:sym typeface="Arial"/>
            </a:endParaRPr>
          </a:p>
        </p:txBody>
      </p:sp>
      <p:sp>
        <p:nvSpPr>
          <p:cNvPr id="19" name="Google Shape;112;p11">
            <a:extLst>
              <a:ext uri="{FF2B5EF4-FFF2-40B4-BE49-F238E27FC236}">
                <a16:creationId xmlns:a16="http://schemas.microsoft.com/office/drawing/2014/main" id="{9E7BE28B-DC4D-DC5A-226C-965FED44CBBB}"/>
              </a:ext>
            </a:extLst>
          </p:cNvPr>
          <p:cNvSpPr txBox="1"/>
          <p:nvPr/>
        </p:nvSpPr>
        <p:spPr>
          <a:xfrm>
            <a:off x="9396906" y="4997012"/>
            <a:ext cx="1441755" cy="30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/>
            <a:r>
              <a:rPr lang="en-US" altLang="zh-TW" sz="1600" dirty="0"/>
              <a:t>Vehicle.cpp</a:t>
            </a:r>
            <a:endParaRPr sz="1600" dirty="0"/>
          </a:p>
        </p:txBody>
      </p:sp>
      <p:sp>
        <p:nvSpPr>
          <p:cNvPr id="20" name="Google Shape;113;p11">
            <a:extLst>
              <a:ext uri="{FF2B5EF4-FFF2-40B4-BE49-F238E27FC236}">
                <a16:creationId xmlns:a16="http://schemas.microsoft.com/office/drawing/2014/main" id="{4EDBCA8A-448D-E044-CCFB-B01F43560B2B}"/>
              </a:ext>
            </a:extLst>
          </p:cNvPr>
          <p:cNvSpPr/>
          <p:nvPr/>
        </p:nvSpPr>
        <p:spPr>
          <a:xfrm>
            <a:off x="1359214" y="3490767"/>
            <a:ext cx="1204808" cy="1204808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14;p11">
            <a:extLst>
              <a:ext uri="{FF2B5EF4-FFF2-40B4-BE49-F238E27FC236}">
                <a16:creationId xmlns:a16="http://schemas.microsoft.com/office/drawing/2014/main" id="{67041411-8104-DAF4-1685-87A85CA23856}"/>
              </a:ext>
            </a:extLst>
          </p:cNvPr>
          <p:cNvSpPr/>
          <p:nvPr/>
        </p:nvSpPr>
        <p:spPr>
          <a:xfrm>
            <a:off x="4073165" y="3490767"/>
            <a:ext cx="1204808" cy="1204808"/>
          </a:xfrm>
          <a:prstGeom prst="roundRect">
            <a:avLst>
              <a:gd name="adj" fmla="val 16667"/>
            </a:avLst>
          </a:prstGeom>
          <a:solidFill>
            <a:srgbClr val="6096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15;p11">
            <a:extLst>
              <a:ext uri="{FF2B5EF4-FFF2-40B4-BE49-F238E27FC236}">
                <a16:creationId xmlns:a16="http://schemas.microsoft.com/office/drawing/2014/main" id="{E86CFB47-7EE4-87C3-FE96-6652D3F13FFE}"/>
              </a:ext>
            </a:extLst>
          </p:cNvPr>
          <p:cNvSpPr/>
          <p:nvPr/>
        </p:nvSpPr>
        <p:spPr>
          <a:xfrm>
            <a:off x="6787116" y="3490767"/>
            <a:ext cx="1204808" cy="1204808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16;p11">
            <a:extLst>
              <a:ext uri="{FF2B5EF4-FFF2-40B4-BE49-F238E27FC236}">
                <a16:creationId xmlns:a16="http://schemas.microsoft.com/office/drawing/2014/main" id="{B8DB4BC4-9475-72C4-B908-D608B246D571}"/>
              </a:ext>
            </a:extLst>
          </p:cNvPr>
          <p:cNvSpPr/>
          <p:nvPr/>
        </p:nvSpPr>
        <p:spPr>
          <a:xfrm>
            <a:off x="9501067" y="3490767"/>
            <a:ext cx="1204808" cy="1204808"/>
          </a:xfrm>
          <a:prstGeom prst="roundRect">
            <a:avLst>
              <a:gd name="adj" fmla="val 16667"/>
            </a:avLst>
          </a:prstGeom>
          <a:solidFill>
            <a:srgbClr val="6096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18;p11">
            <a:extLst>
              <a:ext uri="{FF2B5EF4-FFF2-40B4-BE49-F238E27FC236}">
                <a16:creationId xmlns:a16="http://schemas.microsoft.com/office/drawing/2014/main" id="{ADFBD746-E9A5-C7B8-337D-906273ABC03E}"/>
              </a:ext>
            </a:extLst>
          </p:cNvPr>
          <p:cNvSpPr txBox="1"/>
          <p:nvPr/>
        </p:nvSpPr>
        <p:spPr>
          <a:xfrm>
            <a:off x="1763487" y="3795078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dirty="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" name="Google Shape;119;p11">
            <a:extLst>
              <a:ext uri="{FF2B5EF4-FFF2-40B4-BE49-F238E27FC236}">
                <a16:creationId xmlns:a16="http://schemas.microsoft.com/office/drawing/2014/main" id="{712452AD-DE43-49DC-F147-409520E73803}"/>
              </a:ext>
            </a:extLst>
          </p:cNvPr>
          <p:cNvSpPr txBox="1"/>
          <p:nvPr/>
        </p:nvSpPr>
        <p:spPr>
          <a:xfrm>
            <a:off x="4477438" y="3795078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" name="Google Shape;120;p11">
            <a:extLst>
              <a:ext uri="{FF2B5EF4-FFF2-40B4-BE49-F238E27FC236}">
                <a16:creationId xmlns:a16="http://schemas.microsoft.com/office/drawing/2014/main" id="{27AD8D7F-7D1E-4995-86BC-11EE4A777C37}"/>
              </a:ext>
            </a:extLst>
          </p:cNvPr>
          <p:cNvSpPr txBox="1"/>
          <p:nvPr/>
        </p:nvSpPr>
        <p:spPr>
          <a:xfrm>
            <a:off x="7191389" y="3795078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" name="Google Shape;121;p11">
            <a:extLst>
              <a:ext uri="{FF2B5EF4-FFF2-40B4-BE49-F238E27FC236}">
                <a16:creationId xmlns:a16="http://schemas.microsoft.com/office/drawing/2014/main" id="{7F24D93E-1277-0848-02B8-5184F53FA218}"/>
              </a:ext>
            </a:extLst>
          </p:cNvPr>
          <p:cNvSpPr txBox="1"/>
          <p:nvPr/>
        </p:nvSpPr>
        <p:spPr>
          <a:xfrm>
            <a:off x="9905340" y="3792204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41A3B12-544D-9D92-D46C-9466F1F1F14E}"/>
              </a:ext>
            </a:extLst>
          </p:cNvPr>
          <p:cNvSpPr txBox="1"/>
          <p:nvPr/>
        </p:nvSpPr>
        <p:spPr>
          <a:xfrm>
            <a:off x="219502" y="2870066"/>
            <a:ext cx="198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🔹 程式檔案結構：</a:t>
            </a:r>
            <a:endParaRPr lang="en-US" altLang="zh-TW" sz="1800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1932634" y="2883569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1"/>
          <p:cNvSpPr txBox="1"/>
          <p:nvPr/>
        </p:nvSpPr>
        <p:spPr>
          <a:xfrm>
            <a:off x="4646585" y="2883569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" name="Google Shape;120;p11"/>
          <p:cNvSpPr txBox="1"/>
          <p:nvPr/>
        </p:nvSpPr>
        <p:spPr>
          <a:xfrm>
            <a:off x="7360536" y="2883569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10074487" y="2880695"/>
            <a:ext cx="39626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201C14-4407-C388-5F7A-26A600FB9E9F}"/>
              </a:ext>
            </a:extLst>
          </p:cNvPr>
          <p:cNvSpPr txBox="1"/>
          <p:nvPr/>
        </p:nvSpPr>
        <p:spPr>
          <a:xfrm>
            <a:off x="1012207" y="32807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+mj-lt"/>
              </a:rPr>
              <a:t>程式流程圖</a:t>
            </a:r>
            <a:endParaRPr lang="zh-TW" altLang="en-US" sz="2800" dirty="0">
              <a:latin typeface="+mj-lt"/>
            </a:endParaRPr>
          </a:p>
        </p:txBody>
      </p:sp>
      <p:pic>
        <p:nvPicPr>
          <p:cNvPr id="5" name="圖片 4" descr="一張含有 文字, 圖表, 寫生, 行 的圖片&#10;&#10;AI 產生的內容可能不正確。">
            <a:extLst>
              <a:ext uri="{FF2B5EF4-FFF2-40B4-BE49-F238E27FC236}">
                <a16:creationId xmlns:a16="http://schemas.microsoft.com/office/drawing/2014/main" id="{3603C4D0-8229-E95E-CB5E-522A2718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8" t="957"/>
          <a:stretch>
            <a:fillRect/>
          </a:stretch>
        </p:blipFill>
        <p:spPr>
          <a:xfrm>
            <a:off x="920376" y="1392518"/>
            <a:ext cx="10151386" cy="42816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/>
        </p:nvSpPr>
        <p:spPr>
          <a:xfrm>
            <a:off x="1026473" y="324307"/>
            <a:ext cx="2280320" cy="51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r>
              <a:rPr lang="zh-TW" altLang="en-US" sz="28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圖</a:t>
            </a:r>
            <a:endParaRPr sz="2800" dirty="0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" name="圖片 4" descr="一張含有 文字, 螢幕擷取畫面, 數字, 陳列 的圖片&#10;&#10;AI 產生的內容可能不正確。">
            <a:extLst>
              <a:ext uri="{FF2B5EF4-FFF2-40B4-BE49-F238E27FC236}">
                <a16:creationId xmlns:a16="http://schemas.microsoft.com/office/drawing/2014/main" id="{D0FB82F8-2861-34AD-7E93-AF423F06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4" t="1622" r="905" b="282"/>
          <a:stretch>
            <a:fillRect/>
          </a:stretch>
        </p:blipFill>
        <p:spPr>
          <a:xfrm>
            <a:off x="1595717" y="1004046"/>
            <a:ext cx="8588188" cy="5381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收據, 螢幕擷取畫面 的圖片&#10;&#10;AI 產生的內容可能不正確。">
            <a:extLst>
              <a:ext uri="{FF2B5EF4-FFF2-40B4-BE49-F238E27FC236}">
                <a16:creationId xmlns:a16="http://schemas.microsoft.com/office/drawing/2014/main" id="{24505265-3318-7148-14E9-C7F7D316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51" y="2064912"/>
            <a:ext cx="10038925" cy="32317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06C26EC-4B57-CE19-9C68-9906CC51E648}"/>
              </a:ext>
            </a:extLst>
          </p:cNvPr>
          <p:cNvSpPr txBox="1"/>
          <p:nvPr/>
        </p:nvSpPr>
        <p:spPr>
          <a:xfrm>
            <a:off x="1023668" y="3496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Uml</a:t>
            </a:r>
            <a:r>
              <a:rPr kumimoji="0" lang="zh-TW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類別圖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2840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/>
        </p:nvSpPr>
        <p:spPr>
          <a:xfrm>
            <a:off x="3605686" y="4680266"/>
            <a:ext cx="140661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主要標題</a:t>
            </a:r>
            <a:endParaRPr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18E76B-6875-D919-CD21-3213DD8957AF}"/>
              </a:ext>
            </a:extLst>
          </p:cNvPr>
          <p:cNvSpPr txBox="1"/>
          <p:nvPr/>
        </p:nvSpPr>
        <p:spPr>
          <a:xfrm>
            <a:off x="1023894" y="319714"/>
            <a:ext cx="6360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執行畫面</a:t>
            </a:r>
          </a:p>
        </p:txBody>
      </p:sp>
      <p:pic>
        <p:nvPicPr>
          <p:cNvPr id="10" name="圖片 9" descr="一張含有 文字, 螢幕擷取畫面, 陳列, 軟體 的圖片&#10;&#10;AI 產生的內容可能不正確。">
            <a:extLst>
              <a:ext uri="{FF2B5EF4-FFF2-40B4-BE49-F238E27FC236}">
                <a16:creationId xmlns:a16="http://schemas.microsoft.com/office/drawing/2014/main" id="{78183597-05AA-A75E-CD10-8B5E8C1F8A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09" r="638"/>
          <a:stretch>
            <a:fillRect/>
          </a:stretch>
        </p:blipFill>
        <p:spPr>
          <a:xfrm>
            <a:off x="1261522" y="1004046"/>
            <a:ext cx="10231230" cy="53713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AA7872-D0B0-8808-DD5F-7253EF677982}"/>
              </a:ext>
            </a:extLst>
          </p:cNvPr>
          <p:cNvSpPr txBox="1"/>
          <p:nvPr/>
        </p:nvSpPr>
        <p:spPr>
          <a:xfrm>
            <a:off x="1039204" y="307808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Github</a:t>
            </a:r>
            <a:r>
              <a:rPr lang="zh-TW" altLang="en-US" sz="2400" dirty="0"/>
              <a:t>截圖與連結</a:t>
            </a:r>
            <a:r>
              <a:rPr lang="en-US" altLang="zh-TW" sz="2400" dirty="0"/>
              <a:t>&amp;</a:t>
            </a:r>
            <a:r>
              <a:rPr lang="zh-TW" altLang="en-US" sz="2400" dirty="0"/>
              <a:t>分工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F33A16-B1D8-D3A0-8033-3DFA1E3602B7}"/>
              </a:ext>
            </a:extLst>
          </p:cNvPr>
          <p:cNvSpPr txBox="1"/>
          <p:nvPr/>
        </p:nvSpPr>
        <p:spPr>
          <a:xfrm>
            <a:off x="806823" y="1213224"/>
            <a:ext cx="6173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/>
              <a:t>Github</a:t>
            </a:r>
            <a:r>
              <a:rPr lang="zh-TW" altLang="en-US" sz="3200" dirty="0"/>
              <a:t>連結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https://github.com/B3231343/test</a:t>
            </a:r>
            <a:endParaRPr lang="zh-TW" altLang="en-US" sz="3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223F11-7A1F-6FBF-C0DB-DD5A13693E97}"/>
              </a:ext>
            </a:extLst>
          </p:cNvPr>
          <p:cNvSpPr txBox="1"/>
          <p:nvPr/>
        </p:nvSpPr>
        <p:spPr>
          <a:xfrm>
            <a:off x="-13913" y="4121282"/>
            <a:ext cx="43909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zh-TW" altLang="en-US" sz="3200" dirty="0"/>
              <a:t>分工：</a:t>
            </a:r>
            <a:endParaRPr lang="en-US" altLang="zh-TW" sz="3200" dirty="0"/>
          </a:p>
          <a:p>
            <a:pPr lvl="0" algn="just"/>
            <a:r>
              <a:rPr lang="en-US" altLang="zh-TW" sz="3200" dirty="0">
                <a:solidFill>
                  <a:srgbClr val="3F3F3F"/>
                </a:solidFill>
              </a:rPr>
              <a:t>	</a:t>
            </a:r>
            <a:r>
              <a:rPr lang="zh-TW" altLang="en-US" sz="3200" dirty="0">
                <a:solidFill>
                  <a:srgbClr val="3F3F3F"/>
                </a:solidFill>
              </a:rPr>
              <a:t>謝佳修：程式撰寫</a:t>
            </a:r>
          </a:p>
          <a:p>
            <a:pPr lvl="0" algn="just"/>
            <a:r>
              <a:rPr lang="en-US" altLang="zh-TW" sz="3200" dirty="0"/>
              <a:t>	</a:t>
            </a:r>
            <a:r>
              <a:rPr lang="zh-TW" altLang="en-US" sz="3200" dirty="0"/>
              <a:t>蘇梓棱：報告製作</a:t>
            </a:r>
          </a:p>
          <a:p>
            <a:endParaRPr lang="en-US" altLang="zh-TW" sz="3200" dirty="0"/>
          </a:p>
          <a:p>
            <a:r>
              <a:rPr lang="en-US" altLang="zh-TW" sz="3200" dirty="0"/>
              <a:t>	</a:t>
            </a:r>
            <a:endParaRPr lang="zh-TW" altLang="en-US" sz="3200" dirty="0"/>
          </a:p>
        </p:txBody>
      </p:sp>
      <p:sp>
        <p:nvSpPr>
          <p:cNvPr id="6" name="Google Shape;35;p7">
            <a:extLst>
              <a:ext uri="{FF2B5EF4-FFF2-40B4-BE49-F238E27FC236}">
                <a16:creationId xmlns:a16="http://schemas.microsoft.com/office/drawing/2014/main" id="{C6EA37E3-E76C-3B96-3ADA-1A9F62DE54FB}"/>
              </a:ext>
            </a:extLst>
          </p:cNvPr>
          <p:cNvSpPr/>
          <p:nvPr/>
        </p:nvSpPr>
        <p:spPr>
          <a:xfrm rot="2700000">
            <a:off x="9639894" y="4057778"/>
            <a:ext cx="4186559" cy="4186559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7;p7">
            <a:extLst>
              <a:ext uri="{FF2B5EF4-FFF2-40B4-BE49-F238E27FC236}">
                <a16:creationId xmlns:a16="http://schemas.microsoft.com/office/drawing/2014/main" id="{A3DEDA99-A8CC-9F93-61E1-91EDED52840F}"/>
              </a:ext>
            </a:extLst>
          </p:cNvPr>
          <p:cNvSpPr/>
          <p:nvPr/>
        </p:nvSpPr>
        <p:spPr>
          <a:xfrm rot="2700000">
            <a:off x="10881086" y="5513329"/>
            <a:ext cx="1765542" cy="1765542"/>
          </a:xfrm>
          <a:prstGeom prst="roundRect">
            <a:avLst>
              <a:gd name="adj" fmla="val 16667"/>
            </a:avLst>
          </a:prstGeom>
          <a:solidFill>
            <a:srgbClr val="274C7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7;p7">
            <a:extLst>
              <a:ext uri="{FF2B5EF4-FFF2-40B4-BE49-F238E27FC236}">
                <a16:creationId xmlns:a16="http://schemas.microsoft.com/office/drawing/2014/main" id="{5030CF84-26D5-E7A1-C5A6-ED72988E758D}"/>
              </a:ext>
            </a:extLst>
          </p:cNvPr>
          <p:cNvSpPr/>
          <p:nvPr/>
        </p:nvSpPr>
        <p:spPr>
          <a:xfrm rot="18900000">
            <a:off x="8322021" y="2916249"/>
            <a:ext cx="5150163" cy="381168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6;p7">
            <a:extLst>
              <a:ext uri="{FF2B5EF4-FFF2-40B4-BE49-F238E27FC236}">
                <a16:creationId xmlns:a16="http://schemas.microsoft.com/office/drawing/2014/main" id="{4191F277-2339-294A-AA10-9EC338903346}"/>
              </a:ext>
            </a:extLst>
          </p:cNvPr>
          <p:cNvSpPr/>
          <p:nvPr/>
        </p:nvSpPr>
        <p:spPr>
          <a:xfrm rot="-2700000">
            <a:off x="6900347" y="5916679"/>
            <a:ext cx="3581004" cy="130796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56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字型 的圖片&#10;&#10;AI 產生的內容可能不正確。">
            <a:extLst>
              <a:ext uri="{FF2B5EF4-FFF2-40B4-BE49-F238E27FC236}">
                <a16:creationId xmlns:a16="http://schemas.microsoft.com/office/drawing/2014/main" id="{23FF498C-ED53-2F4B-41C1-BAAEE8EF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214128"/>
            <a:ext cx="912622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6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F37FBFF-F86C-DFB3-5AF8-E810E526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55" y="1840117"/>
            <a:ext cx="8266799" cy="31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215</Words>
  <Application>Microsoft Office PowerPoint</Application>
  <PresentationFormat>寬螢幕</PresentationFormat>
  <Paragraphs>52</Paragraphs>
  <Slides>12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Arial Black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謝佳修</cp:lastModifiedBy>
  <cp:revision>5</cp:revision>
  <dcterms:modified xsi:type="dcterms:W3CDTF">2025-06-09T14:00:44Z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c31359-ecb0-4331-ac49-239bee8da37f_Enabled">
    <vt:lpwstr>true</vt:lpwstr>
  </property>
  <property fmtid="{D5CDD505-2E9C-101B-9397-08002B2CF9AE}" pid="3" name="MSIP_Label_dfc31359-ecb0-4331-ac49-239bee8da37f_SetDate">
    <vt:lpwstr>2025-06-09T14:00:43Z</vt:lpwstr>
  </property>
  <property fmtid="{D5CDD505-2E9C-101B-9397-08002B2CF9AE}" pid="4" name="MSIP_Label_dfc31359-ecb0-4331-ac49-239bee8da37f_Method">
    <vt:lpwstr>Standard</vt:lpwstr>
  </property>
  <property fmtid="{D5CDD505-2E9C-101B-9397-08002B2CF9AE}" pid="5" name="MSIP_Label_dfc31359-ecb0-4331-ac49-239bee8da37f_Name">
    <vt:lpwstr>defa4170-0d19-0005-0004-bc88714345d2</vt:lpwstr>
  </property>
  <property fmtid="{D5CDD505-2E9C-101B-9397-08002B2CF9AE}" pid="6" name="MSIP_Label_dfc31359-ecb0-4331-ac49-239bee8da37f_SiteId">
    <vt:lpwstr>9e0dd6b1-99a5-4858-ba44-ed1f82d4cf6a</vt:lpwstr>
  </property>
  <property fmtid="{D5CDD505-2E9C-101B-9397-08002B2CF9AE}" pid="7" name="MSIP_Label_dfc31359-ecb0-4331-ac49-239bee8da37f_ActionId">
    <vt:lpwstr>37433896-80b3-4c24-99f4-9dca41760223</vt:lpwstr>
  </property>
  <property fmtid="{D5CDD505-2E9C-101B-9397-08002B2CF9AE}" pid="8" name="MSIP_Label_dfc31359-ecb0-4331-ac49-239bee8da37f_ContentBits">
    <vt:lpwstr>0</vt:lpwstr>
  </property>
  <property fmtid="{D5CDD505-2E9C-101B-9397-08002B2CF9AE}" pid="9" name="MSIP_Label_dfc31359-ecb0-4331-ac49-239bee8da37f_Tag">
    <vt:lpwstr>10, 3, 0, 1</vt:lpwstr>
  </property>
</Properties>
</file>