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6" r:id="rId6"/>
    <p:sldId id="267" r:id="rId7"/>
    <p:sldId id="268" r:id="rId8"/>
    <p:sldId id="270" r:id="rId9"/>
    <p:sldId id="260" r:id="rId10"/>
    <p:sldId id="262" r:id="rId11"/>
    <p:sldId id="263" r:id="rId12"/>
    <p:sldId id="271" r:id="rId13"/>
    <p:sldId id="272"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DA5CF-C3B8-4AC1-9F61-95D38AB9D21B}" v="300" dt="2023-02-18T05:44:41.316"/>
    <p1510:client id="{DDA45F63-00B4-4241-8F6A-BF8B78D9DAC8}" v="1475" dt="2023-02-18T12:44:10.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3399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49866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5350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65956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14827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88866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35712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71854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9130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13446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7068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610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4148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2291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4471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6885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8234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5610565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6105" y="1471464"/>
            <a:ext cx="9144000" cy="2387600"/>
          </a:xfrm>
        </p:spPr>
        <p:txBody>
          <a:bodyPr/>
          <a:lstStyle/>
          <a:p>
            <a:pPr algn="ctr"/>
            <a:r>
              <a:rPr lang="en-US" dirty="0">
                <a:ea typeface="Calibri Light"/>
                <a:cs typeface="Calibri Light"/>
              </a:rPr>
              <a:t>PRESENTATION ON QUEUE</a:t>
            </a:r>
            <a:endParaRPr lang="en-US" dirty="0"/>
          </a:p>
        </p:txBody>
      </p:sp>
      <p:sp>
        <p:nvSpPr>
          <p:cNvPr id="3" name="Subtitle 2"/>
          <p:cNvSpPr>
            <a:spLocks noGrp="1"/>
          </p:cNvSpPr>
          <p:nvPr>
            <p:ph type="subTitle" idx="1"/>
          </p:nvPr>
        </p:nvSpPr>
        <p:spPr/>
        <p:txBody>
          <a:bodyPr/>
          <a:lstStyle/>
          <a:p>
            <a:r>
              <a:rPr lang="en-US" dirty="0"/>
              <a:t>SUBMITTED BY: Samrat </a:t>
            </a:r>
            <a:r>
              <a:rPr lang="en-US" dirty="0" err="1"/>
              <a:t>neupane</a:t>
            </a:r>
            <a:br>
              <a:rPr lang="en-US" dirty="0"/>
            </a:br>
            <a:r>
              <a:rPr lang="en-US" dirty="0" err="1"/>
              <a:t>ROllno</a:t>
            </a:r>
            <a:r>
              <a:rPr lang="en-US" dirty="0"/>
              <a:t> : ace077bct074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0E5F-CACD-4A70-E865-0953CA2C36EE}"/>
              </a:ext>
            </a:extLst>
          </p:cNvPr>
          <p:cNvSpPr>
            <a:spLocks noGrp="1"/>
          </p:cNvSpPr>
          <p:nvPr>
            <p:ph type="title"/>
          </p:nvPr>
        </p:nvSpPr>
        <p:spPr>
          <a:xfrm>
            <a:off x="1185861" y="39968"/>
            <a:ext cx="9404723" cy="1400530"/>
          </a:xfrm>
        </p:spPr>
        <p:txBody>
          <a:bodyPr/>
          <a:lstStyle/>
          <a:p>
            <a:r>
              <a:rPr lang="en-US" b="1" dirty="0"/>
              <a:t>Queue Operations</a:t>
            </a:r>
          </a:p>
        </p:txBody>
      </p:sp>
      <p:sp>
        <p:nvSpPr>
          <p:cNvPr id="3" name="Content Placeholder 2">
            <a:extLst>
              <a:ext uri="{FF2B5EF4-FFF2-40B4-BE49-F238E27FC236}">
                <a16:creationId xmlns:a16="http://schemas.microsoft.com/office/drawing/2014/main" id="{58A5CBB1-81BB-72EF-251A-3541B986F254}"/>
              </a:ext>
            </a:extLst>
          </p:cNvPr>
          <p:cNvSpPr>
            <a:spLocks noGrp="1"/>
          </p:cNvSpPr>
          <p:nvPr>
            <p:ph idx="1"/>
          </p:nvPr>
        </p:nvSpPr>
        <p:spPr>
          <a:xfrm>
            <a:off x="864876" y="1305859"/>
            <a:ext cx="10142457" cy="4872814"/>
          </a:xfrm>
        </p:spPr>
        <p:txBody>
          <a:bodyPr vert="horz" lIns="91440" tIns="45720" rIns="91440" bIns="45720" rtlCol="0" anchor="t">
            <a:noAutofit/>
          </a:bodyPr>
          <a:lstStyle/>
          <a:p>
            <a:r>
              <a:rPr lang="en-US" sz="2500" dirty="0">
                <a:ea typeface="+mj-lt"/>
                <a:cs typeface="+mj-lt"/>
              </a:rPr>
              <a:t>Enqueue: This operation adds an element to the rear of the queue. In other words, it inserts a new element into the queue.</a:t>
            </a:r>
            <a:endParaRPr lang="en-US" sz="2500" dirty="0"/>
          </a:p>
          <a:p>
            <a:pPr>
              <a:buClr>
                <a:srgbClr val="8AD0D6"/>
              </a:buClr>
            </a:pPr>
            <a:r>
              <a:rPr lang="en-US" sz="2500" dirty="0">
                <a:ea typeface="+mj-lt"/>
                <a:cs typeface="+mj-lt"/>
              </a:rPr>
              <a:t>Dequeue: This operation removes the element from the front of the queue. In other words, it removes the oldest element from the queue.</a:t>
            </a:r>
          </a:p>
          <a:p>
            <a:pPr>
              <a:buClr>
                <a:srgbClr val="8AD0D6"/>
              </a:buClr>
            </a:pPr>
            <a:r>
              <a:rPr lang="en-US" sz="2500" dirty="0">
                <a:ea typeface="+mj-lt"/>
                <a:cs typeface="+mj-lt"/>
              </a:rPr>
              <a:t>Peek: This operation returns the element at the front of the queue without removing it. In other words, it retrieves the oldest element in the queue.</a:t>
            </a:r>
            <a:endParaRPr lang="en-US" sz="2500" dirty="0"/>
          </a:p>
          <a:p>
            <a:pPr>
              <a:buClr>
                <a:srgbClr val="8AD0D6"/>
              </a:buClr>
            </a:pPr>
            <a:r>
              <a:rPr lang="en-US" sz="2500" dirty="0" err="1">
                <a:ea typeface="+mj-lt"/>
                <a:cs typeface="+mj-lt"/>
              </a:rPr>
              <a:t>IsEmpty</a:t>
            </a:r>
            <a:r>
              <a:rPr lang="en-US" sz="2500" dirty="0">
                <a:ea typeface="+mj-lt"/>
                <a:cs typeface="+mj-lt"/>
              </a:rPr>
              <a:t>: This operation checks whether the queue is empty. If the queue is empty, it returns true, otherwise, it returns false.</a:t>
            </a:r>
            <a:endParaRPr lang="en-US" sz="2500" dirty="0"/>
          </a:p>
          <a:p>
            <a:pPr>
              <a:buClr>
                <a:srgbClr val="8AD0D6"/>
              </a:buClr>
            </a:pPr>
            <a:endParaRPr lang="en-US" sz="2500" dirty="0"/>
          </a:p>
        </p:txBody>
      </p:sp>
    </p:spTree>
    <p:extLst>
      <p:ext uri="{BB962C8B-B14F-4D97-AF65-F5344CB8AC3E}">
        <p14:creationId xmlns:p14="http://schemas.microsoft.com/office/powerpoint/2010/main" val="348610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DEDA9-494B-E777-CEC2-B1A23FDABA48}"/>
              </a:ext>
            </a:extLst>
          </p:cNvPr>
          <p:cNvSpPr>
            <a:spLocks noGrp="1"/>
          </p:cNvSpPr>
          <p:nvPr>
            <p:ph idx="1"/>
          </p:nvPr>
        </p:nvSpPr>
        <p:spPr>
          <a:xfrm>
            <a:off x="775229" y="677085"/>
            <a:ext cx="9867290" cy="5687731"/>
          </a:xfrm>
        </p:spPr>
        <p:txBody>
          <a:bodyPr vert="horz" lIns="91440" tIns="45720" rIns="91440" bIns="45720" rtlCol="0" anchor="t">
            <a:normAutofit/>
          </a:bodyPr>
          <a:lstStyle/>
          <a:p>
            <a:r>
              <a:rPr lang="en-US" dirty="0"/>
              <a:t>In case of The Priority Queue , the dequeue operations may not always remove the first element but remove the element the element with the highest priority.</a:t>
            </a:r>
          </a:p>
          <a:p>
            <a:pPr>
              <a:buClr>
                <a:srgbClr val="8AD0D6"/>
              </a:buClr>
            </a:pPr>
            <a:endParaRPr lang="en-US" dirty="0"/>
          </a:p>
          <a:p>
            <a:pPr>
              <a:buClr>
                <a:srgbClr val="8AD0D6"/>
              </a:buClr>
            </a:pPr>
            <a:r>
              <a:rPr lang="en-US" dirty="0"/>
              <a:t>In case of the double ended queue, t</a:t>
            </a:r>
            <a:r>
              <a:rPr lang="en-US" dirty="0">
                <a:ea typeface="+mj-lt"/>
                <a:cs typeface="+mj-lt"/>
              </a:rPr>
              <a:t>here are additional operations such as "Insert Front", "Remove Front", "Insert Rear", and "Remove Rear" that allow elements to be added or removed from either end of the deque.</a:t>
            </a:r>
            <a:endParaRPr lang="en-US" dirty="0"/>
          </a:p>
        </p:txBody>
      </p:sp>
    </p:spTree>
    <p:extLst>
      <p:ext uri="{BB962C8B-B14F-4D97-AF65-F5344CB8AC3E}">
        <p14:creationId xmlns:p14="http://schemas.microsoft.com/office/powerpoint/2010/main" val="5335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33CD-AD2C-C684-EB77-8F518F927317}"/>
              </a:ext>
            </a:extLst>
          </p:cNvPr>
          <p:cNvSpPr>
            <a:spLocks noGrp="1"/>
          </p:cNvSpPr>
          <p:nvPr>
            <p:ph type="title"/>
          </p:nvPr>
        </p:nvSpPr>
        <p:spPr/>
        <p:txBody>
          <a:bodyPr/>
          <a:lstStyle/>
          <a:p>
            <a:r>
              <a:rPr lang="en-US" dirty="0"/>
              <a:t>Algorithm </a:t>
            </a:r>
          </a:p>
        </p:txBody>
      </p:sp>
      <p:sp>
        <p:nvSpPr>
          <p:cNvPr id="3" name="Content Placeholder 2">
            <a:extLst>
              <a:ext uri="{FF2B5EF4-FFF2-40B4-BE49-F238E27FC236}">
                <a16:creationId xmlns:a16="http://schemas.microsoft.com/office/drawing/2014/main" id="{C2D616E3-5A17-225D-823E-33B4B677FAFB}"/>
              </a:ext>
            </a:extLst>
          </p:cNvPr>
          <p:cNvSpPr>
            <a:spLocks noGrp="1"/>
          </p:cNvSpPr>
          <p:nvPr>
            <p:ph type="body" idx="1"/>
          </p:nvPr>
        </p:nvSpPr>
        <p:spPr>
          <a:xfrm>
            <a:off x="576918" y="1510553"/>
            <a:ext cx="2946866" cy="576262"/>
          </a:xfrm>
        </p:spPr>
        <p:txBody>
          <a:bodyPr/>
          <a:lstStyle/>
          <a:p>
            <a:r>
              <a:rPr lang="en-US" dirty="0"/>
              <a:t>Enqueue()</a:t>
            </a:r>
          </a:p>
        </p:txBody>
      </p:sp>
      <p:sp>
        <p:nvSpPr>
          <p:cNvPr id="6" name="Text Placeholder 5">
            <a:extLst>
              <a:ext uri="{FF2B5EF4-FFF2-40B4-BE49-F238E27FC236}">
                <a16:creationId xmlns:a16="http://schemas.microsoft.com/office/drawing/2014/main" id="{EAC45F59-3967-2CE5-62F7-0828EC70C7A3}"/>
              </a:ext>
            </a:extLst>
          </p:cNvPr>
          <p:cNvSpPr>
            <a:spLocks noGrp="1"/>
          </p:cNvSpPr>
          <p:nvPr>
            <p:ph type="body" sz="half" idx="15"/>
          </p:nvPr>
        </p:nvSpPr>
        <p:spPr>
          <a:xfrm>
            <a:off x="652463" y="2319618"/>
            <a:ext cx="2927350" cy="3936720"/>
          </a:xfrm>
        </p:spPr>
        <p:txBody>
          <a:bodyPr/>
          <a:lstStyle/>
          <a:p>
            <a:pPr marL="285750" indent="-285750">
              <a:buFont typeface="Arial" charset="2"/>
              <a:buChar char="•"/>
            </a:pPr>
            <a:r>
              <a:rPr lang="en-US" dirty="0">
                <a:ea typeface="+mj-lt"/>
                <a:cs typeface="+mj-lt"/>
              </a:rPr>
              <a:t>Start</a:t>
            </a:r>
            <a:endParaRPr lang="en-US">
              <a:ea typeface="+mj-lt"/>
              <a:cs typeface="+mj-lt"/>
            </a:endParaRPr>
          </a:p>
          <a:p>
            <a:pPr marL="285750" indent="-285750">
              <a:buClr>
                <a:srgbClr val="8AD0D6"/>
              </a:buClr>
              <a:buFont typeface="Arial" charset="2"/>
              <a:buChar char="•"/>
            </a:pPr>
            <a:r>
              <a:rPr lang="en-US" dirty="0"/>
              <a:t>Initialize front =0 and rear =1</a:t>
            </a:r>
          </a:p>
          <a:p>
            <a:pPr marL="285750" indent="-285750">
              <a:buClr>
                <a:srgbClr val="8AD0D6"/>
              </a:buClr>
              <a:buFont typeface="Arial" charset="2"/>
              <a:buChar char="•"/>
            </a:pPr>
            <a:r>
              <a:rPr lang="en-US" dirty="0"/>
              <a:t>     If rear &gt; =MAXSIZE-1;</a:t>
            </a:r>
          </a:p>
          <a:p>
            <a:pPr marL="742950" lvl="1" indent="-285750">
              <a:buClr>
                <a:srgbClr val="8AD0D6"/>
              </a:buClr>
              <a:buFont typeface="Arial,Sans-Serif" charset="2"/>
              <a:buChar char="•"/>
            </a:pPr>
            <a:r>
              <a:rPr lang="en-US" dirty="0">
                <a:ea typeface="+mj-lt"/>
                <a:cs typeface="+mj-lt"/>
              </a:rPr>
              <a:t>Print "Queue Overflow"</a:t>
            </a:r>
          </a:p>
          <a:p>
            <a:pPr marL="742950" lvl="1" indent="-285750">
              <a:buClr>
                <a:srgbClr val="8AD0D6"/>
              </a:buClr>
              <a:buFont typeface="Arial" charset="2"/>
              <a:buChar char="•"/>
            </a:pPr>
            <a:r>
              <a:rPr lang="en-US" dirty="0">
                <a:ea typeface="+mj-lt"/>
                <a:cs typeface="+mj-lt"/>
              </a:rPr>
              <a:t>Else </a:t>
            </a:r>
          </a:p>
          <a:p>
            <a:pPr marL="742950" lvl="1" indent="-285750">
              <a:buClr>
                <a:srgbClr val="8AD0D6"/>
              </a:buClr>
              <a:buFont typeface="Arial" charset="2"/>
              <a:buChar char="•"/>
            </a:pPr>
            <a:r>
              <a:rPr lang="en-US" dirty="0">
                <a:ea typeface="+mj-lt"/>
                <a:cs typeface="+mj-lt"/>
              </a:rPr>
              <a:t>Set , rear=rear+1;</a:t>
            </a:r>
          </a:p>
          <a:p>
            <a:pPr marL="742950" lvl="1" indent="-285750">
              <a:buClr>
                <a:srgbClr val="8AD0D6"/>
              </a:buClr>
              <a:buFont typeface="Arial" charset="2"/>
              <a:buChar char="•"/>
            </a:pPr>
            <a:r>
              <a:rPr lang="en-US" dirty="0">
                <a:ea typeface="+mj-lt"/>
                <a:cs typeface="+mj-lt"/>
              </a:rPr>
              <a:t>Queue[rear]=item</a:t>
            </a:r>
          </a:p>
          <a:p>
            <a:pPr marL="285750" indent="-285750">
              <a:buClr>
                <a:srgbClr val="8AD0D6"/>
              </a:buClr>
              <a:buFont typeface="Arial" charset="2"/>
              <a:buChar char="•"/>
            </a:pPr>
            <a:r>
              <a:rPr lang="en-US" dirty="0">
                <a:ea typeface="+mj-lt"/>
                <a:cs typeface="+mj-lt"/>
              </a:rPr>
              <a:t>Stop</a:t>
            </a:r>
            <a:endParaRPr lang="en-US"/>
          </a:p>
          <a:p>
            <a:pPr marL="742950" lvl="1">
              <a:buClr>
                <a:srgbClr val="1E5155">
                  <a:lumMod val="40000"/>
                  <a:lumOff val="60000"/>
                </a:srgbClr>
              </a:buClr>
            </a:pPr>
            <a:endParaRPr lang="en-US" dirty="0"/>
          </a:p>
          <a:p>
            <a:pPr marL="285750" indent="-285750">
              <a:buClr>
                <a:srgbClr val="8AD0D6"/>
              </a:buClr>
              <a:buFont typeface="Arial" charset="2"/>
              <a:buChar char="•"/>
            </a:pPr>
            <a:endParaRPr lang="en-US" dirty="0"/>
          </a:p>
        </p:txBody>
      </p:sp>
      <p:sp>
        <p:nvSpPr>
          <p:cNvPr id="4" name="Text Placeholder 3">
            <a:extLst>
              <a:ext uri="{FF2B5EF4-FFF2-40B4-BE49-F238E27FC236}">
                <a16:creationId xmlns:a16="http://schemas.microsoft.com/office/drawing/2014/main" id="{BA0F5C20-F31A-32A0-F1CE-BC0D9F176102}"/>
              </a:ext>
            </a:extLst>
          </p:cNvPr>
          <p:cNvSpPr>
            <a:spLocks noGrp="1"/>
          </p:cNvSpPr>
          <p:nvPr>
            <p:ph type="body" sz="quarter" idx="3"/>
          </p:nvPr>
        </p:nvSpPr>
        <p:spPr>
          <a:xfrm>
            <a:off x="3827630" y="1566582"/>
            <a:ext cx="2936241" cy="576262"/>
          </a:xfrm>
        </p:spPr>
        <p:txBody>
          <a:bodyPr/>
          <a:lstStyle/>
          <a:p>
            <a:r>
              <a:rPr lang="en-US" dirty="0"/>
              <a:t>Dequeue()</a:t>
            </a:r>
          </a:p>
        </p:txBody>
      </p:sp>
      <p:sp>
        <p:nvSpPr>
          <p:cNvPr id="7" name="Text Placeholder 6">
            <a:extLst>
              <a:ext uri="{FF2B5EF4-FFF2-40B4-BE49-F238E27FC236}">
                <a16:creationId xmlns:a16="http://schemas.microsoft.com/office/drawing/2014/main" id="{EB910FD0-8771-CE66-3EBA-22C279563C0E}"/>
              </a:ext>
            </a:extLst>
          </p:cNvPr>
          <p:cNvSpPr>
            <a:spLocks noGrp="1"/>
          </p:cNvSpPr>
          <p:nvPr>
            <p:ph type="body" sz="half" idx="16"/>
          </p:nvPr>
        </p:nvSpPr>
        <p:spPr>
          <a:xfrm>
            <a:off x="3873106" y="2319618"/>
            <a:ext cx="2946794" cy="3936720"/>
          </a:xfrm>
        </p:spPr>
        <p:txBody>
          <a:bodyPr/>
          <a:lstStyle/>
          <a:p>
            <a:pPr marL="285750" indent="-285750">
              <a:buClr>
                <a:srgbClr val="8AD0D6"/>
              </a:buClr>
              <a:buFont typeface="Arial,Sans-Serif"/>
              <a:buChar char="•"/>
            </a:pPr>
            <a:r>
              <a:rPr lang="en-US" dirty="0">
                <a:ea typeface="+mj-lt"/>
                <a:cs typeface="+mj-lt"/>
              </a:rPr>
              <a:t>Start</a:t>
            </a:r>
          </a:p>
          <a:p>
            <a:pPr marL="285750" indent="-285750">
              <a:buClr>
                <a:srgbClr val="8AD0D6"/>
              </a:buClr>
              <a:buFont typeface="Arial,Sans-Serif"/>
              <a:buChar char="•"/>
            </a:pPr>
            <a:endParaRPr lang="en-US" dirty="0">
              <a:ea typeface="+mj-lt"/>
              <a:cs typeface="+mj-lt"/>
            </a:endParaRPr>
          </a:p>
          <a:p>
            <a:pPr marL="285750" indent="-285750">
              <a:buClr>
                <a:srgbClr val="8AD0D6"/>
              </a:buClr>
              <a:buFont typeface="Arial,Sans-Serif"/>
              <a:buChar char="•"/>
            </a:pPr>
            <a:r>
              <a:rPr lang="en-US" dirty="0">
                <a:ea typeface="+mj-lt"/>
                <a:cs typeface="+mj-lt"/>
              </a:rPr>
              <a:t>     If rear &lt;front;</a:t>
            </a:r>
          </a:p>
          <a:p>
            <a:pPr marL="742950" lvl="1" indent="-285750">
              <a:buClr>
                <a:srgbClr val="8AD0D6"/>
              </a:buClr>
              <a:buFont typeface="Arial,Sans-Serif"/>
              <a:buChar char="•"/>
            </a:pPr>
            <a:r>
              <a:rPr lang="en-US" dirty="0">
                <a:ea typeface="+mj-lt"/>
                <a:cs typeface="+mj-lt"/>
              </a:rPr>
              <a:t>Print "Queue is empty"</a:t>
            </a:r>
          </a:p>
          <a:p>
            <a:pPr marL="742950" lvl="1" indent="-285750">
              <a:buClr>
                <a:srgbClr val="8AD0D6"/>
              </a:buClr>
              <a:buFont typeface="Arial,Sans-Serif"/>
              <a:buChar char="•"/>
            </a:pPr>
            <a:r>
              <a:rPr lang="en-US" dirty="0">
                <a:ea typeface="+mj-lt"/>
                <a:cs typeface="+mj-lt"/>
              </a:rPr>
              <a:t>Else </a:t>
            </a:r>
          </a:p>
          <a:p>
            <a:pPr marL="742950" lvl="1" indent="-285750">
              <a:buClr>
                <a:srgbClr val="8AD0D6"/>
              </a:buClr>
              <a:buFont typeface="Arial,Sans-Serif"/>
              <a:buChar char="•"/>
            </a:pPr>
            <a:r>
              <a:rPr lang="en-US" dirty="0">
                <a:ea typeface="+mj-lt"/>
                <a:cs typeface="+mj-lt"/>
              </a:rPr>
              <a:t>Item= queue[front++];</a:t>
            </a:r>
          </a:p>
          <a:p>
            <a:pPr marL="742950" lvl="1" indent="-285750">
              <a:buClr>
                <a:srgbClr val="8AD0D6"/>
              </a:buClr>
              <a:buFont typeface="Arial,Sans-Serif"/>
              <a:buChar char="•"/>
            </a:pPr>
            <a:r>
              <a:rPr lang="en-US" dirty="0">
                <a:ea typeface="+mj-lt"/>
                <a:cs typeface="+mj-lt"/>
              </a:rPr>
              <a:t>Print "item deleted"</a:t>
            </a:r>
          </a:p>
          <a:p>
            <a:pPr marL="285750" indent="-285750">
              <a:buClr>
                <a:srgbClr val="8AD0D6"/>
              </a:buClr>
              <a:buFont typeface="Arial,Sans-Serif"/>
              <a:buChar char="•"/>
            </a:pPr>
            <a:r>
              <a:rPr lang="en-US" dirty="0">
                <a:ea typeface="+mj-lt"/>
                <a:cs typeface="+mj-lt"/>
              </a:rPr>
              <a:t>Stop</a:t>
            </a:r>
          </a:p>
          <a:p>
            <a:pPr marL="742950" lvl="1"/>
            <a:endParaRPr lang="en-US" dirty="0">
              <a:ea typeface="+mj-lt"/>
              <a:cs typeface="+mj-lt"/>
            </a:endParaRPr>
          </a:p>
          <a:p>
            <a:pPr marL="285750" indent="-285750">
              <a:buClr>
                <a:srgbClr val="8AD0D6"/>
              </a:buClr>
              <a:buFont typeface="Arial,Sans-Serif"/>
              <a:buChar char="•"/>
            </a:pPr>
            <a:endParaRPr lang="en-US" dirty="0">
              <a:ea typeface="+mj-lt"/>
              <a:cs typeface="+mj-lt"/>
            </a:endParaRPr>
          </a:p>
          <a:p>
            <a:endParaRPr lang="en-US" dirty="0"/>
          </a:p>
        </p:txBody>
      </p:sp>
    </p:spTree>
    <p:extLst>
      <p:ext uri="{BB962C8B-B14F-4D97-AF65-F5344CB8AC3E}">
        <p14:creationId xmlns:p14="http://schemas.microsoft.com/office/powerpoint/2010/main" val="427290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067A-3A36-7D21-E036-21824EC32F16}"/>
              </a:ext>
            </a:extLst>
          </p:cNvPr>
          <p:cNvSpPr>
            <a:spLocks noGrp="1"/>
          </p:cNvSpPr>
          <p:nvPr>
            <p:ph type="title"/>
          </p:nvPr>
        </p:nvSpPr>
        <p:spPr/>
        <p:txBody>
          <a:bodyPr/>
          <a:lstStyle/>
          <a:p>
            <a:r>
              <a:rPr lang="en-US" dirty="0"/>
              <a:t>Algorithm for Circular Queue</a:t>
            </a:r>
          </a:p>
        </p:txBody>
      </p:sp>
      <p:sp>
        <p:nvSpPr>
          <p:cNvPr id="3" name="Text Placeholder 2">
            <a:extLst>
              <a:ext uri="{FF2B5EF4-FFF2-40B4-BE49-F238E27FC236}">
                <a16:creationId xmlns:a16="http://schemas.microsoft.com/office/drawing/2014/main" id="{FF399AD2-3832-E10B-75B9-6A6A664AEC7E}"/>
              </a:ext>
            </a:extLst>
          </p:cNvPr>
          <p:cNvSpPr>
            <a:spLocks noGrp="1"/>
          </p:cNvSpPr>
          <p:nvPr>
            <p:ph type="body" idx="1"/>
          </p:nvPr>
        </p:nvSpPr>
        <p:spPr/>
        <p:txBody>
          <a:bodyPr/>
          <a:lstStyle/>
          <a:p>
            <a:r>
              <a:rPr lang="en-US" dirty="0"/>
              <a:t>Enqueue()</a:t>
            </a:r>
          </a:p>
        </p:txBody>
      </p:sp>
      <p:sp>
        <p:nvSpPr>
          <p:cNvPr id="4" name="Text Placeholder 3">
            <a:extLst>
              <a:ext uri="{FF2B5EF4-FFF2-40B4-BE49-F238E27FC236}">
                <a16:creationId xmlns:a16="http://schemas.microsoft.com/office/drawing/2014/main" id="{23A315E7-0B3A-EC97-D83A-6F10F27F534B}"/>
              </a:ext>
            </a:extLst>
          </p:cNvPr>
          <p:cNvSpPr>
            <a:spLocks noGrp="1"/>
          </p:cNvSpPr>
          <p:nvPr>
            <p:ph type="body" sz="half" idx="15"/>
          </p:nvPr>
        </p:nvSpPr>
        <p:spPr/>
        <p:txBody>
          <a:bodyPr/>
          <a:lstStyle/>
          <a:p>
            <a:pPr marL="285750" indent="-285750">
              <a:buFont typeface="Arial" charset="2"/>
              <a:buChar char="•"/>
            </a:pPr>
            <a:r>
              <a:rPr lang="en-US" dirty="0"/>
              <a:t>Start</a:t>
            </a:r>
          </a:p>
          <a:p>
            <a:pPr marL="285750" indent="-285750">
              <a:buClr>
                <a:srgbClr val="8AD0D6"/>
              </a:buClr>
              <a:buFont typeface="Arial" charset="2"/>
              <a:buChar char="•"/>
            </a:pPr>
            <a:r>
              <a:rPr lang="en-US" dirty="0"/>
              <a:t>Check the queue full condition as</a:t>
            </a:r>
          </a:p>
          <a:p>
            <a:pPr lvl="1">
              <a:buClr>
                <a:srgbClr val="8AD0D6"/>
              </a:buClr>
            </a:pPr>
            <a:br>
              <a:rPr lang="en-US" dirty="0"/>
            </a:br>
            <a:r>
              <a:rPr lang="en-US" dirty="0"/>
              <a:t>if(front == (rear +1)% MAXSIZE)</a:t>
            </a:r>
            <a:br>
              <a:rPr lang="en-US" dirty="0"/>
            </a:br>
            <a:br>
              <a:rPr lang="en-US" dirty="0"/>
            </a:br>
            <a:r>
              <a:rPr lang="en-US" dirty="0" err="1"/>
              <a:t>printf</a:t>
            </a:r>
            <a:r>
              <a:rPr lang="en-US" dirty="0"/>
              <a:t> queue is full and exit</a:t>
            </a:r>
            <a:br>
              <a:rPr lang="en-US" dirty="0"/>
            </a:br>
            <a:r>
              <a:rPr lang="en-US" dirty="0"/>
              <a:t>else </a:t>
            </a:r>
            <a:br>
              <a:rPr lang="en-US" dirty="0"/>
            </a:br>
            <a:br>
              <a:rPr lang="en-US" dirty="0"/>
            </a:br>
            <a:r>
              <a:rPr lang="en-US" dirty="0"/>
              <a:t>rear= (rear+1)%MAXSIZE</a:t>
            </a:r>
            <a:br>
              <a:rPr lang="en-US" dirty="0"/>
            </a:br>
            <a:endParaRPr lang="en-US" dirty="0"/>
          </a:p>
          <a:p>
            <a:pPr marL="285750" indent="-285750">
              <a:buClr>
                <a:srgbClr val="8AD0D6"/>
              </a:buClr>
              <a:buFont typeface="Arial" charset="2"/>
              <a:buChar char="•"/>
            </a:pPr>
            <a:r>
              <a:rPr lang="en-US" dirty="0" err="1"/>
              <a:t>cqueue</a:t>
            </a:r>
            <a:r>
              <a:rPr lang="en-US" dirty="0"/>
              <a:t>[rear]=item</a:t>
            </a:r>
          </a:p>
          <a:p>
            <a:pPr marL="285750" indent="-285750">
              <a:buClr>
                <a:srgbClr val="8AD0D6"/>
              </a:buClr>
              <a:buFont typeface="Arial" charset="2"/>
              <a:buChar char="•"/>
            </a:pPr>
            <a:r>
              <a:rPr lang="en-US" dirty="0"/>
              <a:t>Stop</a:t>
            </a:r>
          </a:p>
          <a:p>
            <a:pPr>
              <a:buClr>
                <a:srgbClr val="1E5155">
                  <a:lumMod val="40000"/>
                  <a:lumOff val="60000"/>
                </a:srgbClr>
              </a:buClr>
            </a:pPr>
            <a:endParaRPr lang="en-US" dirty="0"/>
          </a:p>
        </p:txBody>
      </p:sp>
      <p:sp>
        <p:nvSpPr>
          <p:cNvPr id="5" name="Text Placeholder 4">
            <a:extLst>
              <a:ext uri="{FF2B5EF4-FFF2-40B4-BE49-F238E27FC236}">
                <a16:creationId xmlns:a16="http://schemas.microsoft.com/office/drawing/2014/main" id="{8CEEDED6-EBFC-7FAD-94EA-F5ACC05C787E}"/>
              </a:ext>
            </a:extLst>
          </p:cNvPr>
          <p:cNvSpPr>
            <a:spLocks noGrp="1"/>
          </p:cNvSpPr>
          <p:nvPr>
            <p:ph type="body" sz="quarter" idx="3"/>
          </p:nvPr>
        </p:nvSpPr>
        <p:spPr/>
        <p:txBody>
          <a:bodyPr/>
          <a:lstStyle/>
          <a:p>
            <a:r>
              <a:rPr lang="en-US" dirty="0"/>
              <a:t>Dequeue()</a:t>
            </a:r>
          </a:p>
        </p:txBody>
      </p:sp>
      <p:sp>
        <p:nvSpPr>
          <p:cNvPr id="6" name="Text Placeholder 5">
            <a:extLst>
              <a:ext uri="{FF2B5EF4-FFF2-40B4-BE49-F238E27FC236}">
                <a16:creationId xmlns:a16="http://schemas.microsoft.com/office/drawing/2014/main" id="{CFF72743-77DD-405D-6064-65AD001173CD}"/>
              </a:ext>
            </a:extLst>
          </p:cNvPr>
          <p:cNvSpPr>
            <a:spLocks noGrp="1"/>
          </p:cNvSpPr>
          <p:nvPr>
            <p:ph type="body" sz="half" idx="16"/>
          </p:nvPr>
        </p:nvSpPr>
        <p:spPr/>
        <p:txBody>
          <a:bodyPr/>
          <a:lstStyle/>
          <a:p>
            <a:pPr marL="285750" indent="-285750">
              <a:buFont typeface="Arial" charset="2"/>
              <a:buChar char="•"/>
            </a:pPr>
            <a:r>
              <a:rPr lang="en-US" dirty="0"/>
              <a:t>Start</a:t>
            </a:r>
            <a:br>
              <a:rPr lang="en-US" dirty="0"/>
            </a:br>
            <a:r>
              <a:rPr lang="en-US" dirty="0"/>
              <a:t>Check the queue as empty condition</a:t>
            </a:r>
            <a:br>
              <a:rPr lang="en-US" dirty="0"/>
            </a:br>
            <a:r>
              <a:rPr lang="en-US" dirty="0"/>
              <a:t>if(rear == front)</a:t>
            </a:r>
            <a:br>
              <a:rPr lang="en-US" dirty="0"/>
            </a:br>
            <a:br>
              <a:rPr lang="en-US" dirty="0"/>
            </a:br>
            <a:r>
              <a:rPr lang="en-US" dirty="0"/>
              <a:t>Print("Queue is empty)</a:t>
            </a:r>
            <a:br>
              <a:rPr lang="en-US" dirty="0"/>
            </a:br>
            <a:br>
              <a:rPr lang="en-US" dirty="0"/>
            </a:br>
            <a:r>
              <a:rPr lang="en-US" dirty="0"/>
              <a:t>else</a:t>
            </a:r>
            <a:br>
              <a:rPr lang="en-US" dirty="0"/>
            </a:br>
            <a:r>
              <a:rPr lang="en-US" dirty="0"/>
              <a:t>front==(front+1)% </a:t>
            </a:r>
            <a:r>
              <a:rPr lang="en-US" dirty="0" err="1"/>
              <a:t>Maxsize</a:t>
            </a:r>
            <a:br>
              <a:rPr lang="en-US" dirty="0"/>
            </a:br>
            <a:endParaRPr lang="en-US" dirty="0"/>
          </a:p>
          <a:p>
            <a:pPr marL="285750" indent="-285750">
              <a:buClr>
                <a:srgbClr val="8AD0D6"/>
              </a:buClr>
              <a:buFont typeface="Arial" charset="2"/>
              <a:buChar char="•"/>
            </a:pPr>
            <a:r>
              <a:rPr lang="en-US" dirty="0"/>
              <a:t>Item = </a:t>
            </a:r>
            <a:r>
              <a:rPr lang="en-US" dirty="0" err="1"/>
              <a:t>cqueue</a:t>
            </a:r>
            <a:r>
              <a:rPr lang="en-US" dirty="0"/>
              <a:t>[front];</a:t>
            </a:r>
          </a:p>
          <a:p>
            <a:pPr marL="285750" indent="-285750">
              <a:buClr>
                <a:srgbClr val="8AD0D6"/>
              </a:buClr>
              <a:buFont typeface="Arial" charset="2"/>
              <a:buChar char="•"/>
            </a:pPr>
            <a:r>
              <a:rPr lang="en-US" dirty="0"/>
              <a:t>Return item</a:t>
            </a:r>
          </a:p>
          <a:p>
            <a:pPr marL="285750" indent="-285750">
              <a:buClr>
                <a:srgbClr val="8AD0D6"/>
              </a:buClr>
              <a:buFont typeface="Arial" charset="2"/>
              <a:buChar char="•"/>
            </a:pPr>
            <a:r>
              <a:rPr lang="en-US" dirty="0"/>
              <a:t>Stop</a:t>
            </a:r>
          </a:p>
        </p:txBody>
      </p:sp>
    </p:spTree>
    <p:extLst>
      <p:ext uri="{BB962C8B-B14F-4D97-AF65-F5344CB8AC3E}">
        <p14:creationId xmlns:p14="http://schemas.microsoft.com/office/powerpoint/2010/main" val="50212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3031615-4E70-4AA1-B27C-F56E2537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hank You Vector at GetDrawings | Free download">
            <a:extLst>
              <a:ext uri="{FF2B5EF4-FFF2-40B4-BE49-F238E27FC236}">
                <a16:creationId xmlns:a16="http://schemas.microsoft.com/office/drawing/2014/main" id="{BDBE2CA5-0B63-2657-5494-E855F758E37D}"/>
              </a:ext>
            </a:extLst>
          </p:cNvPr>
          <p:cNvPicPr>
            <a:picLocks noChangeAspect="1"/>
          </p:cNvPicPr>
          <p:nvPr/>
        </p:nvPicPr>
        <p:blipFill rotWithShape="1">
          <a:blip r:embed="rId7"/>
          <a:srcRect t="6766" r="1" b="8091"/>
          <a:stretch/>
        </p:blipFill>
        <p:spPr>
          <a:xfrm>
            <a:off x="643467" y="643467"/>
            <a:ext cx="10905066" cy="5571066"/>
          </a:xfrm>
          <a:prstGeom prst="rect">
            <a:avLst/>
          </a:prstGeom>
        </p:spPr>
      </p:pic>
      <p:sp>
        <p:nvSpPr>
          <p:cNvPr id="23" name="Rectangle 22">
            <a:extLst>
              <a:ext uri="{FF2B5EF4-FFF2-40B4-BE49-F238E27FC236}">
                <a16:creationId xmlns:a16="http://schemas.microsoft.com/office/drawing/2014/main" id="{32386D96-DF72-4275-B766-E00CBBFB0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70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AA57-D43E-D1CC-E0AB-FEBBA13E1552}"/>
              </a:ext>
            </a:extLst>
          </p:cNvPr>
          <p:cNvSpPr>
            <a:spLocks noGrp="1"/>
          </p:cNvSpPr>
          <p:nvPr>
            <p:ph type="title"/>
          </p:nvPr>
        </p:nvSpPr>
        <p:spPr>
          <a:xfrm>
            <a:off x="910694" y="717301"/>
            <a:ext cx="9404723" cy="1400530"/>
          </a:xfrm>
        </p:spPr>
        <p:txBody>
          <a:bodyPr/>
          <a:lstStyle/>
          <a:p>
            <a:r>
              <a:rPr lang="en-US" b="1" dirty="0"/>
              <a:t>What is Queue ?</a:t>
            </a:r>
          </a:p>
        </p:txBody>
      </p:sp>
      <p:sp>
        <p:nvSpPr>
          <p:cNvPr id="3" name="Content Placeholder 2">
            <a:extLst>
              <a:ext uri="{FF2B5EF4-FFF2-40B4-BE49-F238E27FC236}">
                <a16:creationId xmlns:a16="http://schemas.microsoft.com/office/drawing/2014/main" id="{D249DD54-02A4-2C97-4979-5286B81E2C16}"/>
              </a:ext>
            </a:extLst>
          </p:cNvPr>
          <p:cNvSpPr>
            <a:spLocks noGrp="1"/>
          </p:cNvSpPr>
          <p:nvPr>
            <p:ph idx="1"/>
          </p:nvPr>
        </p:nvSpPr>
        <p:spPr>
          <a:xfrm>
            <a:off x="55562" y="1957668"/>
            <a:ext cx="11462578" cy="8724348"/>
          </a:xfrm>
        </p:spPr>
        <p:txBody>
          <a:bodyPr vert="horz" lIns="91440" tIns="45720" rIns="91440" bIns="45720" rtlCol="0" anchor="t">
            <a:normAutofit/>
          </a:bodyPr>
          <a:lstStyle/>
          <a:p>
            <a:pPr marL="0" indent="0" algn="ctr">
              <a:buNone/>
            </a:pPr>
            <a:r>
              <a:rPr lang="en-US" sz="3600" b="1" dirty="0"/>
              <a:t>Queue can be described as a Collection of Elements that is based on First In First Out (FIFO) principle, which means the first element that is added to the queue is the first element that is processed or removed from the queue.</a:t>
            </a:r>
          </a:p>
          <a:p>
            <a:pPr algn="ctr">
              <a:buClr>
                <a:srgbClr val="8AD0D6"/>
              </a:buClr>
            </a:pPr>
            <a:endParaRPr lang="en-US" sz="4400" dirty="0"/>
          </a:p>
        </p:txBody>
      </p:sp>
    </p:spTree>
    <p:extLst>
      <p:ext uri="{BB962C8B-B14F-4D97-AF65-F5344CB8AC3E}">
        <p14:creationId xmlns:p14="http://schemas.microsoft.com/office/powerpoint/2010/main" val="2116805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0A27-C3ED-3F08-C771-D0446C94CE86}"/>
              </a:ext>
            </a:extLst>
          </p:cNvPr>
          <p:cNvSpPr>
            <a:spLocks noGrp="1"/>
          </p:cNvSpPr>
          <p:nvPr>
            <p:ph type="title"/>
          </p:nvPr>
        </p:nvSpPr>
        <p:spPr>
          <a:xfrm>
            <a:off x="1238778" y="389218"/>
            <a:ext cx="9404723" cy="1400530"/>
          </a:xfrm>
        </p:spPr>
        <p:txBody>
          <a:bodyPr/>
          <a:lstStyle/>
          <a:p>
            <a:r>
              <a:rPr lang="en-US" b="1" dirty="0"/>
              <a:t>Importance Of Queue </a:t>
            </a:r>
          </a:p>
        </p:txBody>
      </p:sp>
      <p:sp>
        <p:nvSpPr>
          <p:cNvPr id="3" name="Content Placeholder 2">
            <a:extLst>
              <a:ext uri="{FF2B5EF4-FFF2-40B4-BE49-F238E27FC236}">
                <a16:creationId xmlns:a16="http://schemas.microsoft.com/office/drawing/2014/main" id="{8FC59111-632C-5D24-986E-CA9079987F4C}"/>
              </a:ext>
            </a:extLst>
          </p:cNvPr>
          <p:cNvSpPr>
            <a:spLocks noGrp="1"/>
          </p:cNvSpPr>
          <p:nvPr>
            <p:ph idx="1"/>
          </p:nvPr>
        </p:nvSpPr>
        <p:spPr>
          <a:xfrm>
            <a:off x="1156229" y="1492001"/>
            <a:ext cx="8946541" cy="4195481"/>
          </a:xfrm>
        </p:spPr>
        <p:txBody>
          <a:bodyPr vert="horz" lIns="91440" tIns="45720" rIns="91440" bIns="45720" rtlCol="0" anchor="t">
            <a:noAutofit/>
          </a:bodyPr>
          <a:lstStyle/>
          <a:p>
            <a:pPr marL="0" indent="0">
              <a:buNone/>
            </a:pPr>
            <a:r>
              <a:rPr lang="en-US" sz="3600" dirty="0">
                <a:ea typeface="+mj-lt"/>
                <a:cs typeface="+mj-lt"/>
              </a:rPr>
              <a:t>Queues are widely used in operating systems, computer networks, and various software applications to manage tasks, process requests, and handle data streams. They can also be used in real-world scenarios such as waiting lines at a store, where the first person who joins the queue is the first person who is served.</a:t>
            </a:r>
            <a:endParaRPr lang="en-US"/>
          </a:p>
        </p:txBody>
      </p:sp>
    </p:spTree>
    <p:extLst>
      <p:ext uri="{BB962C8B-B14F-4D97-AF65-F5344CB8AC3E}">
        <p14:creationId xmlns:p14="http://schemas.microsoft.com/office/powerpoint/2010/main" val="1062716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7923-FE7A-75ED-5648-D5C48B626701}"/>
              </a:ext>
            </a:extLst>
          </p:cNvPr>
          <p:cNvSpPr>
            <a:spLocks noGrp="1"/>
          </p:cNvSpPr>
          <p:nvPr>
            <p:ph type="title"/>
          </p:nvPr>
        </p:nvSpPr>
        <p:spPr>
          <a:xfrm>
            <a:off x="783694" y="241051"/>
            <a:ext cx="9404723" cy="1400530"/>
          </a:xfrm>
        </p:spPr>
        <p:txBody>
          <a:bodyPr/>
          <a:lstStyle/>
          <a:p>
            <a:r>
              <a:rPr lang="en-US" b="1" dirty="0"/>
              <a:t>Types Of Queue</a:t>
            </a:r>
            <a:endParaRPr lang="en-US" b="1"/>
          </a:p>
        </p:txBody>
      </p:sp>
      <p:sp>
        <p:nvSpPr>
          <p:cNvPr id="3" name="Content Placeholder 2">
            <a:extLst>
              <a:ext uri="{FF2B5EF4-FFF2-40B4-BE49-F238E27FC236}">
                <a16:creationId xmlns:a16="http://schemas.microsoft.com/office/drawing/2014/main" id="{01D11F09-0A19-2AF0-5208-AF3B9A11B5EC}"/>
              </a:ext>
            </a:extLst>
          </p:cNvPr>
          <p:cNvSpPr>
            <a:spLocks noGrp="1"/>
          </p:cNvSpPr>
          <p:nvPr>
            <p:ph idx="1"/>
          </p:nvPr>
        </p:nvSpPr>
        <p:spPr>
          <a:xfrm>
            <a:off x="849312" y="1333251"/>
            <a:ext cx="9920207" cy="5296148"/>
          </a:xfrm>
        </p:spPr>
        <p:txBody>
          <a:bodyPr vert="horz" lIns="91440" tIns="45720" rIns="91440" bIns="45720" rtlCol="0" anchor="t">
            <a:noAutofit/>
          </a:bodyPr>
          <a:lstStyle/>
          <a:p>
            <a:r>
              <a:rPr lang="en-US" sz="2400" dirty="0">
                <a:ea typeface="+mj-lt"/>
                <a:cs typeface="+mj-lt"/>
              </a:rPr>
              <a:t>Linear Queue: A linear queue is a basic queue in which elements are stored in a linear or sequential manner. This means that new elements are added at the back of the queue, and elements are removed from the front of the queue. In other words, a linear queue follows the "First In, First Out" (FIFO) principle.</a:t>
            </a:r>
            <a:endParaRPr lang="en-US" sz="2400" dirty="0"/>
          </a:p>
          <a:p>
            <a:pPr marL="0" indent="0">
              <a:buClr>
                <a:srgbClr val="8AD0D6"/>
              </a:buClr>
              <a:buNone/>
            </a:pPr>
            <a:endParaRPr lang="en-US" sz="2400" dirty="0">
              <a:ea typeface="+mj-lt"/>
              <a:cs typeface="+mj-lt"/>
            </a:endParaRPr>
          </a:p>
          <a:p>
            <a:pPr marL="0" indent="0">
              <a:buClr>
                <a:srgbClr val="8AD0D6"/>
              </a:buClr>
              <a:buNone/>
            </a:pPr>
            <a:endParaRPr lang="en-US" sz="2400" dirty="0"/>
          </a:p>
          <a:p>
            <a:pPr>
              <a:buClr>
                <a:srgbClr val="8AD0D6"/>
              </a:buClr>
            </a:pPr>
            <a:endParaRPr lang="en-US" sz="2400" dirty="0"/>
          </a:p>
          <a:p>
            <a:pPr>
              <a:buClr>
                <a:srgbClr val="8AD0D6"/>
              </a:buClr>
            </a:pPr>
            <a:endParaRPr lang="en-US" sz="2400" dirty="0"/>
          </a:p>
        </p:txBody>
      </p:sp>
      <p:graphicFrame>
        <p:nvGraphicFramePr>
          <p:cNvPr id="5" name="Table 5">
            <a:extLst>
              <a:ext uri="{FF2B5EF4-FFF2-40B4-BE49-F238E27FC236}">
                <a16:creationId xmlns:a16="http://schemas.microsoft.com/office/drawing/2014/main" id="{78E57C94-1E8F-4A16-DEE1-5F90DE577283}"/>
              </a:ext>
            </a:extLst>
          </p:cNvPr>
          <p:cNvGraphicFramePr>
            <a:graphicFrameLocks noGrp="1"/>
          </p:cNvGraphicFramePr>
          <p:nvPr>
            <p:extLst>
              <p:ext uri="{D42A27DB-BD31-4B8C-83A1-F6EECF244321}">
                <p14:modId xmlns:p14="http://schemas.microsoft.com/office/powerpoint/2010/main" val="893973171"/>
              </p:ext>
            </p:extLst>
          </p:nvPr>
        </p:nvGraphicFramePr>
        <p:xfrm>
          <a:off x="1567180" y="4479459"/>
          <a:ext cx="7665895" cy="700850"/>
        </p:xfrm>
        <a:graphic>
          <a:graphicData uri="http://schemas.openxmlformats.org/drawingml/2006/table">
            <a:tbl>
              <a:tblPr firstRow="1" bandRow="1">
                <a:tableStyleId>{5C22544A-7EE6-4342-B048-85BDC9FD1C3A}</a:tableStyleId>
              </a:tblPr>
              <a:tblGrid>
                <a:gridCol w="1533179">
                  <a:extLst>
                    <a:ext uri="{9D8B030D-6E8A-4147-A177-3AD203B41FA5}">
                      <a16:colId xmlns:a16="http://schemas.microsoft.com/office/drawing/2014/main" val="1050232"/>
                    </a:ext>
                  </a:extLst>
                </a:gridCol>
                <a:gridCol w="1533179">
                  <a:extLst>
                    <a:ext uri="{9D8B030D-6E8A-4147-A177-3AD203B41FA5}">
                      <a16:colId xmlns:a16="http://schemas.microsoft.com/office/drawing/2014/main" val="203014956"/>
                    </a:ext>
                  </a:extLst>
                </a:gridCol>
                <a:gridCol w="1533179">
                  <a:extLst>
                    <a:ext uri="{9D8B030D-6E8A-4147-A177-3AD203B41FA5}">
                      <a16:colId xmlns:a16="http://schemas.microsoft.com/office/drawing/2014/main" val="2316769946"/>
                    </a:ext>
                  </a:extLst>
                </a:gridCol>
                <a:gridCol w="1533179">
                  <a:extLst>
                    <a:ext uri="{9D8B030D-6E8A-4147-A177-3AD203B41FA5}">
                      <a16:colId xmlns:a16="http://schemas.microsoft.com/office/drawing/2014/main" val="3799918012"/>
                    </a:ext>
                  </a:extLst>
                </a:gridCol>
                <a:gridCol w="1533179">
                  <a:extLst>
                    <a:ext uri="{9D8B030D-6E8A-4147-A177-3AD203B41FA5}">
                      <a16:colId xmlns:a16="http://schemas.microsoft.com/office/drawing/2014/main" val="1503569177"/>
                    </a:ext>
                  </a:extLst>
                </a:gridCol>
              </a:tblGrid>
              <a:tr h="70085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lvl="0">
                        <a:buNone/>
                      </a:pPr>
                      <a:endParaRPr lang="en-US" dirty="0"/>
                    </a:p>
                  </a:txBody>
                  <a:tcPr/>
                </a:tc>
                <a:extLst>
                  <a:ext uri="{0D108BD9-81ED-4DB2-BD59-A6C34878D82A}">
                    <a16:rowId xmlns:a16="http://schemas.microsoft.com/office/drawing/2014/main" val="476240273"/>
                  </a:ext>
                </a:extLst>
              </a:tr>
            </a:tbl>
          </a:graphicData>
        </a:graphic>
      </p:graphicFrame>
      <p:sp>
        <p:nvSpPr>
          <p:cNvPr id="7" name="Arrow: Curved Right 6">
            <a:extLst>
              <a:ext uri="{FF2B5EF4-FFF2-40B4-BE49-F238E27FC236}">
                <a16:creationId xmlns:a16="http://schemas.microsoft.com/office/drawing/2014/main" id="{4AD48343-8050-8CA2-46E0-F750328543EE}"/>
              </a:ext>
            </a:extLst>
          </p:cNvPr>
          <p:cNvSpPr/>
          <p:nvPr/>
        </p:nvSpPr>
        <p:spPr>
          <a:xfrm>
            <a:off x="899583" y="4749271"/>
            <a:ext cx="582083" cy="846666"/>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FB5101BD-29D5-8AA4-DAC0-61B9FD25A5FF}"/>
              </a:ext>
            </a:extLst>
          </p:cNvPr>
          <p:cNvSpPr txBox="1"/>
          <p:nvPr/>
        </p:nvSpPr>
        <p:spPr>
          <a:xfrm>
            <a:off x="873124" y="5564187"/>
            <a:ext cx="1587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DELETE</a:t>
            </a:r>
          </a:p>
        </p:txBody>
      </p:sp>
      <p:sp>
        <p:nvSpPr>
          <p:cNvPr id="9" name="TextBox 8">
            <a:extLst>
              <a:ext uri="{FF2B5EF4-FFF2-40B4-BE49-F238E27FC236}">
                <a16:creationId xmlns:a16="http://schemas.microsoft.com/office/drawing/2014/main" id="{890DD606-0473-FF50-6C8C-0293CDEAA9EA}"/>
              </a:ext>
            </a:extLst>
          </p:cNvPr>
          <p:cNvSpPr txBox="1"/>
          <p:nvPr/>
        </p:nvSpPr>
        <p:spPr>
          <a:xfrm>
            <a:off x="9138707" y="3902603"/>
            <a:ext cx="1587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INSERT</a:t>
            </a:r>
          </a:p>
        </p:txBody>
      </p:sp>
      <p:sp>
        <p:nvSpPr>
          <p:cNvPr id="11" name="Arrow: Curved Right 10">
            <a:extLst>
              <a:ext uri="{FF2B5EF4-FFF2-40B4-BE49-F238E27FC236}">
                <a16:creationId xmlns:a16="http://schemas.microsoft.com/office/drawing/2014/main" id="{EE748538-AFE8-6C0F-5E6A-5DE0285E48FC}"/>
              </a:ext>
            </a:extLst>
          </p:cNvPr>
          <p:cNvSpPr/>
          <p:nvPr/>
        </p:nvSpPr>
        <p:spPr>
          <a:xfrm rot="1080000" flipH="1">
            <a:off x="9510886" y="4340957"/>
            <a:ext cx="571499" cy="762000"/>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Up 17">
            <a:extLst>
              <a:ext uri="{FF2B5EF4-FFF2-40B4-BE49-F238E27FC236}">
                <a16:creationId xmlns:a16="http://schemas.microsoft.com/office/drawing/2014/main" id="{C054EFED-FE78-376F-0F8D-D6BE4F36137A}"/>
              </a:ext>
            </a:extLst>
          </p:cNvPr>
          <p:cNvSpPr/>
          <p:nvPr/>
        </p:nvSpPr>
        <p:spPr>
          <a:xfrm>
            <a:off x="2341562" y="5328709"/>
            <a:ext cx="116416" cy="3174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id="{4E236872-FBAF-00CC-B3DB-C5F477E76F32}"/>
              </a:ext>
            </a:extLst>
          </p:cNvPr>
          <p:cNvSpPr/>
          <p:nvPr/>
        </p:nvSpPr>
        <p:spPr>
          <a:xfrm>
            <a:off x="6879166" y="5331354"/>
            <a:ext cx="137583" cy="3069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87F1B3-B4A1-1088-681D-3F975DBB8E2F}"/>
              </a:ext>
            </a:extLst>
          </p:cNvPr>
          <p:cNvSpPr txBox="1"/>
          <p:nvPr/>
        </p:nvSpPr>
        <p:spPr>
          <a:xfrm>
            <a:off x="2100792" y="5638270"/>
            <a:ext cx="952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front</a:t>
            </a:r>
          </a:p>
        </p:txBody>
      </p:sp>
      <p:sp>
        <p:nvSpPr>
          <p:cNvPr id="21" name="TextBox 20">
            <a:extLst>
              <a:ext uri="{FF2B5EF4-FFF2-40B4-BE49-F238E27FC236}">
                <a16:creationId xmlns:a16="http://schemas.microsoft.com/office/drawing/2014/main" id="{8DCF2172-E6F1-27CF-E64C-EDEB2B085085}"/>
              </a:ext>
            </a:extLst>
          </p:cNvPr>
          <p:cNvSpPr txBox="1"/>
          <p:nvPr/>
        </p:nvSpPr>
        <p:spPr>
          <a:xfrm>
            <a:off x="6619875" y="5638269"/>
            <a:ext cx="952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Rear</a:t>
            </a:r>
          </a:p>
        </p:txBody>
      </p:sp>
    </p:spTree>
    <p:extLst>
      <p:ext uri="{BB962C8B-B14F-4D97-AF65-F5344CB8AC3E}">
        <p14:creationId xmlns:p14="http://schemas.microsoft.com/office/powerpoint/2010/main" val="1491113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7BC4-8821-2139-0EE5-A23AC9B6739A}"/>
              </a:ext>
            </a:extLst>
          </p:cNvPr>
          <p:cNvSpPr>
            <a:spLocks noGrp="1"/>
          </p:cNvSpPr>
          <p:nvPr>
            <p:ph type="title"/>
          </p:nvPr>
        </p:nvSpPr>
        <p:spPr>
          <a:xfrm>
            <a:off x="963611" y="177551"/>
            <a:ext cx="9404723" cy="1400530"/>
          </a:xfrm>
        </p:spPr>
        <p:txBody>
          <a:bodyPr/>
          <a:lstStyle/>
          <a:p>
            <a:r>
              <a:rPr lang="en-US" dirty="0"/>
              <a:t>Circular Queue</a:t>
            </a:r>
          </a:p>
        </p:txBody>
      </p:sp>
      <p:sp>
        <p:nvSpPr>
          <p:cNvPr id="3" name="Content Placeholder 2">
            <a:extLst>
              <a:ext uri="{FF2B5EF4-FFF2-40B4-BE49-F238E27FC236}">
                <a16:creationId xmlns:a16="http://schemas.microsoft.com/office/drawing/2014/main" id="{2C31D034-044D-4C5D-3A87-D739287CCF23}"/>
              </a:ext>
            </a:extLst>
          </p:cNvPr>
          <p:cNvSpPr>
            <a:spLocks noGrp="1"/>
          </p:cNvSpPr>
          <p:nvPr>
            <p:ph idx="1"/>
          </p:nvPr>
        </p:nvSpPr>
        <p:spPr>
          <a:xfrm>
            <a:off x="447146" y="1079252"/>
            <a:ext cx="11444208" cy="5613647"/>
          </a:xfrm>
        </p:spPr>
        <p:txBody>
          <a:bodyPr vert="horz" lIns="91440" tIns="45720" rIns="91440" bIns="45720" rtlCol="0" anchor="t">
            <a:normAutofit/>
          </a:bodyPr>
          <a:lstStyle/>
          <a:p>
            <a:r>
              <a:rPr lang="en-US" sz="2400" dirty="0">
                <a:ea typeface="+mj-lt"/>
                <a:cs typeface="+mj-lt"/>
              </a:rPr>
              <a:t>Circular Queue: A circular queue is similar to a linear queue, but instead of using a fixed-sized array, it uses a circular buffer to store elements. This means that when the last element of the queue is reached, the next element is stored at the beginning of the buffer. This creates a circular pattern, allowing the queue to reuse space and function more efficiently.</a:t>
            </a:r>
          </a:p>
          <a:p>
            <a:pPr>
              <a:buClr>
                <a:srgbClr val="8AD0D6"/>
              </a:buClr>
            </a:pPr>
            <a:endParaRPr lang="en-US" dirty="0"/>
          </a:p>
        </p:txBody>
      </p:sp>
      <p:graphicFrame>
        <p:nvGraphicFramePr>
          <p:cNvPr id="6" name="Table 6">
            <a:extLst>
              <a:ext uri="{FF2B5EF4-FFF2-40B4-BE49-F238E27FC236}">
                <a16:creationId xmlns:a16="http://schemas.microsoft.com/office/drawing/2014/main" id="{93D51654-81BC-E20B-979E-F17F0A650A79}"/>
              </a:ext>
            </a:extLst>
          </p:cNvPr>
          <p:cNvGraphicFramePr>
            <a:graphicFrameLocks noGrp="1"/>
          </p:cNvGraphicFramePr>
          <p:nvPr>
            <p:extLst>
              <p:ext uri="{D42A27DB-BD31-4B8C-83A1-F6EECF244321}">
                <p14:modId xmlns:p14="http://schemas.microsoft.com/office/powerpoint/2010/main" val="1084951232"/>
              </p:ext>
            </p:extLst>
          </p:nvPr>
        </p:nvGraphicFramePr>
        <p:xfrm>
          <a:off x="1425014" y="4070848"/>
          <a:ext cx="1633197" cy="542395"/>
        </p:xfrm>
        <a:graphic>
          <a:graphicData uri="http://schemas.openxmlformats.org/drawingml/2006/table">
            <a:tbl>
              <a:tblPr firstRow="1" bandRow="1">
                <a:tableStyleId>{5C22544A-7EE6-4342-B048-85BDC9FD1C3A}</a:tableStyleId>
              </a:tblPr>
              <a:tblGrid>
                <a:gridCol w="770404">
                  <a:extLst>
                    <a:ext uri="{9D8B030D-6E8A-4147-A177-3AD203B41FA5}">
                      <a16:colId xmlns:a16="http://schemas.microsoft.com/office/drawing/2014/main" val="2476164280"/>
                    </a:ext>
                  </a:extLst>
                </a:gridCol>
                <a:gridCol w="862793">
                  <a:extLst>
                    <a:ext uri="{9D8B030D-6E8A-4147-A177-3AD203B41FA5}">
                      <a16:colId xmlns:a16="http://schemas.microsoft.com/office/drawing/2014/main" val="29977113"/>
                    </a:ext>
                  </a:extLst>
                </a:gridCol>
              </a:tblGrid>
              <a:tr h="542395">
                <a:tc>
                  <a:txBody>
                    <a:bodyPr/>
                    <a:lstStyle/>
                    <a:p>
                      <a:endParaRPr lang="en-US" dirty="0"/>
                    </a:p>
                  </a:txBody>
                  <a:tcPr/>
                </a:tc>
                <a:tc>
                  <a:txBody>
                    <a:bodyPr/>
                    <a:lstStyle/>
                    <a:p>
                      <a:endParaRPr lang="en-US"/>
                    </a:p>
                  </a:txBody>
                  <a:tcPr/>
                </a:tc>
                <a:extLst>
                  <a:ext uri="{0D108BD9-81ED-4DB2-BD59-A6C34878D82A}">
                    <a16:rowId xmlns:a16="http://schemas.microsoft.com/office/drawing/2014/main" val="1326795009"/>
                  </a:ext>
                </a:extLst>
              </a:tr>
            </a:tbl>
          </a:graphicData>
        </a:graphic>
      </p:graphicFrame>
      <p:graphicFrame>
        <p:nvGraphicFramePr>
          <p:cNvPr id="7" name="Table 6">
            <a:extLst>
              <a:ext uri="{FF2B5EF4-FFF2-40B4-BE49-F238E27FC236}">
                <a16:creationId xmlns:a16="http://schemas.microsoft.com/office/drawing/2014/main" id="{D4E61233-19AC-BA4C-0938-38480B537B5F}"/>
              </a:ext>
            </a:extLst>
          </p:cNvPr>
          <p:cNvGraphicFramePr>
            <a:graphicFrameLocks noGrp="1"/>
          </p:cNvGraphicFramePr>
          <p:nvPr>
            <p:extLst>
              <p:ext uri="{D42A27DB-BD31-4B8C-83A1-F6EECF244321}">
                <p14:modId xmlns:p14="http://schemas.microsoft.com/office/powerpoint/2010/main" val="1468117816"/>
              </p:ext>
            </p:extLst>
          </p:nvPr>
        </p:nvGraphicFramePr>
        <p:xfrm>
          <a:off x="3528606" y="4049058"/>
          <a:ext cx="1633198" cy="542395"/>
        </p:xfrm>
        <a:graphic>
          <a:graphicData uri="http://schemas.openxmlformats.org/drawingml/2006/table">
            <a:tbl>
              <a:tblPr firstRow="1" bandRow="1">
                <a:tableStyleId>{5C22544A-7EE6-4342-B048-85BDC9FD1C3A}</a:tableStyleId>
              </a:tblPr>
              <a:tblGrid>
                <a:gridCol w="816599">
                  <a:extLst>
                    <a:ext uri="{9D8B030D-6E8A-4147-A177-3AD203B41FA5}">
                      <a16:colId xmlns:a16="http://schemas.microsoft.com/office/drawing/2014/main" val="2476164280"/>
                    </a:ext>
                  </a:extLst>
                </a:gridCol>
                <a:gridCol w="816599">
                  <a:extLst>
                    <a:ext uri="{9D8B030D-6E8A-4147-A177-3AD203B41FA5}">
                      <a16:colId xmlns:a16="http://schemas.microsoft.com/office/drawing/2014/main" val="29977113"/>
                    </a:ext>
                  </a:extLst>
                </a:gridCol>
              </a:tblGrid>
              <a:tr h="542395">
                <a:tc>
                  <a:txBody>
                    <a:bodyPr/>
                    <a:lstStyle/>
                    <a:p>
                      <a:endParaRPr lang="en-US"/>
                    </a:p>
                  </a:txBody>
                  <a:tcPr/>
                </a:tc>
                <a:tc>
                  <a:txBody>
                    <a:bodyPr/>
                    <a:lstStyle/>
                    <a:p>
                      <a:endParaRPr lang="en-US"/>
                    </a:p>
                  </a:txBody>
                  <a:tcPr/>
                </a:tc>
                <a:extLst>
                  <a:ext uri="{0D108BD9-81ED-4DB2-BD59-A6C34878D82A}">
                    <a16:rowId xmlns:a16="http://schemas.microsoft.com/office/drawing/2014/main" val="1326795009"/>
                  </a:ext>
                </a:extLst>
              </a:tr>
            </a:tbl>
          </a:graphicData>
        </a:graphic>
      </p:graphicFrame>
      <p:graphicFrame>
        <p:nvGraphicFramePr>
          <p:cNvPr id="8" name="Table 6">
            <a:extLst>
              <a:ext uri="{FF2B5EF4-FFF2-40B4-BE49-F238E27FC236}">
                <a16:creationId xmlns:a16="http://schemas.microsoft.com/office/drawing/2014/main" id="{EF978800-5789-5B88-6227-E4BF71B4669D}"/>
              </a:ext>
            </a:extLst>
          </p:cNvPr>
          <p:cNvGraphicFramePr>
            <a:graphicFrameLocks noGrp="1"/>
          </p:cNvGraphicFramePr>
          <p:nvPr>
            <p:extLst>
              <p:ext uri="{D42A27DB-BD31-4B8C-83A1-F6EECF244321}">
                <p14:modId xmlns:p14="http://schemas.microsoft.com/office/powerpoint/2010/main" val="570208"/>
              </p:ext>
            </p:extLst>
          </p:nvPr>
        </p:nvGraphicFramePr>
        <p:xfrm>
          <a:off x="5700058" y="4039098"/>
          <a:ext cx="1633198" cy="542395"/>
        </p:xfrm>
        <a:graphic>
          <a:graphicData uri="http://schemas.openxmlformats.org/drawingml/2006/table">
            <a:tbl>
              <a:tblPr firstRow="1" bandRow="1">
                <a:tableStyleId>{5C22544A-7EE6-4342-B048-85BDC9FD1C3A}</a:tableStyleId>
              </a:tblPr>
              <a:tblGrid>
                <a:gridCol w="816599">
                  <a:extLst>
                    <a:ext uri="{9D8B030D-6E8A-4147-A177-3AD203B41FA5}">
                      <a16:colId xmlns:a16="http://schemas.microsoft.com/office/drawing/2014/main" val="2476164280"/>
                    </a:ext>
                  </a:extLst>
                </a:gridCol>
                <a:gridCol w="816599">
                  <a:extLst>
                    <a:ext uri="{9D8B030D-6E8A-4147-A177-3AD203B41FA5}">
                      <a16:colId xmlns:a16="http://schemas.microsoft.com/office/drawing/2014/main" val="29977113"/>
                    </a:ext>
                  </a:extLst>
                </a:gridCol>
              </a:tblGrid>
              <a:tr h="542395">
                <a:tc>
                  <a:txBody>
                    <a:bodyPr/>
                    <a:lstStyle/>
                    <a:p>
                      <a:endParaRPr lang="en-US"/>
                    </a:p>
                  </a:txBody>
                  <a:tcPr/>
                </a:tc>
                <a:tc>
                  <a:txBody>
                    <a:bodyPr/>
                    <a:lstStyle/>
                    <a:p>
                      <a:endParaRPr lang="en-US"/>
                    </a:p>
                  </a:txBody>
                  <a:tcPr/>
                </a:tc>
                <a:extLst>
                  <a:ext uri="{0D108BD9-81ED-4DB2-BD59-A6C34878D82A}">
                    <a16:rowId xmlns:a16="http://schemas.microsoft.com/office/drawing/2014/main" val="1326795009"/>
                  </a:ext>
                </a:extLst>
              </a:tr>
            </a:tbl>
          </a:graphicData>
        </a:graphic>
      </p:graphicFrame>
      <p:graphicFrame>
        <p:nvGraphicFramePr>
          <p:cNvPr id="9" name="Table 6">
            <a:extLst>
              <a:ext uri="{FF2B5EF4-FFF2-40B4-BE49-F238E27FC236}">
                <a16:creationId xmlns:a16="http://schemas.microsoft.com/office/drawing/2014/main" id="{7158BCA3-457C-046A-DACF-11A9EF783B3A}"/>
              </a:ext>
            </a:extLst>
          </p:cNvPr>
          <p:cNvGraphicFramePr>
            <a:graphicFrameLocks noGrp="1"/>
          </p:cNvGraphicFramePr>
          <p:nvPr>
            <p:extLst>
              <p:ext uri="{D42A27DB-BD31-4B8C-83A1-F6EECF244321}">
                <p14:modId xmlns:p14="http://schemas.microsoft.com/office/powerpoint/2010/main" val="2087742157"/>
              </p:ext>
            </p:extLst>
          </p:nvPr>
        </p:nvGraphicFramePr>
        <p:xfrm>
          <a:off x="7860924" y="4016685"/>
          <a:ext cx="1633198" cy="542395"/>
        </p:xfrm>
        <a:graphic>
          <a:graphicData uri="http://schemas.openxmlformats.org/drawingml/2006/table">
            <a:tbl>
              <a:tblPr firstRow="1" bandRow="1">
                <a:tableStyleId>{5C22544A-7EE6-4342-B048-85BDC9FD1C3A}</a:tableStyleId>
              </a:tblPr>
              <a:tblGrid>
                <a:gridCol w="816599">
                  <a:extLst>
                    <a:ext uri="{9D8B030D-6E8A-4147-A177-3AD203B41FA5}">
                      <a16:colId xmlns:a16="http://schemas.microsoft.com/office/drawing/2014/main" val="2476164280"/>
                    </a:ext>
                  </a:extLst>
                </a:gridCol>
                <a:gridCol w="816599">
                  <a:extLst>
                    <a:ext uri="{9D8B030D-6E8A-4147-A177-3AD203B41FA5}">
                      <a16:colId xmlns:a16="http://schemas.microsoft.com/office/drawing/2014/main" val="29977113"/>
                    </a:ext>
                  </a:extLst>
                </a:gridCol>
              </a:tblGrid>
              <a:tr h="542395">
                <a:tc>
                  <a:txBody>
                    <a:bodyPr/>
                    <a:lstStyle/>
                    <a:p>
                      <a:endParaRPr lang="en-US"/>
                    </a:p>
                  </a:txBody>
                  <a:tcPr/>
                </a:tc>
                <a:tc>
                  <a:txBody>
                    <a:bodyPr/>
                    <a:lstStyle/>
                    <a:p>
                      <a:endParaRPr lang="en-US"/>
                    </a:p>
                  </a:txBody>
                  <a:tcPr/>
                </a:tc>
                <a:extLst>
                  <a:ext uri="{0D108BD9-81ED-4DB2-BD59-A6C34878D82A}">
                    <a16:rowId xmlns:a16="http://schemas.microsoft.com/office/drawing/2014/main" val="1326795009"/>
                  </a:ext>
                </a:extLst>
              </a:tr>
            </a:tbl>
          </a:graphicData>
        </a:graphic>
      </p:graphicFrame>
      <p:cxnSp>
        <p:nvCxnSpPr>
          <p:cNvPr id="10" name="Straight Arrow Connector 9">
            <a:extLst>
              <a:ext uri="{FF2B5EF4-FFF2-40B4-BE49-F238E27FC236}">
                <a16:creationId xmlns:a16="http://schemas.microsoft.com/office/drawing/2014/main" id="{075A8F13-5A49-D1D1-D0D2-D0A2B14CEC96}"/>
              </a:ext>
            </a:extLst>
          </p:cNvPr>
          <p:cNvCxnSpPr/>
          <p:nvPr/>
        </p:nvCxnSpPr>
        <p:spPr>
          <a:xfrm flipV="1">
            <a:off x="3130549" y="4325097"/>
            <a:ext cx="332317" cy="6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05CAE9DD-D016-9BA0-40B0-5E926A0C7B74}"/>
              </a:ext>
            </a:extLst>
          </p:cNvPr>
          <p:cNvCxnSpPr>
            <a:cxnSpLocks/>
          </p:cNvCxnSpPr>
          <p:nvPr/>
        </p:nvCxnSpPr>
        <p:spPr>
          <a:xfrm flipV="1">
            <a:off x="5267136" y="4325096"/>
            <a:ext cx="332317" cy="6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DC977633-A7A1-96CD-607B-BE4FC0D36C0E}"/>
              </a:ext>
            </a:extLst>
          </p:cNvPr>
          <p:cNvCxnSpPr>
            <a:cxnSpLocks/>
          </p:cNvCxnSpPr>
          <p:nvPr/>
        </p:nvCxnSpPr>
        <p:spPr>
          <a:xfrm flipV="1">
            <a:off x="7460376" y="4269066"/>
            <a:ext cx="332317" cy="6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5343309F-2BFE-5621-E942-0DDCCC9864E8}"/>
              </a:ext>
            </a:extLst>
          </p:cNvPr>
          <p:cNvCxnSpPr/>
          <p:nvPr/>
        </p:nvCxnSpPr>
        <p:spPr>
          <a:xfrm flipV="1">
            <a:off x="9503896" y="4266889"/>
            <a:ext cx="681567" cy="635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A2CD05D-9891-6C51-FC4C-6D5DE9C366C6}"/>
              </a:ext>
            </a:extLst>
          </p:cNvPr>
          <p:cNvCxnSpPr>
            <a:cxnSpLocks/>
          </p:cNvCxnSpPr>
          <p:nvPr/>
        </p:nvCxnSpPr>
        <p:spPr>
          <a:xfrm flipH="1">
            <a:off x="869638" y="3631389"/>
            <a:ext cx="6349" cy="71082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A38B43E-9188-AE28-3E47-55C8E4EE3F78}"/>
              </a:ext>
            </a:extLst>
          </p:cNvPr>
          <p:cNvCxnSpPr>
            <a:cxnSpLocks/>
          </p:cNvCxnSpPr>
          <p:nvPr/>
        </p:nvCxnSpPr>
        <p:spPr>
          <a:xfrm flipH="1">
            <a:off x="803025" y="3611467"/>
            <a:ext cx="9456019" cy="35983"/>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6812AED-B6E9-51BF-9DC4-F8DD7FB409CC}"/>
              </a:ext>
            </a:extLst>
          </p:cNvPr>
          <p:cNvCxnSpPr>
            <a:cxnSpLocks/>
          </p:cNvCxnSpPr>
          <p:nvPr/>
        </p:nvCxnSpPr>
        <p:spPr>
          <a:xfrm>
            <a:off x="10193677" y="3555440"/>
            <a:ext cx="3612" cy="756271"/>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996F017-2A65-EF36-FFE4-396EA3A7E56D}"/>
              </a:ext>
            </a:extLst>
          </p:cNvPr>
          <p:cNvCxnSpPr/>
          <p:nvPr/>
        </p:nvCxnSpPr>
        <p:spPr>
          <a:xfrm flipV="1">
            <a:off x="871319" y="4325098"/>
            <a:ext cx="512234"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5D171996-6828-4D0A-AE79-C6B821E43555}"/>
              </a:ext>
            </a:extLst>
          </p:cNvPr>
          <p:cNvSpPr txBox="1"/>
          <p:nvPr/>
        </p:nvSpPr>
        <p:spPr>
          <a:xfrm>
            <a:off x="1803836" y="5161554"/>
            <a:ext cx="1322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Front</a:t>
            </a:r>
          </a:p>
        </p:txBody>
      </p:sp>
      <p:sp>
        <p:nvSpPr>
          <p:cNvPr id="21" name="TextBox 20">
            <a:extLst>
              <a:ext uri="{FF2B5EF4-FFF2-40B4-BE49-F238E27FC236}">
                <a16:creationId xmlns:a16="http://schemas.microsoft.com/office/drawing/2014/main" id="{DDD3C107-F055-5E2E-7ED7-21B7DD2993D1}"/>
              </a:ext>
            </a:extLst>
          </p:cNvPr>
          <p:cNvSpPr txBox="1"/>
          <p:nvPr/>
        </p:nvSpPr>
        <p:spPr>
          <a:xfrm>
            <a:off x="8003179" y="5161553"/>
            <a:ext cx="1322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Rear</a:t>
            </a:r>
          </a:p>
        </p:txBody>
      </p:sp>
      <p:sp>
        <p:nvSpPr>
          <p:cNvPr id="22" name="Arrow: Up 21">
            <a:extLst>
              <a:ext uri="{FF2B5EF4-FFF2-40B4-BE49-F238E27FC236}">
                <a16:creationId xmlns:a16="http://schemas.microsoft.com/office/drawing/2014/main" id="{99CA7701-135D-8CF9-A24B-2309C2EBAF9C}"/>
              </a:ext>
            </a:extLst>
          </p:cNvPr>
          <p:cNvSpPr/>
          <p:nvPr/>
        </p:nvSpPr>
        <p:spPr>
          <a:xfrm>
            <a:off x="1995114" y="4738842"/>
            <a:ext cx="243416" cy="359833"/>
          </a:xfrm>
          <a:prstGeom prst="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3" name="Arrow: Up 22">
            <a:extLst>
              <a:ext uri="{FF2B5EF4-FFF2-40B4-BE49-F238E27FC236}">
                <a16:creationId xmlns:a16="http://schemas.microsoft.com/office/drawing/2014/main" id="{0756C1F0-C077-EF3E-9450-1A9E7A2E8445}"/>
              </a:ext>
            </a:extLst>
          </p:cNvPr>
          <p:cNvSpPr/>
          <p:nvPr/>
        </p:nvSpPr>
        <p:spPr>
          <a:xfrm>
            <a:off x="8227452" y="4738841"/>
            <a:ext cx="243416" cy="359833"/>
          </a:xfrm>
          <a:prstGeom prst="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521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8CE99A1-93F2-7B9E-03D2-E0BE1C085AA4}"/>
              </a:ext>
            </a:extLst>
          </p:cNvPr>
          <p:cNvGraphicFramePr>
            <a:graphicFrameLocks noGrp="1"/>
          </p:cNvGraphicFramePr>
          <p:nvPr>
            <p:ph idx="1"/>
            <p:extLst>
              <p:ext uri="{D42A27DB-BD31-4B8C-83A1-F6EECF244321}">
                <p14:modId xmlns:p14="http://schemas.microsoft.com/office/powerpoint/2010/main" val="2370264919"/>
              </p:ext>
            </p:extLst>
          </p:nvPr>
        </p:nvGraphicFramePr>
        <p:xfrm>
          <a:off x="1277470" y="862852"/>
          <a:ext cx="8947130" cy="462155"/>
        </p:xfrm>
        <a:graphic>
          <a:graphicData uri="http://schemas.openxmlformats.org/drawingml/2006/table">
            <a:tbl>
              <a:tblPr firstRow="1" bandRow="1">
                <a:tableStyleId>{5C22544A-7EE6-4342-B048-85BDC9FD1C3A}</a:tableStyleId>
              </a:tblPr>
              <a:tblGrid>
                <a:gridCol w="894713">
                  <a:extLst>
                    <a:ext uri="{9D8B030D-6E8A-4147-A177-3AD203B41FA5}">
                      <a16:colId xmlns:a16="http://schemas.microsoft.com/office/drawing/2014/main" val="2328547499"/>
                    </a:ext>
                  </a:extLst>
                </a:gridCol>
                <a:gridCol w="894713">
                  <a:extLst>
                    <a:ext uri="{9D8B030D-6E8A-4147-A177-3AD203B41FA5}">
                      <a16:colId xmlns:a16="http://schemas.microsoft.com/office/drawing/2014/main" val="1009072624"/>
                    </a:ext>
                  </a:extLst>
                </a:gridCol>
                <a:gridCol w="894713">
                  <a:extLst>
                    <a:ext uri="{9D8B030D-6E8A-4147-A177-3AD203B41FA5}">
                      <a16:colId xmlns:a16="http://schemas.microsoft.com/office/drawing/2014/main" val="3340690969"/>
                    </a:ext>
                  </a:extLst>
                </a:gridCol>
                <a:gridCol w="894713">
                  <a:extLst>
                    <a:ext uri="{9D8B030D-6E8A-4147-A177-3AD203B41FA5}">
                      <a16:colId xmlns:a16="http://schemas.microsoft.com/office/drawing/2014/main" val="2972666632"/>
                    </a:ext>
                  </a:extLst>
                </a:gridCol>
                <a:gridCol w="894713">
                  <a:extLst>
                    <a:ext uri="{9D8B030D-6E8A-4147-A177-3AD203B41FA5}">
                      <a16:colId xmlns:a16="http://schemas.microsoft.com/office/drawing/2014/main" val="579119130"/>
                    </a:ext>
                  </a:extLst>
                </a:gridCol>
                <a:gridCol w="894713">
                  <a:extLst>
                    <a:ext uri="{9D8B030D-6E8A-4147-A177-3AD203B41FA5}">
                      <a16:colId xmlns:a16="http://schemas.microsoft.com/office/drawing/2014/main" val="1840197721"/>
                    </a:ext>
                  </a:extLst>
                </a:gridCol>
                <a:gridCol w="894713">
                  <a:extLst>
                    <a:ext uri="{9D8B030D-6E8A-4147-A177-3AD203B41FA5}">
                      <a16:colId xmlns:a16="http://schemas.microsoft.com/office/drawing/2014/main" val="3680465114"/>
                    </a:ext>
                  </a:extLst>
                </a:gridCol>
                <a:gridCol w="894713">
                  <a:extLst>
                    <a:ext uri="{9D8B030D-6E8A-4147-A177-3AD203B41FA5}">
                      <a16:colId xmlns:a16="http://schemas.microsoft.com/office/drawing/2014/main" val="1436493525"/>
                    </a:ext>
                  </a:extLst>
                </a:gridCol>
                <a:gridCol w="894713">
                  <a:extLst>
                    <a:ext uri="{9D8B030D-6E8A-4147-A177-3AD203B41FA5}">
                      <a16:colId xmlns:a16="http://schemas.microsoft.com/office/drawing/2014/main" val="3087609380"/>
                    </a:ext>
                  </a:extLst>
                </a:gridCol>
                <a:gridCol w="894713">
                  <a:extLst>
                    <a:ext uri="{9D8B030D-6E8A-4147-A177-3AD203B41FA5}">
                      <a16:colId xmlns:a16="http://schemas.microsoft.com/office/drawing/2014/main" val="1189496462"/>
                    </a:ext>
                  </a:extLst>
                </a:gridCol>
              </a:tblGrid>
              <a:tr h="462155">
                <a:tc>
                  <a:txBody>
                    <a:bodyPr/>
                    <a:lstStyle/>
                    <a:p>
                      <a:pPr algn="l" fontAlgn="auto"/>
                      <a:r>
                        <a:rPr lang="en-US" sz="1800" dirty="0">
                          <a:effectLst/>
                        </a:rPr>
                        <a:t>​1</a:t>
                      </a:r>
                      <a:endParaRPr lang="en-US" sz="1800" b="1" i="0" dirty="0">
                        <a:solidFill>
                          <a:srgbClr val="FFFFFF"/>
                        </a:solidFill>
                        <a:effectLst/>
                        <a:latin typeface="Century Gothic" panose="020B0502020202020204" pitchFamily="34" charset="0"/>
                      </a:endParaRPr>
                    </a:p>
                  </a:txBody>
                  <a:tcPr/>
                </a:tc>
                <a:tc>
                  <a:txBody>
                    <a:bodyPr/>
                    <a:lstStyle/>
                    <a:p>
                      <a:pPr algn="l" fontAlgn="auto"/>
                      <a:r>
                        <a:rPr lang="en-US" sz="1800" dirty="0">
                          <a:effectLst/>
                        </a:rPr>
                        <a:t>​3</a:t>
                      </a:r>
                      <a:endParaRPr lang="en-US" sz="1800" b="1" i="0" dirty="0">
                        <a:solidFill>
                          <a:srgbClr val="FFFFFF"/>
                        </a:solidFill>
                        <a:effectLst/>
                        <a:latin typeface="Century Gothic" panose="020B0502020202020204" pitchFamily="34" charset="0"/>
                      </a:endParaRPr>
                    </a:p>
                  </a:txBody>
                  <a:tcPr/>
                </a:tc>
                <a:tc>
                  <a:txBody>
                    <a:bodyPr/>
                    <a:lstStyle/>
                    <a:p>
                      <a:pPr algn="l" fontAlgn="auto"/>
                      <a:r>
                        <a:rPr lang="en-US" sz="1800" dirty="0">
                          <a:effectLst/>
                        </a:rPr>
                        <a:t>​5</a:t>
                      </a:r>
                      <a:endParaRPr lang="en-US" sz="1800" b="1" i="0" dirty="0">
                        <a:solidFill>
                          <a:srgbClr val="FFFFFF"/>
                        </a:solidFill>
                        <a:effectLst/>
                        <a:latin typeface="Century Gothic" panose="020B0502020202020204" pitchFamily="34" charset="0"/>
                      </a:endParaRPr>
                    </a:p>
                  </a:txBody>
                  <a:tcPr/>
                </a:tc>
                <a:tc>
                  <a:txBody>
                    <a:bodyPr/>
                    <a:lstStyle/>
                    <a:p>
                      <a:pPr algn="l" fontAlgn="auto"/>
                      <a:r>
                        <a:rPr lang="en-US" sz="1800" dirty="0">
                          <a:effectLst/>
                        </a:rPr>
                        <a:t>​7</a:t>
                      </a:r>
                      <a:endParaRPr lang="en-US" sz="1800" b="1" i="0" dirty="0">
                        <a:solidFill>
                          <a:srgbClr val="FFFFFF"/>
                        </a:solidFill>
                        <a:effectLst/>
                        <a:latin typeface="Century Gothic" panose="020B0502020202020204" pitchFamily="34" charset="0"/>
                      </a:endParaRPr>
                    </a:p>
                  </a:txBody>
                  <a:tcPr/>
                </a:tc>
                <a:tc>
                  <a:txBody>
                    <a:bodyPr/>
                    <a:lstStyle/>
                    <a:p>
                      <a:pPr algn="l" fontAlgn="auto"/>
                      <a:r>
                        <a:rPr lang="en-US" sz="1800" dirty="0">
                          <a:effectLst/>
                        </a:rPr>
                        <a:t>​9</a:t>
                      </a:r>
                      <a:endParaRPr lang="en-US" sz="1800" b="1" i="0" dirty="0">
                        <a:solidFill>
                          <a:srgbClr val="FFFFFF"/>
                        </a:solidFill>
                        <a:effectLst/>
                        <a:latin typeface="Century Gothic" panose="020B0502020202020204" pitchFamily="34" charset="0"/>
                      </a:endParaRPr>
                    </a:p>
                  </a:txBody>
                  <a:tcPr/>
                </a:tc>
                <a:tc>
                  <a:txBody>
                    <a:bodyPr/>
                    <a:lstStyle/>
                    <a:p>
                      <a:pPr algn="l" fontAlgn="auto"/>
                      <a:r>
                        <a:rPr lang="en-US" sz="1800" dirty="0">
                          <a:effectLst/>
                        </a:rPr>
                        <a:t>​11</a:t>
                      </a:r>
                      <a:endParaRPr lang="en-US" sz="1800" b="1" i="0" dirty="0">
                        <a:solidFill>
                          <a:srgbClr val="FFFFFF"/>
                        </a:solidFill>
                        <a:effectLst/>
                        <a:latin typeface="Century Gothic" panose="020B0502020202020204" pitchFamily="34" charset="0"/>
                      </a:endParaRPr>
                    </a:p>
                  </a:txBody>
                  <a:tcPr/>
                </a:tc>
                <a:tc>
                  <a:txBody>
                    <a:bodyPr/>
                    <a:lstStyle/>
                    <a:p>
                      <a:pPr lvl="0" algn="l">
                        <a:buNone/>
                      </a:pPr>
                      <a:endParaRPr lang="en-US" sz="1800" dirty="0">
                        <a:effectLst/>
                      </a:endParaRPr>
                    </a:p>
                  </a:txBody>
                  <a:tcPr/>
                </a:tc>
                <a:tc>
                  <a:txBody>
                    <a:bodyPr/>
                    <a:lstStyle/>
                    <a:p>
                      <a:pPr lvl="0" algn="l">
                        <a:buNone/>
                      </a:pPr>
                      <a:endParaRPr lang="en-US" sz="1800" dirty="0">
                        <a:effectLst/>
                      </a:endParaRPr>
                    </a:p>
                  </a:txBody>
                  <a:tcPr/>
                </a:tc>
                <a:tc>
                  <a:txBody>
                    <a:bodyPr/>
                    <a:lstStyle/>
                    <a:p>
                      <a:pPr lvl="0" algn="l">
                        <a:buNone/>
                      </a:pPr>
                      <a:endParaRPr lang="en-US" sz="1800" dirty="0">
                        <a:effectLst/>
                      </a:endParaRPr>
                    </a:p>
                  </a:txBody>
                  <a:tcPr/>
                </a:tc>
                <a:tc>
                  <a:txBody>
                    <a:bodyPr/>
                    <a:lstStyle/>
                    <a:p>
                      <a:pPr lvl="0" algn="l">
                        <a:buNone/>
                      </a:pPr>
                      <a:endParaRPr lang="en-US" sz="1800" dirty="0">
                        <a:effectLst/>
                      </a:endParaRPr>
                    </a:p>
                  </a:txBody>
                  <a:tcPr/>
                </a:tc>
                <a:extLst>
                  <a:ext uri="{0D108BD9-81ED-4DB2-BD59-A6C34878D82A}">
                    <a16:rowId xmlns:a16="http://schemas.microsoft.com/office/drawing/2014/main" val="2807113772"/>
                  </a:ext>
                </a:extLst>
              </a:tr>
            </a:tbl>
          </a:graphicData>
        </a:graphic>
      </p:graphicFrame>
      <p:pic>
        <p:nvPicPr>
          <p:cNvPr id="6" name="Picture 6" descr="Chart, sunburst chart&#10;&#10;Description automatically generated">
            <a:extLst>
              <a:ext uri="{FF2B5EF4-FFF2-40B4-BE49-F238E27FC236}">
                <a16:creationId xmlns:a16="http://schemas.microsoft.com/office/drawing/2014/main" id="{378AA822-78D7-B504-9D67-7C04A48F2F0C}"/>
              </a:ext>
            </a:extLst>
          </p:cNvPr>
          <p:cNvPicPr>
            <a:picLocks noChangeAspect="1"/>
          </p:cNvPicPr>
          <p:nvPr/>
        </p:nvPicPr>
        <p:blipFill>
          <a:blip r:embed="rId2"/>
          <a:stretch>
            <a:fillRect/>
          </a:stretch>
        </p:blipFill>
        <p:spPr>
          <a:xfrm>
            <a:off x="3626224" y="2232024"/>
            <a:ext cx="4267200" cy="3839512"/>
          </a:xfrm>
          <a:prstGeom prst="rect">
            <a:avLst/>
          </a:prstGeom>
        </p:spPr>
      </p:pic>
      <p:sp>
        <p:nvSpPr>
          <p:cNvPr id="7" name="Arrow: Down 6">
            <a:extLst>
              <a:ext uri="{FF2B5EF4-FFF2-40B4-BE49-F238E27FC236}">
                <a16:creationId xmlns:a16="http://schemas.microsoft.com/office/drawing/2014/main" id="{CF57BA46-0B9C-FE3C-5D44-F310068D13E9}"/>
              </a:ext>
            </a:extLst>
          </p:cNvPr>
          <p:cNvSpPr/>
          <p:nvPr/>
        </p:nvSpPr>
        <p:spPr>
          <a:xfrm>
            <a:off x="5336801" y="1588433"/>
            <a:ext cx="324970" cy="537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351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1631-93B9-86D6-C2B5-49B1134CE67D}"/>
              </a:ext>
            </a:extLst>
          </p:cNvPr>
          <p:cNvSpPr>
            <a:spLocks noGrp="1"/>
          </p:cNvSpPr>
          <p:nvPr>
            <p:ph type="title"/>
          </p:nvPr>
        </p:nvSpPr>
        <p:spPr>
          <a:xfrm>
            <a:off x="964453" y="383241"/>
            <a:ext cx="3401064" cy="1447800"/>
          </a:xfrm>
        </p:spPr>
        <p:txBody>
          <a:bodyPr/>
          <a:lstStyle/>
          <a:p>
            <a:r>
              <a:rPr lang="en-US" sz="3600" b="1" dirty="0"/>
              <a:t>Priority Queue</a:t>
            </a:r>
          </a:p>
        </p:txBody>
      </p:sp>
      <p:sp>
        <p:nvSpPr>
          <p:cNvPr id="3" name="Content Placeholder 2">
            <a:extLst>
              <a:ext uri="{FF2B5EF4-FFF2-40B4-BE49-F238E27FC236}">
                <a16:creationId xmlns:a16="http://schemas.microsoft.com/office/drawing/2014/main" id="{FBFF2CF4-4992-E45D-060E-C5CF5E9191B5}"/>
              </a:ext>
            </a:extLst>
          </p:cNvPr>
          <p:cNvSpPr>
            <a:spLocks noGrp="1"/>
          </p:cNvSpPr>
          <p:nvPr>
            <p:ph idx="1"/>
          </p:nvPr>
        </p:nvSpPr>
        <p:spPr>
          <a:xfrm>
            <a:off x="5277675" y="1638300"/>
            <a:ext cx="5195997" cy="4572000"/>
          </a:xfrm>
        </p:spPr>
        <p:txBody>
          <a:bodyPr/>
          <a:lstStyle/>
          <a:p>
            <a:pPr marL="285750" indent="-285750">
              <a:buFont typeface="Arial,Sans-Serif" charset="2"/>
              <a:buChar char="•"/>
            </a:pPr>
            <a:r>
              <a:rPr lang="en-US" dirty="0">
                <a:ea typeface="+mj-lt"/>
                <a:cs typeface="+mj-lt"/>
              </a:rPr>
              <a:t>A priority queue is a special type of queue where each element has a priority value assigned to it. Elements with higher priority are given higher preference and are dequeued first. </a:t>
            </a:r>
            <a:endParaRPr lang="en-US"/>
          </a:p>
          <a:p>
            <a:pPr marL="285750" indent="-285750">
              <a:buClr>
                <a:srgbClr val="8AD0D6"/>
              </a:buClr>
              <a:buFont typeface="Arial,Sans-Serif" charset="2"/>
              <a:buChar char="•"/>
            </a:pPr>
            <a:endParaRPr lang="en-US" dirty="0">
              <a:ea typeface="+mj-lt"/>
              <a:cs typeface="+mj-lt"/>
            </a:endParaRPr>
          </a:p>
          <a:p>
            <a:pPr marL="285750" indent="-285750">
              <a:buClr>
                <a:srgbClr val="8AD0D6"/>
              </a:buClr>
              <a:buFont typeface="Arial,Sans-Serif" charset="2"/>
              <a:buChar char="•"/>
            </a:pPr>
            <a:r>
              <a:rPr lang="en-US" dirty="0">
                <a:ea typeface="+mj-lt"/>
                <a:cs typeface="+mj-lt"/>
              </a:rPr>
              <a:t>This means that a priority queue does not always follow the "First In, First Out" (FIFO) principle, but rather the "Highest Priority First" principle.</a:t>
            </a:r>
            <a:endParaRPr lang="en-US"/>
          </a:p>
          <a:p>
            <a:pPr marL="285750" indent="-285750">
              <a:buClr>
                <a:srgbClr val="8AD0D6"/>
              </a:buClr>
              <a:buFont typeface="Arial,Sans-Serif" charset="2"/>
              <a:buChar char="•"/>
            </a:pPr>
            <a:endParaRPr lang="en-US" dirty="0">
              <a:ea typeface="+mj-lt"/>
              <a:cs typeface="+mj-lt"/>
            </a:endParaRPr>
          </a:p>
          <a:p>
            <a:pPr>
              <a:buClr>
                <a:srgbClr val="8AD0D6"/>
              </a:buClr>
            </a:pPr>
            <a:endParaRPr lang="en-US" dirty="0">
              <a:ea typeface="+mj-lt"/>
              <a:cs typeface="+mj-lt"/>
            </a:endParaRPr>
          </a:p>
          <a:p>
            <a:pPr>
              <a:buClr>
                <a:srgbClr val="8AD0D6"/>
              </a:buClr>
            </a:pPr>
            <a:endParaRPr lang="en-US" dirty="0"/>
          </a:p>
        </p:txBody>
      </p:sp>
      <p:pic>
        <p:nvPicPr>
          <p:cNvPr id="5" name="Picture 5" descr="A picture containing icon&#10;&#10;Description automatically generated">
            <a:extLst>
              <a:ext uri="{FF2B5EF4-FFF2-40B4-BE49-F238E27FC236}">
                <a16:creationId xmlns:a16="http://schemas.microsoft.com/office/drawing/2014/main" id="{99DEB93E-D83D-1CDF-9F71-2A16E5E1CCC5}"/>
              </a:ext>
            </a:extLst>
          </p:cNvPr>
          <p:cNvPicPr>
            <a:picLocks noChangeAspect="1"/>
          </p:cNvPicPr>
          <p:nvPr/>
        </p:nvPicPr>
        <p:blipFill>
          <a:blip r:embed="rId2"/>
          <a:stretch>
            <a:fillRect/>
          </a:stretch>
        </p:blipFill>
        <p:spPr>
          <a:xfrm>
            <a:off x="645459" y="2121856"/>
            <a:ext cx="4502524" cy="3600406"/>
          </a:xfrm>
          <a:prstGeom prst="rect">
            <a:avLst/>
          </a:prstGeom>
        </p:spPr>
      </p:pic>
    </p:spTree>
    <p:extLst>
      <p:ext uri="{BB962C8B-B14F-4D97-AF65-F5344CB8AC3E}">
        <p14:creationId xmlns:p14="http://schemas.microsoft.com/office/powerpoint/2010/main" val="195337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7923-FE7A-75ED-5648-D5C48B626701}"/>
              </a:ext>
            </a:extLst>
          </p:cNvPr>
          <p:cNvSpPr>
            <a:spLocks noGrp="1"/>
          </p:cNvSpPr>
          <p:nvPr>
            <p:ph type="title"/>
          </p:nvPr>
        </p:nvSpPr>
        <p:spPr>
          <a:xfrm>
            <a:off x="783694" y="241051"/>
            <a:ext cx="9404723" cy="1400530"/>
          </a:xfrm>
        </p:spPr>
        <p:txBody>
          <a:bodyPr/>
          <a:lstStyle/>
          <a:p>
            <a:r>
              <a:rPr lang="en-US" b="1" dirty="0"/>
              <a:t>Double Ended Queue</a:t>
            </a:r>
          </a:p>
        </p:txBody>
      </p:sp>
      <p:sp>
        <p:nvSpPr>
          <p:cNvPr id="3" name="Content Placeholder 2">
            <a:extLst>
              <a:ext uri="{FF2B5EF4-FFF2-40B4-BE49-F238E27FC236}">
                <a16:creationId xmlns:a16="http://schemas.microsoft.com/office/drawing/2014/main" id="{01D11F09-0A19-2AF0-5208-AF3B9A11B5EC}"/>
              </a:ext>
            </a:extLst>
          </p:cNvPr>
          <p:cNvSpPr>
            <a:spLocks noGrp="1"/>
          </p:cNvSpPr>
          <p:nvPr>
            <p:ph idx="1"/>
          </p:nvPr>
        </p:nvSpPr>
        <p:spPr>
          <a:xfrm>
            <a:off x="849312" y="1333251"/>
            <a:ext cx="9920207" cy="5296148"/>
          </a:xfrm>
        </p:spPr>
        <p:txBody>
          <a:bodyPr vert="horz" lIns="91440" tIns="45720" rIns="91440" bIns="45720" rtlCol="0" anchor="t">
            <a:noAutofit/>
          </a:bodyPr>
          <a:lstStyle/>
          <a:p>
            <a:pPr>
              <a:buClr>
                <a:srgbClr val="8AD0D6"/>
              </a:buClr>
            </a:pPr>
            <a:r>
              <a:rPr lang="en-US" sz="2400" cap="all" dirty="0">
                <a:ea typeface="+mj-lt"/>
                <a:cs typeface="+mj-lt"/>
              </a:rPr>
              <a:t>the deque stands for double ended queue. deque is a linear data structure where the insertion and deletion operations are performed from both ends. we can say that deque is a generalized version of the queue. though the insertion and deletion in a deque can be performed on both ends, it does not follow the </a:t>
            </a:r>
            <a:r>
              <a:rPr lang="en-US" sz="2400" cap="all" dirty="0" err="1">
                <a:ea typeface="+mj-lt"/>
                <a:cs typeface="+mj-lt"/>
              </a:rPr>
              <a:t>fifo</a:t>
            </a:r>
            <a:r>
              <a:rPr lang="en-US" sz="2400" cap="all" dirty="0">
                <a:ea typeface="+mj-lt"/>
                <a:cs typeface="+mj-lt"/>
              </a:rPr>
              <a:t> rule.</a:t>
            </a:r>
            <a:endParaRPr lang="en-US" dirty="0">
              <a:ea typeface="+mj-lt"/>
              <a:cs typeface="+mj-lt"/>
            </a:endParaRPr>
          </a:p>
        </p:txBody>
      </p:sp>
      <p:graphicFrame>
        <p:nvGraphicFramePr>
          <p:cNvPr id="5" name="Table 5">
            <a:extLst>
              <a:ext uri="{FF2B5EF4-FFF2-40B4-BE49-F238E27FC236}">
                <a16:creationId xmlns:a16="http://schemas.microsoft.com/office/drawing/2014/main" id="{78E57C94-1E8F-4A16-DEE1-5F90DE577283}"/>
              </a:ext>
            </a:extLst>
          </p:cNvPr>
          <p:cNvGraphicFramePr>
            <a:graphicFrameLocks noGrp="1"/>
          </p:cNvGraphicFramePr>
          <p:nvPr/>
        </p:nvGraphicFramePr>
        <p:xfrm>
          <a:off x="1567180" y="4479459"/>
          <a:ext cx="7665895" cy="700850"/>
        </p:xfrm>
        <a:graphic>
          <a:graphicData uri="http://schemas.openxmlformats.org/drawingml/2006/table">
            <a:tbl>
              <a:tblPr firstRow="1" bandRow="1">
                <a:tableStyleId>{5C22544A-7EE6-4342-B048-85BDC9FD1C3A}</a:tableStyleId>
              </a:tblPr>
              <a:tblGrid>
                <a:gridCol w="1533179">
                  <a:extLst>
                    <a:ext uri="{9D8B030D-6E8A-4147-A177-3AD203B41FA5}">
                      <a16:colId xmlns:a16="http://schemas.microsoft.com/office/drawing/2014/main" val="1050232"/>
                    </a:ext>
                  </a:extLst>
                </a:gridCol>
                <a:gridCol w="1533179">
                  <a:extLst>
                    <a:ext uri="{9D8B030D-6E8A-4147-A177-3AD203B41FA5}">
                      <a16:colId xmlns:a16="http://schemas.microsoft.com/office/drawing/2014/main" val="203014956"/>
                    </a:ext>
                  </a:extLst>
                </a:gridCol>
                <a:gridCol w="1533179">
                  <a:extLst>
                    <a:ext uri="{9D8B030D-6E8A-4147-A177-3AD203B41FA5}">
                      <a16:colId xmlns:a16="http://schemas.microsoft.com/office/drawing/2014/main" val="2316769946"/>
                    </a:ext>
                  </a:extLst>
                </a:gridCol>
                <a:gridCol w="1533179">
                  <a:extLst>
                    <a:ext uri="{9D8B030D-6E8A-4147-A177-3AD203B41FA5}">
                      <a16:colId xmlns:a16="http://schemas.microsoft.com/office/drawing/2014/main" val="3799918012"/>
                    </a:ext>
                  </a:extLst>
                </a:gridCol>
                <a:gridCol w="1533179">
                  <a:extLst>
                    <a:ext uri="{9D8B030D-6E8A-4147-A177-3AD203B41FA5}">
                      <a16:colId xmlns:a16="http://schemas.microsoft.com/office/drawing/2014/main" val="1503569177"/>
                    </a:ext>
                  </a:extLst>
                </a:gridCol>
              </a:tblGrid>
              <a:tr h="700850">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lvl="0">
                        <a:buNone/>
                      </a:pPr>
                      <a:endParaRPr lang="en-US" dirty="0"/>
                    </a:p>
                  </a:txBody>
                  <a:tcPr/>
                </a:tc>
                <a:extLst>
                  <a:ext uri="{0D108BD9-81ED-4DB2-BD59-A6C34878D82A}">
                    <a16:rowId xmlns:a16="http://schemas.microsoft.com/office/drawing/2014/main" val="476240273"/>
                  </a:ext>
                </a:extLst>
              </a:tr>
            </a:tbl>
          </a:graphicData>
        </a:graphic>
      </p:graphicFrame>
      <p:sp>
        <p:nvSpPr>
          <p:cNvPr id="7" name="Arrow: Curved Right 6">
            <a:extLst>
              <a:ext uri="{FF2B5EF4-FFF2-40B4-BE49-F238E27FC236}">
                <a16:creationId xmlns:a16="http://schemas.microsoft.com/office/drawing/2014/main" id="{4AD48343-8050-8CA2-46E0-F750328543EE}"/>
              </a:ext>
            </a:extLst>
          </p:cNvPr>
          <p:cNvSpPr/>
          <p:nvPr/>
        </p:nvSpPr>
        <p:spPr>
          <a:xfrm>
            <a:off x="899583" y="4749271"/>
            <a:ext cx="582083" cy="846666"/>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FB5101BD-29D5-8AA4-DAC0-61B9FD25A5FF}"/>
              </a:ext>
            </a:extLst>
          </p:cNvPr>
          <p:cNvSpPr txBox="1"/>
          <p:nvPr/>
        </p:nvSpPr>
        <p:spPr>
          <a:xfrm>
            <a:off x="873124" y="5564187"/>
            <a:ext cx="1587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Insertion , DELETE</a:t>
            </a:r>
          </a:p>
        </p:txBody>
      </p:sp>
      <p:sp>
        <p:nvSpPr>
          <p:cNvPr id="9" name="TextBox 8">
            <a:extLst>
              <a:ext uri="{FF2B5EF4-FFF2-40B4-BE49-F238E27FC236}">
                <a16:creationId xmlns:a16="http://schemas.microsoft.com/office/drawing/2014/main" id="{890DD606-0473-FF50-6C8C-0293CDEAA9EA}"/>
              </a:ext>
            </a:extLst>
          </p:cNvPr>
          <p:cNvSpPr txBox="1"/>
          <p:nvPr/>
        </p:nvSpPr>
        <p:spPr>
          <a:xfrm>
            <a:off x="9743825" y="3656074"/>
            <a:ext cx="1587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Insertion, Deletion</a:t>
            </a:r>
          </a:p>
        </p:txBody>
      </p:sp>
      <p:sp>
        <p:nvSpPr>
          <p:cNvPr id="11" name="Arrow: Curved Right 10">
            <a:extLst>
              <a:ext uri="{FF2B5EF4-FFF2-40B4-BE49-F238E27FC236}">
                <a16:creationId xmlns:a16="http://schemas.microsoft.com/office/drawing/2014/main" id="{EE748538-AFE8-6C0F-5E6A-5DE0285E48FC}"/>
              </a:ext>
            </a:extLst>
          </p:cNvPr>
          <p:cNvSpPr/>
          <p:nvPr/>
        </p:nvSpPr>
        <p:spPr>
          <a:xfrm rot="1080000" flipH="1">
            <a:off x="9510886" y="4340957"/>
            <a:ext cx="571499" cy="762000"/>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Up 17">
            <a:extLst>
              <a:ext uri="{FF2B5EF4-FFF2-40B4-BE49-F238E27FC236}">
                <a16:creationId xmlns:a16="http://schemas.microsoft.com/office/drawing/2014/main" id="{C054EFED-FE78-376F-0F8D-D6BE4F36137A}"/>
              </a:ext>
            </a:extLst>
          </p:cNvPr>
          <p:cNvSpPr/>
          <p:nvPr/>
        </p:nvSpPr>
        <p:spPr>
          <a:xfrm>
            <a:off x="2341562" y="5328709"/>
            <a:ext cx="116416" cy="3174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id="{4E236872-FBAF-00CC-B3DB-C5F477E76F32}"/>
              </a:ext>
            </a:extLst>
          </p:cNvPr>
          <p:cNvSpPr/>
          <p:nvPr/>
        </p:nvSpPr>
        <p:spPr>
          <a:xfrm>
            <a:off x="6879166" y="5331354"/>
            <a:ext cx="137583" cy="3069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87F1B3-B4A1-1088-681D-3F975DBB8E2F}"/>
              </a:ext>
            </a:extLst>
          </p:cNvPr>
          <p:cNvSpPr txBox="1"/>
          <p:nvPr/>
        </p:nvSpPr>
        <p:spPr>
          <a:xfrm>
            <a:off x="2100792" y="5638270"/>
            <a:ext cx="952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front</a:t>
            </a:r>
          </a:p>
        </p:txBody>
      </p:sp>
      <p:sp>
        <p:nvSpPr>
          <p:cNvPr id="21" name="TextBox 20">
            <a:extLst>
              <a:ext uri="{FF2B5EF4-FFF2-40B4-BE49-F238E27FC236}">
                <a16:creationId xmlns:a16="http://schemas.microsoft.com/office/drawing/2014/main" id="{8DCF2172-E6F1-27CF-E64C-EDEB2B085085}"/>
              </a:ext>
            </a:extLst>
          </p:cNvPr>
          <p:cNvSpPr txBox="1"/>
          <p:nvPr/>
        </p:nvSpPr>
        <p:spPr>
          <a:xfrm>
            <a:off x="6619875" y="5638269"/>
            <a:ext cx="952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Rear</a:t>
            </a:r>
          </a:p>
        </p:txBody>
      </p:sp>
    </p:spTree>
    <p:extLst>
      <p:ext uri="{BB962C8B-B14F-4D97-AF65-F5344CB8AC3E}">
        <p14:creationId xmlns:p14="http://schemas.microsoft.com/office/powerpoint/2010/main" val="229673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9C47-4034-4882-E6F2-5FA43BA0B7F5}"/>
              </a:ext>
            </a:extLst>
          </p:cNvPr>
          <p:cNvSpPr>
            <a:spLocks noGrp="1"/>
          </p:cNvSpPr>
          <p:nvPr>
            <p:ph type="title"/>
          </p:nvPr>
        </p:nvSpPr>
        <p:spPr>
          <a:xfrm>
            <a:off x="709611" y="241051"/>
            <a:ext cx="9404723" cy="1400530"/>
          </a:xfrm>
        </p:spPr>
        <p:txBody>
          <a:bodyPr/>
          <a:lstStyle/>
          <a:p>
            <a:r>
              <a:rPr lang="en-US" dirty="0"/>
              <a:t>Implementation of Queue </a:t>
            </a:r>
          </a:p>
        </p:txBody>
      </p:sp>
      <p:sp>
        <p:nvSpPr>
          <p:cNvPr id="3" name="Content Placeholder 2">
            <a:extLst>
              <a:ext uri="{FF2B5EF4-FFF2-40B4-BE49-F238E27FC236}">
                <a16:creationId xmlns:a16="http://schemas.microsoft.com/office/drawing/2014/main" id="{06953EF0-5F40-5887-C594-EB9911C1909D}"/>
              </a:ext>
            </a:extLst>
          </p:cNvPr>
          <p:cNvSpPr>
            <a:spLocks noGrp="1"/>
          </p:cNvSpPr>
          <p:nvPr>
            <p:ph idx="1"/>
          </p:nvPr>
        </p:nvSpPr>
        <p:spPr>
          <a:xfrm>
            <a:off x="584729" y="1322668"/>
            <a:ext cx="9465124" cy="4925731"/>
          </a:xfrm>
        </p:spPr>
        <p:txBody>
          <a:bodyPr vert="horz" lIns="91440" tIns="45720" rIns="91440" bIns="45720" rtlCol="0" anchor="t">
            <a:noAutofit/>
          </a:bodyPr>
          <a:lstStyle/>
          <a:p>
            <a:r>
              <a:rPr lang="en-US" dirty="0">
                <a:ea typeface="+mj-lt"/>
                <a:cs typeface="+mj-lt"/>
              </a:rPr>
              <a:t>Array-Based Implementation: An array-based implementation of a queue involves using a fixed-size array to store the elements. In this implementation, a variable is used to keep track of the front and rear of the queue. Elements are added to the rear of the queue and removed from the front of the queue. If the queue becomes full, it is not possible to add any more elements. This implementation is efficient in terms of time complexity for accessing elements but can become inefficient if the array needs to be resized.</a:t>
            </a:r>
            <a:endParaRPr lang="en-US" dirty="0"/>
          </a:p>
          <a:p>
            <a:r>
              <a:rPr lang="en-US" dirty="0">
                <a:ea typeface="+mj-lt"/>
                <a:cs typeface="+mj-lt"/>
              </a:rPr>
              <a:t>Linked List-Based Implementation: A linked list-based implementation of a queue involves using a linked list data structure to store the elements. In this implementation, a variable is used to keep track of the front and rear of the queue. Elements are added to the rear of the queue and removed from the front of the queue. This implementation is efficient in terms of space complexity as the linked list can grow or shrink dynamically, but it may not be as efficient in terms of time complexity as accessing elements requires traversing the linked list.</a:t>
            </a:r>
            <a:endParaRPr lang="en-US" dirty="0"/>
          </a:p>
          <a:p>
            <a:endParaRPr lang="en-US" dirty="0"/>
          </a:p>
        </p:txBody>
      </p:sp>
    </p:spTree>
    <p:extLst>
      <p:ext uri="{BB962C8B-B14F-4D97-AF65-F5344CB8AC3E}">
        <p14:creationId xmlns:p14="http://schemas.microsoft.com/office/powerpoint/2010/main" val="3591724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PRESENTATION ON QUEUE</vt:lpstr>
      <vt:lpstr>What is Queue ?</vt:lpstr>
      <vt:lpstr>Importance Of Queue </vt:lpstr>
      <vt:lpstr>Types Of Queue</vt:lpstr>
      <vt:lpstr>Circular Queue</vt:lpstr>
      <vt:lpstr>PowerPoint Presentation</vt:lpstr>
      <vt:lpstr>Priority Queue</vt:lpstr>
      <vt:lpstr>Double Ended Queue</vt:lpstr>
      <vt:lpstr>Implementation of Queue </vt:lpstr>
      <vt:lpstr>Queue Operations</vt:lpstr>
      <vt:lpstr>PowerPoint Presentation</vt:lpstr>
      <vt:lpstr>Algorithm </vt:lpstr>
      <vt:lpstr>Algorithm for Circular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421</cp:revision>
  <dcterms:created xsi:type="dcterms:W3CDTF">2023-02-18T03:25:42Z</dcterms:created>
  <dcterms:modified xsi:type="dcterms:W3CDTF">2023-02-18T12:44:27Z</dcterms:modified>
</cp:coreProperties>
</file>