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panose="020B0604020202020204" charset="0"/>
      <p:regular r:id="rId13"/>
    </p:embeddedFont>
    <p:embeddedFont>
      <p:font typeface="Canva Sans Bold" panose="020B0604020202020204" charset="0"/>
      <p:regular r:id="rId14"/>
    </p:embeddedFont>
    <p:embeddedFont>
      <p:font typeface="Glacial Indifference" panose="020B0604020202020204" charset="0"/>
      <p:regular r:id="rId15"/>
    </p:embeddedFont>
    <p:embeddedFont>
      <p:font typeface="Glacial Indifference Bold" panose="020B0604020202020204" charset="0"/>
      <p:regular r:id="rId16"/>
    </p:embeddedFont>
    <p:embeddedFont>
      <p:font typeface="League Spartan" panose="020B0604020202020204" charset="0"/>
      <p:regular r:id="rId17"/>
    </p:embeddedFont>
    <p:embeddedFont>
      <p:font typeface="Playfair Display" panose="00000500000000000000" pitchFamily="2" charset="0"/>
      <p:regular r:id="rId18"/>
      <p:bold r:id="rId19"/>
      <p:italic r:id="rId20"/>
      <p:boldItalic r:id="rId21"/>
    </p:embeddedFont>
    <p:embeddedFont>
      <p:font typeface="Playfair Display Bold" panose="000008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74725" y="3967480"/>
            <a:ext cx="12538551" cy="2228215"/>
          </a:xfrm>
          <a:prstGeom prst="rect">
            <a:avLst/>
          </a:prstGeom>
        </p:spPr>
        <p:txBody>
          <a:bodyPr lIns="0" tIns="0" rIns="0" bIns="0" rtlCol="0" anchor="t">
            <a:spAutoFit/>
          </a:bodyPr>
          <a:lstStyle/>
          <a:p>
            <a:pPr algn="ctr">
              <a:lnSpc>
                <a:spcPts val="8959"/>
              </a:lnSpc>
            </a:pPr>
            <a:r>
              <a:rPr lang="en-US" sz="6399">
                <a:solidFill>
                  <a:srgbClr val="000000"/>
                </a:solidFill>
                <a:latin typeface="League Spartan"/>
              </a:rPr>
              <a:t>Contact Management System Using Doubly Linked List</a:t>
            </a:r>
          </a:p>
        </p:txBody>
      </p:sp>
      <p:sp>
        <p:nvSpPr>
          <p:cNvPr id="3" name="TextBox 3"/>
          <p:cNvSpPr txBox="1"/>
          <p:nvPr/>
        </p:nvSpPr>
        <p:spPr>
          <a:xfrm>
            <a:off x="10687342" y="8962703"/>
            <a:ext cx="4357713" cy="721995"/>
          </a:xfrm>
          <a:prstGeom prst="rect">
            <a:avLst/>
          </a:prstGeom>
        </p:spPr>
        <p:txBody>
          <a:bodyPr lIns="0" tIns="0" rIns="0" bIns="0" rtlCol="0" anchor="t">
            <a:spAutoFit/>
          </a:bodyPr>
          <a:lstStyle/>
          <a:p>
            <a:pPr>
              <a:lnSpc>
                <a:spcPts val="5880"/>
              </a:lnSpc>
            </a:pPr>
            <a:r>
              <a:rPr lang="en-US" sz="4200">
                <a:solidFill>
                  <a:srgbClr val="000000"/>
                </a:solidFill>
                <a:latin typeface="Glacial Indifference"/>
              </a:rPr>
              <a:t>Presentation by</a:t>
            </a:r>
          </a:p>
        </p:txBody>
      </p:sp>
      <p:sp>
        <p:nvSpPr>
          <p:cNvPr id="4" name="TextBox 4"/>
          <p:cNvSpPr txBox="1"/>
          <p:nvPr/>
        </p:nvSpPr>
        <p:spPr>
          <a:xfrm>
            <a:off x="14444929" y="8958873"/>
            <a:ext cx="4357713" cy="721995"/>
          </a:xfrm>
          <a:prstGeom prst="rect">
            <a:avLst/>
          </a:prstGeom>
        </p:spPr>
        <p:txBody>
          <a:bodyPr lIns="0" tIns="0" rIns="0" bIns="0" rtlCol="0" anchor="t">
            <a:spAutoFit/>
          </a:bodyPr>
          <a:lstStyle/>
          <a:p>
            <a:pPr>
              <a:lnSpc>
                <a:spcPts val="5880"/>
              </a:lnSpc>
            </a:pPr>
            <a:r>
              <a:rPr lang="en-US" sz="4200">
                <a:solidFill>
                  <a:srgbClr val="8134D8"/>
                </a:solidFill>
                <a:latin typeface="Glacial Indifference Bold"/>
              </a:rPr>
              <a:t>Rabin Osti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94592" y="1698426"/>
            <a:ext cx="12433339" cy="1309897"/>
          </a:xfrm>
          <a:prstGeom prst="rect">
            <a:avLst/>
          </a:prstGeom>
        </p:spPr>
        <p:txBody>
          <a:bodyPr lIns="0" tIns="0" rIns="0" bIns="0" rtlCol="0" anchor="t">
            <a:spAutoFit/>
          </a:bodyPr>
          <a:lstStyle/>
          <a:p>
            <a:pPr algn="ctr">
              <a:lnSpc>
                <a:spcPts val="9996"/>
              </a:lnSpc>
            </a:pPr>
            <a:r>
              <a:rPr lang="en-US" sz="9800">
                <a:solidFill>
                  <a:srgbClr val="000000"/>
                </a:solidFill>
                <a:latin typeface="League Spartan"/>
              </a:rPr>
              <a:t>Introduction</a:t>
            </a:r>
          </a:p>
        </p:txBody>
      </p:sp>
      <p:sp>
        <p:nvSpPr>
          <p:cNvPr id="3" name="TextBox 3"/>
          <p:cNvSpPr txBox="1"/>
          <p:nvPr/>
        </p:nvSpPr>
        <p:spPr>
          <a:xfrm>
            <a:off x="1028700" y="3729261"/>
            <a:ext cx="16230600" cy="4202430"/>
          </a:xfrm>
          <a:prstGeom prst="rect">
            <a:avLst/>
          </a:prstGeom>
        </p:spPr>
        <p:txBody>
          <a:bodyPr lIns="0" tIns="0" rIns="0" bIns="0" rtlCol="0" anchor="t">
            <a:spAutoFit/>
          </a:bodyPr>
          <a:lstStyle/>
          <a:p>
            <a:pPr algn="ctr">
              <a:lnSpc>
                <a:spcPts val="6719"/>
              </a:lnSpc>
            </a:pPr>
            <a:r>
              <a:rPr lang="en-US" sz="4800">
                <a:solidFill>
                  <a:srgbClr val="000000"/>
                </a:solidFill>
                <a:latin typeface="Canva Sans"/>
              </a:rPr>
              <a:t>The Contact Management System is a simple console application that can be used to store and manage contact information, including contact name and phone number. The application is written in C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8087" y="1171575"/>
            <a:ext cx="8361522" cy="1185664"/>
          </a:xfrm>
          <a:prstGeom prst="rect">
            <a:avLst/>
          </a:prstGeom>
        </p:spPr>
        <p:txBody>
          <a:bodyPr lIns="0" tIns="0" rIns="0" bIns="0" rtlCol="0" anchor="t">
            <a:spAutoFit/>
          </a:bodyPr>
          <a:lstStyle/>
          <a:p>
            <a:pPr>
              <a:lnSpc>
                <a:spcPts val="8902"/>
              </a:lnSpc>
            </a:pPr>
            <a:r>
              <a:rPr lang="en-US" sz="8727">
                <a:solidFill>
                  <a:srgbClr val="000000"/>
                </a:solidFill>
                <a:latin typeface="League Spartan"/>
              </a:rPr>
              <a:t>Features</a:t>
            </a:r>
          </a:p>
        </p:txBody>
      </p:sp>
      <p:sp>
        <p:nvSpPr>
          <p:cNvPr id="3" name="TextBox 3"/>
          <p:cNvSpPr txBox="1"/>
          <p:nvPr/>
        </p:nvSpPr>
        <p:spPr>
          <a:xfrm>
            <a:off x="2076252" y="3750344"/>
            <a:ext cx="6930395" cy="1844179"/>
          </a:xfrm>
          <a:prstGeom prst="rect">
            <a:avLst/>
          </a:prstGeom>
        </p:spPr>
        <p:txBody>
          <a:bodyPr lIns="0" tIns="0" rIns="0" bIns="0" rtlCol="0" anchor="t">
            <a:spAutoFit/>
          </a:bodyPr>
          <a:lstStyle/>
          <a:p>
            <a:pPr algn="just">
              <a:lnSpc>
                <a:spcPts val="4927"/>
              </a:lnSpc>
            </a:pPr>
            <a:r>
              <a:rPr lang="en-US" sz="3519">
                <a:solidFill>
                  <a:srgbClr val="000000"/>
                </a:solidFill>
                <a:latin typeface="Glacial Indifference"/>
              </a:rPr>
              <a:t> Users can add new contact to the list by entering contact name and phone number.</a:t>
            </a:r>
          </a:p>
        </p:txBody>
      </p:sp>
      <p:sp>
        <p:nvSpPr>
          <p:cNvPr id="4" name="TextBox 4"/>
          <p:cNvSpPr txBox="1"/>
          <p:nvPr/>
        </p:nvSpPr>
        <p:spPr>
          <a:xfrm>
            <a:off x="10958134" y="3661856"/>
            <a:ext cx="6301166" cy="2233295"/>
          </a:xfrm>
          <a:prstGeom prst="rect">
            <a:avLst/>
          </a:prstGeom>
        </p:spPr>
        <p:txBody>
          <a:bodyPr lIns="0" tIns="0" rIns="0" bIns="0" rtlCol="0" anchor="t">
            <a:spAutoFit/>
          </a:bodyPr>
          <a:lstStyle/>
          <a:p>
            <a:pPr algn="just">
              <a:lnSpc>
                <a:spcPts val="4479"/>
              </a:lnSpc>
            </a:pPr>
            <a:r>
              <a:rPr lang="en-US" sz="3199">
                <a:solidFill>
                  <a:srgbClr val="000000"/>
                </a:solidFill>
                <a:latin typeface="Glacial Indifference"/>
              </a:rPr>
              <a:t> User can delete a contact from the list based on their preference, from the beginning, end and specific position.</a:t>
            </a:r>
          </a:p>
        </p:txBody>
      </p:sp>
      <p:sp>
        <p:nvSpPr>
          <p:cNvPr id="5" name="TextBox 5"/>
          <p:cNvSpPr txBox="1"/>
          <p:nvPr/>
        </p:nvSpPr>
        <p:spPr>
          <a:xfrm>
            <a:off x="2076252" y="3194271"/>
            <a:ext cx="6551630" cy="461457"/>
          </a:xfrm>
          <a:prstGeom prst="rect">
            <a:avLst/>
          </a:prstGeom>
        </p:spPr>
        <p:txBody>
          <a:bodyPr lIns="0" tIns="0" rIns="0" bIns="0" rtlCol="0" anchor="t">
            <a:spAutoFit/>
          </a:bodyPr>
          <a:lstStyle/>
          <a:p>
            <a:pPr algn="just">
              <a:lnSpc>
                <a:spcPts val="3589"/>
              </a:lnSpc>
            </a:pPr>
            <a:r>
              <a:rPr lang="en-US" sz="3519">
                <a:solidFill>
                  <a:srgbClr val="000000"/>
                </a:solidFill>
                <a:latin typeface="League Spartan"/>
              </a:rPr>
              <a:t>Add a contact</a:t>
            </a:r>
          </a:p>
        </p:txBody>
      </p:sp>
      <p:sp>
        <p:nvSpPr>
          <p:cNvPr id="6" name="TextBox 6"/>
          <p:cNvSpPr txBox="1"/>
          <p:nvPr/>
        </p:nvSpPr>
        <p:spPr>
          <a:xfrm>
            <a:off x="10958134" y="3150192"/>
            <a:ext cx="5956790" cy="425577"/>
          </a:xfrm>
          <a:prstGeom prst="rect">
            <a:avLst/>
          </a:prstGeom>
        </p:spPr>
        <p:txBody>
          <a:bodyPr lIns="0" tIns="0" rIns="0" bIns="0" rtlCol="0" anchor="t">
            <a:spAutoFit/>
          </a:bodyPr>
          <a:lstStyle/>
          <a:p>
            <a:pPr algn="just">
              <a:lnSpc>
                <a:spcPts val="3264"/>
              </a:lnSpc>
            </a:pPr>
            <a:r>
              <a:rPr lang="en-US" sz="3200">
                <a:solidFill>
                  <a:srgbClr val="000000"/>
                </a:solidFill>
                <a:latin typeface="League Spartan"/>
              </a:rPr>
              <a:t>Delete a contact</a:t>
            </a:r>
          </a:p>
        </p:txBody>
      </p:sp>
      <p:sp>
        <p:nvSpPr>
          <p:cNvPr id="7" name="TextBox 7"/>
          <p:cNvSpPr txBox="1"/>
          <p:nvPr/>
        </p:nvSpPr>
        <p:spPr>
          <a:xfrm>
            <a:off x="2326716" y="7505846"/>
            <a:ext cx="6301166" cy="1109345"/>
          </a:xfrm>
          <a:prstGeom prst="rect">
            <a:avLst/>
          </a:prstGeom>
        </p:spPr>
        <p:txBody>
          <a:bodyPr lIns="0" tIns="0" rIns="0" bIns="0" rtlCol="0" anchor="t">
            <a:spAutoFit/>
          </a:bodyPr>
          <a:lstStyle/>
          <a:p>
            <a:pPr algn="just">
              <a:lnSpc>
                <a:spcPts val="4479"/>
              </a:lnSpc>
            </a:pPr>
            <a:r>
              <a:rPr lang="en-US" sz="3199">
                <a:solidFill>
                  <a:srgbClr val="000000"/>
                </a:solidFill>
                <a:latin typeface="Glacial Indifference"/>
              </a:rPr>
              <a:t>Users can search for a contact by entering the contact name.</a:t>
            </a:r>
          </a:p>
        </p:txBody>
      </p:sp>
      <p:sp>
        <p:nvSpPr>
          <p:cNvPr id="8" name="TextBox 8"/>
          <p:cNvSpPr txBox="1"/>
          <p:nvPr/>
        </p:nvSpPr>
        <p:spPr>
          <a:xfrm>
            <a:off x="2326716" y="6994183"/>
            <a:ext cx="5956790" cy="425577"/>
          </a:xfrm>
          <a:prstGeom prst="rect">
            <a:avLst/>
          </a:prstGeom>
        </p:spPr>
        <p:txBody>
          <a:bodyPr lIns="0" tIns="0" rIns="0" bIns="0" rtlCol="0" anchor="t">
            <a:spAutoFit/>
          </a:bodyPr>
          <a:lstStyle/>
          <a:p>
            <a:pPr algn="just">
              <a:lnSpc>
                <a:spcPts val="3264"/>
              </a:lnSpc>
            </a:pPr>
            <a:r>
              <a:rPr lang="en-US" sz="3200">
                <a:solidFill>
                  <a:srgbClr val="000000"/>
                </a:solidFill>
                <a:latin typeface="League Spartan"/>
              </a:rPr>
              <a:t>Find a contact </a:t>
            </a:r>
          </a:p>
        </p:txBody>
      </p:sp>
      <p:sp>
        <p:nvSpPr>
          <p:cNvPr id="9" name="TextBox 9"/>
          <p:cNvSpPr txBox="1"/>
          <p:nvPr/>
        </p:nvSpPr>
        <p:spPr>
          <a:xfrm>
            <a:off x="558087" y="1805673"/>
            <a:ext cx="1230658" cy="2854155"/>
          </a:xfrm>
          <a:prstGeom prst="rect">
            <a:avLst/>
          </a:prstGeom>
        </p:spPr>
        <p:txBody>
          <a:bodyPr lIns="0" tIns="0" rIns="0" bIns="0" rtlCol="0" anchor="t">
            <a:spAutoFit/>
          </a:bodyPr>
          <a:lstStyle/>
          <a:p>
            <a:pPr algn="just">
              <a:lnSpc>
                <a:spcPts val="23284"/>
              </a:lnSpc>
            </a:pPr>
            <a:r>
              <a:rPr lang="en-US" sz="16631">
                <a:solidFill>
                  <a:srgbClr val="CA36FE"/>
                </a:solidFill>
                <a:latin typeface="Playfair Display Bold"/>
              </a:rPr>
              <a:t>1</a:t>
            </a:r>
          </a:p>
        </p:txBody>
      </p:sp>
      <p:sp>
        <p:nvSpPr>
          <p:cNvPr id="10" name="TextBox 10"/>
          <p:cNvSpPr txBox="1"/>
          <p:nvPr/>
        </p:nvSpPr>
        <p:spPr>
          <a:xfrm>
            <a:off x="9477260" y="1890312"/>
            <a:ext cx="1118923" cy="2597235"/>
          </a:xfrm>
          <a:prstGeom prst="rect">
            <a:avLst/>
          </a:prstGeom>
        </p:spPr>
        <p:txBody>
          <a:bodyPr lIns="0" tIns="0" rIns="0" bIns="0" rtlCol="0" anchor="t">
            <a:spAutoFit/>
          </a:bodyPr>
          <a:lstStyle/>
          <a:p>
            <a:pPr algn="just">
              <a:lnSpc>
                <a:spcPts val="21170"/>
              </a:lnSpc>
            </a:pPr>
            <a:r>
              <a:rPr lang="en-US" sz="15121">
                <a:solidFill>
                  <a:srgbClr val="CA36FE"/>
                </a:solidFill>
                <a:latin typeface="Playfair Display Bold"/>
              </a:rPr>
              <a:t>2</a:t>
            </a:r>
          </a:p>
        </p:txBody>
      </p:sp>
      <p:sp>
        <p:nvSpPr>
          <p:cNvPr id="11" name="TextBox 11"/>
          <p:cNvSpPr txBox="1"/>
          <p:nvPr/>
        </p:nvSpPr>
        <p:spPr>
          <a:xfrm>
            <a:off x="736973" y="5734303"/>
            <a:ext cx="1118923" cy="2597235"/>
          </a:xfrm>
          <a:prstGeom prst="rect">
            <a:avLst/>
          </a:prstGeom>
        </p:spPr>
        <p:txBody>
          <a:bodyPr lIns="0" tIns="0" rIns="0" bIns="0" rtlCol="0" anchor="t">
            <a:spAutoFit/>
          </a:bodyPr>
          <a:lstStyle/>
          <a:p>
            <a:pPr algn="just">
              <a:lnSpc>
                <a:spcPts val="21170"/>
              </a:lnSpc>
            </a:pPr>
            <a:r>
              <a:rPr lang="en-US" sz="15121">
                <a:solidFill>
                  <a:srgbClr val="CA36FE"/>
                </a:solidFill>
                <a:latin typeface="Playfair Display Bold"/>
              </a:rPr>
              <a:t>3</a:t>
            </a:r>
          </a:p>
        </p:txBody>
      </p:sp>
      <p:sp>
        <p:nvSpPr>
          <p:cNvPr id="12" name="TextBox 12"/>
          <p:cNvSpPr txBox="1"/>
          <p:nvPr/>
        </p:nvSpPr>
        <p:spPr>
          <a:xfrm>
            <a:off x="10733743" y="7603221"/>
            <a:ext cx="6301166" cy="2233295"/>
          </a:xfrm>
          <a:prstGeom prst="rect">
            <a:avLst/>
          </a:prstGeom>
        </p:spPr>
        <p:txBody>
          <a:bodyPr lIns="0" tIns="0" rIns="0" bIns="0" rtlCol="0" anchor="t">
            <a:spAutoFit/>
          </a:bodyPr>
          <a:lstStyle/>
          <a:p>
            <a:pPr algn="just">
              <a:lnSpc>
                <a:spcPts val="4479"/>
              </a:lnSpc>
            </a:pPr>
            <a:r>
              <a:rPr lang="en-US" sz="3199">
                <a:solidFill>
                  <a:srgbClr val="000000"/>
                </a:solidFill>
                <a:latin typeface="Glacial Indifference"/>
              </a:rPr>
              <a:t>Users can update a contact by searching for the contact name and entering the new name and phone number.</a:t>
            </a:r>
          </a:p>
        </p:txBody>
      </p:sp>
      <p:sp>
        <p:nvSpPr>
          <p:cNvPr id="13" name="TextBox 13"/>
          <p:cNvSpPr txBox="1"/>
          <p:nvPr/>
        </p:nvSpPr>
        <p:spPr>
          <a:xfrm>
            <a:off x="10733743" y="7091558"/>
            <a:ext cx="5956790" cy="425577"/>
          </a:xfrm>
          <a:prstGeom prst="rect">
            <a:avLst/>
          </a:prstGeom>
        </p:spPr>
        <p:txBody>
          <a:bodyPr lIns="0" tIns="0" rIns="0" bIns="0" rtlCol="0" anchor="t">
            <a:spAutoFit/>
          </a:bodyPr>
          <a:lstStyle/>
          <a:p>
            <a:pPr algn="just">
              <a:lnSpc>
                <a:spcPts val="3264"/>
              </a:lnSpc>
            </a:pPr>
            <a:r>
              <a:rPr lang="en-US" sz="3200">
                <a:solidFill>
                  <a:srgbClr val="000000"/>
                </a:solidFill>
                <a:latin typeface="League Spartan"/>
              </a:rPr>
              <a:t>Update a contact</a:t>
            </a:r>
          </a:p>
        </p:txBody>
      </p:sp>
      <p:sp>
        <p:nvSpPr>
          <p:cNvPr id="14" name="TextBox 14"/>
          <p:cNvSpPr txBox="1"/>
          <p:nvPr/>
        </p:nvSpPr>
        <p:spPr>
          <a:xfrm>
            <a:off x="9144000" y="5831678"/>
            <a:ext cx="1118923" cy="2597235"/>
          </a:xfrm>
          <a:prstGeom prst="rect">
            <a:avLst/>
          </a:prstGeom>
        </p:spPr>
        <p:txBody>
          <a:bodyPr lIns="0" tIns="0" rIns="0" bIns="0" rtlCol="0" anchor="t">
            <a:spAutoFit/>
          </a:bodyPr>
          <a:lstStyle/>
          <a:p>
            <a:pPr algn="just">
              <a:lnSpc>
                <a:spcPts val="21170"/>
              </a:lnSpc>
            </a:pPr>
            <a:r>
              <a:rPr lang="en-US" sz="15121">
                <a:solidFill>
                  <a:srgbClr val="CA36FE"/>
                </a:solidFill>
                <a:latin typeface="Playfair Display"/>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7978" y="893531"/>
            <a:ext cx="15451750" cy="1135633"/>
          </a:xfrm>
          <a:prstGeom prst="rect">
            <a:avLst/>
          </a:prstGeom>
        </p:spPr>
        <p:txBody>
          <a:bodyPr lIns="0" tIns="0" rIns="0" bIns="0" rtlCol="0" anchor="t">
            <a:spAutoFit/>
          </a:bodyPr>
          <a:lstStyle/>
          <a:p>
            <a:pPr>
              <a:lnSpc>
                <a:spcPts val="8596"/>
              </a:lnSpc>
            </a:pPr>
            <a:r>
              <a:rPr lang="en-US" sz="8427">
                <a:solidFill>
                  <a:srgbClr val="000000"/>
                </a:solidFill>
                <a:latin typeface="League Spartan"/>
              </a:rPr>
              <a:t>Overview of the Program</a:t>
            </a:r>
          </a:p>
        </p:txBody>
      </p:sp>
      <p:sp>
        <p:nvSpPr>
          <p:cNvPr id="3" name="TextBox 3"/>
          <p:cNvSpPr txBox="1"/>
          <p:nvPr/>
        </p:nvSpPr>
        <p:spPr>
          <a:xfrm>
            <a:off x="1028700" y="2438740"/>
            <a:ext cx="16230600" cy="3841388"/>
          </a:xfrm>
          <a:prstGeom prst="rect">
            <a:avLst/>
          </a:prstGeom>
        </p:spPr>
        <p:txBody>
          <a:bodyPr lIns="0" tIns="0" rIns="0" bIns="0" rtlCol="0" anchor="t">
            <a:spAutoFit/>
          </a:bodyPr>
          <a:lstStyle/>
          <a:p>
            <a:pPr>
              <a:lnSpc>
                <a:spcPts val="6144"/>
              </a:lnSpc>
            </a:pPr>
            <a:r>
              <a:rPr lang="en-US" sz="4389">
                <a:solidFill>
                  <a:srgbClr val="000000"/>
                </a:solidFill>
                <a:latin typeface="Canva Sans"/>
              </a:rPr>
              <a:t>This program is implemented using a doubly linked list. It provides the user with the ability to add, delete, find, and update contact details. The program uses a struct named "Contact" to store contact details, including the name and phone number. The program uses the following functions:</a:t>
            </a:r>
          </a:p>
        </p:txBody>
      </p:sp>
      <p:sp>
        <p:nvSpPr>
          <p:cNvPr id="4" name="TextBox 4"/>
          <p:cNvSpPr txBox="1"/>
          <p:nvPr/>
        </p:nvSpPr>
        <p:spPr>
          <a:xfrm>
            <a:off x="777831" y="6708752"/>
            <a:ext cx="16092044" cy="2831296"/>
          </a:xfrm>
          <a:prstGeom prst="rect">
            <a:avLst/>
          </a:prstGeom>
        </p:spPr>
        <p:txBody>
          <a:bodyPr lIns="0" tIns="0" rIns="0" bIns="0" rtlCol="0" anchor="t">
            <a:spAutoFit/>
          </a:bodyPr>
          <a:lstStyle/>
          <a:p>
            <a:pPr marL="870436" lvl="1" indent="-435218">
              <a:lnSpc>
                <a:spcPts val="5644"/>
              </a:lnSpc>
              <a:buFont typeface="Arial"/>
              <a:buChar char="•"/>
            </a:pPr>
            <a:r>
              <a:rPr lang="en-US" sz="4031">
                <a:solidFill>
                  <a:srgbClr val="8134D8"/>
                </a:solidFill>
                <a:latin typeface="Canva Sans Bold"/>
              </a:rPr>
              <a:t>addContact()</a:t>
            </a:r>
            <a:r>
              <a:rPr lang="en-US" sz="4031">
                <a:solidFill>
                  <a:srgbClr val="000000"/>
                </a:solidFill>
                <a:latin typeface="Canva Sans"/>
              </a:rPr>
              <a:t>: This function adds a new contact to the contact list. It prompts the user to enter the name and phone number of the contact and then adds the contact to the end of the list.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12910"/>
            <a:ext cx="16092044" cy="1402546"/>
          </a:xfrm>
          <a:prstGeom prst="rect">
            <a:avLst/>
          </a:prstGeom>
        </p:spPr>
        <p:txBody>
          <a:bodyPr lIns="0" tIns="0" rIns="0" bIns="0" rtlCol="0" anchor="t">
            <a:spAutoFit/>
          </a:bodyPr>
          <a:lstStyle/>
          <a:p>
            <a:pPr marL="870436" lvl="1" indent="-435218">
              <a:lnSpc>
                <a:spcPts val="5644"/>
              </a:lnSpc>
              <a:buFont typeface="Arial"/>
              <a:buChar char="•"/>
            </a:pPr>
            <a:r>
              <a:rPr lang="en-US" sz="4031">
                <a:solidFill>
                  <a:srgbClr val="8134D8"/>
                </a:solidFill>
                <a:latin typeface="Canva Sans Bold"/>
              </a:rPr>
              <a:t>findContact(): </a:t>
            </a:r>
            <a:r>
              <a:rPr lang="en-US" sz="4031">
                <a:solidFill>
                  <a:srgbClr val="000000"/>
                </a:solidFill>
                <a:latin typeface="Canva Sans"/>
              </a:rPr>
              <a:t>This function searches for a contact by name and displays the name and phone number if found.</a:t>
            </a:r>
          </a:p>
        </p:txBody>
      </p:sp>
      <p:sp>
        <p:nvSpPr>
          <p:cNvPr id="3" name="TextBox 3"/>
          <p:cNvSpPr txBox="1"/>
          <p:nvPr/>
        </p:nvSpPr>
        <p:spPr>
          <a:xfrm>
            <a:off x="1028700" y="2322426"/>
            <a:ext cx="16092044" cy="1402546"/>
          </a:xfrm>
          <a:prstGeom prst="rect">
            <a:avLst/>
          </a:prstGeom>
        </p:spPr>
        <p:txBody>
          <a:bodyPr lIns="0" tIns="0" rIns="0" bIns="0" rtlCol="0" anchor="t">
            <a:spAutoFit/>
          </a:bodyPr>
          <a:lstStyle/>
          <a:p>
            <a:pPr marL="870436" lvl="1" indent="-435218">
              <a:lnSpc>
                <a:spcPts val="5644"/>
              </a:lnSpc>
              <a:buFont typeface="Arial"/>
              <a:buChar char="•"/>
            </a:pPr>
            <a:r>
              <a:rPr lang="en-US" sz="4031">
                <a:solidFill>
                  <a:srgbClr val="8134D8"/>
                </a:solidFill>
                <a:latin typeface="Canva Sans Bold"/>
              </a:rPr>
              <a:t>deleteContactBeg()</a:t>
            </a:r>
            <a:r>
              <a:rPr lang="en-US" sz="4031">
                <a:solidFill>
                  <a:srgbClr val="000000"/>
                </a:solidFill>
                <a:latin typeface="Canva Sans"/>
              </a:rPr>
              <a:t>: This function deletes the first contact in the list.</a:t>
            </a:r>
          </a:p>
        </p:txBody>
      </p:sp>
      <p:sp>
        <p:nvSpPr>
          <p:cNvPr id="4" name="TextBox 4"/>
          <p:cNvSpPr txBox="1"/>
          <p:nvPr/>
        </p:nvSpPr>
        <p:spPr>
          <a:xfrm>
            <a:off x="1028700" y="6137168"/>
            <a:ext cx="16230600" cy="2116921"/>
          </a:xfrm>
          <a:prstGeom prst="rect">
            <a:avLst/>
          </a:prstGeom>
        </p:spPr>
        <p:txBody>
          <a:bodyPr lIns="0" tIns="0" rIns="0" bIns="0" rtlCol="0" anchor="t">
            <a:spAutoFit/>
          </a:bodyPr>
          <a:lstStyle/>
          <a:p>
            <a:pPr marL="870436" lvl="1" indent="-435218">
              <a:lnSpc>
                <a:spcPts val="5644"/>
              </a:lnSpc>
              <a:buFont typeface="Arial"/>
              <a:buChar char="•"/>
            </a:pPr>
            <a:r>
              <a:rPr lang="en-US" sz="4031">
                <a:solidFill>
                  <a:srgbClr val="8134D8"/>
                </a:solidFill>
                <a:latin typeface="Canva Sans Bold"/>
              </a:rPr>
              <a:t>updateContact()</a:t>
            </a:r>
            <a:r>
              <a:rPr lang="en-US" sz="4031">
                <a:solidFill>
                  <a:srgbClr val="000000"/>
                </a:solidFill>
                <a:latin typeface="Canva Sans"/>
              </a:rPr>
              <a:t>: This function allows the user to update the phone number for a contact by searching for the contact by name.</a:t>
            </a:r>
          </a:p>
        </p:txBody>
      </p:sp>
      <p:sp>
        <p:nvSpPr>
          <p:cNvPr id="5" name="TextBox 5"/>
          <p:cNvSpPr txBox="1"/>
          <p:nvPr/>
        </p:nvSpPr>
        <p:spPr>
          <a:xfrm>
            <a:off x="1097978" y="4229797"/>
            <a:ext cx="16161322" cy="1402546"/>
          </a:xfrm>
          <a:prstGeom prst="rect">
            <a:avLst/>
          </a:prstGeom>
        </p:spPr>
        <p:txBody>
          <a:bodyPr lIns="0" tIns="0" rIns="0" bIns="0" rtlCol="0" anchor="t">
            <a:spAutoFit/>
          </a:bodyPr>
          <a:lstStyle/>
          <a:p>
            <a:pPr marL="870436" lvl="1" indent="-435218">
              <a:lnSpc>
                <a:spcPts val="5644"/>
              </a:lnSpc>
              <a:buFont typeface="Arial"/>
              <a:buChar char="•"/>
            </a:pPr>
            <a:r>
              <a:rPr lang="en-US" sz="4031">
                <a:solidFill>
                  <a:srgbClr val="8134D8"/>
                </a:solidFill>
                <a:latin typeface="Canva Sans Bold"/>
              </a:rPr>
              <a:t>deleteContactEnd()</a:t>
            </a:r>
            <a:r>
              <a:rPr lang="en-US" sz="4031">
                <a:solidFill>
                  <a:srgbClr val="000000"/>
                </a:solidFill>
                <a:latin typeface="Canva Sans"/>
              </a:rPr>
              <a:t>: This function deletes the last contact in the list.</a:t>
            </a:r>
          </a:p>
        </p:txBody>
      </p:sp>
      <p:sp>
        <p:nvSpPr>
          <p:cNvPr id="6" name="TextBox 6"/>
          <p:cNvSpPr txBox="1"/>
          <p:nvPr/>
        </p:nvSpPr>
        <p:spPr>
          <a:xfrm>
            <a:off x="1028700" y="8518927"/>
            <a:ext cx="16230600" cy="1402546"/>
          </a:xfrm>
          <a:prstGeom prst="rect">
            <a:avLst/>
          </a:prstGeom>
        </p:spPr>
        <p:txBody>
          <a:bodyPr lIns="0" tIns="0" rIns="0" bIns="0" rtlCol="0" anchor="t">
            <a:spAutoFit/>
          </a:bodyPr>
          <a:lstStyle/>
          <a:p>
            <a:pPr marL="870436" lvl="1" indent="-435218">
              <a:lnSpc>
                <a:spcPts val="5644"/>
              </a:lnSpc>
              <a:buFont typeface="Arial"/>
              <a:buChar char="•"/>
            </a:pPr>
            <a:r>
              <a:rPr lang="en-US" sz="4031" dirty="0" err="1">
                <a:solidFill>
                  <a:srgbClr val="8134D8"/>
                </a:solidFill>
                <a:latin typeface="Canva Sans Bold"/>
              </a:rPr>
              <a:t>bubbleSort</a:t>
            </a:r>
            <a:r>
              <a:rPr lang="en-US" sz="4031" dirty="0">
                <a:solidFill>
                  <a:srgbClr val="8134D8"/>
                </a:solidFill>
                <a:latin typeface="Canva Sans Bold"/>
              </a:rPr>
              <a:t>(): </a:t>
            </a:r>
            <a:r>
              <a:rPr lang="en-US" sz="4031" dirty="0">
                <a:solidFill>
                  <a:srgbClr val="000000"/>
                </a:solidFill>
                <a:latin typeface="Canva Sans"/>
              </a:rPr>
              <a:t>This function is used to sort the contacts in alphabetical order based on their names.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49201" y="1208981"/>
            <a:ext cx="16589599" cy="7899278"/>
          </a:xfrm>
          <a:prstGeom prst="rect">
            <a:avLst/>
          </a:prstGeom>
        </p:spPr>
        <p:txBody>
          <a:bodyPr lIns="0" tIns="0" rIns="0" bIns="0" rtlCol="0" anchor="t">
            <a:spAutoFit/>
          </a:bodyPr>
          <a:lstStyle/>
          <a:p>
            <a:pPr>
              <a:lnSpc>
                <a:spcPts val="6223"/>
              </a:lnSpc>
            </a:pPr>
            <a:r>
              <a:rPr lang="en-US" sz="4445" dirty="0">
                <a:solidFill>
                  <a:srgbClr val="000000"/>
                </a:solidFill>
                <a:latin typeface="Canva Sans"/>
              </a:rPr>
              <a:t>This program uses a doubly linked list, which allows for efficient traversal of the list in both forward and backward directions.  It allows efficient insertion and deletion of contact from the list.</a:t>
            </a:r>
          </a:p>
          <a:p>
            <a:pPr>
              <a:lnSpc>
                <a:spcPts val="6223"/>
              </a:lnSpc>
            </a:pPr>
            <a:endParaRPr lang="en-US" sz="4445" dirty="0">
              <a:solidFill>
                <a:srgbClr val="000000"/>
              </a:solidFill>
              <a:latin typeface="Canva Sans"/>
            </a:endParaRPr>
          </a:p>
          <a:p>
            <a:pPr>
              <a:lnSpc>
                <a:spcPts val="6223"/>
              </a:lnSpc>
            </a:pPr>
            <a:r>
              <a:rPr lang="en-US" sz="4445" dirty="0">
                <a:solidFill>
                  <a:srgbClr val="000000"/>
                </a:solidFill>
                <a:latin typeface="Canva Sans"/>
              </a:rPr>
              <a:t>This program uses the bubble sort to arrange the contacts in alphabetical order.</a:t>
            </a:r>
          </a:p>
          <a:p>
            <a:pPr>
              <a:lnSpc>
                <a:spcPts val="6223"/>
              </a:lnSpc>
            </a:pPr>
            <a:endParaRPr lang="en-US" sz="4445" dirty="0">
              <a:solidFill>
                <a:srgbClr val="000000"/>
              </a:solidFill>
              <a:latin typeface="Canva Sans"/>
            </a:endParaRPr>
          </a:p>
          <a:p>
            <a:pPr>
              <a:lnSpc>
                <a:spcPts val="6223"/>
              </a:lnSpc>
            </a:pPr>
            <a:r>
              <a:rPr lang="en-US" sz="4445" dirty="0">
                <a:solidFill>
                  <a:srgbClr val="000000"/>
                </a:solidFill>
                <a:latin typeface="Canva Sans"/>
              </a:rPr>
              <a:t>The program also uses arrays to store name and phone number.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03237" y="4274503"/>
            <a:ext cx="9081526"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Glacial Indifference Bold</vt:lpstr>
      <vt:lpstr>League Spartan</vt:lpstr>
      <vt:lpstr>Playfair Display Bold</vt:lpstr>
      <vt:lpstr>Glacial Indifference</vt:lpstr>
      <vt:lpstr>Canva Sans</vt:lpstr>
      <vt:lpstr>Canva Sans Bold</vt:lpstr>
      <vt:lpstr>Playfair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 Using Doubly Linked List</dc:title>
  <cp:lastModifiedBy>Osti</cp:lastModifiedBy>
  <cp:revision>4</cp:revision>
  <dcterms:created xsi:type="dcterms:W3CDTF">2006-08-16T00:00:00Z</dcterms:created>
  <dcterms:modified xsi:type="dcterms:W3CDTF">2023-02-18T15:00:00Z</dcterms:modified>
  <dc:identifier>DAFa5cJUfTw</dc:identifier>
</cp:coreProperties>
</file>