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  <p:embeddedFontLst>
    <p:embeddedFont>
      <p:font typeface="WCRTQV+WalterTurncoat-Regular"/>
      <p:regular r:id="rId26"/>
    </p:embeddedFont>
    <p:embeddedFont>
      <p:font typeface="HVRCHR+ArialMT"/>
      <p:regular r:id="rId27"/>
    </p:embeddedFont>
    <p:embeddedFont>
      <p:font typeface="SGVFHS+WalterTurncoat-Regular,Bold"/>
      <p:regular r:id="rId28"/>
    </p:embeddedFont>
    <p:embeddedFont>
      <p:font typeface="QNFUSU+Nunito-Bold"/>
      <p:regular r:id="rId29"/>
    </p:embeddedFont>
    <p:embeddedFont>
      <p:font typeface="NQMGNS+Nunito-Regular"/>
      <p:regular r:id="rId30"/>
    </p:embeddedFont>
    <p:embeddedFont>
      <p:font typeface="VGCDUJ+MS-Gothic"/>
      <p:regular r:id="rId31"/>
    </p:embeddedFont>
    <p:embeddedFont>
      <p:font typeface="GGMBOG+Nunito-Italic"/>
      <p:regular r:id="rId32"/>
    </p:embeddedFont>
    <p:embeddedFont>
      <p:font typeface="QONTBU+Arial-BoldMT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30" Type="http://schemas.openxmlformats.org/officeDocument/2006/relationships/font" Target="fonts/font5.fntdata" /><Relationship Id="rId31" Type="http://schemas.openxmlformats.org/officeDocument/2006/relationships/font" Target="fonts/font6.fntdata" /><Relationship Id="rId32" Type="http://schemas.openxmlformats.org/officeDocument/2006/relationships/font" Target="fonts/font7.fntdata" /><Relationship Id="rId33" Type="http://schemas.openxmlformats.org/officeDocument/2006/relationships/font" Target="fonts/font8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chat.openai.com/chat" TargetMode="External" /><Relationship Id="rId3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5518" y="167646"/>
            <a:ext cx="5917820" cy="152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62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PRESENTATION</a:t>
            </a:r>
            <a:r>
              <a:rPr dirty="0" sz="4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4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ON</a:t>
            </a:r>
          </a:p>
          <a:p>
            <a:pPr marL="1903412" marR="0">
              <a:lnSpc>
                <a:spcPts val="5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3743" y="211456"/>
            <a:ext cx="745703" cy="450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9">
                <a:solidFill>
                  <a:srgbClr val="000000"/>
                </a:solidFill>
                <a:latin typeface="HVRCHR+ArialMT"/>
                <a:cs typeface="HVRCHR+ArialMT"/>
              </a:rPr>
              <a:t>111111</a:t>
            </a:r>
          </a:p>
          <a:p>
            <a:pPr marL="16311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CHR+ArialMT"/>
                <a:cs typeface="HVRCHR+ArialMT"/>
              </a:rPr>
              <a:t>1jbl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07058" y="363857"/>
            <a:ext cx="25128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VRCHR+ArialMT"/>
                <a:cs typeface="HVRCHR+ArialMT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789" y="2069449"/>
            <a:ext cx="3614982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DATA</a:t>
            </a:r>
            <a:r>
              <a:rPr dirty="0" sz="2400" spc="168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STRUCTURE</a:t>
            </a:r>
            <a:r>
              <a:rPr dirty="0" sz="2400" spc="168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789" y="2435209"/>
            <a:ext cx="3728584" cy="15520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ALGORITHM</a:t>
            </a:r>
            <a:r>
              <a:rPr dirty="0" sz="2400" spc="168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(DSA)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ADVANCED</a:t>
            </a:r>
            <a:r>
              <a:rPr dirty="0" sz="2400" spc="167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COLLEGE</a:t>
            </a:r>
            <a:r>
              <a:rPr dirty="0" sz="2400" spc="168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OF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ENGINEERING</a:t>
            </a:r>
            <a:r>
              <a:rPr dirty="0" sz="2400" spc="167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AND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MANAGEMENT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2789" y="3898249"/>
            <a:ext cx="3071952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FEBRUARY</a:t>
            </a:r>
            <a:r>
              <a:rPr dirty="0" sz="2400" spc="167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14</a:t>
            </a:r>
            <a:r>
              <a:rPr dirty="0" sz="2400" spc="167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 </a:t>
            </a:r>
            <a:r>
              <a:rPr dirty="0" sz="2400">
                <a:solidFill>
                  <a:srgbClr val="ffffff"/>
                </a:solidFill>
                <a:latin typeface="SGVFHS+WalterTurncoat-Regular,Bold"/>
                <a:cs typeface="SGVFHS+WalterTurncoat-Regular,Bold"/>
              </a:rPr>
              <a:t>,2023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78458" y="178163"/>
            <a:ext cx="327657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124" y="508646"/>
            <a:ext cx="4674432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APPLICATION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OF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724" y="1294722"/>
            <a:ext cx="3615740" cy="2068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7598ff"/>
                </a:solidFill>
                <a:latin typeface="VGCDUJ+MS-Gothic"/>
                <a:cs typeface="VGCDUJ+MS-Gothic"/>
              </a:rPr>
              <a:t>➜</a:t>
            </a:r>
            <a:r>
              <a:rPr dirty="0" sz="2000" spc="300">
                <a:solidFill>
                  <a:srgbClr val="7598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Backtracking</a:t>
            </a:r>
          </a:p>
          <a:p>
            <a:pPr marL="0" marR="0">
              <a:lnSpc>
                <a:spcPts val="2740"/>
              </a:lnSpc>
              <a:spcBef>
                <a:spcPts val="621"/>
              </a:spcBef>
              <a:spcAft>
                <a:spcPts val="0"/>
              </a:spcAft>
            </a:pPr>
            <a:r>
              <a:rPr dirty="0" sz="2000">
                <a:solidFill>
                  <a:srgbClr val="7598ff"/>
                </a:solidFill>
                <a:latin typeface="VGCDUJ+MS-Gothic"/>
                <a:cs typeface="VGCDUJ+MS-Gothic"/>
              </a:rPr>
              <a:t>➜</a:t>
            </a:r>
            <a:r>
              <a:rPr dirty="0" sz="2000" spc="300">
                <a:solidFill>
                  <a:srgbClr val="7598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String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Reversal</a:t>
            </a:r>
          </a:p>
          <a:p>
            <a:pPr marL="0" marR="0">
              <a:lnSpc>
                <a:spcPts val="2740"/>
              </a:lnSpc>
              <a:spcBef>
                <a:spcPts val="571"/>
              </a:spcBef>
              <a:spcAft>
                <a:spcPts val="0"/>
              </a:spcAft>
            </a:pPr>
            <a:r>
              <a:rPr dirty="0" sz="2000">
                <a:solidFill>
                  <a:srgbClr val="7598ff"/>
                </a:solidFill>
                <a:latin typeface="VGCDUJ+MS-Gothic"/>
                <a:cs typeface="VGCDUJ+MS-Gothic"/>
              </a:rPr>
              <a:t>➜</a:t>
            </a:r>
            <a:r>
              <a:rPr dirty="0" sz="2000" spc="300">
                <a:solidFill>
                  <a:srgbClr val="7598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Function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Calls</a:t>
            </a:r>
          </a:p>
          <a:p>
            <a:pPr marL="0" marR="0">
              <a:lnSpc>
                <a:spcPts val="2740"/>
              </a:lnSpc>
              <a:spcBef>
                <a:spcPts val="571"/>
              </a:spcBef>
              <a:spcAft>
                <a:spcPts val="0"/>
              </a:spcAft>
            </a:pPr>
            <a:r>
              <a:rPr dirty="0" sz="2000">
                <a:solidFill>
                  <a:srgbClr val="7598ff"/>
                </a:solidFill>
                <a:latin typeface="VGCDUJ+MS-Gothic"/>
                <a:cs typeface="VGCDUJ+MS-Gothic"/>
              </a:rPr>
              <a:t>➜</a:t>
            </a:r>
            <a:r>
              <a:rPr dirty="0" sz="2000" spc="300">
                <a:solidFill>
                  <a:srgbClr val="7598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Expression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Conversion</a:t>
            </a:r>
          </a:p>
          <a:p>
            <a:pPr marL="0" marR="0">
              <a:lnSpc>
                <a:spcPts val="2740"/>
              </a:lnSpc>
              <a:spcBef>
                <a:spcPts val="571"/>
              </a:spcBef>
              <a:spcAft>
                <a:spcPts val="0"/>
              </a:spcAft>
            </a:pPr>
            <a:r>
              <a:rPr dirty="0" sz="2000">
                <a:solidFill>
                  <a:srgbClr val="7598ff"/>
                </a:solidFill>
                <a:latin typeface="VGCDUJ+MS-Gothic"/>
                <a:cs typeface="VGCDUJ+MS-Gothic"/>
              </a:rPr>
              <a:t>➜</a:t>
            </a:r>
            <a:r>
              <a:rPr dirty="0" sz="2000" spc="300">
                <a:solidFill>
                  <a:srgbClr val="7598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Expression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2400">
                <a:solidFill>
                  <a:srgbClr val="c6c8d6"/>
                </a:solidFill>
                <a:latin typeface="NQMGNS+Nunito-Regular"/>
                <a:cs typeface="NQMGNS+Nunito-Regular"/>
              </a:rPr>
              <a:t>Evaluation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41958" y="178163"/>
            <a:ext cx="264293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358" y="651374"/>
            <a:ext cx="2546276" cy="826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STACK</a:t>
            </a:r>
            <a:r>
              <a:rPr dirty="0" sz="2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OPERATION</a:t>
            </a:r>
          </a:p>
          <a:p>
            <a:pPr marL="457200" marR="0">
              <a:lnSpc>
                <a:spcPts val="3281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1.</a:t>
            </a:r>
            <a:r>
              <a:rPr dirty="0" sz="2400" spc="69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PUSH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4558" y="1440112"/>
            <a:ext cx="1098770" cy="871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2.</a:t>
            </a:r>
            <a:r>
              <a:rPr dirty="0" sz="2400" spc="162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POP</a:t>
            </a:r>
          </a:p>
          <a:p>
            <a:pPr marL="0" marR="0">
              <a:lnSpc>
                <a:spcPts val="3281"/>
              </a:lnSpc>
              <a:spcBef>
                <a:spcPts val="2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3.</a:t>
            </a:r>
            <a:r>
              <a:rPr dirty="0" sz="2400" spc="61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PEEK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0082" y="2520866"/>
            <a:ext cx="3061259" cy="843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AN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ABSTRACT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TYPE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CONSISTS</a:t>
            </a:r>
          </a:p>
          <a:p>
            <a:pPr marL="0" marR="0">
              <a:lnSpc>
                <a:spcPts val="1370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A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TYPE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TOGETHER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WITH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A</a:t>
            </a:r>
          </a:p>
          <a:p>
            <a:pPr marL="0" marR="0">
              <a:lnSpc>
                <a:spcPts val="1370"/>
              </a:lnSpc>
              <a:spcBef>
                <a:spcPts val="285"/>
              </a:spcBef>
              <a:spcAft>
                <a:spcPts val="0"/>
              </a:spcAft>
            </a:pP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SET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OPERATIONS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WHICH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DEFINES</a:t>
            </a:r>
          </a:p>
          <a:p>
            <a:pPr marL="0" marR="0">
              <a:lnSpc>
                <a:spcPts val="1370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HOW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THE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TYPE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MAY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BE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MANIPULATED.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0082" y="3572426"/>
            <a:ext cx="1380744" cy="21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IT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CONSISTS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0082" y="3896835"/>
            <a:ext cx="2273351" cy="328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dd41"/>
                </a:solidFill>
                <a:latin typeface="NQMGNS+Nunito-Regular"/>
                <a:cs typeface="NQMGNS+Nunito-Regular"/>
              </a:rPr>
              <a:t>1.</a:t>
            </a:r>
            <a:r>
              <a:rPr dirty="0" sz="2000" spc="528">
                <a:solidFill>
                  <a:srgbClr val="ffdd41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DECLARATION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0082" y="4107147"/>
            <a:ext cx="2722168" cy="328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dd41"/>
                </a:solidFill>
                <a:latin typeface="NQMGNS+Nunito-Regular"/>
                <a:cs typeface="NQMGNS+Nunito-Regular"/>
              </a:rPr>
              <a:t>2.</a:t>
            </a:r>
            <a:r>
              <a:rPr dirty="0" sz="2000" spc="528">
                <a:solidFill>
                  <a:srgbClr val="ffdd41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DECLARATION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200">
                <a:solidFill>
                  <a:srgbClr val="c6c8d6"/>
                </a:solidFill>
                <a:latin typeface="NQMGNS+Nunito-Regular"/>
                <a:cs typeface="NQMGNS+Nunito-Regular"/>
              </a:rPr>
              <a:t>OPERATION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4756" y="273227"/>
            <a:ext cx="4302111" cy="6631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PUSH</a:t>
            </a: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2650" y="998950"/>
            <a:ext cx="998905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1.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650" y="1416018"/>
            <a:ext cx="3619805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2.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Check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for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OVERFLOW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2650" y="1833086"/>
            <a:ext cx="4011168" cy="930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3.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If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OVERFLOW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exists,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then</a:t>
            </a:r>
          </a:p>
          <a:p>
            <a:pPr marL="34290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print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“STACK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OVERFLOW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!”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and</a:t>
            </a:r>
          </a:p>
          <a:p>
            <a:pPr marL="342900" marR="0">
              <a:lnSpc>
                <a:spcPts val="2055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exit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2650" y="2881090"/>
            <a:ext cx="3185236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4.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Else,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Increase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top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by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32650" y="3298158"/>
            <a:ext cx="4091406" cy="614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5.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Read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data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that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is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be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inserted</a:t>
            </a:r>
          </a:p>
          <a:p>
            <a:pPr marL="34290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say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“data”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32650" y="4030694"/>
            <a:ext cx="4041343" cy="716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6.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Set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data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top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of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</a:p>
          <a:p>
            <a:pPr marL="0" marR="0">
              <a:lnSpc>
                <a:spcPts val="2055"/>
              </a:lnSpc>
              <a:spcBef>
                <a:spcPts val="117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7.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Stop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7950" y="273227"/>
            <a:ext cx="3996245" cy="6631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POP</a:t>
            </a: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2650" y="998950"/>
            <a:ext cx="998905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1.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650" y="1416018"/>
            <a:ext cx="3792169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2.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Check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for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UNDERFLOW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2650" y="1833086"/>
            <a:ext cx="4183532" cy="930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3.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If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UNDERFLOW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exists,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then</a:t>
            </a:r>
          </a:p>
          <a:p>
            <a:pPr marL="34290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print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“STACK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UNDERFLOW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!”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and</a:t>
            </a:r>
          </a:p>
          <a:p>
            <a:pPr marL="342900" marR="0">
              <a:lnSpc>
                <a:spcPts val="2055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exit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2650" y="2881090"/>
            <a:ext cx="4372356" cy="6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4.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Else,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Remove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data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from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top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of</a:t>
            </a:r>
          </a:p>
          <a:p>
            <a:pPr marL="34290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32650" y="3613626"/>
            <a:ext cx="2744266" cy="716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5.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Decrease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top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by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1</a:t>
            </a:r>
          </a:p>
          <a:p>
            <a:pPr marL="0" marR="0">
              <a:lnSpc>
                <a:spcPts val="2055"/>
              </a:lnSpc>
              <a:spcBef>
                <a:spcPts val="117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6.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Stop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4281" y="273227"/>
            <a:ext cx="4285195" cy="6631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PEEK</a:t>
            </a: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600">
                <a:solidFill>
                  <a:srgbClr val="ff594c"/>
                </a:solidFill>
                <a:latin typeface="WCRTQV+WalterTurncoat-Regular"/>
                <a:cs typeface="WCRTQV+WalterTurncoat-Regular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2650" y="998950"/>
            <a:ext cx="998905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1.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650" y="1416018"/>
            <a:ext cx="3792169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2.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Check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for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UNDERFLOW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2650" y="1833086"/>
            <a:ext cx="4183532" cy="930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3.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If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UNDERFLOW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exists,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then</a:t>
            </a:r>
          </a:p>
          <a:p>
            <a:pPr marL="34290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print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“STACK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UNDERFLOW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!”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and</a:t>
            </a:r>
          </a:p>
          <a:p>
            <a:pPr marL="342900" marR="0">
              <a:lnSpc>
                <a:spcPts val="2055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exit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2650" y="2881090"/>
            <a:ext cx="3665982" cy="1133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4.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Else,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Set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I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=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top</a:t>
            </a:r>
          </a:p>
          <a:p>
            <a:pPr marL="0" marR="0">
              <a:lnSpc>
                <a:spcPts val="2055"/>
              </a:lnSpc>
              <a:spcBef>
                <a:spcPts val="117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5.</a:t>
            </a:r>
            <a:r>
              <a:rPr dirty="0" sz="1800" spc="121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Display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top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of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element</a:t>
            </a:r>
          </a:p>
          <a:p>
            <a:pPr marL="0" marR="0">
              <a:lnSpc>
                <a:spcPts val="2055"/>
              </a:lnSpc>
              <a:spcBef>
                <a:spcPts val="122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6.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5fdef0"/>
                </a:solidFill>
                <a:latin typeface="NQMGNS+Nunito-Regular"/>
                <a:cs typeface="NQMGNS+Nunito-Regular"/>
              </a:rPr>
              <a:t>Stop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00225" y="155021"/>
            <a:ext cx="5690158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UNDERFLOW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AND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OVERFLOW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7983" y="178163"/>
            <a:ext cx="318306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05506" y="1096434"/>
            <a:ext cx="2664155" cy="1111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A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IS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SAID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TO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BE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IN</a:t>
            </a:r>
          </a:p>
          <a:p>
            <a:pPr marL="0" marR="0">
              <a:lnSpc>
                <a:spcPts val="1827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OVERFLOW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STATE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IF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THE</a:t>
            </a:r>
          </a:p>
          <a:p>
            <a:pPr marL="0" marR="0">
              <a:lnSpc>
                <a:spcPts val="1827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IS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COMPLETELY</a:t>
            </a:r>
          </a:p>
          <a:p>
            <a:pPr marL="0" marR="0">
              <a:lnSpc>
                <a:spcPts val="1827"/>
              </a:lnSpc>
              <a:spcBef>
                <a:spcPts val="43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FULL.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2298" y="1496484"/>
            <a:ext cx="2664155" cy="830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A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IS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SAID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TO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BE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IN</a:t>
            </a:r>
          </a:p>
          <a:p>
            <a:pPr marL="0" marR="0">
              <a:lnSpc>
                <a:spcPts val="1827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UNDERFLOW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STATE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IF</a:t>
            </a:r>
          </a:p>
          <a:p>
            <a:pPr marL="0" marR="0">
              <a:lnSpc>
                <a:spcPts val="1827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THE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2298" y="2337732"/>
            <a:ext cx="2211426" cy="270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COMPLETELY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c6c8d6"/>
                </a:solidFill>
                <a:latin typeface="NQMGNS+Nunito-Regular"/>
                <a:cs typeface="NQMGNS+Nunito-Regular"/>
              </a:rPr>
              <a:t>EMPTY.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41900" y="2591018"/>
            <a:ext cx="2499360" cy="328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c6c8d6"/>
                </a:solidFill>
                <a:latin typeface="NQMGNS+Nunito-Regular"/>
                <a:cs typeface="NQMGNS+Nunito-Regular"/>
              </a:rPr>
              <a:t>OVERFLOW</a:t>
            </a:r>
            <a:r>
              <a:rPr dirty="0" sz="2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2000">
                <a:solidFill>
                  <a:srgbClr val="c6c8d6"/>
                </a:solidFill>
                <a:latin typeface="NQMGNS+Nunito-Regular"/>
                <a:cs typeface="NQMGNS+Nunito-Regular"/>
              </a:rPr>
              <a:t>CHECK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48064" y="2923833"/>
            <a:ext cx="2690876" cy="328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c6c8d6"/>
                </a:solidFill>
                <a:latin typeface="NQMGNS+Nunito-Regular"/>
                <a:cs typeface="NQMGNS+Nunito-Regular"/>
              </a:rPr>
              <a:t>UNDERFLOW</a:t>
            </a:r>
            <a:r>
              <a:rPr dirty="0" sz="2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2000">
                <a:solidFill>
                  <a:srgbClr val="c6c8d6"/>
                </a:solidFill>
                <a:latin typeface="NQMGNS+Nunito-Regular"/>
                <a:cs typeface="NQMGNS+Nunito-Regular"/>
              </a:rPr>
              <a:t>CHECK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78458" y="178163"/>
            <a:ext cx="327012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124" y="508646"/>
            <a:ext cx="3262011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CODE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SKELETON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4462" y="1317161"/>
            <a:ext cx="408774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Push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3723" y="1317161"/>
            <a:ext cx="384771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POP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0303" y="1317161"/>
            <a:ext cx="429463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PEEK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0020" y="1654843"/>
            <a:ext cx="160020" cy="1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6b707c"/>
                </a:solidFill>
                <a:latin typeface="NQMGNS+Nunito-Regular"/>
                <a:cs typeface="NQMGNS+Nunito-Regul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28095" y="1654843"/>
            <a:ext cx="160020" cy="1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6b707c"/>
                </a:solidFill>
                <a:latin typeface="NQMGNS+Nunito-Regular"/>
                <a:cs typeface="NQMGNS+Nunito-Regular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56169" y="1654843"/>
            <a:ext cx="160020" cy="1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6b707c"/>
                </a:solidFill>
                <a:latin typeface="NQMGNS+Nunito-Regular"/>
                <a:cs typeface="NQMGNS+Nunito-Regular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38344" y="3540845"/>
            <a:ext cx="160020" cy="1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6b707c"/>
                </a:solidFill>
                <a:latin typeface="NQMGNS+Nunito-Regular"/>
                <a:cs typeface="NQMGNS+Nunito-Regular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66420" y="3540845"/>
            <a:ext cx="160020" cy="1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6b707c"/>
                </a:solidFill>
                <a:latin typeface="NQMGNS+Nunito-Regular"/>
                <a:cs typeface="NQMGNS+Nunito-Regular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94496" y="3540845"/>
            <a:ext cx="160020" cy="1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6b707c"/>
                </a:solidFill>
                <a:latin typeface="NQMGNS+Nunito-Regular"/>
                <a:cs typeface="NQMGNS+Nunito-Regular"/>
              </a:rPr>
              <a:t>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77225" y="3828421"/>
            <a:ext cx="522046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ISFULL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52123" y="3828421"/>
            <a:ext cx="625716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ISEMPTY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65122" y="3828421"/>
            <a:ext cx="655205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IS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EMPTY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97508" y="178163"/>
            <a:ext cx="308632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81633" y="178163"/>
            <a:ext cx="323949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1017" y="797662"/>
            <a:ext cx="5258714" cy="945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5432" marR="0">
              <a:lnSpc>
                <a:spcPts val="4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def0"/>
                </a:solidFill>
                <a:latin typeface="WCRTQV+WalterTurncoat-Regular"/>
                <a:cs typeface="WCRTQV+WalterTurncoat-Regular"/>
              </a:rPr>
              <a:t>references</a:t>
            </a:r>
          </a:p>
          <a:p>
            <a:pPr marL="0" marR="0">
              <a:lnSpc>
                <a:spcPts val="2055"/>
              </a:lnSpc>
              <a:spcBef>
                <a:spcPts val="114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1.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DATA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STRUCTURE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AND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ALGORITHM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NOTE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COPY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3917" y="1748113"/>
            <a:ext cx="2088489" cy="270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-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DHIRAJ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PYAKUREL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91017" y="2106075"/>
            <a:ext cx="3570122" cy="574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2.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DATA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STRUCTURE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THROUGH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C</a:t>
            </a:r>
          </a:p>
          <a:p>
            <a:pPr marL="342900" marR="0">
              <a:lnSpc>
                <a:spcPts val="1827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-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G.S.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BALUJA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1017" y="2768507"/>
            <a:ext cx="1465783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3.</a:t>
            </a:r>
            <a:r>
              <a:rPr dirty="0" sz="1800" spc="744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</a:rPr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3917" y="3072977"/>
            <a:ext cx="2705201" cy="270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u="sng">
                <a:solidFill>
                  <a:srgbClr val="ff594c"/>
                </a:solidFill>
                <a:latin typeface="NQMGNS+Nunito-Regular"/>
                <a:cs typeface="NQMGNS+Nunito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https://chat.openai.com/cha</a:t>
            </a:r>
            <a:r>
              <a:rPr dirty="0" sz="1600">
                <a:solidFill>
                  <a:srgbClr val="ff594c"/>
                </a:solidFill>
                <a:latin typeface="NQMGNS+Nunito-Regular"/>
                <a:cs typeface="NQMGNS+Nunito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1008" y="178163"/>
            <a:ext cx="244623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4162" y="383285"/>
            <a:ext cx="3643288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Presentation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Team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6381" y="3090210"/>
            <a:ext cx="1179118" cy="214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Aayush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Chand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5559" y="3090210"/>
            <a:ext cx="1293571" cy="214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Bipin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Ale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Magar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21655" y="3090210"/>
            <a:ext cx="1274826" cy="214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Bimarsha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Panta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65931" y="3090210"/>
            <a:ext cx="1416863" cy="214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Dipesh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QNFUSU+Nunito-Bold"/>
                <a:cs typeface="QNFUSU+Nunito-Bold"/>
              </a:rPr>
              <a:t>Dhungana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0921" y="3276044"/>
            <a:ext cx="1013764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ACE077BCT005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37252" y="3276044"/>
            <a:ext cx="1013764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ACE077BCT028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53585" y="3276044"/>
            <a:ext cx="1013764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ACE077BCT027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69915" y="3276044"/>
            <a:ext cx="1013765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ACE077BCT035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41946" y="178163"/>
            <a:ext cx="363934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196" y="2909323"/>
            <a:ext cx="204520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67034" y="178161"/>
            <a:ext cx="251556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124" y="508646"/>
            <a:ext cx="1628775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Timeline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0642" y="1598700"/>
            <a:ext cx="1172984" cy="3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  <a:p>
            <a:pPr marL="0" marR="0">
              <a:lnSpc>
                <a:spcPts val="1027"/>
              </a:lnSpc>
              <a:spcBef>
                <a:spcPts val="52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CLASSIFICATION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7899" y="1735861"/>
            <a:ext cx="1172984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73384" y="1735861"/>
            <a:ext cx="972845" cy="941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APPLICATIONS</a:t>
            </a:r>
          </a:p>
          <a:p>
            <a:pPr marL="68236" marR="0">
              <a:lnSpc>
                <a:spcPts val="1142"/>
              </a:lnSpc>
              <a:spcBef>
                <a:spcPts val="4993"/>
              </a:spcBef>
              <a:spcAft>
                <a:spcPts val="0"/>
              </a:spcAft>
            </a:pPr>
            <a:r>
              <a:rPr dirty="0" sz="1000">
                <a:solidFill>
                  <a:srgbClr val="24272e"/>
                </a:solidFill>
                <a:latin typeface="NQMGNS+Nunito-Regular"/>
                <a:cs typeface="NQMGNS+Nunito-Regular"/>
              </a:rPr>
              <a:t>STACK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96126" y="1735861"/>
            <a:ext cx="465239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PUSH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18867" y="1735861"/>
            <a:ext cx="429463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PEEK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41610" y="1735861"/>
            <a:ext cx="1136065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CODE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EXECUTION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1079" y="2494202"/>
            <a:ext cx="1110488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4272e"/>
                </a:solidFill>
                <a:latin typeface="NQMGNS+Nunito-Regular"/>
                <a:cs typeface="NQMGNS+Nunito-Regular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4298" y="2494202"/>
            <a:ext cx="980947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4272e"/>
                </a:solidFill>
                <a:latin typeface="NQMGNS+Nunito-Regular"/>
                <a:cs typeface="NQMGNS+Nunito-Regular"/>
              </a:rPr>
              <a:t>ALGORITHMS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74367" y="2488240"/>
            <a:ext cx="1094105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4272e"/>
                </a:solidFill>
                <a:latin typeface="NQMGNS+Nunito-Regular"/>
                <a:cs typeface="NQMGNS+Nunito-Regular"/>
              </a:rPr>
              <a:t>SOURCECODES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69547" y="3260571"/>
            <a:ext cx="1172984" cy="3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  <a:p>
            <a:pPr marL="0" marR="0">
              <a:lnSpc>
                <a:spcPts val="1027"/>
              </a:lnSpc>
              <a:spcBef>
                <a:spcPts val="52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SPECIFICATIONS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99943" y="3260571"/>
            <a:ext cx="780249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DEFINITION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30338" y="3260571"/>
            <a:ext cx="1155039" cy="3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VISUAL</a:t>
            </a:r>
          </a:p>
          <a:p>
            <a:pPr marL="0" marR="0">
              <a:lnSpc>
                <a:spcPts val="1027"/>
              </a:lnSpc>
              <a:spcBef>
                <a:spcPts val="52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REPRESENTATION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60735" y="3260571"/>
            <a:ext cx="384771" cy="1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POP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91131" y="3260571"/>
            <a:ext cx="1334833" cy="4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ARRAY</a:t>
            </a:r>
          </a:p>
          <a:p>
            <a:pPr marL="0" marR="0">
              <a:lnSpc>
                <a:spcPts val="1027"/>
              </a:lnSpc>
              <a:spcBef>
                <a:spcPts val="52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REPRESENTATION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</a:p>
          <a:p>
            <a:pPr marL="0" marR="0">
              <a:lnSpc>
                <a:spcPts val="1027"/>
              </a:lnSpc>
              <a:spcBef>
                <a:spcPts val="52"/>
              </a:spcBef>
              <a:spcAft>
                <a:spcPts val="0"/>
              </a:spcAft>
            </a:pP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IN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900">
                <a:solidFill>
                  <a:srgbClr val="c6c8d6"/>
                </a:solidFill>
                <a:latin typeface="NQMGNS+Nunito-Regular"/>
                <a:cs typeface="NQMGNS+Nunito-Regular"/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3789" y="107819"/>
            <a:ext cx="3582974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DATA</a:t>
            </a:r>
            <a:r>
              <a:rPr dirty="0" sz="30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9896" y="178163"/>
            <a:ext cx="256071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5289" y="1379247"/>
            <a:ext cx="8030641" cy="7466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DATA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STRUCTURE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IS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A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TECHNIQUE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OF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ORGANIZING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AND</a:t>
            </a:r>
          </a:p>
          <a:p>
            <a:pPr marL="240919" marR="0">
              <a:lnSpc>
                <a:spcPts val="2543"/>
              </a:lnSpc>
              <a:spcBef>
                <a:spcPts val="542"/>
              </a:spcBef>
              <a:spcAft>
                <a:spcPts val="0"/>
              </a:spcAft>
            </a:pP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STORING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DATA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ELEMENTS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INTO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COMPUTER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 </a:t>
            </a:r>
            <a:r>
              <a:rPr dirty="0" sz="2200" b="1">
                <a:solidFill>
                  <a:srgbClr val="8ce444"/>
                </a:solidFill>
                <a:latin typeface="QNFUSU+Nunito-Bold"/>
                <a:cs typeface="QNFUSU+Nunito-Bold"/>
              </a:rPr>
              <a:t>MEMORY.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9736" y="2311415"/>
            <a:ext cx="1918245" cy="350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SPECIFICATION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73807" y="2553867"/>
            <a:ext cx="2218809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1.</a:t>
            </a:r>
            <a:r>
              <a:rPr dirty="0" sz="2400" spc="69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ORGANIZATION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OF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3807" y="2848253"/>
            <a:ext cx="2018952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2.</a:t>
            </a:r>
            <a:r>
              <a:rPr dirty="0" sz="2400" spc="162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ACCESSING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807" y="3142639"/>
            <a:ext cx="2403146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3.</a:t>
            </a:r>
            <a:r>
              <a:rPr dirty="0" sz="2400" spc="61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DEGREE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OF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ASSOCIATIVITY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3807" y="3437025"/>
            <a:ext cx="3886337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4.</a:t>
            </a: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PROCESSING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ALTERNATIVES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FOR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INFORMATION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73807" y="3731411"/>
            <a:ext cx="2849887" cy="454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5.</a:t>
            </a:r>
            <a:r>
              <a:rPr dirty="0" sz="2400" spc="-98">
                <a:solidFill>
                  <a:srgbClr val="ffdd41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BUILDING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BLOCKS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OF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1100">
                <a:solidFill>
                  <a:srgbClr val="8ce444"/>
                </a:solidFill>
                <a:latin typeface="WCRTQV+WalterTurncoat-Regular"/>
                <a:cs typeface="WCRTQV+WalterTurncoat-Regular"/>
              </a:rPr>
              <a:t>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43546" y="178163"/>
            <a:ext cx="262359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7349" y="508646"/>
            <a:ext cx="3322439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4957" y="1812815"/>
            <a:ext cx="985266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4821" y="2636315"/>
            <a:ext cx="958850" cy="335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Primitive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</a:p>
          <a:p>
            <a:pPr marL="139700" marR="0">
              <a:lnSpc>
                <a:spcPts val="1142"/>
              </a:lnSpc>
              <a:spcBef>
                <a:spcPts val="58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6349" y="2636315"/>
            <a:ext cx="1228344" cy="335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Non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Primitive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</a:p>
          <a:p>
            <a:pPr marL="273843" marR="0">
              <a:lnSpc>
                <a:spcPts val="1142"/>
              </a:lnSpc>
              <a:spcBef>
                <a:spcPts val="58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46632" y="3536016"/>
            <a:ext cx="809370" cy="335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Linear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</a:p>
          <a:p>
            <a:pPr marL="63500" marR="0">
              <a:lnSpc>
                <a:spcPts val="114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52620" y="3536016"/>
            <a:ext cx="1078864" cy="335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Non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Linear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</a:p>
          <a:p>
            <a:pPr marL="197643" marR="0">
              <a:lnSpc>
                <a:spcPts val="114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34021" y="178163"/>
            <a:ext cx="271065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9687" y="481155"/>
            <a:ext cx="3582974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DATA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097" y="1275204"/>
            <a:ext cx="1291513" cy="302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8ce444"/>
                </a:solidFill>
                <a:latin typeface="QNFUSU+Nunito-Bold"/>
                <a:cs typeface="QNFUSU+Nunito-Bold"/>
              </a:rPr>
              <a:t>PRIMITIVE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6918" y="1276910"/>
            <a:ext cx="1912162" cy="302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8ce444"/>
                </a:solidFill>
                <a:latin typeface="QNFUSU+Nunito-Bold"/>
                <a:cs typeface="QNFUSU+Nunito-Bold"/>
              </a:rPr>
              <a:t>NON-PRIMITIVE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097" y="1693415"/>
            <a:ext cx="2572816" cy="930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Directly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operated</a:t>
            </a:r>
          </a:p>
          <a:p>
            <a:pPr marL="28575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upon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by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the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machine</a:t>
            </a:r>
          </a:p>
          <a:p>
            <a:pPr marL="285750" marR="0">
              <a:lnSpc>
                <a:spcPts val="2055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instructions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6918" y="1695121"/>
            <a:ext cx="2958464" cy="930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Complex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structures</a:t>
            </a:r>
          </a:p>
          <a:p>
            <a:pPr marL="285750" marR="0">
              <a:lnSpc>
                <a:spcPts val="2055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derived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from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primitive</a:t>
            </a:r>
          </a:p>
          <a:p>
            <a:pPr marL="285750" marR="0">
              <a:lnSpc>
                <a:spcPts val="2055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data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structures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76918" y="2743125"/>
            <a:ext cx="3170834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Examples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: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Linear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and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Non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097" y="2843019"/>
            <a:ext cx="2390622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Examples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: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Integer,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62668" y="3058593"/>
            <a:ext cx="880948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-Linear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1847" y="3158487"/>
            <a:ext cx="1781860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Float,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Character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53071" y="178163"/>
            <a:ext cx="252685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898" y="313302"/>
            <a:ext cx="6811570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NON-PRIMITIVE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DATA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097" y="1275204"/>
            <a:ext cx="979703" cy="302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8ce444"/>
                </a:solidFill>
                <a:latin typeface="QNFUSU+Nunito-Bold"/>
                <a:cs typeface="QNFUSU+Nunito-Bold"/>
              </a:rPr>
              <a:t>LINEAR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6918" y="1276910"/>
            <a:ext cx="1600352" cy="302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8ce444"/>
                </a:solidFill>
                <a:latin typeface="QNFUSU+Nunito-Bold"/>
                <a:cs typeface="QNFUSU+Nunito-Bold"/>
              </a:rPr>
              <a:t>NON-LINEAR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097" y="1693415"/>
            <a:ext cx="2765069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Elements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are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arranged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6918" y="1695121"/>
            <a:ext cx="3161004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Elements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are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not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arranged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1847" y="2008883"/>
            <a:ext cx="1574063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in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linear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order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62668" y="2010589"/>
            <a:ext cx="1574063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in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linear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order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6918" y="2427657"/>
            <a:ext cx="2626766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Examples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: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Trees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6097" y="2527551"/>
            <a:ext cx="2616022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dd41"/>
                </a:solidFill>
                <a:latin typeface="VGCDUJ+MS-Gothic"/>
                <a:cs typeface="VGCDUJ+MS-Gothic"/>
              </a:rPr>
              <a:t>➜</a:t>
            </a:r>
            <a:r>
              <a:rPr dirty="0" sz="1800">
                <a:solidFill>
                  <a:srgbClr val="ffdd4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Examples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: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62668" y="2743125"/>
            <a:ext cx="894435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Graphs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1847" y="2843019"/>
            <a:ext cx="827455" cy="2991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c6c8d6"/>
                </a:solidFill>
                <a:latin typeface="NQMGNS+Nunito-Regular"/>
                <a:cs typeface="NQMGNS+Nunito-Regular"/>
              </a:rPr>
              <a:t>Queue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92500" y="117962"/>
            <a:ext cx="483393" cy="170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25"/>
              </a:lnSpc>
              <a:spcBef>
                <a:spcPts val="0"/>
              </a:spcBef>
              <a:spcAft>
                <a:spcPts val="0"/>
              </a:spcAft>
            </a:pPr>
            <a:r>
              <a:rPr dirty="0" sz="96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7196" y="178163"/>
            <a:ext cx="268002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5212" y="1332695"/>
            <a:ext cx="3738372" cy="249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9350" marR="0">
              <a:lnSpc>
                <a:spcPts val="2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Stack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is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a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type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of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linear</a:t>
            </a:r>
          </a:p>
          <a:p>
            <a:pPr marL="22624" marR="0">
              <a:lnSpc>
                <a:spcPts val="2752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data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structure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in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which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an</a:t>
            </a:r>
          </a:p>
          <a:p>
            <a:pPr marL="103175" marR="0">
              <a:lnSpc>
                <a:spcPts val="2752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element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may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be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inserted</a:t>
            </a:r>
          </a:p>
          <a:p>
            <a:pPr marL="0" marR="0">
              <a:lnSpc>
                <a:spcPts val="2752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or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deleted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only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at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one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end</a:t>
            </a:r>
          </a:p>
          <a:p>
            <a:pPr marL="152407" marR="0">
              <a:lnSpc>
                <a:spcPts val="2752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which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is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called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as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top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of</a:t>
            </a:r>
          </a:p>
          <a:p>
            <a:pPr marL="1143149" marR="0">
              <a:lnSpc>
                <a:spcPts val="2752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the</a:t>
            </a:r>
            <a:r>
              <a:rPr dirty="0" sz="2400" spc="19">
                <a:solidFill>
                  <a:srgbClr val="ffffff"/>
                </a:solidFill>
                <a:latin typeface="GGMBOG+Nunito-Italic"/>
                <a:cs typeface="GGMBOG+Nunito-Italic"/>
              </a:rPr>
              <a:t> </a:t>
            </a:r>
            <a:r>
              <a:rPr dirty="0" sz="2400">
                <a:solidFill>
                  <a:srgbClr val="ffffff"/>
                </a:solidFill>
                <a:latin typeface="GGMBOG+Nunito-Italic"/>
                <a:cs typeface="GGMBOG+Nunito-Italic"/>
              </a:rPr>
              <a:t>stack.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48308" y="178163"/>
            <a:ext cx="257683" cy="263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6b707c"/>
                </a:solidFill>
                <a:latin typeface="WCRTQV+WalterTurncoat-Regular"/>
                <a:cs typeface="WCRTQV+WalterTurncoat-Regular"/>
              </a:rPr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51284" y="317138"/>
            <a:ext cx="1382092" cy="558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WCRTQV+WalterTurncoat-Regular"/>
                <a:cs typeface="WCRTQV+WalterTurncoat-Regular"/>
              </a:rPr>
              <a:t>STACK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9342" y="1297162"/>
            <a:ext cx="410591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POP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5492" y="1741681"/>
            <a:ext cx="724383" cy="2605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DATA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6</a:t>
            </a:r>
          </a:p>
          <a:p>
            <a:pPr marL="1702" marR="0">
              <a:lnSpc>
                <a:spcPts val="1387"/>
              </a:lnSpc>
              <a:spcBef>
                <a:spcPts val="2315"/>
              </a:spcBef>
              <a:spcAft>
                <a:spcPts val="0"/>
              </a:spcAft>
            </a:pP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DATA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5</a:t>
            </a:r>
          </a:p>
          <a:p>
            <a:pPr marL="1137" marR="0">
              <a:lnSpc>
                <a:spcPts val="1387"/>
              </a:lnSpc>
              <a:spcBef>
                <a:spcPts val="2361"/>
              </a:spcBef>
              <a:spcAft>
                <a:spcPts val="0"/>
              </a:spcAft>
            </a:pP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DATA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4</a:t>
            </a:r>
          </a:p>
          <a:p>
            <a:pPr marL="0" marR="0">
              <a:lnSpc>
                <a:spcPts val="1387"/>
              </a:lnSpc>
              <a:spcBef>
                <a:spcPts val="2378"/>
              </a:spcBef>
              <a:spcAft>
                <a:spcPts val="0"/>
              </a:spcAft>
            </a:pP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DATA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3</a:t>
            </a:r>
          </a:p>
          <a:p>
            <a:pPr marL="0" marR="0">
              <a:lnSpc>
                <a:spcPts val="1387"/>
              </a:lnSpc>
              <a:spcBef>
                <a:spcPts val="2324"/>
              </a:spcBef>
              <a:spcAft>
                <a:spcPts val="0"/>
              </a:spcAft>
            </a:pP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DATA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2</a:t>
            </a:r>
          </a:p>
          <a:p>
            <a:pPr marL="1137" marR="0">
              <a:lnSpc>
                <a:spcPts val="1387"/>
              </a:lnSpc>
              <a:spcBef>
                <a:spcPts val="2410"/>
              </a:spcBef>
              <a:spcAft>
                <a:spcPts val="0"/>
              </a:spcAft>
            </a:pP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DATA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 </a:t>
            </a:r>
            <a:r>
              <a:rPr dirty="0" sz="1200" b="1">
                <a:solidFill>
                  <a:srgbClr val="24272e"/>
                </a:solidFill>
                <a:latin typeface="QNFUSU+Nunito-Bold"/>
                <a:cs typeface="QNFUSU+Nunito-Bold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7479" y="2028410"/>
            <a:ext cx="499999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PUSH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0578" y="3084253"/>
            <a:ext cx="1714202" cy="804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QONTBU+Arial-BoldMT"/>
                <a:cs typeface="QONTBU+Arial-BoldMT"/>
              </a:rPr>
              <a:t>LIFO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1131" y="3422991"/>
            <a:ext cx="606425" cy="487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TOP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OF</a:t>
            </a:r>
          </a:p>
          <a:p>
            <a:pPr marL="0" marR="0">
              <a:lnSpc>
                <a:spcPts val="114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THE</a:t>
            </a:r>
          </a:p>
          <a:p>
            <a:pPr marL="0" marR="0">
              <a:lnSpc>
                <a:spcPts val="1142"/>
              </a:lnSpc>
              <a:spcBef>
                <a:spcPts val="57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STACK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2326" y="3944953"/>
            <a:ext cx="1301495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LAST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IN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FIRST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 </a:t>
            </a: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OUT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5329" y="4526469"/>
            <a:ext cx="460247" cy="183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c6c8d6"/>
                </a:solidFill>
                <a:latin typeface="NQMGNS+Nunito-Regular"/>
                <a:cs typeface="NQMGNS+Nunito-Regular"/>
              </a:rPr>
              <a:t>PEEK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2023-02-17T22:50:37-06:00</dcterms:modified>
</cp:coreProperties>
</file>