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e78e0a8b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e78e0a8b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e78e0a8b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e78e0a8b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e78e0a8b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e78e0a8b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e7f8f0823_8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e7f8f0823_8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e7f8f0823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e7f8f0823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e7f8f0823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e7f8f0823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e78e0a8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e78e0a8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e78e0a8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e78e0a8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e78e0a8b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e78e0a8b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e78e0a8b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e78e0a8b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e78e0a8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e78e0a8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e78e0a8b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e78e0a8b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8408" y="726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chemeClr val="lt1"/>
                </a:solidFill>
              </a:rPr>
              <a:t>QUIZ GAME CHALLENGE</a:t>
            </a:r>
            <a:endParaRPr>
              <a:solidFill>
                <a:schemeClr val="lt1"/>
              </a:solidFill>
            </a:endParaRPr>
          </a:p>
        </p:txBody>
      </p:sp>
      <p:sp>
        <p:nvSpPr>
          <p:cNvPr id="55" name="Google Shape;55;p13"/>
          <p:cNvSpPr txBox="1"/>
          <p:nvPr>
            <p:ph idx="1" type="subTitle"/>
          </p:nvPr>
        </p:nvSpPr>
        <p:spPr>
          <a:xfrm>
            <a:off x="3268300" y="2821625"/>
            <a:ext cx="8520600" cy="1747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GB">
                <a:solidFill>
                  <a:schemeClr val="lt1"/>
                </a:solidFill>
              </a:rPr>
              <a:t>Team Members</a:t>
            </a:r>
            <a:endParaRPr b="1">
              <a:solidFill>
                <a:schemeClr val="lt1"/>
              </a:solidFill>
            </a:endParaRPr>
          </a:p>
          <a:p>
            <a:pPr indent="0" lvl="0" marL="0" rtl="0" algn="l">
              <a:spcBef>
                <a:spcPts val="0"/>
              </a:spcBef>
              <a:spcAft>
                <a:spcPts val="0"/>
              </a:spcAft>
              <a:buNone/>
            </a:pPr>
            <a:r>
              <a:t/>
            </a:r>
            <a:endParaRPr b="1">
              <a:solidFill>
                <a:schemeClr val="lt1"/>
              </a:solidFill>
            </a:endParaRPr>
          </a:p>
          <a:p>
            <a:pPr indent="-339725" lvl="0" marL="457200" rtl="0" algn="l">
              <a:spcBef>
                <a:spcPts val="0"/>
              </a:spcBef>
              <a:spcAft>
                <a:spcPts val="0"/>
              </a:spcAft>
              <a:buClr>
                <a:schemeClr val="lt1"/>
              </a:buClr>
              <a:buSzPct val="100000"/>
              <a:buChar char="●"/>
            </a:pPr>
            <a:r>
              <a:rPr lang="en-GB">
                <a:solidFill>
                  <a:schemeClr val="lt1"/>
                </a:solidFill>
              </a:rPr>
              <a:t>Steven Tripathi</a:t>
            </a:r>
            <a:endParaRPr>
              <a:solidFill>
                <a:schemeClr val="lt1"/>
              </a:solidFill>
            </a:endParaRPr>
          </a:p>
          <a:p>
            <a:pPr indent="-339725" lvl="0" marL="457200" rtl="0" algn="l">
              <a:spcBef>
                <a:spcPts val="0"/>
              </a:spcBef>
              <a:spcAft>
                <a:spcPts val="0"/>
              </a:spcAft>
              <a:buClr>
                <a:schemeClr val="lt1"/>
              </a:buClr>
              <a:buSzPct val="100000"/>
              <a:buChar char="●"/>
            </a:pPr>
            <a:r>
              <a:rPr lang="en-GB">
                <a:solidFill>
                  <a:schemeClr val="lt1"/>
                </a:solidFill>
              </a:rPr>
              <a:t>Sabin Timalsina</a:t>
            </a:r>
            <a:endParaRPr>
              <a:solidFill>
                <a:schemeClr val="lt1"/>
              </a:solidFill>
            </a:endParaRPr>
          </a:p>
          <a:p>
            <a:pPr indent="-339725" lvl="0" marL="457200" rtl="0" algn="l">
              <a:spcBef>
                <a:spcPts val="0"/>
              </a:spcBef>
              <a:spcAft>
                <a:spcPts val="0"/>
              </a:spcAft>
              <a:buClr>
                <a:schemeClr val="lt1"/>
              </a:buClr>
              <a:buSzPct val="100000"/>
              <a:buChar char="●"/>
            </a:pPr>
            <a:r>
              <a:rPr lang="en-GB">
                <a:solidFill>
                  <a:schemeClr val="lt1"/>
                </a:solidFill>
              </a:rPr>
              <a:t>Rupak Adhikari</a:t>
            </a:r>
            <a:endParaRPr>
              <a:solidFill>
                <a:schemeClr val="lt1"/>
              </a:solidFill>
            </a:endParaRPr>
          </a:p>
          <a:p>
            <a:pPr indent="-339725" lvl="0" marL="457200" rtl="0" algn="l">
              <a:spcBef>
                <a:spcPts val="0"/>
              </a:spcBef>
              <a:spcAft>
                <a:spcPts val="0"/>
              </a:spcAft>
              <a:buClr>
                <a:schemeClr val="lt1"/>
              </a:buClr>
              <a:buSzPct val="100000"/>
              <a:buChar char="●"/>
            </a:pPr>
            <a:r>
              <a:rPr lang="en-GB">
                <a:solidFill>
                  <a:schemeClr val="lt1"/>
                </a:solidFill>
              </a:rPr>
              <a:t>Sagar Thapa</a:t>
            </a:r>
            <a:endParaRPr>
              <a:solidFill>
                <a:schemeClr val="lt1"/>
              </a:solidFill>
            </a:endParaRPr>
          </a:p>
          <a:p>
            <a:pPr indent="0" lvl="0" marL="457200" rtl="0" algn="l">
              <a:spcBef>
                <a:spcPts val="0"/>
              </a:spcBef>
              <a:spcAft>
                <a:spcPts val="0"/>
              </a:spcAft>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500">
                <a:solidFill>
                  <a:schemeClr val="lt1"/>
                </a:solidFill>
              </a:rPr>
              <a:t>Tkinter library</a:t>
            </a:r>
            <a:endParaRPr b="1" sz="2500"/>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lt1"/>
                </a:solidFill>
                <a:highlight>
                  <a:schemeClr val="dk1"/>
                </a:highlight>
              </a:rPr>
              <a:t>Tkinter is the standard GUI library for Python</a:t>
            </a:r>
            <a:r>
              <a:rPr lang="en-GB">
                <a:solidFill>
                  <a:schemeClr val="lt1"/>
                </a:solidFill>
                <a:highlight>
                  <a:schemeClr val="dk1"/>
                </a:highlight>
              </a:rPr>
              <a:t> . Python when combined with Tkinter provides a fast and easy way to create GUI applications. Tkinter provides a powerful object-oriented interface to the Tk GUI toolkit.</a:t>
            </a:r>
            <a:endParaRPr>
              <a:solidFill>
                <a:schemeClr val="lt1"/>
              </a:solidFill>
              <a:highlight>
                <a:schemeClr val="dk1"/>
              </a:highlight>
            </a:endParaRPr>
          </a:p>
          <a:p>
            <a:pPr indent="0" lvl="0" marL="0" rtl="0" algn="l">
              <a:spcBef>
                <a:spcPts val="1200"/>
              </a:spcBef>
              <a:spcAft>
                <a:spcPts val="0"/>
              </a:spcAft>
              <a:buNone/>
            </a:pPr>
            <a:r>
              <a:rPr lang="en-GB">
                <a:solidFill>
                  <a:schemeClr val="lt1"/>
                </a:solidFill>
                <a:highlight>
                  <a:schemeClr val="dk1"/>
                </a:highlight>
              </a:rPr>
              <a:t>Use of tkinter in python</a:t>
            </a:r>
            <a:endParaRPr>
              <a:solidFill>
                <a:schemeClr val="lt1"/>
              </a:solidFill>
              <a:highlight>
                <a:schemeClr val="dk1"/>
              </a:highlight>
            </a:endParaRPr>
          </a:p>
          <a:p>
            <a:pPr indent="-342900" lvl="0" marL="457200" rtl="0" algn="l">
              <a:spcBef>
                <a:spcPts val="1200"/>
              </a:spcBef>
              <a:spcAft>
                <a:spcPts val="0"/>
              </a:spcAft>
              <a:buClr>
                <a:schemeClr val="lt1"/>
              </a:buClr>
              <a:buSzPts val="1800"/>
              <a:buChar char="●"/>
            </a:pPr>
            <a:r>
              <a:rPr lang="en-GB">
                <a:solidFill>
                  <a:schemeClr val="lt1"/>
                </a:solidFill>
                <a:highlight>
                  <a:schemeClr val="dk1"/>
                </a:highlight>
              </a:rPr>
              <a:t>Displaying Text and Images With Label Widgets.</a:t>
            </a:r>
            <a:endParaRPr>
              <a:solidFill>
                <a:schemeClr val="lt1"/>
              </a:solidFill>
              <a:highlight>
                <a:schemeClr val="dk1"/>
              </a:highlight>
            </a:endParaRPr>
          </a:p>
          <a:p>
            <a:pPr indent="-342900" lvl="0" marL="457200" rtl="0" algn="l">
              <a:spcBef>
                <a:spcPts val="0"/>
              </a:spcBef>
              <a:spcAft>
                <a:spcPts val="0"/>
              </a:spcAft>
              <a:buClr>
                <a:schemeClr val="lt1"/>
              </a:buClr>
              <a:buSzPts val="1800"/>
              <a:buChar char="●"/>
            </a:pPr>
            <a:r>
              <a:rPr lang="en-GB">
                <a:solidFill>
                  <a:schemeClr val="lt1"/>
                </a:solidFill>
                <a:highlight>
                  <a:schemeClr val="dk1"/>
                </a:highlight>
              </a:rPr>
              <a:t>Displaying Clickable Buttons With Button Widgets.</a:t>
            </a:r>
            <a:endParaRPr>
              <a:solidFill>
                <a:schemeClr val="lt1"/>
              </a:solidFill>
              <a:highlight>
                <a:schemeClr val="dk1"/>
              </a:highlight>
            </a:endParaRPr>
          </a:p>
          <a:p>
            <a:pPr indent="-342900" lvl="0" marL="457200" rtl="0" algn="l">
              <a:spcBef>
                <a:spcPts val="0"/>
              </a:spcBef>
              <a:spcAft>
                <a:spcPts val="0"/>
              </a:spcAft>
              <a:buClr>
                <a:schemeClr val="lt1"/>
              </a:buClr>
              <a:buSzPts val="1800"/>
              <a:buChar char="●"/>
            </a:pPr>
            <a:r>
              <a:rPr lang="en-GB">
                <a:solidFill>
                  <a:schemeClr val="lt1"/>
                </a:solidFill>
                <a:highlight>
                  <a:schemeClr val="dk1"/>
                </a:highlight>
              </a:rPr>
              <a:t>Getting User Input With Entry Widgets.</a:t>
            </a:r>
            <a:endParaRPr>
              <a:solidFill>
                <a:schemeClr val="lt1"/>
              </a:solidFill>
              <a:highlight>
                <a:schemeClr val="dk1"/>
              </a:highlight>
            </a:endParaRPr>
          </a:p>
          <a:p>
            <a:pPr indent="-342900" lvl="0" marL="457200" rtl="0" algn="l">
              <a:spcBef>
                <a:spcPts val="0"/>
              </a:spcBef>
              <a:spcAft>
                <a:spcPts val="0"/>
              </a:spcAft>
              <a:buClr>
                <a:schemeClr val="lt1"/>
              </a:buClr>
              <a:buSzPts val="1800"/>
              <a:buChar char="●"/>
            </a:pPr>
            <a:r>
              <a:rPr lang="en-GB">
                <a:solidFill>
                  <a:schemeClr val="lt1"/>
                </a:solidFill>
                <a:highlight>
                  <a:schemeClr val="dk1"/>
                </a:highlight>
              </a:rPr>
              <a:t>Getting Multiline User Input With Text Widgets.</a:t>
            </a:r>
            <a:endParaRPr>
              <a:solidFill>
                <a:schemeClr val="lt1"/>
              </a:solidFill>
              <a:highlight>
                <a:schemeClr val="dk1"/>
              </a:highlight>
            </a:endParaRPr>
          </a:p>
          <a:p>
            <a:pPr indent="-342900" lvl="0" marL="457200" rtl="0" algn="l">
              <a:spcBef>
                <a:spcPts val="0"/>
              </a:spcBef>
              <a:spcAft>
                <a:spcPts val="0"/>
              </a:spcAft>
              <a:buClr>
                <a:schemeClr val="lt1"/>
              </a:buClr>
              <a:buSzPts val="1800"/>
              <a:buChar char="●"/>
            </a:pPr>
            <a:r>
              <a:rPr lang="en-GB">
                <a:solidFill>
                  <a:schemeClr val="lt1"/>
                </a:solidFill>
                <a:highlight>
                  <a:schemeClr val="dk1"/>
                </a:highlight>
              </a:rPr>
              <a:t>Assigning Widgets to Frames With Frame Widgets.</a:t>
            </a:r>
            <a:endParaRPr>
              <a:solidFill>
                <a:schemeClr val="lt1"/>
              </a:solidFill>
              <a:highlight>
                <a:schemeClr val="dk1"/>
              </a:highlight>
            </a:endParaRPr>
          </a:p>
          <a:p>
            <a:pPr indent="-342900" lvl="0" marL="457200" rtl="0" algn="l">
              <a:spcBef>
                <a:spcPts val="0"/>
              </a:spcBef>
              <a:spcAft>
                <a:spcPts val="0"/>
              </a:spcAft>
              <a:buClr>
                <a:schemeClr val="lt1"/>
              </a:buClr>
              <a:buSzPts val="1800"/>
              <a:buChar char="●"/>
            </a:pPr>
            <a:r>
              <a:rPr lang="en-GB">
                <a:solidFill>
                  <a:schemeClr val="lt1"/>
                </a:solidFill>
                <a:highlight>
                  <a:schemeClr val="dk1"/>
                </a:highlight>
              </a:rPr>
              <a:t>Adjusting Frame Appearance With Reliefs.</a:t>
            </a:r>
            <a:endParaRPr>
              <a:solidFill>
                <a:schemeClr val="lt1"/>
              </a:solidFill>
              <a:highlight>
                <a:schemeClr val="dk1"/>
              </a:highlight>
            </a:endParaRPr>
          </a:p>
          <a:p>
            <a:pPr indent="0" lvl="0" marL="0" rtl="0" algn="l">
              <a:spcBef>
                <a:spcPts val="300"/>
              </a:spcBef>
              <a:spcAft>
                <a:spcPts val="1200"/>
              </a:spcAft>
              <a:buNone/>
            </a:pPr>
            <a:r>
              <a:t/>
            </a:r>
            <a:endParaRPr>
              <a:solidFill>
                <a:schemeClr val="lt1"/>
              </a:solidFill>
              <a:highlight>
                <a:schemeClr val="dk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500">
                <a:solidFill>
                  <a:schemeClr val="lt1"/>
                </a:solidFill>
              </a:rPr>
              <a:t>Stack</a:t>
            </a:r>
            <a:endParaRPr b="1" sz="2500"/>
          </a:p>
        </p:txBody>
      </p:sp>
      <p:sp>
        <p:nvSpPr>
          <p:cNvPr id="116" name="Google Shape;116;p23"/>
          <p:cNvSpPr txBox="1"/>
          <p:nvPr>
            <p:ph idx="1" type="body"/>
          </p:nvPr>
        </p:nvSpPr>
        <p:spPr>
          <a:xfrm>
            <a:off x="311700" y="1152475"/>
            <a:ext cx="8520600" cy="24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highlight>
                  <a:schemeClr val="dk1"/>
                </a:highlight>
              </a:rPr>
              <a:t>A stack is a linear data structure that follows the principle of Last In First Out (LIFO). This means the last element inserted inside the stack is removed first.</a:t>
            </a:r>
            <a:endParaRPr>
              <a:solidFill>
                <a:schemeClr val="lt1"/>
              </a:solidFill>
              <a:highlight>
                <a:schemeClr val="dk1"/>
              </a:highlight>
            </a:endParaRPr>
          </a:p>
          <a:p>
            <a:pPr indent="0" lvl="0" marL="0" rtl="0" algn="l">
              <a:lnSpc>
                <a:spcPct val="166666"/>
              </a:lnSpc>
              <a:spcBef>
                <a:spcPts val="1200"/>
              </a:spcBef>
              <a:spcAft>
                <a:spcPts val="0"/>
              </a:spcAft>
              <a:buClr>
                <a:schemeClr val="dk1"/>
              </a:buClr>
              <a:buSzPts val="1100"/>
              <a:buFont typeface="Arial"/>
              <a:buNone/>
            </a:pPr>
            <a:r>
              <a:rPr lang="en-GB">
                <a:solidFill>
                  <a:schemeClr val="lt1"/>
                </a:solidFill>
                <a:highlight>
                  <a:schemeClr val="dk1"/>
                </a:highlight>
              </a:rPr>
              <a:t>Basic operations that allow us to perform different actions on a stack.</a:t>
            </a:r>
            <a:endParaRPr>
              <a:solidFill>
                <a:schemeClr val="lt1"/>
              </a:solidFill>
              <a:highlight>
                <a:schemeClr val="dk1"/>
              </a:highlight>
            </a:endParaRPr>
          </a:p>
          <a:p>
            <a:pPr indent="-342900" lvl="0" marL="457200" rtl="0" algn="l">
              <a:lnSpc>
                <a:spcPct val="166666"/>
              </a:lnSpc>
              <a:spcBef>
                <a:spcPts val="1200"/>
              </a:spcBef>
              <a:spcAft>
                <a:spcPts val="0"/>
              </a:spcAft>
              <a:buClr>
                <a:schemeClr val="lt1"/>
              </a:buClr>
              <a:buSzPts val="1800"/>
              <a:buChar char="●"/>
            </a:pPr>
            <a:r>
              <a:rPr lang="en-GB">
                <a:solidFill>
                  <a:schemeClr val="lt1"/>
                </a:solidFill>
                <a:highlight>
                  <a:schemeClr val="dk1"/>
                </a:highlight>
              </a:rPr>
              <a:t>Push: Add an element to the top of a stack</a:t>
            </a:r>
            <a:endParaRPr>
              <a:solidFill>
                <a:schemeClr val="lt1"/>
              </a:solidFill>
              <a:highlight>
                <a:schemeClr val="dk1"/>
              </a:highlight>
            </a:endParaRPr>
          </a:p>
          <a:p>
            <a:pPr indent="-342900" lvl="0" marL="457200" rtl="0" algn="l">
              <a:lnSpc>
                <a:spcPct val="166666"/>
              </a:lnSpc>
              <a:spcBef>
                <a:spcPts val="0"/>
              </a:spcBef>
              <a:spcAft>
                <a:spcPts val="0"/>
              </a:spcAft>
              <a:buClr>
                <a:schemeClr val="lt1"/>
              </a:buClr>
              <a:buSzPts val="1800"/>
              <a:buChar char="●"/>
            </a:pPr>
            <a:r>
              <a:rPr lang="en-GB">
                <a:solidFill>
                  <a:schemeClr val="lt1"/>
                </a:solidFill>
                <a:highlight>
                  <a:schemeClr val="dk1"/>
                </a:highlight>
              </a:rPr>
              <a:t>Pop: Remove an element from the top of a stack</a:t>
            </a:r>
            <a:endParaRPr>
              <a:solidFill>
                <a:schemeClr val="lt1"/>
              </a:solidFill>
              <a:highlight>
                <a:schemeClr val="dk1"/>
              </a:highlight>
            </a:endParaRPr>
          </a:p>
          <a:p>
            <a:pPr indent="-342900" lvl="0" marL="457200" rtl="0" algn="l">
              <a:lnSpc>
                <a:spcPct val="166666"/>
              </a:lnSpc>
              <a:spcBef>
                <a:spcPts val="0"/>
              </a:spcBef>
              <a:spcAft>
                <a:spcPts val="0"/>
              </a:spcAft>
              <a:buClr>
                <a:schemeClr val="lt1"/>
              </a:buClr>
              <a:buSzPts val="1800"/>
              <a:buChar char="●"/>
            </a:pPr>
            <a:r>
              <a:rPr lang="en-GB">
                <a:solidFill>
                  <a:schemeClr val="lt1"/>
                </a:solidFill>
                <a:highlight>
                  <a:schemeClr val="dk1"/>
                </a:highlight>
              </a:rPr>
              <a:t>IsEmpty: Check if the stack is empty</a:t>
            </a:r>
            <a:endParaRPr>
              <a:solidFill>
                <a:schemeClr val="lt1"/>
              </a:solidFill>
              <a:highlight>
                <a:schemeClr val="dk1"/>
              </a:highlight>
            </a:endParaRPr>
          </a:p>
          <a:p>
            <a:pPr indent="-342900" lvl="0" marL="457200" rtl="0" algn="l">
              <a:lnSpc>
                <a:spcPct val="166666"/>
              </a:lnSpc>
              <a:spcBef>
                <a:spcPts val="0"/>
              </a:spcBef>
              <a:spcAft>
                <a:spcPts val="0"/>
              </a:spcAft>
              <a:buClr>
                <a:schemeClr val="lt1"/>
              </a:buClr>
              <a:buSzPts val="1800"/>
              <a:buChar char="●"/>
            </a:pPr>
            <a:r>
              <a:rPr lang="en-GB">
                <a:solidFill>
                  <a:schemeClr val="lt1"/>
                </a:solidFill>
                <a:highlight>
                  <a:schemeClr val="dk1"/>
                </a:highlight>
              </a:rPr>
              <a:t>IsFull: Check if the stack is full</a:t>
            </a:r>
            <a:endParaRPr>
              <a:solidFill>
                <a:schemeClr val="lt1"/>
              </a:solidFill>
              <a:highlight>
                <a:schemeClr val="dk1"/>
              </a:highlight>
            </a:endParaRPr>
          </a:p>
          <a:p>
            <a:pPr indent="-342900" lvl="0" marL="457200" rtl="0" algn="l">
              <a:lnSpc>
                <a:spcPct val="166666"/>
              </a:lnSpc>
              <a:spcBef>
                <a:spcPts val="0"/>
              </a:spcBef>
              <a:spcAft>
                <a:spcPts val="0"/>
              </a:spcAft>
              <a:buClr>
                <a:schemeClr val="lt1"/>
              </a:buClr>
              <a:buSzPts val="1800"/>
              <a:buChar char="●"/>
            </a:pPr>
            <a:r>
              <a:rPr lang="en-GB">
                <a:solidFill>
                  <a:schemeClr val="lt1"/>
                </a:solidFill>
                <a:highlight>
                  <a:schemeClr val="dk1"/>
                </a:highlight>
              </a:rPr>
              <a:t>Peek: Get the value of the top element without removing it</a:t>
            </a:r>
            <a:endParaRPr>
              <a:solidFill>
                <a:schemeClr val="lt1"/>
              </a:solidFill>
              <a:highlight>
                <a:schemeClr val="dk1"/>
              </a:highlight>
            </a:endParaRPr>
          </a:p>
          <a:p>
            <a:pPr indent="0" lvl="0" marL="0" rtl="0" algn="l">
              <a:spcBef>
                <a:spcPts val="4500"/>
              </a:spcBef>
              <a:spcAft>
                <a:spcPts val="0"/>
              </a:spcAft>
              <a:buNone/>
            </a:pPr>
            <a:r>
              <a:t/>
            </a:r>
            <a:endParaRPr>
              <a:solidFill>
                <a:schemeClr val="lt1"/>
              </a:solidFill>
              <a:highlight>
                <a:schemeClr val="dk1"/>
              </a:highlight>
            </a:endParaRPr>
          </a:p>
          <a:p>
            <a:pPr indent="0" lvl="0" marL="0" rtl="0" algn="l">
              <a:spcBef>
                <a:spcPts val="1200"/>
              </a:spcBef>
              <a:spcAft>
                <a:spcPts val="0"/>
              </a:spcAft>
              <a:buNone/>
            </a:pPr>
            <a:r>
              <a:t/>
            </a:r>
            <a:endParaRPr>
              <a:solidFill>
                <a:schemeClr val="lt1"/>
              </a:solidFill>
              <a:highlight>
                <a:schemeClr val="dk1"/>
              </a:highlight>
            </a:endParaRPr>
          </a:p>
          <a:p>
            <a:pPr indent="0" lvl="0" marL="0" rtl="0" algn="l">
              <a:spcBef>
                <a:spcPts val="1200"/>
              </a:spcBef>
              <a:spcAft>
                <a:spcPts val="0"/>
              </a:spcAft>
              <a:buNone/>
            </a:pPr>
            <a:r>
              <a:t/>
            </a:r>
            <a:endParaRPr>
              <a:solidFill>
                <a:schemeClr val="lt1"/>
              </a:solidFill>
              <a:highlight>
                <a:schemeClr val="dk1"/>
              </a:highlight>
            </a:endParaRPr>
          </a:p>
          <a:p>
            <a:pPr indent="0" lvl="0" marL="0" rtl="0" algn="l">
              <a:spcBef>
                <a:spcPts val="1200"/>
              </a:spcBef>
              <a:spcAft>
                <a:spcPts val="1200"/>
              </a:spcAft>
              <a:buNone/>
            </a:pPr>
            <a:r>
              <a:t/>
            </a:r>
            <a:endParaRPr>
              <a:solidFill>
                <a:schemeClr val="lt1"/>
              </a:solidFill>
              <a:highlight>
                <a:schemeClr val="dk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500">
                <a:solidFill>
                  <a:schemeClr val="lt1"/>
                </a:solidFill>
              </a:rPr>
              <a:t>Queue</a:t>
            </a:r>
            <a:endParaRPr b="1" sz="2500"/>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BDC1C6"/>
                </a:solidFill>
                <a:highlight>
                  <a:schemeClr val="dk1"/>
                </a:highlight>
              </a:rPr>
              <a:t>Like stack, queue is </a:t>
            </a:r>
            <a:r>
              <a:rPr b="1" lang="en-GB">
                <a:solidFill>
                  <a:srgbClr val="BDC1C6"/>
                </a:solidFill>
                <a:highlight>
                  <a:schemeClr val="dk1"/>
                </a:highlight>
              </a:rPr>
              <a:t>a linear data structure that stores items in First In First Out (FIFO) manner</a:t>
            </a:r>
            <a:r>
              <a:rPr lang="en-GB">
                <a:solidFill>
                  <a:srgbClr val="BDC1C6"/>
                </a:solidFill>
                <a:highlight>
                  <a:schemeClr val="dk1"/>
                </a:highlight>
              </a:rPr>
              <a:t>. With a queue the least recently added item is removed first. A good example of queue is any queue of consumers for a resource where the consumer that came first is served first</a:t>
            </a:r>
            <a:endParaRPr>
              <a:highlight>
                <a:schemeClr val="dk1"/>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28" name="Google Shape;128;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29" name="Google Shape;129;p25"/>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57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chemeClr val="lt1"/>
                </a:solidFill>
              </a:rPr>
              <a:t>Abstract</a:t>
            </a:r>
            <a:endParaRPr b="1">
              <a:solidFill>
                <a:schemeClr val="lt1"/>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91666"/>
              <a:buFont typeface="Arial"/>
              <a:buNone/>
            </a:pPr>
            <a:r>
              <a:t/>
            </a:r>
            <a:endParaRPr sz="1200">
              <a:solidFill>
                <a:srgbClr val="C9D1D9"/>
              </a:solidFill>
              <a:highlight>
                <a:srgbClr val="0D1117"/>
              </a:highlight>
            </a:endParaRPr>
          </a:p>
          <a:p>
            <a:pPr indent="0" lvl="0" marL="0" rtl="0" algn="l">
              <a:spcBef>
                <a:spcPts val="1200"/>
              </a:spcBef>
              <a:spcAft>
                <a:spcPts val="0"/>
              </a:spcAft>
              <a:buNone/>
            </a:pPr>
            <a:r>
              <a:rPr lang="en-GB" sz="2800">
                <a:solidFill>
                  <a:schemeClr val="lt1"/>
                </a:solidFill>
              </a:rPr>
              <a:t>This project is created for the DSA-project. Who's the Boss? - Quiz Game Challenge Who's the Boss? - Grouped Game Challenge This is a multiplayer quiz game which will evaluate the points based on time management and knowledge. Questions will be asked levelwise.</a:t>
            </a:r>
            <a:endParaRPr sz="2800">
              <a:solidFill>
                <a:schemeClr val="lt1"/>
              </a:solidFill>
            </a:endParaRPr>
          </a:p>
          <a:p>
            <a:pPr indent="0" lvl="0" marL="0" rtl="0" algn="l">
              <a:spcBef>
                <a:spcPts val="1200"/>
              </a:spcBef>
              <a:spcAft>
                <a:spcPts val="1200"/>
              </a:spcAft>
              <a:buNone/>
            </a:pPr>
            <a:r>
              <a:rPr lang="en-GB" sz="2800">
                <a:solidFill>
                  <a:schemeClr val="lt1"/>
                </a:solidFill>
              </a:rPr>
              <a:t>Programming language used: Python 3</a:t>
            </a:r>
            <a:endParaRPr sz="2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lt1"/>
                </a:solidFill>
              </a:rPr>
              <a:t>What’s used inside the project?</a:t>
            </a:r>
            <a:endParaRPr>
              <a:solidFill>
                <a:schemeClr val="lt1"/>
              </a:solidFill>
            </a:endParaRPr>
          </a:p>
        </p:txBody>
      </p:sp>
      <p:sp>
        <p:nvSpPr>
          <p:cNvPr id="67" name="Google Shape;67;p15"/>
          <p:cNvSpPr txBox="1"/>
          <p:nvPr>
            <p:ph idx="1" type="body"/>
          </p:nvPr>
        </p:nvSpPr>
        <p:spPr>
          <a:xfrm>
            <a:off x="311700" y="13724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GB">
                <a:solidFill>
                  <a:schemeClr val="lt1"/>
                </a:solidFill>
              </a:rPr>
              <a:t>Sorting:selection sort</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Dictionary </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List</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I/O algorithm</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Recursion</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String comparison algorithm </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Tkinter library</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Stack</a:t>
            </a:r>
            <a:endParaRPr>
              <a:solidFill>
                <a:schemeClr val="lt1"/>
              </a:solidFill>
            </a:endParaRPr>
          </a:p>
          <a:p>
            <a:pPr indent="-342900" lvl="0" marL="457200" rtl="0" algn="l">
              <a:spcBef>
                <a:spcPts val="0"/>
              </a:spcBef>
              <a:spcAft>
                <a:spcPts val="0"/>
              </a:spcAft>
              <a:buClr>
                <a:schemeClr val="lt1"/>
              </a:buClr>
              <a:buSzPts val="1800"/>
              <a:buChar char="●"/>
            </a:pPr>
            <a:r>
              <a:rPr lang="en-GB">
                <a:solidFill>
                  <a:schemeClr val="lt1"/>
                </a:solidFill>
              </a:rPr>
              <a:t>Q</a:t>
            </a:r>
            <a:r>
              <a:rPr lang="en-GB">
                <a:solidFill>
                  <a:schemeClr val="lt1"/>
                </a:solidFill>
              </a:rPr>
              <a:t>ueue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51325"/>
            <a:ext cx="10036500" cy="968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800">
                <a:solidFill>
                  <a:schemeClr val="lt1"/>
                </a:solidFill>
              </a:rPr>
              <a:t>Sorting:selection sort</a:t>
            </a:r>
            <a:endParaRPr b="1" sz="2800">
              <a:solidFill>
                <a:schemeClr val="lt1"/>
              </a:solidFill>
            </a:endParaRPr>
          </a:p>
          <a:p>
            <a:pPr indent="0" lvl="0" marL="0" rtl="0" algn="l">
              <a:spcBef>
                <a:spcPts val="1200"/>
              </a:spcBef>
              <a:spcAft>
                <a:spcPts val="0"/>
              </a:spcAft>
              <a:buNone/>
            </a:pPr>
            <a:r>
              <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lt1"/>
                </a:solidFill>
              </a:rPr>
              <a:t>Selection sort is a simple and easy-to-understand sorting algorithm that works by repeatedly finding the minimum element from an unsorted list and moving it to the beginning of the list. It maintains two sub-lists in the given list: the sorted sub-list and the unsorted sub-list. The algorithm starts with an empty sorted sub-list and a full unsorted sub-list, and then iteratively selects the minimum value from the unsorted sub-list and places it at the end of the sorted sub-list until the entire list is sorted.</a:t>
            </a:r>
            <a:endParaRPr>
              <a:solidFill>
                <a:schemeClr val="lt1"/>
              </a:solidFill>
            </a:endParaRPr>
          </a:p>
        </p:txBody>
      </p:sp>
      <p:sp>
        <p:nvSpPr>
          <p:cNvPr id="74" name="Google Shape;74;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500">
                <a:solidFill>
                  <a:schemeClr val="lt1"/>
                </a:solidFill>
              </a:rPr>
              <a:t>Dictionary </a:t>
            </a:r>
            <a:endParaRPr b="1" sz="2500"/>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lt1"/>
                </a:solidFill>
              </a:rPr>
              <a:t>Dictionaries are Python’s implementation of a data structure that is more generally known as an associative array. A dictionary consists of a collection of key-value pairs. Each key-value pair maps the key to its associated value. You can define a dictionary by enclosing a comma-separated list of key-value pairs in curly braces ({}). A colon (:) separates each key from its associated value:</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500">
                <a:solidFill>
                  <a:schemeClr val="lt1"/>
                </a:solidFill>
              </a:rPr>
              <a:t>List</a:t>
            </a:r>
            <a:endParaRPr b="1" sz="2500"/>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highlight>
                  <a:schemeClr val="dk1"/>
                </a:highlight>
              </a:rPr>
              <a:t>In Python, lists are used to store multiple data at once. For example, Suppose we need to record the ages of 5 students. Instead of creating 5 separate variables, we can simply create a list: A list is created in Python by placing items inside [], separated by commas . For example,</a:t>
            </a:r>
            <a:endParaRPr>
              <a:solidFill>
                <a:schemeClr val="lt1"/>
              </a:solidFill>
              <a:highlight>
                <a:schemeClr val="dk1"/>
              </a:highlight>
            </a:endParaRPr>
          </a:p>
          <a:p>
            <a:pPr indent="0" lvl="0" marL="0" rtl="0" algn="l">
              <a:spcBef>
                <a:spcPts val="1200"/>
              </a:spcBef>
              <a:spcAft>
                <a:spcPts val="0"/>
              </a:spcAft>
              <a:buNone/>
            </a:pPr>
            <a:r>
              <a:rPr lang="en-GB">
                <a:solidFill>
                  <a:schemeClr val="lt1"/>
                </a:solidFill>
                <a:highlight>
                  <a:schemeClr val="dk1"/>
                </a:highlight>
              </a:rPr>
              <a:t># A list with 3 integers numbers = [1, 2, 5]</a:t>
            </a:r>
            <a:endParaRPr>
              <a:solidFill>
                <a:schemeClr val="lt1"/>
              </a:solidFill>
              <a:highlight>
                <a:schemeClr val="dk1"/>
              </a:highlight>
            </a:endParaRPr>
          </a:p>
          <a:p>
            <a:pPr indent="0" lvl="0" marL="0" rtl="0" algn="l">
              <a:spcBef>
                <a:spcPts val="1200"/>
              </a:spcBef>
              <a:spcAft>
                <a:spcPts val="0"/>
              </a:spcAft>
              <a:buNone/>
            </a:pPr>
            <a:r>
              <a:rPr lang="en-GB">
                <a:solidFill>
                  <a:schemeClr val="lt1"/>
                </a:solidFill>
                <a:highlight>
                  <a:schemeClr val="dk1"/>
                </a:highlight>
              </a:rPr>
              <a:t>print(numbers)</a:t>
            </a:r>
            <a:endParaRPr>
              <a:solidFill>
                <a:schemeClr val="lt1"/>
              </a:solidFill>
              <a:highlight>
                <a:schemeClr val="dk1"/>
              </a:highlight>
            </a:endParaRPr>
          </a:p>
          <a:p>
            <a:pPr indent="0" lvl="0" marL="0" rtl="0" algn="l">
              <a:spcBef>
                <a:spcPts val="1200"/>
              </a:spcBef>
              <a:spcAft>
                <a:spcPts val="1200"/>
              </a:spcAft>
              <a:buNone/>
            </a:pPr>
            <a:r>
              <a:rPr lang="en-GB">
                <a:solidFill>
                  <a:schemeClr val="lt1"/>
                </a:solidFill>
                <a:highlight>
                  <a:schemeClr val="dk1"/>
                </a:highlight>
              </a:rPr>
              <a:t># Output: [1, 2, 5]</a:t>
            </a:r>
            <a:endParaRPr>
              <a:solidFill>
                <a:schemeClr val="lt1"/>
              </a:solidFill>
              <a:highlight>
                <a:schemeClr val="dk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500">
                <a:solidFill>
                  <a:schemeClr val="lt1"/>
                </a:solidFill>
              </a:rPr>
              <a:t>I/O algorithm</a:t>
            </a:r>
            <a:endParaRPr b="1" sz="2500"/>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chemeClr val="lt1"/>
                </a:solidFill>
                <a:highlight>
                  <a:schemeClr val="dk1"/>
                </a:highlight>
              </a:rPr>
              <a:t>In Python, input and output operations (I/O Operations) are </a:t>
            </a:r>
            <a:r>
              <a:rPr b="1" lang="en-GB">
                <a:solidFill>
                  <a:schemeClr val="lt1"/>
                </a:solidFill>
                <a:highlight>
                  <a:schemeClr val="dk1"/>
                </a:highlight>
              </a:rPr>
              <a:t>performed using two built-in functions</a:t>
            </a:r>
            <a:r>
              <a:rPr lang="en-GB">
                <a:solidFill>
                  <a:schemeClr val="lt1"/>
                </a:solidFill>
                <a:highlight>
                  <a:schemeClr val="dk1"/>
                </a:highlight>
              </a:rPr>
              <a:t>. Following are the two built-in functions to perform output operations and input operations. print( ) - Used for output operation. input( ) - Used for input operations.</a:t>
            </a:r>
            <a:endParaRPr>
              <a:solidFill>
                <a:schemeClr val="lt1"/>
              </a:solidFill>
              <a:highlight>
                <a:schemeClr val="dk1"/>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GB" sz="2500">
                <a:solidFill>
                  <a:schemeClr val="lt1"/>
                </a:solidFill>
              </a:rPr>
              <a:t>Recursion</a:t>
            </a:r>
            <a:endParaRPr sz="2500"/>
          </a:p>
        </p:txBody>
      </p:sp>
      <p:sp>
        <p:nvSpPr>
          <p:cNvPr id="98" name="Google Shape;98;p20"/>
          <p:cNvSpPr txBox="1"/>
          <p:nvPr>
            <p:ph idx="1" type="body"/>
          </p:nvPr>
        </p:nvSpPr>
        <p:spPr>
          <a:xfrm>
            <a:off x="311700" y="1152475"/>
            <a:ext cx="8631300" cy="3624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lang="en-GB">
                <a:solidFill>
                  <a:schemeClr val="lt1"/>
                </a:solidFill>
                <a:highlight>
                  <a:schemeClr val="dk1"/>
                </a:highlight>
                <a:latin typeface="Verdana"/>
                <a:ea typeface="Verdana"/>
                <a:cs typeface="Verdana"/>
                <a:sym typeface="Verdana"/>
              </a:rPr>
              <a:t>Python also accepts function recursion, which means a defined function can call itself.</a:t>
            </a:r>
            <a:endParaRPr>
              <a:solidFill>
                <a:schemeClr val="lt1"/>
              </a:solidFill>
              <a:highlight>
                <a:schemeClr val="dk1"/>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rPr lang="en-GB">
                <a:solidFill>
                  <a:schemeClr val="lt1"/>
                </a:solidFill>
                <a:highlight>
                  <a:schemeClr val="dk1"/>
                </a:highlight>
                <a:latin typeface="Verdana"/>
                <a:ea typeface="Verdana"/>
                <a:cs typeface="Verdana"/>
                <a:sym typeface="Verdana"/>
              </a:rPr>
              <a:t>Recursion is a common mathematical and programming concept. It means that a function calls itself. This has the benefit of meaning that you can loop through data to reach a result.</a:t>
            </a:r>
            <a:endParaRPr>
              <a:solidFill>
                <a:schemeClr val="lt1"/>
              </a:solidFill>
              <a:highlight>
                <a:schemeClr val="dk1"/>
              </a:highlight>
              <a:latin typeface="Verdana"/>
              <a:ea typeface="Verdana"/>
              <a:cs typeface="Verdana"/>
              <a:sym typeface="Verdana"/>
            </a:endParaRPr>
          </a:p>
          <a:p>
            <a:pPr indent="0" lvl="0" marL="0" rtl="0" algn="l">
              <a:spcBef>
                <a:spcPts val="1400"/>
              </a:spcBef>
              <a:spcAft>
                <a:spcPts val="0"/>
              </a:spcAft>
              <a:buNone/>
            </a:pPr>
            <a:r>
              <a:rPr lang="en-GB">
                <a:solidFill>
                  <a:schemeClr val="lt1"/>
                </a:solidFill>
                <a:highlight>
                  <a:schemeClr val="dk1"/>
                </a:highlight>
                <a:latin typeface="Verdana"/>
                <a:ea typeface="Verdana"/>
                <a:cs typeface="Verdana"/>
                <a:sym typeface="Verdana"/>
              </a:rPr>
              <a:t>The developer should be very careful with recursion as it can be quite easy to slip into writing a function which never terminates, or one that uses excess amounts of memory or processor power. However, when written correctly recursion can be a very efficient and mathematically-elegant approach to programming.</a:t>
            </a:r>
            <a:endParaRPr>
              <a:solidFill>
                <a:schemeClr val="lt1"/>
              </a:solidFill>
              <a:highlight>
                <a:schemeClr val="dk1"/>
              </a:highlight>
              <a:latin typeface="Verdana"/>
              <a:ea typeface="Verdana"/>
              <a:cs typeface="Verdana"/>
              <a:sym typeface="Verdana"/>
            </a:endParaRPr>
          </a:p>
          <a:p>
            <a:pPr indent="0" lvl="0" marL="0" rtl="0" algn="l">
              <a:spcBef>
                <a:spcPts val="1400"/>
              </a:spcBef>
              <a:spcAft>
                <a:spcPts val="0"/>
              </a:spcAft>
              <a:buClr>
                <a:schemeClr val="dk1"/>
              </a:buClr>
              <a:buSzPts val="1100"/>
              <a:buFont typeface="Arial"/>
              <a:buNone/>
            </a:pPr>
            <a:r>
              <a:t/>
            </a:r>
            <a:endParaRPr>
              <a:solidFill>
                <a:schemeClr val="lt1"/>
              </a:solidFill>
              <a:highlight>
                <a:schemeClr val="dk1"/>
              </a:highlight>
              <a:latin typeface="Verdana"/>
              <a:ea typeface="Verdana"/>
              <a:cs typeface="Verdana"/>
              <a:sym typeface="Verdana"/>
            </a:endParaRPr>
          </a:p>
          <a:p>
            <a:pPr indent="0" lvl="0" marL="0" rtl="0" algn="l">
              <a:spcBef>
                <a:spcPts val="1400"/>
              </a:spcBef>
              <a:spcAft>
                <a:spcPts val="1200"/>
              </a:spcAft>
              <a:buNone/>
            </a:pPr>
            <a:r>
              <a:t/>
            </a:r>
            <a:endParaRPr>
              <a:solidFill>
                <a:schemeClr val="lt1"/>
              </a:solidFill>
              <a:highlight>
                <a:schemeClr val="dk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GB" sz="2500">
                <a:solidFill>
                  <a:schemeClr val="lt1"/>
                </a:solidFill>
              </a:rPr>
              <a:t>String comparison algorithm</a:t>
            </a:r>
            <a:endParaRPr b="1" sz="2500"/>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lt1"/>
                </a:solidFill>
                <a:highlight>
                  <a:schemeClr val="dk1"/>
                </a:highlight>
                <a:latin typeface="Roboto"/>
                <a:ea typeface="Roboto"/>
                <a:cs typeface="Roboto"/>
                <a:sym typeface="Roboto"/>
              </a:rPr>
              <a:t>String comparison algorithms are used to determine whether two strings are equal or not. There are several algorithms for string comparison, and the most common and what we used is Naive string algorithm.</a:t>
            </a:r>
            <a:endParaRPr>
              <a:solidFill>
                <a:schemeClr val="lt1"/>
              </a:solidFill>
              <a:highlight>
                <a:schemeClr val="dk1"/>
              </a:highlight>
              <a:latin typeface="Roboto"/>
              <a:ea typeface="Roboto"/>
              <a:cs typeface="Roboto"/>
              <a:sym typeface="Roboto"/>
            </a:endParaRPr>
          </a:p>
          <a:p>
            <a:pPr indent="0" lvl="0" marL="0" rtl="0" algn="l">
              <a:spcBef>
                <a:spcPts val="1500"/>
              </a:spcBef>
              <a:spcAft>
                <a:spcPts val="0"/>
              </a:spcAft>
              <a:buNone/>
            </a:pPr>
            <a:r>
              <a:t/>
            </a:r>
            <a:endParaRPr>
              <a:solidFill>
                <a:schemeClr val="lt1"/>
              </a:solidFill>
              <a:highlight>
                <a:schemeClr val="dk1"/>
              </a:highlight>
              <a:latin typeface="Roboto"/>
              <a:ea typeface="Roboto"/>
              <a:cs typeface="Roboto"/>
              <a:sym typeface="Roboto"/>
            </a:endParaRPr>
          </a:p>
          <a:p>
            <a:pPr indent="0" lvl="0" marL="0" rtl="0" algn="l">
              <a:spcBef>
                <a:spcPts val="1500"/>
              </a:spcBef>
              <a:spcAft>
                <a:spcPts val="0"/>
              </a:spcAft>
              <a:buNone/>
            </a:pPr>
            <a:r>
              <a:rPr lang="en-GB">
                <a:solidFill>
                  <a:schemeClr val="lt1"/>
                </a:solidFill>
                <a:highlight>
                  <a:schemeClr val="dk1"/>
                </a:highlight>
                <a:latin typeface="Roboto"/>
                <a:ea typeface="Roboto"/>
                <a:cs typeface="Roboto"/>
                <a:sym typeface="Roboto"/>
              </a:rPr>
              <a:t>Naive string comparison  -&gt; This algorithm compares each character in the two strings sequentially and returns true if all characters match. The time complexity of this algorithm is O(n), where n is the length of the strings.</a:t>
            </a:r>
            <a:endParaRPr>
              <a:solidFill>
                <a:schemeClr val="lt1"/>
              </a:solidFill>
              <a:highlight>
                <a:schemeClr val="dk1"/>
              </a:highlight>
              <a:latin typeface="Roboto"/>
              <a:ea typeface="Roboto"/>
              <a:cs typeface="Roboto"/>
              <a:sym typeface="Roboto"/>
            </a:endParaRPr>
          </a:p>
          <a:p>
            <a:pPr indent="0" lvl="0" marL="0" rtl="0" algn="l">
              <a:spcBef>
                <a:spcPts val="1500"/>
              </a:spcBef>
              <a:spcAft>
                <a:spcPts val="1200"/>
              </a:spcAft>
              <a:buNone/>
            </a:pPr>
            <a:r>
              <a:t/>
            </a:r>
            <a:endParaRPr>
              <a:solidFill>
                <a:schemeClr val="lt1"/>
              </a:solidFill>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