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0" r:id="rId3"/>
    <p:sldId id="265" r:id="rId4"/>
    <p:sldId id="266" r:id="rId5"/>
    <p:sldId id="274" r:id="rId6"/>
    <p:sldId id="275" r:id="rId7"/>
    <p:sldId id="261" r:id="rId8"/>
    <p:sldId id="263" r:id="rId9"/>
    <p:sldId id="264" r:id="rId10"/>
    <p:sldId id="273" r:id="rId11"/>
    <p:sldId id="267" r:id="rId12"/>
    <p:sldId id="277" r:id="rId13"/>
    <p:sldId id="278" r:id="rId14"/>
    <p:sldId id="279" r:id="rId15"/>
    <p:sldId id="280" r:id="rId16"/>
    <p:sldId id="276" r:id="rId17"/>
    <p:sldId id="281" r:id="rId18"/>
    <p:sldId id="269" r:id="rId19"/>
    <p:sldId id="270" r:id="rId20"/>
    <p:sldId id="283" r:id="rId21"/>
    <p:sldId id="282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évtelen szakasz" id="{1BC84AB2-B6CB-4168-9FCE-00A4D2AE5B71}">
          <p14:sldIdLst>
            <p14:sldId id="258"/>
            <p14:sldId id="260"/>
            <p14:sldId id="265"/>
            <p14:sldId id="266"/>
            <p14:sldId id="274"/>
            <p14:sldId id="275"/>
            <p14:sldId id="261"/>
            <p14:sldId id="263"/>
            <p14:sldId id="264"/>
            <p14:sldId id="273"/>
            <p14:sldId id="267"/>
            <p14:sldId id="277"/>
            <p14:sldId id="278"/>
            <p14:sldId id="279"/>
            <p14:sldId id="280"/>
            <p14:sldId id="276"/>
            <p14:sldId id="281"/>
            <p14:sldId id="269"/>
            <p14:sldId id="270"/>
            <p14:sldId id="283"/>
            <p14:sldId id="282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felhasználó" initials="W" lastIdx="1" clrIdx="0">
    <p:extLst>
      <p:ext uri="{19B8F6BF-5375-455C-9EA6-DF929625EA0E}">
        <p15:presenceInfo xmlns:p15="http://schemas.microsoft.com/office/powerpoint/2012/main" userId="Windows-felhaszná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0255" autoAdjust="0"/>
  </p:normalViewPr>
  <p:slideViewPr>
    <p:cSldViewPr snapToGrid="0">
      <p:cViewPr>
        <p:scale>
          <a:sx n="75" d="100"/>
          <a:sy n="75" d="100"/>
        </p:scale>
        <p:origin x="12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30BFF-7B2A-4736-93D8-EA6D366588CC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B67B-0C83-4158-B05D-B456C25A66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655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B07D-1CCC-49CC-8EAD-0869BCD1DB96}" type="datetimeFigureOut">
              <a:rPr lang="hu-HU" smtClean="0"/>
              <a:t>2016. 11. 20.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4270-EB86-47E5-982C-FEAF56F86D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51049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76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Egy belépési oldal, ahol a mai napon teljesítendő feladatok kerülnek </a:t>
            </a:r>
            <a:r>
              <a:rPr lang="hu-HU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listázásra</a:t>
            </a:r>
            <a:endParaRPr lang="hu-HU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55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10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Minden feladat és csapat esetében egy külön képernyő érhető el, ahol minden egyéb információ megjelenik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87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Minden feladat és csapat esetében egy külön képernyő érhető el, ahol minden egyéb információ megjelenik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16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Egy „szuper oldal”, ahol a csapatokhoz a feladatokat lehet rendelni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(csapatok és feladatok listája itt is megjelenik)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csapat kiválasztása után, a feladatok listájában csak azon feladatok  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szerepelnek amelyet az kiválasztott csapat teljesíteni tud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(szükséges eszközök, képesítés)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számítások már ezen az oldalon elvégződnek, ha hozzáadtunk egy   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feladatot a csapathoz (utazási idő számítás, távolság, várható befejezés)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Csapat kapacitásának megjelenítése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Természetesen a csapathoz rendelt feladatokat lehet még módosítani 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(teljesítése sorrend, eltávolítás)</a:t>
            </a:r>
            <a:br>
              <a:rPr lang="hu-HU" sz="1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u-HU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91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apróbb kódrészlet az adatbázishoz</a:t>
            </a:r>
            <a:r>
              <a:rPr lang="hu-HU" baseline="0" dirty="0" smtClean="0"/>
              <a:t> történő hozzáféréshez.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//csatlakozás az adatbázishoz -&gt; //összeköttetés létesítése -&gt;</a:t>
            </a:r>
            <a:r>
              <a:rPr lang="hu-HU" sz="120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//az adatbázisunkon végrehajtandó utasítást tárolja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//utasítás végrehajtása -&gt;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//Az adatokat az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rdr.GetString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(oszlopszám) segítségével tudjuk kinyerni</a:t>
            </a:r>
            <a:b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//Nem csak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stringet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tudunk beolvasni, lehet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intigert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vagy egyéb más szokványos változót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Pannon Egyetem Rendszer- és Számítástudományi Tanszék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84270-EB86-47E5-982C-FEAF56F86D50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42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ED8-A64E-4C5B-AC75-29153AA28FEC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A75-E79C-4BAD-BA0A-F954904309CE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380-5F43-48D0-B37C-44F4445F1950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0E7C-8521-4D05-8A36-CF30FFFB17D6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9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5A9-C0D3-49C8-8B02-CCECA271A3B2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69F1-90A9-45EA-B650-A607A1F0D5B7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03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C17D-CCA7-4863-A488-988709CF5524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752E-2BAB-4580-97C5-541FA951C92C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3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288A-FC4B-4F79-882B-5652D1D99261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627-1286-4200-9078-D5962E0A5B10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7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D536-DAC1-4250-A1A2-172C7FB243B3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6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5BDF-CAB5-493A-A35E-079F1C1C8331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B004-BFD5-45FE-BDD0-98DD221EA0D1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214-2F57-4FAA-AE99-0982C31CB247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18DC-BB1F-4FCA-8091-B1A454EA6FC8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16F4-360F-41DB-B814-CF447639EBEB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2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44FE-6790-49AF-9026-1F3137316F0F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1FD69F-3FA3-4F9A-9D7B-52A19E895A85}" type="datetime1">
              <a:rPr lang="en-US" smtClean="0"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6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516" y="369335"/>
            <a:ext cx="6620968" cy="3329581"/>
          </a:xfrm>
        </p:spPr>
        <p:txBody>
          <a:bodyPr/>
          <a:lstStyle/>
          <a:p>
            <a:pPr algn="ctr"/>
            <a:r>
              <a:rPr lang="hu-HU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u-H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516" y="3698914"/>
            <a:ext cx="6620968" cy="861420"/>
          </a:xfrm>
        </p:spPr>
        <p:txBody>
          <a:bodyPr>
            <a:normAutofit/>
          </a:bodyPr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Szakdolgozat I. féléves beszámoló</a:t>
            </a:r>
            <a:r>
              <a:rPr lang="hu-H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2016.12.01</a:t>
            </a:r>
            <a:endParaRPr lang="hu-H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03944" y="0"/>
            <a:ext cx="773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818833" y="5085028"/>
            <a:ext cx="7621227" cy="1098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hu-H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Készítette: </a:t>
            </a:r>
            <a:r>
              <a:rPr lang="hu-H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Udvardi Dávid</a:t>
            </a:r>
            <a:r>
              <a:rPr lang="hu-H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(Programtervező informatikus </a:t>
            </a:r>
            <a:r>
              <a:rPr lang="hu-HU" sz="1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BSc</a:t>
            </a:r>
            <a:r>
              <a:rPr lang="hu-HU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hu-H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Témavezető:  Dr. </a:t>
            </a:r>
            <a:r>
              <a:rPr lang="hu-HU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Heckl</a:t>
            </a:r>
            <a:r>
              <a:rPr lang="hu-H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István</a:t>
            </a:r>
          </a:p>
        </p:txBody>
      </p:sp>
      <p:sp>
        <p:nvSpPr>
          <p:cNvPr id="7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652560"/>
            <a:ext cx="4963887" cy="281858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32" y="3471147"/>
            <a:ext cx="5355771" cy="310620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718632" y="1441045"/>
            <a:ext cx="33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VRP algoritmus alkalmazása előtt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Jobbra nyíl 7"/>
          <p:cNvSpPr/>
          <p:nvPr/>
        </p:nvSpPr>
        <p:spPr>
          <a:xfrm flipH="1">
            <a:off x="5094521" y="1798225"/>
            <a:ext cx="696686" cy="3628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316100" y="4637706"/>
            <a:ext cx="31560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VRP 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algoritmus</a:t>
            </a: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 alkalmazása </a:t>
            </a: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után az optimális útvonalak</a:t>
            </a:r>
            <a:endParaRPr lang="hu-H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Jobbra nyíl 9"/>
          <p:cNvSpPr/>
          <p:nvPr/>
        </p:nvSpPr>
        <p:spPr>
          <a:xfrm>
            <a:off x="2989944" y="4842822"/>
            <a:ext cx="696686" cy="3628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5442864" y="4252913"/>
            <a:ext cx="348343" cy="171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-220776" y="27761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VRP bemutatása</a:t>
            </a:r>
          </a:p>
        </p:txBody>
      </p:sp>
      <p:sp>
        <p:nvSpPr>
          <p:cNvPr id="12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10/23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57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130628" y="8150"/>
            <a:ext cx="753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Tervezés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37309" y="1709634"/>
            <a:ext cx="8906691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feladat leírásának eleget tevő szoftver fejlesztése a cél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terv: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Minden adatot (feladatok, eszközök..</a:t>
            </a: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stb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adatbázisban tárolunk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11/23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3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12/23</a:t>
            </a:r>
            <a:endParaRPr lang="en-US" sz="1600" b="1" dirty="0"/>
          </a:p>
        </p:txBody>
      </p:sp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" y="1135154"/>
            <a:ext cx="4553085" cy="86948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4758"/>
            <a:ext cx="9143997" cy="61840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159" y="3542711"/>
            <a:ext cx="6267450" cy="88582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298" y="4670949"/>
            <a:ext cx="5052311" cy="90185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184" y="2504187"/>
            <a:ext cx="4543425" cy="866775"/>
          </a:xfrm>
          <a:prstGeom prst="rect">
            <a:avLst/>
          </a:prstGeom>
        </p:spPr>
      </p:pic>
      <p:cxnSp>
        <p:nvCxnSpPr>
          <p:cNvPr id="15" name="Szögletes összekötő 14"/>
          <p:cNvCxnSpPr/>
          <p:nvPr/>
        </p:nvCxnSpPr>
        <p:spPr>
          <a:xfrm rot="16200000" flipH="1">
            <a:off x="3581414" y="2068794"/>
            <a:ext cx="932941" cy="824600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endCxn id="9" idx="1"/>
          </p:cNvCxnSpPr>
          <p:nvPr/>
        </p:nvCxnSpPr>
        <p:spPr>
          <a:xfrm rot="5400000">
            <a:off x="1807245" y="2933548"/>
            <a:ext cx="1980991" cy="123161"/>
          </a:xfrm>
          <a:prstGeom prst="bentConnector4">
            <a:avLst>
              <a:gd name="adj1" fmla="val 40140"/>
              <a:gd name="adj2" fmla="val 24318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>
            <a:stCxn id="6" idx="2"/>
            <a:endCxn id="10" idx="1"/>
          </p:cNvCxnSpPr>
          <p:nvPr/>
        </p:nvCxnSpPr>
        <p:spPr>
          <a:xfrm rot="16200000" flipH="1">
            <a:off x="1610478" y="2781054"/>
            <a:ext cx="3117241" cy="15644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zögletes összekötő 28"/>
          <p:cNvCxnSpPr/>
          <p:nvPr/>
        </p:nvCxnSpPr>
        <p:spPr>
          <a:xfrm rot="5400000">
            <a:off x="426252" y="2022518"/>
            <a:ext cx="3850125" cy="3814354"/>
          </a:xfrm>
          <a:prstGeom prst="bentConnector3">
            <a:avLst>
              <a:gd name="adj1" fmla="val 1098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>
            <a:off x="261257" y="436159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5" y="1135155"/>
            <a:ext cx="4553085" cy="869480"/>
          </a:xfrm>
          <a:prstGeom prst="rect">
            <a:avLst/>
          </a:prstGeom>
        </p:spPr>
      </p:pic>
      <p:cxnSp>
        <p:nvCxnSpPr>
          <p:cNvPr id="17" name="Szögletes összekötő 16"/>
          <p:cNvCxnSpPr/>
          <p:nvPr/>
        </p:nvCxnSpPr>
        <p:spPr>
          <a:xfrm rot="16200000" flipH="1">
            <a:off x="3581414" y="2068795"/>
            <a:ext cx="932941" cy="824600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zögletes összekötő 18"/>
          <p:cNvCxnSpPr/>
          <p:nvPr/>
        </p:nvCxnSpPr>
        <p:spPr>
          <a:xfrm rot="5400000">
            <a:off x="1807245" y="2933549"/>
            <a:ext cx="1980991" cy="123161"/>
          </a:xfrm>
          <a:prstGeom prst="bentConnector4">
            <a:avLst>
              <a:gd name="adj1" fmla="val 40140"/>
              <a:gd name="adj2" fmla="val 24318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19"/>
          <p:cNvCxnSpPr>
            <a:stCxn id="16" idx="2"/>
          </p:cNvCxnSpPr>
          <p:nvPr/>
        </p:nvCxnSpPr>
        <p:spPr>
          <a:xfrm rot="16200000" flipH="1">
            <a:off x="1610478" y="2781055"/>
            <a:ext cx="3117241" cy="156440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21"/>
          <p:cNvCxnSpPr/>
          <p:nvPr/>
        </p:nvCxnSpPr>
        <p:spPr>
          <a:xfrm rot="5400000">
            <a:off x="426252" y="2022519"/>
            <a:ext cx="3850125" cy="3814354"/>
          </a:xfrm>
          <a:prstGeom prst="bentConnector3">
            <a:avLst>
              <a:gd name="adj1" fmla="val 1098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227898"/>
            <a:ext cx="9144000" cy="513372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13/23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43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212865"/>
            <a:ext cx="9144000" cy="518041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14/23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5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467"/>
            <a:ext cx="9144000" cy="5129211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15/23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8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197699"/>
            <a:ext cx="9143997" cy="5177326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16/23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295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495263" y="0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megvalósítása– Tervezés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49647" y="55331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278183"/>
            <a:ext cx="9144000" cy="5143500"/>
          </a:xfrm>
          <a:prstGeom prst="rect">
            <a:avLst/>
          </a:prstGeom>
        </p:spPr>
      </p:pic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17/23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376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743138" y="45420"/>
            <a:ext cx="9269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 - Használt </a:t>
            </a:r>
            <a:r>
              <a:rPr lang="hu-HU" sz="1500" dirty="0">
                <a:latin typeface="Calibri" panose="020F0502020204030204" pitchFamily="34" charset="0"/>
                <a:cs typeface="Calibri" panose="020F0502020204030204" pitchFamily="34" charset="0"/>
              </a:rPr>
              <a:t>technológiák</a:t>
            </a:r>
          </a:p>
          <a:p>
            <a:pPr algn="ctr"/>
            <a:endParaRPr lang="hu-HU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55575" y="649321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Használt technológiák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07975" y="1591532"/>
            <a:ext cx="832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verziókezelő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adatbázis- kezelőszerver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C# - Microsoft Visual </a:t>
            </a:r>
            <a:r>
              <a:rPr lang="hu-H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2015</a:t>
            </a:r>
            <a:b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u-HU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nyelv- és fejlesztő környezet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Trello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online projekt és </a:t>
            </a:r>
            <a:r>
              <a:rPr lang="hu-HU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feladatmenedzser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hu-H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Pencil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(képernyőterv készítő)</a:t>
            </a:r>
          </a:p>
        </p:txBody>
      </p:sp>
      <p:sp>
        <p:nvSpPr>
          <p:cNvPr id="6" name="AutoShape 2" descr="Képtalálat a következőre: „git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8" name="AutoShape 4" descr="Képtalálat a következőre: „git”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 descr="https://git-for-windows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64" y="1305279"/>
            <a:ext cx="920931" cy="92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éptalálat a következőre: „Mysql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69" y="2457251"/>
            <a:ext cx="1581786" cy="6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35" y="3291770"/>
            <a:ext cx="1846402" cy="996559"/>
          </a:xfrm>
          <a:prstGeom prst="rect">
            <a:avLst/>
          </a:prstGeom>
        </p:spPr>
      </p:pic>
      <p:pic>
        <p:nvPicPr>
          <p:cNvPr id="1048" name="Picture 24" descr="Képtalálat a következőre: „c# logo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05" y="3340276"/>
            <a:ext cx="948053" cy="9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69" y="4648721"/>
            <a:ext cx="2146497" cy="660048"/>
          </a:xfrm>
          <a:prstGeom prst="rect">
            <a:avLst/>
          </a:prstGeom>
        </p:spPr>
      </p:pic>
      <p:pic>
        <p:nvPicPr>
          <p:cNvPr id="3078" name="Picture 6" descr="http://cdn.portableapps.com/PencilProjectPortable_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62" y="5436641"/>
            <a:ext cx="765058" cy="7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18/23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063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642801" y="0"/>
            <a:ext cx="896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 - Megvalósítás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7" y="54765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Megvalósítás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49647" y="1384663"/>
            <a:ext cx="84371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A kezdeti fő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kihívások:</a:t>
            </a:r>
          </a:p>
          <a:p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	- Programomból elérni az adatbázist és az ott tárolt adatokat</a:t>
            </a: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Az adatok beolvasása, tárolása és kezelése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hu-H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Osztályok létrahozása:</a:t>
            </a:r>
          </a:p>
          <a:p>
            <a:pPr lvl="2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Emberek, eszközök, járművek, csapatok, feladatok</a:t>
            </a:r>
          </a:p>
          <a:p>
            <a:pPr lvl="2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Egy olyan osztályt, amely az adatbázisból a beolvasás végzi</a:t>
            </a:r>
          </a:p>
          <a:p>
            <a:pPr lvl="2"/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0000" lvl="2" indent="-342900"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Tárolás:</a:t>
            </a:r>
          </a:p>
          <a:p>
            <a:pPr marL="841500" lvl="4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Osztályokat tároló lista segítségével</a:t>
            </a:r>
          </a:p>
          <a:p>
            <a:pPr marL="841500" lvl="4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Minden osztályhoz tartozik egy lista</a:t>
            </a:r>
          </a:p>
          <a:p>
            <a:pPr marL="841500" lvl="4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A listából az osztály adatait </a:t>
            </a:r>
            <a:r>
              <a:rPr lang="hu-H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getterek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segítségével érjük el</a:t>
            </a: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19/23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77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-313509" y="0"/>
            <a:ext cx="790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Tartalom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46743" y="898289"/>
            <a:ext cx="6183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Calibri" panose="020F0502020204030204" pitchFamily="34" charset="0"/>
                <a:cs typeface="Calibri" panose="020F0502020204030204" pitchFamily="34" charset="0"/>
              </a:rPr>
              <a:t>Az előadás menete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33411" y="2024068"/>
            <a:ext cx="754742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Feladat leírása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Hasonló alkalmazások </a:t>
            </a: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felkutatása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(megismerése)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 (VRP) </a:t>
            </a: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bemutatása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Tervezés </a:t>
            </a:r>
            <a:endParaRPr lang="hu-H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Használt technológiák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</a:t>
            </a:r>
            <a:endParaRPr lang="hu-H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Célkitűzés a jövőre nézve 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Összegzés</a:t>
            </a:r>
          </a:p>
          <a:p>
            <a:pPr marL="285744" indent="-285744">
              <a:buFont typeface="Wingdings" panose="05000000000000000000" pitchFamily="2" charset="2"/>
              <a:buChar char="§"/>
            </a:pP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2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384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642801" y="0"/>
            <a:ext cx="896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 - Megvalósítás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7" y="408601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Megvalósítás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65760" y="1293223"/>
            <a:ext cx="839941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@"server=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localhost;userid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root;password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jelszo;database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goeon_db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MySqlConnection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MySqlDataReader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MySqlConnection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conn.Open();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task_table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hu-H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MySqlCommand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cmd =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MySqlCommand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cmd.ExecuteReader</a:t>
            </a:r>
            <a:r>
              <a:rPr lang="hu-H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rdr.Read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beolvasás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rdr.GetString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(oszlopszám)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20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61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642801" y="0"/>
            <a:ext cx="896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 - Megvalósítás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7" y="547654"/>
            <a:ext cx="4180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Megvalósítás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44137" y="1528354"/>
            <a:ext cx="813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Grafikus felületek létrehozása:</a:t>
            </a:r>
          </a:p>
          <a:p>
            <a:pPr lvl="2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Főoldal</a:t>
            </a:r>
          </a:p>
          <a:p>
            <a:pPr lvl="2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Új feladat felvétele</a:t>
            </a:r>
          </a:p>
          <a:p>
            <a:pPr lvl="2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Csapat hozzárendelése</a:t>
            </a:r>
          </a:p>
          <a:p>
            <a:pPr marL="1257300" lvl="2" indent="-342900">
              <a:buFontTx/>
              <a:buChar char="-"/>
            </a:pP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Jelenlegi állapot, amire a szoftver képes:</a:t>
            </a:r>
          </a:p>
          <a:p>
            <a:pPr marL="457200" lvl="3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Beolvasni az adatbázisból az adatokat</a:t>
            </a:r>
          </a:p>
          <a:p>
            <a:pPr marL="457200" lvl="3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Kilistázni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feladatokat, csapatokat</a:t>
            </a:r>
          </a:p>
          <a:p>
            <a:pPr marL="457200" lvl="3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Új feladat felvétele az adatbázisba</a:t>
            </a:r>
          </a:p>
          <a:p>
            <a:pPr marL="457200" lvl="3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Hozzátudunk rendelni feladatokat a csapatokhoz 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21/23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6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410019" y="55615"/>
            <a:ext cx="837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400" dirty="0">
                <a:latin typeface="Calibri" panose="020F0502020204030204" pitchFamily="34" charset="0"/>
                <a:cs typeface="Calibri" panose="020F0502020204030204" pitchFamily="34" charset="0"/>
              </a:rPr>
              <a:t>Célkitűzés a jövőre </a:t>
            </a:r>
            <a:r>
              <a:rPr lang="hu-H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nézve </a:t>
            </a:r>
            <a:endParaRPr lang="hu-H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hu-H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6" y="547653"/>
            <a:ext cx="521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Célkitűzés a jövőre nézve 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49646" y="1303544"/>
            <a:ext cx="824266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szoftver továbbfejlesztése</a:t>
            </a:r>
            <a:r>
              <a:rPr lang="hu-HU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Hiányzó, eddig nem megvalósított programrészek implementálása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Az összes számítási művelet megvalósítása</a:t>
            </a:r>
          </a:p>
          <a:p>
            <a:pPr marL="1260000" indent="-285750">
              <a:buFont typeface="Arial" panose="020B0604020202020204" pitchFamily="34" charset="0"/>
              <a:buChar char="•"/>
            </a:pP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algoritmus implementálása C#-</a:t>
            </a: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</a:t>
            </a:r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0000" indent="-28575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Optimális útvonal tervezés</a:t>
            </a:r>
          </a:p>
          <a:p>
            <a:pPr marL="12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Távolság és idő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számítás</a:t>
            </a:r>
          </a:p>
          <a:p>
            <a:pPr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Beépített térkép implementálása</a:t>
            </a:r>
          </a:p>
          <a:p>
            <a:pPr marL="12600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Feladatok megjelenítése</a:t>
            </a:r>
          </a:p>
          <a:p>
            <a:pPr marL="1260000" indent="-342900">
              <a:buFont typeface="Arial" panose="020B0604020202020204" pitchFamily="34" charset="0"/>
              <a:buChar char="•"/>
            </a:pP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Megtervezett útvonal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reprezentálása</a:t>
            </a:r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Szoftver mentse az aktuális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állapotát:</a:t>
            </a:r>
          </a:p>
          <a:p>
            <a:pPr marL="1260000" indent="-34290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Hozzárendeléseket 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és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módosításokat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Tökéletesítés,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tesztelés</a:t>
            </a:r>
          </a:p>
          <a:p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4250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22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116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476230" y="13063"/>
            <a:ext cx="837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 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Összegzés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9646" y="547653"/>
            <a:ext cx="521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Összegzés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49646" y="1295192"/>
            <a:ext cx="84709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Feladat: </a:t>
            </a:r>
          </a:p>
          <a:p>
            <a:pPr lvl="1"/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Egy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olyan szoftveralkalmazást elkészíteni, mely segít a feladatok csapatokhoz rendelésében, figyelembe véve a csapatok kapacitását és képességeit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Irodalom áttekintés:</a:t>
            </a: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(VRP) megismerése</a:t>
            </a:r>
          </a:p>
          <a:p>
            <a:endParaRPr lang="hu-H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Hozzáláttam</a:t>
            </a:r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saját szoftverem elkészítéséhez C#-</a:t>
            </a:r>
            <a:r>
              <a:rPr lang="hu-HU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ban</a:t>
            </a:r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Elkészítettem a program vázát </a:t>
            </a:r>
          </a:p>
          <a:p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Végül ismertettem jövőbeni tervemet: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Cél: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Hiányzó grafikus felületek, funkciók pótlása</a:t>
            </a: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Optimális útvonal meghatározás és egyéb számítások</a:t>
            </a:r>
            <a:b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Végső cél: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beépített térkép implementálása az alkalmazásomba.</a:t>
            </a:r>
            <a:endParaRPr lang="hu-H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hu-HU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dirty="0"/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 smtClean="0"/>
              <a:t>23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243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195942" y="36364"/>
            <a:ext cx="8112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Feladat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leírása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75772" y="679579"/>
            <a:ext cx="4180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Feladat leírása</a:t>
            </a:r>
          </a:p>
          <a:p>
            <a:endParaRPr lang="hu-HU" sz="3200" dirty="0"/>
          </a:p>
        </p:txBody>
      </p:sp>
      <p:sp>
        <p:nvSpPr>
          <p:cNvPr id="2" name="Szövegdoboz 1"/>
          <p:cNvSpPr txBox="1"/>
          <p:nvPr/>
        </p:nvSpPr>
        <p:spPr>
          <a:xfrm>
            <a:off x="275772" y="1262600"/>
            <a:ext cx="88682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Egy olyan szoftver alkalmazás elkészítése, ahol:</a:t>
            </a:r>
          </a:p>
          <a:p>
            <a:pPr>
              <a:spcAft>
                <a:spcPts val="600"/>
              </a:spcAft>
            </a:pPr>
            <a:r>
              <a:rPr lang="hu-HU" dirty="0" smtClean="0"/>
              <a:t>	-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Különböző vagyon elemek (pl. villanyvezeték, oszlopok) karbantartására 	  lehet csapatokat vezényelni</a:t>
            </a:r>
          </a:p>
          <a:p>
            <a:pPr>
              <a:spcAft>
                <a:spcPts val="600"/>
              </a:spcAft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A program nyilvántartja a feladatokat, csapatokat és a hozzájuk tartozó 	  személyeket, eszközöket, járműveket</a:t>
            </a:r>
          </a:p>
          <a:p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A szoftver heurisztikákkal segít a felhasználónak a feladatok 		  	  csapatokhoz rendelésében, valamint ezek optimális teljesítési 		  	  sorrendjének és útvonalának meghatározásában </a:t>
            </a:r>
          </a:p>
          <a:p>
            <a:pPr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- Emellett becslést ad a várható utazási időről, megtett távolságról </a:t>
            </a:r>
            <a:b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és arról, hogy várhatóan mikor végeznek a csapatok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Cél:</a:t>
            </a:r>
          </a:p>
          <a:p>
            <a:pPr lvl="1"/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A rendelkezésre álló munkaerő és eszközpark optimális kihasználása</a:t>
            </a:r>
          </a:p>
          <a:p>
            <a:pPr lvl="1">
              <a:spcBef>
                <a:spcPts val="600"/>
              </a:spcBef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- A lehető legtöbb feladat kiosztása és teljesítése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3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82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561702" y="8153"/>
            <a:ext cx="821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megvalósítása–Kutatás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75771" y="629734"/>
            <a:ext cx="749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Hasonló alkalmazások felkutatása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(megismerése)</a:t>
            </a:r>
            <a:endParaRPr lang="hu-H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75772" y="1528355"/>
            <a:ext cx="85939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Kutatásom az alábbi témával foglalkozó szoftverek köré összpontosult:</a:t>
            </a:r>
          </a:p>
          <a:p>
            <a:pPr marL="742950" lvl="1" indent="-285750">
              <a:buFontTx/>
              <a:buChar char="-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 </a:t>
            </a:r>
            <a:r>
              <a:rPr lang="hu-HU" sz="2200" dirty="0">
                <a:latin typeface="Calibri" panose="020F0502020204030204" pitchFamily="34" charset="0"/>
                <a:cs typeface="Calibri" panose="020F0502020204030204" pitchFamily="34" charset="0"/>
              </a:rPr>
              <a:t>munkaerő 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menedzsment</a:t>
            </a: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Munkaerő menedzsment </a:t>
            </a:r>
          </a:p>
          <a:p>
            <a:pPr marL="742950" lvl="1" indent="-285750">
              <a:buFontTx/>
              <a:buChar char="-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Útvonal optimalizálás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u-HU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75772" y="3553097"/>
            <a:ext cx="864615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Tapasztalat: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Számos ilyen alkalmazás érhető el jelenleg a világhálón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Ezek közül hasznosabb, funkcióban gazdagabb: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GSMtask</a:t>
            </a:r>
            <a:endParaRPr lang="hu-HU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hu-HU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Viamente</a:t>
            </a:r>
            <a: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u-HU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u-H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4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63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450106" y="8893"/>
            <a:ext cx="821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megvalósítása–</a:t>
            </a:r>
            <a:r>
              <a:rPr lang="hu-H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GSMtasks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gsmtasks.com/static/images/devic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0989"/>
            <a:ext cx="9381823" cy="58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09007" y="540203"/>
            <a:ext cx="22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GSMtasks</a:t>
            </a:r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5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38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-450106" y="8893"/>
            <a:ext cx="821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megvalósítása–</a:t>
            </a:r>
            <a:r>
              <a:rPr lang="hu-H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GSMtasks</a:t>
            </a:r>
            <a:endParaRPr lang="hu-H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09007" y="540203"/>
            <a:ext cx="222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Viamente</a:t>
            </a:r>
            <a:r>
              <a:rPr lang="hu-H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://assistly-production.s3.amazonaws.com/7678/portal_attachments/73574/new%20layout%20september%202012_original.jpg?AWSAccessKeyId=AKIAJNSFWOZ6ZS23BMKQ&amp;Expires=1479390698&amp;Signature=GxuTGVYQ%2BKG6tq1klwrTDLzA9fc%3D&amp;response-content-disposition=filename%3D%22new%20layout%20september%202012.jpg%22&amp;response-content-type=image%2F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" y="1362771"/>
            <a:ext cx="9141581" cy="51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6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78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-220776" y="27761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VRP bemutatása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30213" y="889252"/>
            <a:ext cx="771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(VRP) bemutatása</a:t>
            </a:r>
          </a:p>
          <a:p>
            <a:endParaRPr lang="hu-HU" sz="32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30212" y="1770744"/>
            <a:ext cx="8508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(jármű útválasztási probléma):</a:t>
            </a:r>
          </a:p>
          <a:p>
            <a:pPr lvl="1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A VRP egy kombinatorikus optimalizálási és egészértékű programozási probléma, ami az útvonalak optimális megtervezésével foglalkozik, ha adott egy járműparkunk és a kiszolgálni kívánt ügyfélcsoport. </a:t>
            </a:r>
          </a:p>
          <a:p>
            <a:pPr lvl="1"/>
            <a:endParaRPr lang="hu-H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VRP NP nehéz probléma</a:t>
            </a:r>
          </a:p>
          <a:p>
            <a:pPr lvl="1"/>
            <a:endParaRPr lang="hu-HU" sz="2000" i="1" dirty="0"/>
          </a:p>
          <a:p>
            <a:pPr lvl="1"/>
            <a:endParaRPr lang="hu-HU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7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99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30213" y="889252"/>
            <a:ext cx="771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(VRP) bemutatása</a:t>
            </a:r>
          </a:p>
          <a:p>
            <a:endParaRPr lang="hu-HU" sz="32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330212" y="1770744"/>
            <a:ext cx="850899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VRP feladata:</a:t>
            </a:r>
          </a:p>
          <a:p>
            <a:pPr>
              <a:spcBef>
                <a:spcPts val="600"/>
              </a:spcBef>
            </a:pP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Adott: </a:t>
            </a:r>
          </a:p>
          <a:p>
            <a:pPr>
              <a:spcBef>
                <a:spcPts val="600"/>
              </a:spcBef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szállítási kérelmek halmaza és a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járműpark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Cél: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lvl="1"/>
            <a:r>
              <a:rPr lang="hu-HU" sz="2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- Meghatározni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járművek útvonalát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Minden(vagy a lehető legtöbb) 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ügyfelet kiszolgáljon</a:t>
            </a:r>
            <a:b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	- Az üzemeltetési korlátok betartása</a:t>
            </a:r>
          </a:p>
          <a:p>
            <a:pPr lvl="2"/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- A szállítási költségek </a:t>
            </a:r>
            <a:r>
              <a:rPr lang="hu-H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minimalizálása</a:t>
            </a: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000" dirty="0">
                <a:latin typeface="Calibri" panose="020F0502020204030204" pitchFamily="34" charset="0"/>
                <a:cs typeface="Calibri" panose="020F0502020204030204" pitchFamily="34" charset="0"/>
              </a:rPr>
              <a:t>- Optimális erőforrás kihasználás</a:t>
            </a:r>
            <a:endParaRPr lang="hu-HU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44" indent="-285744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Fontos:</a:t>
            </a:r>
            <a:b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Minden pontot csak egyszer érintünk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-220776" y="27761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VRP bemutatása</a:t>
            </a:r>
          </a:p>
        </p:txBody>
      </p:sp>
      <p:sp>
        <p:nvSpPr>
          <p:cNvPr id="9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8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876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3" y="6502401"/>
            <a:ext cx="571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Pannon Egyetem | Redszer- és Számítástudományi Tanszék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30213" y="577271"/>
            <a:ext cx="77107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Vehicle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hu-HU" sz="3200" dirty="0">
                <a:latin typeface="Calibri" panose="020F0502020204030204" pitchFamily="34" charset="0"/>
                <a:cs typeface="Calibri" panose="020F0502020204030204" pitchFamily="34" charset="0"/>
              </a:rPr>
              <a:t> (VRP) bemutatása</a:t>
            </a:r>
          </a:p>
          <a:p>
            <a:endParaRPr lang="hu-HU" sz="32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17718" y="1289125"/>
            <a:ext cx="8508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Az úthalmaz gráffal szemléltethető ahol:</a:t>
            </a:r>
            <a:b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 A csomópontok (ügyfelek)</a:t>
            </a:r>
            <a:b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 A -csomópontokat összekötő-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élek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(utak)</a:t>
            </a:r>
            <a:b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 A központi csomópont (telephely)</a:t>
            </a:r>
            <a:endParaRPr lang="hu-HU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7715" y="3065206"/>
            <a:ext cx="2641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000" b="1" dirty="0"/>
              <a:t>Az </a:t>
            </a:r>
            <a:r>
              <a:rPr lang="hu-HU" sz="2000" b="1" dirty="0" smtClean="0"/>
              <a:t>élek </a:t>
            </a:r>
            <a:r>
              <a:rPr lang="hu-HU" sz="2000" b="1" dirty="0"/>
              <a:t>lehetnek:</a:t>
            </a:r>
            <a:br>
              <a:rPr lang="hu-HU" sz="2000" b="1" dirty="0"/>
            </a:br>
            <a:r>
              <a:rPr lang="hu-HU" sz="2400" b="1" dirty="0"/>
              <a:t>	</a:t>
            </a:r>
            <a:r>
              <a:rPr lang="hu-HU" sz="24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Irányítottak</a:t>
            </a:r>
            <a:b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Irányítatlanok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217718" y="4410392"/>
            <a:ext cx="2529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hu-HU" sz="2000" b="1" dirty="0" smtClean="0"/>
              <a:t>Minden élhez tartozik </a:t>
            </a:r>
            <a:r>
              <a:rPr lang="hu-HU" sz="2000" b="1" dirty="0"/>
              <a:t>egy költség (súly):</a:t>
            </a:r>
          </a:p>
          <a:p>
            <a:pPr lvl="1"/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 Hossz</a:t>
            </a:r>
            <a:b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- Utazási idő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22" y="2967739"/>
            <a:ext cx="6224979" cy="353466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-220776" y="27761"/>
            <a:ext cx="8261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Mobil munkaerőmű menedzsmentet támogató keretrendszer megvalósítása</a:t>
            </a:r>
            <a:r>
              <a:rPr lang="hu-H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u-HU" sz="1600" dirty="0">
                <a:latin typeface="Calibri" panose="020F0502020204030204" pitchFamily="34" charset="0"/>
                <a:cs typeface="Calibri" panose="020F0502020204030204" pitchFamily="34" charset="0"/>
              </a:rPr>
              <a:t>VRP bemutatása</a:t>
            </a:r>
          </a:p>
        </p:txBody>
      </p:sp>
      <p:sp>
        <p:nvSpPr>
          <p:cNvPr id="12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677531" y="265515"/>
            <a:ext cx="767969" cy="839418"/>
          </a:xfrm>
        </p:spPr>
        <p:txBody>
          <a:bodyPr/>
          <a:lstStyle/>
          <a:p>
            <a:r>
              <a:rPr lang="hu-HU" sz="1600" b="1" dirty="0"/>
              <a:t>9</a:t>
            </a:r>
            <a:r>
              <a:rPr lang="hu-HU" sz="1600" b="1" dirty="0" smtClean="0"/>
              <a:t>/23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139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3706</TotalTime>
  <Words>841</Words>
  <Application>Microsoft Office PowerPoint</Application>
  <PresentationFormat>Diavetítés a képernyőre (4:3 oldalarány)</PresentationFormat>
  <Paragraphs>242</Paragraphs>
  <Slides>23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Mobil munkaerőmű menedzsmentet támogató keretrendszer megvalósítása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munkaerőmű menedzsmentet támogató keretrendszer megvalósítása</dc:title>
  <dc:creator>Windows-felhasználó</dc:creator>
  <cp:lastModifiedBy>Windows-felhasználó</cp:lastModifiedBy>
  <cp:revision>106</cp:revision>
  <dcterms:created xsi:type="dcterms:W3CDTF">2016-11-01T15:42:01Z</dcterms:created>
  <dcterms:modified xsi:type="dcterms:W3CDTF">2016-11-21T10:18:45Z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