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11"/>
  </p:notesMasterIdLst>
  <p:handoutMasterIdLst>
    <p:handoutMasterId r:id="rId12"/>
  </p:handoutMasterIdLst>
  <p:sldIdLst>
    <p:sldId id="256" r:id="rId2"/>
    <p:sldId id="257" r:id="rId3"/>
    <p:sldId id="258" r:id="rId4"/>
    <p:sldId id="312" r:id="rId5"/>
    <p:sldId id="313" r:id="rId6"/>
    <p:sldId id="314" r:id="rId7"/>
    <p:sldId id="271" r:id="rId8"/>
    <p:sldId id="280" r:id="rId9"/>
    <p:sldId id="269"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9D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p:cViewPr varScale="1">
        <p:scale>
          <a:sx n="81" d="100"/>
          <a:sy n="81" d="100"/>
        </p:scale>
        <p:origin x="1522"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6B62D3C-8A3E-400C-8368-B337A340A2C6}" type="datetimeFigureOut">
              <a:rPr lang="en-US" smtClean="0"/>
              <a:pPr/>
              <a:t>9/13/2022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231F2F-6F98-4EE9-B88A-90AD3817964B}" type="slidenum">
              <a:rPr lang="en-US" smtClean="0"/>
              <a:pPr/>
              <a:t>‹#›</a:t>
            </a:fld>
            <a:endParaRPr lang="en-US" dirty="0"/>
          </a:p>
        </p:txBody>
      </p:sp>
    </p:spTree>
    <p:extLst>
      <p:ext uri="{BB962C8B-B14F-4D97-AF65-F5344CB8AC3E}">
        <p14:creationId xmlns:p14="http://schemas.microsoft.com/office/powerpoint/2010/main" val="199849841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343F26-804A-42A5-A417-2F8B2D3F53E7}" type="datetimeFigureOut">
              <a:rPr lang="en-US" smtClean="0"/>
              <a:pPr/>
              <a:t>9/13/2022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0E43B9-5C7D-4772-B359-F396F9DFA5FE}" type="slidenum">
              <a:rPr lang="en-US" smtClean="0"/>
              <a:pPr/>
              <a:t>‹#›</a:t>
            </a:fld>
            <a:endParaRPr lang="en-US" dirty="0"/>
          </a:p>
        </p:txBody>
      </p:sp>
    </p:spTree>
    <p:extLst>
      <p:ext uri="{BB962C8B-B14F-4D97-AF65-F5344CB8AC3E}">
        <p14:creationId xmlns:p14="http://schemas.microsoft.com/office/powerpoint/2010/main" val="371118923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90E43B9-5C7D-4772-B359-F396F9DFA5FE}" type="slidenum">
              <a:rPr lang="en-US" smtClean="0"/>
              <a:pPr/>
              <a:t>1</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752938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90E43B9-5C7D-4772-B359-F396F9DFA5FE}" type="slidenum">
              <a:rPr lang="en-US" smtClean="0"/>
              <a:pPr/>
              <a:t>2</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949207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B0D0FBCA-BC59-4763-9EAE-D234616F4C09}" type="datetime1">
              <a:rPr lang="en-US" smtClean="0"/>
              <a:t>9/13/2022</a:t>
            </a:fld>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a:t>Dept of ECE, ACE                              B.E.,ECE                      </a:t>
            </a:r>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1798D9A5-BD6F-44CD-BE72-CA79EF8A9083}"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03962A7-1A33-4F09-988F-41202C4894D4}" type="datetime1">
              <a:rPr lang="en-US" smtClean="0"/>
              <a:t>9/13/2022</a:t>
            </a:fld>
            <a:endParaRPr lang="en-US" dirty="0"/>
          </a:p>
        </p:txBody>
      </p:sp>
      <p:sp>
        <p:nvSpPr>
          <p:cNvPr id="5" name="Footer Placeholder 4"/>
          <p:cNvSpPr>
            <a:spLocks noGrp="1"/>
          </p:cNvSpPr>
          <p:nvPr>
            <p:ph type="ftr" sz="quarter" idx="11"/>
          </p:nvPr>
        </p:nvSpPr>
        <p:spPr/>
        <p:txBody>
          <a:bodyPr/>
          <a:lstStyle/>
          <a:p>
            <a:r>
              <a:rPr lang="en-US"/>
              <a:t>Dept of ECE, ACE                              B.E.,ECE                      </a:t>
            </a:r>
            <a:endParaRPr lang="en-US" dirty="0"/>
          </a:p>
        </p:txBody>
      </p:sp>
      <p:sp>
        <p:nvSpPr>
          <p:cNvPr id="6" name="Slide Number Placeholder 5"/>
          <p:cNvSpPr>
            <a:spLocks noGrp="1"/>
          </p:cNvSpPr>
          <p:nvPr>
            <p:ph type="sldNum" sz="quarter" idx="12"/>
          </p:nvPr>
        </p:nvSpPr>
        <p:spPr/>
        <p:txBody>
          <a:bodyPr/>
          <a:lstStyle/>
          <a:p>
            <a:fld id="{1798D9A5-BD6F-44CD-BE72-CA79EF8A908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859ED2E6-13D4-4239-966E-9819EADDD91D}" type="datetime1">
              <a:rPr lang="en-US" smtClean="0"/>
              <a:t>9/13/2022</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r>
              <a:rPr lang="en-US"/>
              <a:t>Dept of ECE, ACE                              B.E.,ECE                      </a:t>
            </a:r>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Slide Number Placeholder 5"/>
          <p:cNvSpPr>
            <a:spLocks noGrp="1"/>
          </p:cNvSpPr>
          <p:nvPr>
            <p:ph type="sldNum" sz="quarter" idx="12"/>
          </p:nvPr>
        </p:nvSpPr>
        <p:spPr>
          <a:xfrm rot="5400000">
            <a:off x="5989638" y="144462"/>
            <a:ext cx="533400" cy="244476"/>
          </a:xfrm>
        </p:spPr>
        <p:txBody>
          <a:bodyPr/>
          <a:lstStyle/>
          <a:p>
            <a:fld id="{1798D9A5-BD6F-44CD-BE72-CA79EF8A9083}"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59DB956D-20DE-4267-B7CF-D370C31279CF}" type="datetime1">
              <a:rPr lang="en-US" smtClean="0"/>
              <a:t>9/13/2022</a:t>
            </a:fld>
            <a:endParaRPr lang="en-US" dirty="0"/>
          </a:p>
        </p:txBody>
      </p:sp>
      <p:sp>
        <p:nvSpPr>
          <p:cNvPr id="5" name="Footer Placeholder 4"/>
          <p:cNvSpPr>
            <a:spLocks noGrp="1"/>
          </p:cNvSpPr>
          <p:nvPr>
            <p:ph type="ftr" sz="quarter" idx="11"/>
          </p:nvPr>
        </p:nvSpPr>
        <p:spPr/>
        <p:txBody>
          <a:bodyPr/>
          <a:lstStyle/>
          <a:p>
            <a:r>
              <a:rPr lang="en-US"/>
              <a:t>Dept of ECE, ACE                              B.E.,ECE                      </a:t>
            </a:r>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798D9A5-BD6F-44CD-BE72-CA79EF8A9083}"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E38F8414-C59F-4EF4-BD4A-B44357924F68}" type="datetime1">
              <a:rPr lang="en-US" smtClean="0"/>
              <a:t>9/13/2022</a:t>
            </a:fld>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1798D9A5-BD6F-44CD-BE72-CA79EF8A9083}" type="slidenum">
              <a:rPr lang="en-US" smtClean="0"/>
              <a:pPr/>
              <a:t>‹#›</a:t>
            </a:fld>
            <a:endParaRPr lang="en-US" dirty="0"/>
          </a:p>
        </p:txBody>
      </p:sp>
      <p:sp>
        <p:nvSpPr>
          <p:cNvPr id="14" name="Footer Placeholder 13"/>
          <p:cNvSpPr>
            <a:spLocks noGrp="1"/>
          </p:cNvSpPr>
          <p:nvPr>
            <p:ph type="ftr" sz="quarter" idx="12"/>
          </p:nvPr>
        </p:nvSpPr>
        <p:spPr/>
        <p:txBody>
          <a:bodyPr/>
          <a:lstStyle/>
          <a:p>
            <a:r>
              <a:rPr lang="en-US"/>
              <a:t>Dept of ECE, ACE                              B.E.,ECE                      </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20FD33C2-4791-41EA-99FB-CCC20ABFC7EF}" type="datetime1">
              <a:rPr lang="en-US" smtClean="0"/>
              <a:t>9/13/2022</a:t>
            </a:fld>
            <a:endParaRPr lang="en-US" dirty="0"/>
          </a:p>
        </p:txBody>
      </p:sp>
      <p:sp>
        <p:nvSpPr>
          <p:cNvPr id="10" name="Slide Number Placeholder 9"/>
          <p:cNvSpPr>
            <a:spLocks noGrp="1"/>
          </p:cNvSpPr>
          <p:nvPr>
            <p:ph type="sldNum" sz="quarter" idx="16"/>
          </p:nvPr>
        </p:nvSpPr>
        <p:spPr/>
        <p:txBody>
          <a:bodyPr rtlCol="0"/>
          <a:lstStyle/>
          <a:p>
            <a:fld id="{1798D9A5-BD6F-44CD-BE72-CA79EF8A9083}" type="slidenum">
              <a:rPr lang="en-US" smtClean="0"/>
              <a:pPr/>
              <a:t>‹#›</a:t>
            </a:fld>
            <a:endParaRPr lang="en-US" dirty="0"/>
          </a:p>
        </p:txBody>
      </p:sp>
      <p:sp>
        <p:nvSpPr>
          <p:cNvPr id="12" name="Footer Placeholder 11"/>
          <p:cNvSpPr>
            <a:spLocks noGrp="1"/>
          </p:cNvSpPr>
          <p:nvPr>
            <p:ph type="ftr" sz="quarter" idx="17"/>
          </p:nvPr>
        </p:nvSpPr>
        <p:spPr/>
        <p:txBody>
          <a:bodyPr rtlCol="0"/>
          <a:lstStyle/>
          <a:p>
            <a:r>
              <a:rPr lang="en-US"/>
              <a:t>Dept of ECE, ACE                              B.E.,ECE                      </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5221874C-B0E1-4F3F-99CA-3EA511515A62}" type="datetime1">
              <a:rPr lang="en-US" smtClean="0"/>
              <a:t>9/13/2022</a:t>
            </a:fld>
            <a:endParaRPr lang="en-US" dirty="0"/>
          </a:p>
        </p:txBody>
      </p:sp>
      <p:sp>
        <p:nvSpPr>
          <p:cNvPr id="12" name="Slide Number Placeholder 11"/>
          <p:cNvSpPr>
            <a:spLocks noGrp="1"/>
          </p:cNvSpPr>
          <p:nvPr>
            <p:ph type="sldNum" sz="quarter" idx="16"/>
          </p:nvPr>
        </p:nvSpPr>
        <p:spPr/>
        <p:txBody>
          <a:bodyPr rtlCol="0"/>
          <a:lstStyle/>
          <a:p>
            <a:fld id="{1798D9A5-BD6F-44CD-BE72-CA79EF8A9083}" type="slidenum">
              <a:rPr lang="en-US" smtClean="0"/>
              <a:pPr/>
              <a:t>‹#›</a:t>
            </a:fld>
            <a:endParaRPr lang="en-US" dirty="0"/>
          </a:p>
        </p:txBody>
      </p:sp>
      <p:sp>
        <p:nvSpPr>
          <p:cNvPr id="14" name="Footer Placeholder 13"/>
          <p:cNvSpPr>
            <a:spLocks noGrp="1"/>
          </p:cNvSpPr>
          <p:nvPr>
            <p:ph type="ftr" sz="quarter" idx="17"/>
          </p:nvPr>
        </p:nvSpPr>
        <p:spPr/>
        <p:txBody>
          <a:bodyPr rtlCol="0"/>
          <a:lstStyle/>
          <a:p>
            <a:r>
              <a:rPr lang="en-US"/>
              <a:t>Dept of ECE, ACE                              B.E.,ECE                      </a:t>
            </a:r>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E31C1C3A-83B8-4427-BEBA-60FEE3FA7426}" type="datetime1">
              <a:rPr lang="en-US" smtClean="0"/>
              <a:t>9/13/2022</a:t>
            </a:fld>
            <a:endParaRPr lang="en-US" dirty="0"/>
          </a:p>
        </p:txBody>
      </p:sp>
      <p:sp>
        <p:nvSpPr>
          <p:cNvPr id="4" name="Footer Placeholder 3"/>
          <p:cNvSpPr>
            <a:spLocks noGrp="1"/>
          </p:cNvSpPr>
          <p:nvPr>
            <p:ph type="ftr" sz="quarter" idx="11"/>
          </p:nvPr>
        </p:nvSpPr>
        <p:spPr/>
        <p:txBody>
          <a:bodyPr/>
          <a:lstStyle/>
          <a:p>
            <a:r>
              <a:rPr lang="en-US"/>
              <a:t>Dept of ECE, ACE                              B.E.,ECE                      </a:t>
            </a:r>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798D9A5-BD6F-44CD-BE72-CA79EF8A908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0EFE59-42A7-4D0B-92B8-E4193187F782}" type="datetime1">
              <a:rPr lang="en-US" smtClean="0"/>
              <a:t>9/13/2022</a:t>
            </a:fld>
            <a:endParaRPr lang="en-US" dirty="0"/>
          </a:p>
        </p:txBody>
      </p:sp>
      <p:sp>
        <p:nvSpPr>
          <p:cNvPr id="3" name="Footer Placeholder 2"/>
          <p:cNvSpPr>
            <a:spLocks noGrp="1"/>
          </p:cNvSpPr>
          <p:nvPr>
            <p:ph type="ftr" sz="quarter" idx="11"/>
          </p:nvPr>
        </p:nvSpPr>
        <p:spPr/>
        <p:txBody>
          <a:bodyPr/>
          <a:lstStyle/>
          <a:p>
            <a:r>
              <a:rPr lang="en-US"/>
              <a:t>Dept of ECE, ACE                              B.E.,ECE                      </a:t>
            </a: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798D9A5-BD6F-44CD-BE72-CA79EF8A908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B5907277-48BD-46AC-9DA5-81C5282599F6}" type="datetime1">
              <a:rPr lang="en-US" smtClean="0"/>
              <a:t>9/13/2022</a:t>
            </a:fld>
            <a:endParaRPr lang="en-US" dirty="0"/>
          </a:p>
        </p:txBody>
      </p:sp>
      <p:sp>
        <p:nvSpPr>
          <p:cNvPr id="6" name="Footer Placeholder 5"/>
          <p:cNvSpPr>
            <a:spLocks noGrp="1"/>
          </p:cNvSpPr>
          <p:nvPr>
            <p:ph type="ftr" sz="quarter" idx="11"/>
          </p:nvPr>
        </p:nvSpPr>
        <p:spPr/>
        <p:txBody>
          <a:bodyPr/>
          <a:lstStyle/>
          <a:p>
            <a:r>
              <a:rPr lang="en-US"/>
              <a:t>Dept of ECE, ACE                              B.E.,ECE                      </a:t>
            </a:r>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798D9A5-BD6F-44CD-BE72-CA79EF8A9083}" type="slidenum">
              <a:rPr lang="en-US" smtClean="0"/>
              <a:pPr/>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Date Placeholder 11"/>
          <p:cNvSpPr>
            <a:spLocks noGrp="1"/>
          </p:cNvSpPr>
          <p:nvPr>
            <p:ph type="dt" sz="half" idx="10"/>
          </p:nvPr>
        </p:nvSpPr>
        <p:spPr>
          <a:xfrm>
            <a:off x="6248400" y="6248400"/>
            <a:ext cx="2667000" cy="365125"/>
          </a:xfrm>
        </p:spPr>
        <p:txBody>
          <a:bodyPr rtlCol="0"/>
          <a:lstStyle/>
          <a:p>
            <a:fld id="{01D8B4ED-3A67-4501-89CE-4E5B58244754}" type="datetime1">
              <a:rPr lang="en-US" smtClean="0"/>
              <a:t>9/13/2022</a:t>
            </a:fld>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1798D9A5-BD6F-44CD-BE72-CA79EF8A9083}" type="slidenum">
              <a:rPr lang="en-US" smtClean="0"/>
              <a:pPr/>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r>
              <a:rPr lang="en-US"/>
              <a:t>Dept of ECE, ACE                              B.E.,ECE                      </a:t>
            </a:r>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a:t>Click icon to add picture</a:t>
            </a: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8719A81B-6ABD-4680-A332-8ABEFB65E7B6}" type="datetime1">
              <a:rPr lang="en-US" smtClean="0"/>
              <a:t>9/13/2022</a:t>
            </a:fld>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a:t>Dept of ECE, ACE                              B.E.,ECE                      </a:t>
            </a:r>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1798D9A5-BD6F-44CD-BE72-CA79EF8A908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hf sldNum="0" hd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838200"/>
            <a:ext cx="8610600" cy="5029200"/>
          </a:xfrm>
        </p:spPr>
        <p:txBody>
          <a:bodyPr>
            <a:normAutofit fontScale="90000"/>
          </a:bodyPr>
          <a:lstStyle/>
          <a:p>
            <a:pPr algn="ct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r>
              <a:rPr lang="en-US" sz="4000" b="1" dirty="0">
                <a:solidFill>
                  <a:schemeClr val="accent2"/>
                </a:solidFill>
                <a:latin typeface="Times New Roman" pitchFamily="18" charset="0"/>
                <a:cs typeface="Times New Roman" pitchFamily="18" charset="0"/>
              </a:rPr>
              <a:t> </a:t>
            </a:r>
            <a:r>
              <a:rPr lang="en-US" sz="4000" b="1" dirty="0">
                <a:solidFill>
                  <a:srgbClr val="FFFF00"/>
                </a:solidFill>
                <a:latin typeface="Times New Roman" pitchFamily="18" charset="0"/>
                <a:cs typeface="Times New Roman" pitchFamily="18" charset="0"/>
              </a:rPr>
              <a:t>PLASMA DONOR APPLICATION</a:t>
            </a:r>
            <a:br>
              <a:rPr lang="en-US" sz="4000" b="1" dirty="0">
                <a:solidFill>
                  <a:srgbClr val="FFFF00"/>
                </a:solidFill>
                <a:latin typeface="Times New Roman" pitchFamily="18" charset="0"/>
                <a:cs typeface="Times New Roman" pitchFamily="18" charset="0"/>
              </a:rPr>
            </a:br>
            <a:r>
              <a:rPr lang="en-US" sz="2700" b="1" dirty="0">
                <a:solidFill>
                  <a:srgbClr val="FFFF00"/>
                </a:solidFill>
                <a:latin typeface="Times New Roman" pitchFamily="18" charset="0"/>
                <a:cs typeface="Times New Roman" pitchFamily="18" charset="0"/>
              </a:rPr>
              <a:t>(</a:t>
            </a:r>
            <a:r>
              <a:rPr lang="en-US" sz="2200" b="1" i="0" dirty="0">
                <a:solidFill>
                  <a:srgbClr val="FFFF00"/>
                </a:solidFill>
                <a:effectLst/>
                <a:latin typeface="Times New Roman" panose="02020603050405020304" pitchFamily="18" charset="0"/>
                <a:cs typeface="Times New Roman" panose="02020603050405020304" pitchFamily="18" charset="0"/>
              </a:rPr>
              <a:t>PNT2022TMID07974</a:t>
            </a:r>
            <a:r>
              <a:rPr lang="en-US" sz="2700" b="1" dirty="0">
                <a:solidFill>
                  <a:srgbClr val="FFFF00"/>
                </a:solidFill>
                <a:latin typeface="Times New Roman" pitchFamily="18" charset="0"/>
                <a:cs typeface="Times New Roman" pitchFamily="18" charset="0"/>
              </a:rPr>
              <a:t>)</a:t>
            </a:r>
            <a:br>
              <a:rPr lang="en-US" sz="2700" b="1" dirty="0">
                <a:solidFill>
                  <a:srgbClr val="FFFF00"/>
                </a:solidFill>
                <a:latin typeface="Times New Roman" pitchFamily="18" charset="0"/>
                <a:cs typeface="Times New Roman" pitchFamily="18" charset="0"/>
              </a:rPr>
            </a:br>
            <a:r>
              <a:rPr lang="en-US" sz="2700" b="1" dirty="0">
                <a:solidFill>
                  <a:srgbClr val="FFFF00"/>
                </a:solidFill>
                <a:latin typeface="Times New Roman" pitchFamily="18" charset="0"/>
                <a:cs typeface="Times New Roman" pitchFamily="18" charset="0"/>
              </a:rPr>
              <a:t>Batch. no : A3</a:t>
            </a:r>
            <a:br>
              <a:rPr lang="en-US" sz="4000" dirty="0">
                <a:solidFill>
                  <a:srgbClr val="FFFF00"/>
                </a:solidFill>
                <a:latin typeface="Times New Roman" pitchFamily="18" charset="0"/>
                <a:cs typeface="Times New Roman" pitchFamily="18" charset="0"/>
              </a:rPr>
            </a:br>
            <a:br>
              <a:rPr lang="en-US" b="1" dirty="0"/>
            </a:br>
            <a:br>
              <a:rPr lang="en-US" b="1" dirty="0"/>
            </a:br>
            <a:r>
              <a:rPr lang="en-US" sz="2200" b="1" dirty="0">
                <a:solidFill>
                  <a:srgbClr val="FFFF00"/>
                </a:solidFill>
                <a:latin typeface="Times New Roman" pitchFamily="18" charset="0"/>
                <a:cs typeface="Times New Roman" pitchFamily="18" charset="0"/>
              </a:rPr>
              <a:t>PRESENTED BY</a:t>
            </a:r>
            <a:br>
              <a:rPr lang="en-US" sz="2200" b="1" dirty="0">
                <a:solidFill>
                  <a:schemeClr val="accent2">
                    <a:lumMod val="60000"/>
                    <a:lumOff val="40000"/>
                  </a:schemeClr>
                </a:solidFill>
                <a:latin typeface="Times New Roman" pitchFamily="18" charset="0"/>
                <a:cs typeface="Times New Roman" pitchFamily="18" charset="0"/>
              </a:rPr>
            </a:br>
            <a:r>
              <a:rPr lang="en-US" sz="2200" b="1" dirty="0">
                <a:solidFill>
                  <a:schemeClr val="tx1"/>
                </a:solidFill>
                <a:latin typeface="Times New Roman" pitchFamily="18" charset="0"/>
                <a:cs typeface="Times New Roman" pitchFamily="18" charset="0"/>
              </a:rPr>
              <a:t>1. KONDURU MANIDEEP ( AC19UCS057)</a:t>
            </a:r>
            <a:br>
              <a:rPr lang="en-US" sz="2200" b="1" dirty="0">
                <a:solidFill>
                  <a:schemeClr val="tx1"/>
                </a:solidFill>
                <a:latin typeface="Times New Roman" pitchFamily="18" charset="0"/>
                <a:cs typeface="Times New Roman" pitchFamily="18" charset="0"/>
              </a:rPr>
            </a:br>
            <a:r>
              <a:rPr lang="en-US" sz="2200" b="1" dirty="0">
                <a:solidFill>
                  <a:schemeClr val="tx1"/>
                </a:solidFill>
                <a:latin typeface="Times New Roman" pitchFamily="18" charset="0"/>
                <a:cs typeface="Times New Roman" pitchFamily="18" charset="0"/>
              </a:rPr>
              <a:t> 2. AJAY A (AC19UCS002)</a:t>
            </a:r>
            <a:br>
              <a:rPr lang="en-US" sz="2200" b="1" dirty="0">
                <a:solidFill>
                  <a:schemeClr val="tx1"/>
                </a:solidFill>
                <a:latin typeface="Times New Roman" pitchFamily="18" charset="0"/>
                <a:cs typeface="Times New Roman" pitchFamily="18" charset="0"/>
              </a:rPr>
            </a:br>
            <a:r>
              <a:rPr lang="en-US" sz="2200" b="1" dirty="0">
                <a:solidFill>
                  <a:schemeClr val="tx1"/>
                </a:solidFill>
                <a:latin typeface="Times New Roman" pitchFamily="18" charset="0"/>
                <a:cs typeface="Times New Roman" pitchFamily="18" charset="0"/>
              </a:rPr>
              <a:t>3.MALIGI BAYYA REDDY (AC19UCS064)</a:t>
            </a:r>
            <a:br>
              <a:rPr lang="en-US" sz="2200" b="1" dirty="0">
                <a:solidFill>
                  <a:schemeClr val="tx1"/>
                </a:solidFill>
                <a:latin typeface="Times New Roman" pitchFamily="18" charset="0"/>
                <a:cs typeface="Times New Roman" pitchFamily="18" charset="0"/>
              </a:rPr>
            </a:br>
            <a:r>
              <a:rPr lang="en-US" sz="2200" b="1" dirty="0">
                <a:solidFill>
                  <a:schemeClr val="tx1"/>
                </a:solidFill>
                <a:latin typeface="Times New Roman" pitchFamily="18" charset="0"/>
                <a:cs typeface="Times New Roman" pitchFamily="18" charset="0"/>
              </a:rPr>
              <a:t>4.PADALA DEEPAK (AC19UCS082)</a:t>
            </a:r>
            <a:br>
              <a:rPr lang="en-US" sz="2200" b="1" dirty="0">
                <a:solidFill>
                  <a:schemeClr val="tx1"/>
                </a:solidFill>
                <a:latin typeface="Times New Roman" pitchFamily="18" charset="0"/>
                <a:cs typeface="Times New Roman" pitchFamily="18" charset="0"/>
              </a:rPr>
            </a:br>
            <a:r>
              <a:rPr lang="en-US" sz="2200" b="1" dirty="0">
                <a:solidFill>
                  <a:srgbClr val="00B0F0"/>
                </a:solidFill>
                <a:latin typeface="Times New Roman" pitchFamily="18" charset="0"/>
                <a:cs typeface="Times New Roman" pitchFamily="18" charset="0"/>
              </a:rPr>
              <a:t>IV – B.E – CSE  “B”</a:t>
            </a:r>
            <a:br>
              <a:rPr lang="en-US" sz="2200" b="1" dirty="0">
                <a:solidFill>
                  <a:srgbClr val="00B0F0"/>
                </a:solidFill>
                <a:latin typeface="Times New Roman" pitchFamily="18" charset="0"/>
                <a:cs typeface="Times New Roman" pitchFamily="18" charset="0"/>
              </a:rPr>
            </a:br>
            <a:r>
              <a:rPr lang="en-US" sz="2200" b="1" dirty="0">
                <a:solidFill>
                  <a:srgbClr val="FFFF00"/>
                </a:solidFill>
                <a:latin typeface="Times New Roman" pitchFamily="18" charset="0"/>
                <a:cs typeface="Times New Roman" pitchFamily="18" charset="0"/>
              </a:rPr>
              <a:t>ADHIYAMAAN  COLLEGE OF ENGINEERING, HOSUR.</a:t>
            </a:r>
            <a:br>
              <a:rPr lang="en-US" sz="2200" b="1" dirty="0">
                <a:solidFill>
                  <a:schemeClr val="accent2">
                    <a:lumMod val="60000"/>
                    <a:lumOff val="40000"/>
                  </a:schemeClr>
                </a:solidFill>
                <a:latin typeface="Times New Roman" pitchFamily="18" charset="0"/>
                <a:cs typeface="Times New Roman" pitchFamily="18" charset="0"/>
              </a:rPr>
            </a:br>
            <a:endParaRPr lang="en-US" sz="2200" dirty="0">
              <a:solidFill>
                <a:schemeClr val="accent2">
                  <a:lumMod val="60000"/>
                  <a:lumOff val="40000"/>
                </a:schemeClr>
              </a:solidFill>
              <a:latin typeface="Times New Roman" pitchFamily="18" charset="0"/>
              <a:cs typeface="Times New Roman" pitchFamily="18" charset="0"/>
            </a:endParaRPr>
          </a:p>
        </p:txBody>
      </p:sp>
      <p:sp>
        <p:nvSpPr>
          <p:cNvPr id="3" name="Subtitle 2"/>
          <p:cNvSpPr>
            <a:spLocks noGrp="1"/>
          </p:cNvSpPr>
          <p:nvPr>
            <p:ph type="subTitle" idx="1"/>
          </p:nvPr>
        </p:nvSpPr>
        <p:spPr>
          <a:xfrm>
            <a:off x="2362200" y="6050037"/>
            <a:ext cx="6553200" cy="685800"/>
          </a:xfrm>
        </p:spPr>
        <p:txBody>
          <a:bodyPr/>
          <a:lstStyle/>
          <a:p>
            <a:r>
              <a:rPr lang="en-US" sz="2400" dirty="0">
                <a:solidFill>
                  <a:srgbClr val="FF0000"/>
                </a:solidFill>
                <a:latin typeface="Times New Roman" pitchFamily="18" charset="0"/>
                <a:cs typeface="Times New Roman" pitchFamily="18" charset="0"/>
              </a:rPr>
              <a:t>GUIDED BY </a:t>
            </a:r>
            <a:r>
              <a:rPr lang="en-US" dirty="0">
                <a:solidFill>
                  <a:schemeClr val="bg1">
                    <a:lumMod val="95000"/>
                    <a:lumOff val="5000"/>
                  </a:schemeClr>
                </a:solidFill>
                <a:latin typeface="Times New Roman" pitchFamily="18" charset="0"/>
                <a:cs typeface="Times New Roman" pitchFamily="18" charset="0"/>
              </a:rPr>
              <a:t>:</a:t>
            </a:r>
            <a:r>
              <a:rPr lang="en-US" b="1" dirty="0">
                <a:solidFill>
                  <a:schemeClr val="bg1"/>
                </a:solidFill>
                <a:latin typeface="Times New Roman" pitchFamily="18" charset="0"/>
                <a:cs typeface="Times New Roman" pitchFamily="18" charset="0"/>
              </a:rPr>
              <a:t>Mrs</a:t>
            </a:r>
            <a:r>
              <a:rPr lang="en-US" dirty="0">
                <a:solidFill>
                  <a:schemeClr val="bg1">
                    <a:lumMod val="95000"/>
                    <a:lumOff val="5000"/>
                  </a:schemeClr>
                </a:solidFill>
                <a:latin typeface="Times New Roman" pitchFamily="18" charset="0"/>
                <a:cs typeface="Times New Roman" pitchFamily="18" charset="0"/>
              </a:rPr>
              <a:t>. </a:t>
            </a:r>
            <a:r>
              <a:rPr lang="en-US" sz="2400" b="1" i="0" dirty="0">
                <a:solidFill>
                  <a:schemeClr val="bg1"/>
                </a:solidFill>
                <a:effectLst/>
                <a:latin typeface="Times New Roman" panose="02020603050405020304" pitchFamily="18" charset="0"/>
                <a:cs typeface="Times New Roman" panose="02020603050405020304" pitchFamily="18" charset="0"/>
              </a:rPr>
              <a:t>B Revathi</a:t>
            </a:r>
            <a:endParaRPr lang="en-US" sz="2400" b="1" dirty="0">
              <a:solidFill>
                <a:schemeClr val="bg1"/>
              </a:solidFill>
              <a:latin typeface="Times New Roman" panose="02020603050405020304" pitchFamily="18" charset="0"/>
              <a:cs typeface="Times New Roman" pitchFamily="18" charset="0"/>
            </a:endParaRPr>
          </a:p>
        </p:txBody>
      </p:sp>
      <p:sp>
        <p:nvSpPr>
          <p:cNvPr id="5" name="Footer Placeholder 4"/>
          <p:cNvSpPr>
            <a:spLocks noGrp="1"/>
          </p:cNvSpPr>
          <p:nvPr>
            <p:ph type="ftr" sz="quarter" idx="11"/>
          </p:nvPr>
        </p:nvSpPr>
        <p:spPr/>
        <p:txBody>
          <a:bodyPr/>
          <a:lstStyle/>
          <a:p>
            <a:pPr algn="ctr"/>
            <a:r>
              <a:rPr lang="en-US" dirty="0">
                <a:latin typeface="Times New Roman" pitchFamily="18" charset="0"/>
                <a:cs typeface="Times New Roman" pitchFamily="18" charset="0"/>
              </a:rPr>
              <a:t>Dept of CSE, ACE                              B.E.,CSE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rgbClr val="00B050"/>
                </a:solidFill>
                <a:latin typeface="Times New Roman" pitchFamily="18" charset="0"/>
                <a:cs typeface="Times New Roman" pitchFamily="18" charset="0"/>
              </a:rPr>
              <a:t>CONTENTS</a:t>
            </a:r>
          </a:p>
        </p:txBody>
      </p:sp>
      <p:sp>
        <p:nvSpPr>
          <p:cNvPr id="5" name="Footer Placeholder 4"/>
          <p:cNvSpPr>
            <a:spLocks noGrp="1"/>
          </p:cNvSpPr>
          <p:nvPr>
            <p:ph type="ftr" sz="quarter" idx="11"/>
          </p:nvPr>
        </p:nvSpPr>
        <p:spPr/>
        <p:txBody>
          <a:bodyPr/>
          <a:lstStyle/>
          <a:p>
            <a:r>
              <a:rPr lang="en-US" dirty="0">
                <a:solidFill>
                  <a:schemeClr val="accent6">
                    <a:lumMod val="50000"/>
                  </a:schemeClr>
                </a:solidFill>
                <a:latin typeface="Times New Roman" pitchFamily="18" charset="0"/>
                <a:cs typeface="Times New Roman" pitchFamily="18" charset="0"/>
              </a:rPr>
              <a:t>Dept of CSE, ACE                              B.E.,CSE                      </a:t>
            </a:r>
          </a:p>
        </p:txBody>
      </p:sp>
      <p:sp>
        <p:nvSpPr>
          <p:cNvPr id="3" name="TextBox 2"/>
          <p:cNvSpPr txBox="1"/>
          <p:nvPr/>
        </p:nvSpPr>
        <p:spPr>
          <a:xfrm>
            <a:off x="1524000" y="1600200"/>
            <a:ext cx="6096000" cy="2139047"/>
          </a:xfrm>
          <a:prstGeom prst="rect">
            <a:avLst/>
          </a:prstGeom>
          <a:noFill/>
        </p:spPr>
        <p:txBody>
          <a:bodyPr wrap="square" rtlCol="0">
            <a:spAutoFit/>
          </a:bodyPr>
          <a:lstStyle/>
          <a:p>
            <a:pPr>
              <a:buFont typeface="Wingdings" pitchFamily="2" charset="2"/>
              <a:buChar char="Ø"/>
            </a:pPr>
            <a:r>
              <a:rPr lang="en-US" sz="1900" dirty="0">
                <a:latin typeface="Times New Roman" pitchFamily="18" charset="0"/>
                <a:cs typeface="Times New Roman" pitchFamily="18" charset="0"/>
              </a:rPr>
              <a:t> </a:t>
            </a:r>
            <a:r>
              <a:rPr lang="en-US" sz="1900" dirty="0">
                <a:solidFill>
                  <a:srgbClr val="7030A0"/>
                </a:solidFill>
                <a:latin typeface="Engravers MT" panose="02090707080505020304" pitchFamily="18" charset="0"/>
                <a:cs typeface="Times New Roman" pitchFamily="18" charset="0"/>
              </a:rPr>
              <a:t>Objective </a:t>
            </a:r>
          </a:p>
          <a:p>
            <a:endParaRPr lang="en-US" sz="1900" dirty="0">
              <a:solidFill>
                <a:srgbClr val="7030A0"/>
              </a:solidFill>
              <a:latin typeface="Engravers MT" panose="02090707080505020304" pitchFamily="18" charset="0"/>
              <a:cs typeface="Times New Roman" pitchFamily="18" charset="0"/>
            </a:endParaRPr>
          </a:p>
          <a:p>
            <a:pPr>
              <a:buFont typeface="Wingdings" pitchFamily="2" charset="2"/>
              <a:buChar char="Ø"/>
            </a:pPr>
            <a:r>
              <a:rPr lang="en-US" sz="1900" dirty="0">
                <a:solidFill>
                  <a:srgbClr val="7030A0"/>
                </a:solidFill>
                <a:latin typeface="Engravers MT" panose="02090707080505020304" pitchFamily="18" charset="0"/>
                <a:cs typeface="Times New Roman" pitchFamily="18" charset="0"/>
              </a:rPr>
              <a:t> Literature review</a:t>
            </a:r>
          </a:p>
          <a:p>
            <a:pPr>
              <a:buFont typeface="Wingdings" pitchFamily="2" charset="2"/>
              <a:buChar char="Ø"/>
            </a:pPr>
            <a:endParaRPr lang="en-US" sz="1900" dirty="0">
              <a:solidFill>
                <a:srgbClr val="7030A0"/>
              </a:solidFill>
              <a:latin typeface="Engravers MT" panose="02090707080505020304" pitchFamily="18" charset="0"/>
              <a:cs typeface="Times New Roman" pitchFamily="18" charset="0"/>
            </a:endParaRPr>
          </a:p>
          <a:p>
            <a:pPr>
              <a:buFont typeface="Wingdings" pitchFamily="2" charset="2"/>
              <a:buChar char="Ø"/>
            </a:pPr>
            <a:r>
              <a:rPr lang="en-US" sz="1900" dirty="0">
                <a:solidFill>
                  <a:srgbClr val="7030A0"/>
                </a:solidFill>
                <a:latin typeface="Engravers MT" panose="02090707080505020304" pitchFamily="18" charset="0"/>
                <a:cs typeface="Times New Roman" pitchFamily="18" charset="0"/>
              </a:rPr>
              <a:t>References</a:t>
            </a:r>
          </a:p>
          <a:p>
            <a:endParaRPr lang="en-US" sz="1900" dirty="0">
              <a:latin typeface="Times New Roman" pitchFamily="18" charset="0"/>
              <a:cs typeface="Times New Roman" pitchFamily="18" charset="0"/>
            </a:endParaRPr>
          </a:p>
          <a:p>
            <a:pPr>
              <a:buFont typeface="Wingdings" pitchFamily="2" charset="2"/>
              <a:buChar char="Ø"/>
            </a:pPr>
            <a:endParaRPr lang="en-US" sz="19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rgbClr val="00B050"/>
                </a:solidFill>
                <a:latin typeface="Times New Roman" pitchFamily="18" charset="0"/>
                <a:cs typeface="Times New Roman" pitchFamily="18" charset="0"/>
              </a:rPr>
              <a:t>OBJECTIVE</a:t>
            </a:r>
          </a:p>
        </p:txBody>
      </p:sp>
      <p:sp>
        <p:nvSpPr>
          <p:cNvPr id="6" name="Footer Placeholder 5"/>
          <p:cNvSpPr>
            <a:spLocks noGrp="1"/>
          </p:cNvSpPr>
          <p:nvPr>
            <p:ph type="ftr" sz="quarter" idx="11"/>
          </p:nvPr>
        </p:nvSpPr>
        <p:spPr/>
        <p:txBody>
          <a:bodyPr/>
          <a:lstStyle/>
          <a:p>
            <a:r>
              <a:rPr lang="en-US" dirty="0">
                <a:latin typeface="Times New Roman" pitchFamily="18" charset="0"/>
                <a:cs typeface="Times New Roman" pitchFamily="18" charset="0"/>
              </a:rPr>
              <a:t>Dept of CSE, ACE                              B.E.,CSE                      </a:t>
            </a:r>
          </a:p>
        </p:txBody>
      </p:sp>
      <p:sp>
        <p:nvSpPr>
          <p:cNvPr id="4" name="TextBox 3"/>
          <p:cNvSpPr txBox="1"/>
          <p:nvPr/>
        </p:nvSpPr>
        <p:spPr>
          <a:xfrm>
            <a:off x="609600" y="1676400"/>
            <a:ext cx="7924800" cy="1815882"/>
          </a:xfrm>
          <a:prstGeom prst="rect">
            <a:avLst/>
          </a:prstGeom>
          <a:noFill/>
        </p:spPr>
        <p:txBody>
          <a:bodyPr wrap="square" rtlCol="0">
            <a:spAutoFit/>
          </a:bodyPr>
          <a:lstStyle/>
          <a:p>
            <a:endParaRPr lang="en-US" sz="2800" dirty="0"/>
          </a:p>
          <a:p>
            <a:pPr marL="457200" indent="-457200" algn="just">
              <a:buFont typeface="Wingdings" panose="05000000000000000000" pitchFamily="2" charset="2"/>
              <a:buChar char="Ø"/>
            </a:pPr>
            <a:r>
              <a:rPr lang="en-US" sz="2800" dirty="0">
                <a:latin typeface="Times New Roman" pitchFamily="18" charset="0"/>
                <a:cs typeface="Times New Roman" pitchFamily="18" charset="0"/>
              </a:rPr>
              <a:t>To design a Plasma Donating Application Which Helps The User </a:t>
            </a:r>
            <a:r>
              <a:rPr lang="en-US" sz="2800" dirty="0">
                <a:solidFill>
                  <a:srgbClr val="00B0F0"/>
                </a:solidFill>
                <a:latin typeface="Times New Roman" pitchFamily="18" charset="0"/>
                <a:cs typeface="Times New Roman" pitchFamily="18" charset="0"/>
              </a:rPr>
              <a:t>To Post His/her Details To Request Plasma And Donate On Request</a:t>
            </a:r>
            <a:r>
              <a:rPr lang="en-US" sz="2800" dirty="0">
                <a:latin typeface="Times New Roman" pitchFamily="18" charset="0"/>
                <a:cs typeface="Times New Roman" pitchFamily="18"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rgbClr val="00B050"/>
                </a:solidFill>
                <a:latin typeface="Times New Roman" pitchFamily="18" charset="0"/>
                <a:cs typeface="Times New Roman" pitchFamily="18" charset="0"/>
              </a:rPr>
              <a:t>LITERATURE REVIEW</a:t>
            </a:r>
            <a:endParaRPr lang="en-US" sz="4000" dirty="0">
              <a:solidFill>
                <a:srgbClr val="00B050"/>
              </a:solidFill>
            </a:endParaRPr>
          </a:p>
        </p:txBody>
      </p:sp>
      <p:sp>
        <p:nvSpPr>
          <p:cNvPr id="3" name="Footer Placeholder 2"/>
          <p:cNvSpPr>
            <a:spLocks noGrp="1"/>
          </p:cNvSpPr>
          <p:nvPr>
            <p:ph type="ftr" sz="quarter" idx="11"/>
          </p:nvPr>
        </p:nvSpPr>
        <p:spPr/>
        <p:txBody>
          <a:bodyPr/>
          <a:lstStyle/>
          <a:p>
            <a:r>
              <a:rPr lang="en-US" dirty="0">
                <a:latin typeface="Times New Roman" pitchFamily="18" charset="0"/>
                <a:cs typeface="Times New Roman" pitchFamily="18" charset="0"/>
              </a:rPr>
              <a:t>Dept of CSE, ACE                              B.E.,CSE                      </a:t>
            </a:r>
          </a:p>
        </p:txBody>
      </p:sp>
      <p:sp>
        <p:nvSpPr>
          <p:cNvPr id="4" name="TextBox 3"/>
          <p:cNvSpPr txBox="1"/>
          <p:nvPr/>
        </p:nvSpPr>
        <p:spPr>
          <a:xfrm>
            <a:off x="152400" y="1828800"/>
            <a:ext cx="8229600" cy="6571030"/>
          </a:xfrm>
          <a:prstGeom prst="rect">
            <a:avLst/>
          </a:prstGeom>
          <a:noFill/>
        </p:spPr>
        <p:txBody>
          <a:bodyPr wrap="square" rtlCol="0">
            <a:spAutoFit/>
          </a:bodyPr>
          <a:lstStyle/>
          <a:p>
            <a:pPr algn="just"/>
            <a:r>
              <a:rPr lang="en-US" sz="1900" dirty="0">
                <a:solidFill>
                  <a:srgbClr val="002060"/>
                </a:solidFill>
                <a:latin typeface="Comic Sans MS" panose="030F0702030302020204" pitchFamily="66" charset="0"/>
                <a:cs typeface="Times New Roman" pitchFamily="18" charset="0"/>
              </a:rPr>
              <a:t>1). </a:t>
            </a:r>
            <a:r>
              <a:rPr lang="en-US" sz="2000" b="0" dirty="0">
                <a:solidFill>
                  <a:srgbClr val="002060"/>
                </a:solidFill>
                <a:effectLst/>
                <a:latin typeface="Comic Sans MS" panose="030F0702030302020204" pitchFamily="66" charset="0"/>
              </a:rPr>
              <a:t> Determinants of plasma donation: A review of the literature (</a:t>
            </a:r>
            <a:r>
              <a:rPr lang="en-US" sz="2000" dirty="0">
                <a:solidFill>
                  <a:srgbClr val="002060"/>
                </a:solidFill>
                <a:latin typeface="Comic Sans MS" panose="030F0702030302020204" pitchFamily="66" charset="0"/>
              </a:rPr>
              <a:t>Antonne beureil., </a:t>
            </a:r>
            <a:r>
              <a:rPr lang="en-US" sz="2000" b="0" i="0" dirty="0">
                <a:solidFill>
                  <a:srgbClr val="002060"/>
                </a:solidFill>
                <a:effectLst/>
                <a:latin typeface="Comic Sans MS" panose="030F0702030302020204" pitchFamily="66" charset="0"/>
              </a:rPr>
              <a:t>September 2017) </a:t>
            </a:r>
          </a:p>
          <a:p>
            <a:pPr marL="342900" indent="-342900" algn="just">
              <a:buFont typeface="Wingdings" panose="05000000000000000000" pitchFamily="2" charset="2"/>
              <a:buChar char="Ø"/>
            </a:pP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b="0" i="0" dirty="0">
                <a:solidFill>
                  <a:srgbClr val="333333"/>
                </a:solidFill>
                <a:effectLst/>
                <a:latin typeface="Times New Roman" panose="02020603050405020304" pitchFamily="18" charset="0"/>
                <a:cs typeface="Times New Roman" panose="02020603050405020304" pitchFamily="18" charset="0"/>
              </a:rPr>
              <a:t>This article aims to review the main motivations and deterrents to whole blood donation, and to compare them with those that we already know concerning plasma donation. Current evidence shows similarities between both behaviors, but also differences that indicate a need for further research regarding plasma donation.</a:t>
            </a:r>
            <a:endParaRPr lang="en-US" b="0" u="sng" dirty="0">
              <a:effectLst/>
              <a:latin typeface="Times New Roman" panose="02020603050405020304" pitchFamily="18" charset="0"/>
              <a:cs typeface="Times New Roman" panose="02020603050405020304" pitchFamily="18" charset="0"/>
            </a:endParaRPr>
          </a:p>
          <a:p>
            <a:pPr algn="just"/>
            <a:endParaRPr lang="en-US" sz="2000" b="0" i="0" dirty="0">
              <a:effectLst/>
              <a:latin typeface="Times New Roman" panose="02020603050405020304" pitchFamily="18" charset="0"/>
              <a:cs typeface="Times New Roman" panose="02020603050405020304" pitchFamily="18" charset="0"/>
            </a:endParaRPr>
          </a:p>
          <a:p>
            <a:r>
              <a:rPr lang="en-US" sz="2000" dirty="0">
                <a:solidFill>
                  <a:srgbClr val="002060"/>
                </a:solidFill>
                <a:latin typeface="Comic Sans MS" panose="030F0702030302020204" pitchFamily="66" charset="0"/>
                <a:cs typeface="Times New Roman" panose="02020603050405020304" pitchFamily="18" charset="0"/>
              </a:rPr>
              <a:t>2).</a:t>
            </a:r>
            <a:r>
              <a:rPr lang="en-US" sz="2000" b="0" i="0" dirty="0">
                <a:solidFill>
                  <a:srgbClr val="002060"/>
                </a:solidFill>
                <a:effectLst/>
                <a:latin typeface="Comic Sans MS" panose="030F0702030302020204" pitchFamily="66" charset="0"/>
              </a:rPr>
              <a:t> Modified plasma therapy using the haemonetics</a:t>
            </a:r>
            <a:r>
              <a:rPr lang="en-US" sz="2000" dirty="0">
                <a:solidFill>
                  <a:srgbClr val="002060"/>
                </a:solidFill>
                <a:latin typeface="Comic Sans MS" panose="030F0702030302020204" pitchFamily="66" charset="0"/>
              </a:rPr>
              <a:t> (</a:t>
            </a:r>
            <a:r>
              <a:rPr lang="en-US" sz="2000" b="0" i="0" dirty="0">
                <a:solidFill>
                  <a:srgbClr val="002060"/>
                </a:solidFill>
                <a:effectLst/>
                <a:latin typeface="Comic Sans MS" panose="030F0702030302020204" pitchFamily="66" charset="0"/>
              </a:rPr>
              <a:t>C. Holderman, January 1981)</a:t>
            </a:r>
          </a:p>
          <a:p>
            <a:pPr marL="342900" indent="-342900">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Plasma exchange by mechanical blood processors is gaining widespread use in the treatment of many diseases. This article describes a modified procedure for the </a:t>
            </a:r>
            <a:r>
              <a:rPr lang="en-US" b="0" i="0" dirty="0" err="1">
                <a:effectLst/>
                <a:latin typeface="Times New Roman" panose="02020603050405020304" pitchFamily="18" charset="0"/>
                <a:cs typeface="Times New Roman" panose="02020603050405020304" pitchFamily="18" charset="0"/>
              </a:rPr>
              <a:t>Haemonetics</a:t>
            </a:r>
            <a:r>
              <a:rPr lang="en-US" dirty="0">
                <a:latin typeface="Times New Roman" panose="02020603050405020304" pitchFamily="18" charset="0"/>
                <a:cs typeface="Times New Roman" panose="02020603050405020304" pitchFamily="18" charset="0"/>
              </a:rPr>
              <a:t>,</a:t>
            </a:r>
            <a:r>
              <a:rPr lang="en-US" b="0" i="0" dirty="0">
                <a:effectLst/>
                <a:latin typeface="Times New Roman" panose="02020603050405020304" pitchFamily="18" charset="0"/>
                <a:cs typeface="Times New Roman" panose="02020603050405020304" pitchFamily="18" charset="0"/>
              </a:rPr>
              <a:t> which allows infusion of solutions normally incompatible with red blood cells and diluents or anticoagulants that may be mixed with the red cells. This modification also avoids the need for heparin as an anticoagulant, especially in outpatient therapy.</a:t>
            </a:r>
          </a:p>
          <a:p>
            <a:endParaRPr lang="en-US" sz="2000" b="0" i="0" dirty="0">
              <a:effectLst/>
              <a:latin typeface="Roboto" panose="02000000000000000000" pitchFamily="2" charset="0"/>
            </a:endParaRPr>
          </a:p>
          <a:p>
            <a:pPr algn="l"/>
            <a:endParaRPr lang="en-US" sz="2000" b="0" i="0" dirty="0">
              <a:solidFill>
                <a:srgbClr val="111111"/>
              </a:solidFill>
              <a:effectLst/>
              <a:latin typeface="Roboto" panose="02000000000000000000" pitchFamily="2" charset="0"/>
            </a:endParaRPr>
          </a:p>
          <a:p>
            <a:br>
              <a:rPr lang="en-US" sz="2000" b="0" i="0" dirty="0">
                <a:solidFill>
                  <a:srgbClr val="111111"/>
                </a:solidFill>
                <a:effectLst/>
                <a:latin typeface="var(--nova-font-family-sans-serif)"/>
              </a:rPr>
            </a:br>
            <a:endParaRPr lang="en-US" sz="2000" b="0" i="0" dirty="0">
              <a:effectLst/>
              <a:latin typeface="Times New Roman" panose="02020603050405020304" pitchFamily="18" charset="0"/>
              <a:cs typeface="Times New Roman" panose="02020603050405020304" pitchFamily="18" charset="0"/>
            </a:endParaRPr>
          </a:p>
          <a:p>
            <a:pPr algn="just"/>
            <a:endParaRPr lang="en-US" sz="2000" b="0" i="0" dirty="0">
              <a:solidFill>
                <a:srgbClr val="002060"/>
              </a:solidFill>
              <a:effectLst/>
              <a:latin typeface="Comic Sans MS" panose="030F0702030302020204" pitchFamily="66" charset="0"/>
            </a:endParaRPr>
          </a:p>
          <a:p>
            <a:pPr algn="just"/>
            <a:endParaRPr lang="en-US" sz="2000" i="0" dirty="0">
              <a:solidFill>
                <a:srgbClr val="002060"/>
              </a:solidFill>
              <a:effectLst/>
              <a:latin typeface="Comic Sans MS" panose="030F0702030302020204" pitchFamily="66" charset="0"/>
            </a:endParaRPr>
          </a:p>
          <a:p>
            <a:pPr algn="just"/>
            <a:endParaRPr lang="en-US" sz="1900" dirty="0">
              <a:solidFill>
                <a:srgbClr val="0070C0"/>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rgbClr val="00B050"/>
                </a:solidFill>
                <a:latin typeface="Times New Roman" pitchFamily="18" charset="0"/>
                <a:cs typeface="Times New Roman" pitchFamily="18" charset="0"/>
              </a:rPr>
              <a:t>LITERATURE REVIEW Contd…</a:t>
            </a:r>
            <a:endParaRPr lang="en-US" sz="4000" dirty="0">
              <a:solidFill>
                <a:srgbClr val="00B050"/>
              </a:solidFill>
            </a:endParaRPr>
          </a:p>
        </p:txBody>
      </p:sp>
      <p:sp>
        <p:nvSpPr>
          <p:cNvPr id="3" name="Footer Placeholder 2"/>
          <p:cNvSpPr>
            <a:spLocks noGrp="1"/>
          </p:cNvSpPr>
          <p:nvPr>
            <p:ph type="ftr" sz="quarter" idx="11"/>
          </p:nvPr>
        </p:nvSpPr>
        <p:spPr/>
        <p:txBody>
          <a:bodyPr/>
          <a:lstStyle/>
          <a:p>
            <a:r>
              <a:rPr lang="en-US" dirty="0">
                <a:latin typeface="Times New Roman" pitchFamily="18" charset="0"/>
                <a:cs typeface="Times New Roman" pitchFamily="18" charset="0"/>
              </a:rPr>
              <a:t>Dept of CSE, ACE                              B.E.,CSE                      </a:t>
            </a:r>
          </a:p>
        </p:txBody>
      </p:sp>
      <p:sp>
        <p:nvSpPr>
          <p:cNvPr id="4" name="TextBox 3"/>
          <p:cNvSpPr txBox="1"/>
          <p:nvPr/>
        </p:nvSpPr>
        <p:spPr>
          <a:xfrm>
            <a:off x="228600" y="1524000"/>
            <a:ext cx="8191500" cy="8263801"/>
          </a:xfrm>
          <a:prstGeom prst="rect">
            <a:avLst/>
          </a:prstGeom>
          <a:noFill/>
        </p:spPr>
        <p:txBody>
          <a:bodyPr wrap="square" rtlCol="0">
            <a:spAutoFit/>
          </a:bodyPr>
          <a:lstStyle/>
          <a:p>
            <a:r>
              <a:rPr lang="en-US" sz="1900" b="1" dirty="0">
                <a:solidFill>
                  <a:srgbClr val="002060"/>
                </a:solidFill>
                <a:latin typeface="Times New Roman" pitchFamily="18" charset="0"/>
                <a:cs typeface="Times New Roman" pitchFamily="18" charset="0"/>
              </a:rPr>
              <a:t>3) </a:t>
            </a:r>
            <a:r>
              <a:rPr lang="en-US" sz="2000" b="0" i="0" dirty="0">
                <a:solidFill>
                  <a:srgbClr val="002060"/>
                </a:solidFill>
                <a:effectLst/>
                <a:latin typeface="Comic Sans MS" panose="030F0702030302020204" pitchFamily="66" charset="0"/>
              </a:rPr>
              <a:t>Plasma-collection plant has to overcome tainted-blood fallout in search for donors (</a:t>
            </a:r>
            <a:r>
              <a:rPr lang="en-US" sz="2000" b="0" dirty="0">
                <a:solidFill>
                  <a:srgbClr val="002060"/>
                </a:solidFill>
                <a:latin typeface="Comic Sans MS" panose="030F0702030302020204" pitchFamily="66" charset="0"/>
              </a:rPr>
              <a:t>M O Reilly., </a:t>
            </a:r>
            <a:r>
              <a:rPr lang="en-US" sz="2000" b="0" i="0" dirty="0">
                <a:solidFill>
                  <a:srgbClr val="002060"/>
                </a:solidFill>
                <a:effectLst/>
                <a:latin typeface="Comic Sans MS" panose="030F0702030302020204" pitchFamily="66" charset="0"/>
              </a:rPr>
              <a:t>March 1998)</a:t>
            </a:r>
          </a:p>
          <a:p>
            <a:pPr marL="285750" indent="-285750">
              <a:buFont typeface="Wingdings" panose="05000000000000000000" pitchFamily="2" charset="2"/>
              <a:buChar char="Ø"/>
            </a:pPr>
            <a:r>
              <a:rPr lang="en-US" b="0" i="0" dirty="0">
                <a:solidFill>
                  <a:srgbClr val="333333"/>
                </a:solidFill>
                <a:effectLst/>
                <a:latin typeface="Times New Roman" panose="02020603050405020304" pitchFamily="18" charset="0"/>
                <a:cs typeface="Times New Roman" panose="02020603050405020304" pitchFamily="18" charset="0"/>
              </a:rPr>
              <a:t>Canada's lack of self-sufficiency in blood products has led to the opening of a blood-plasma collection Centre in Thunder Bay, Ont.--the first of its type in Canada. In convincing donors to donate plasma, the new Centre had to overcome some lingering public concern about the safety of the blood-collection system.</a:t>
            </a:r>
          </a:p>
          <a:p>
            <a:endParaRPr lang="en-US" sz="2000" dirty="0">
              <a:solidFill>
                <a:srgbClr val="333333"/>
              </a:solidFill>
              <a:latin typeface="Comic Sans MS" panose="030F0702030302020204" pitchFamily="66" charset="0"/>
              <a:cs typeface="Times New Roman" panose="02020603050405020304" pitchFamily="18" charset="0"/>
            </a:endParaRPr>
          </a:p>
          <a:p>
            <a:r>
              <a:rPr lang="en-US" sz="2000" b="0" i="0" dirty="0">
                <a:solidFill>
                  <a:srgbClr val="002060"/>
                </a:solidFill>
                <a:effectLst/>
                <a:latin typeface="Comic Sans MS" panose="030F0702030302020204" pitchFamily="66" charset="0"/>
                <a:cs typeface="Times New Roman" panose="02020603050405020304" pitchFamily="18" charset="0"/>
              </a:rPr>
              <a:t>4</a:t>
            </a:r>
            <a:r>
              <a:rPr lang="en-US" sz="2000" dirty="0">
                <a:solidFill>
                  <a:srgbClr val="002060"/>
                </a:solidFill>
                <a:latin typeface="Comic Sans MS" panose="030F0702030302020204" pitchFamily="66" charset="0"/>
                <a:cs typeface="Times New Roman" panose="02020603050405020304" pitchFamily="18" charset="0"/>
              </a:rPr>
              <a:t>) </a:t>
            </a:r>
            <a:r>
              <a:rPr lang="en-US" sz="2000" b="0" i="0" dirty="0">
                <a:solidFill>
                  <a:srgbClr val="002060"/>
                </a:solidFill>
                <a:effectLst/>
                <a:latin typeface="Comic Sans MS" panose="030F0702030302020204" pitchFamily="66" charset="0"/>
              </a:rPr>
              <a:t>Donor tolerability of convalescent plasma donation( Rui he., February 2021)</a:t>
            </a:r>
          </a:p>
          <a:p>
            <a:pPr marL="342900" indent="-342900">
              <a:buFont typeface="Wingdings" panose="05000000000000000000" pitchFamily="2" charset="2"/>
              <a:buChar char="Ø"/>
            </a:pPr>
            <a:r>
              <a:rPr lang="en-US" b="0" i="0" dirty="0">
                <a:solidFill>
                  <a:srgbClr val="333333"/>
                </a:solidFill>
                <a:effectLst/>
                <a:latin typeface="Times New Roman" panose="02020603050405020304" pitchFamily="18" charset="0"/>
                <a:cs typeface="Times New Roman" panose="02020603050405020304" pitchFamily="18" charset="0"/>
              </a:rPr>
              <a:t>There is limited information regarding donor tolerability of convalescent plasma donation. In this study, we evaluated the short-term donor tolerability of convalescent plasma donation. There was no correlation to donation history, weight, sex, ABO blood type, pre-donation diastolic blood pressure, pulse, or hemoglobin. The donation of convalescent plasma is generally safe. Mitigation of risk factors associated with adverse events can further enhance donor tolerability of convalescent plasma donation.</a:t>
            </a:r>
            <a:endParaRPr lang="en-US" b="0" i="0" dirty="0">
              <a:effectLst/>
              <a:latin typeface="Times New Roman" panose="02020603050405020304" pitchFamily="18" charset="0"/>
              <a:cs typeface="Times New Roman" panose="02020603050405020304" pitchFamily="18" charset="0"/>
            </a:endParaRPr>
          </a:p>
          <a:p>
            <a:endParaRPr lang="en-US" sz="2000" b="0" i="0" dirty="0">
              <a:solidFill>
                <a:srgbClr val="111111"/>
              </a:solidFill>
              <a:effectLst/>
              <a:latin typeface="Roboto" panose="02000000000000000000" pitchFamily="2" charset="0"/>
            </a:endParaRPr>
          </a:p>
          <a:p>
            <a:endParaRPr lang="en-US" sz="2000" b="0" i="0" dirty="0">
              <a:solidFill>
                <a:srgbClr val="002060"/>
              </a:solidFill>
              <a:effectLst/>
              <a:latin typeface="Comic Sans MS" panose="030F0702030302020204" pitchFamily="66" charset="0"/>
            </a:endParaRPr>
          </a:p>
          <a:p>
            <a:pPr algn="l"/>
            <a:endParaRPr lang="en-US" sz="2000" b="1" i="0" dirty="0">
              <a:solidFill>
                <a:srgbClr val="002060"/>
              </a:solidFill>
              <a:effectLst/>
              <a:latin typeface="Comic Sans MS" panose="030F0702030302020204" pitchFamily="66" charset="0"/>
            </a:endParaRPr>
          </a:p>
          <a:p>
            <a:br>
              <a:rPr lang="en-US" sz="2000" b="0" i="0" dirty="0">
                <a:solidFill>
                  <a:srgbClr val="111111"/>
                </a:solidFill>
                <a:effectLst/>
                <a:latin typeface="Roboto" panose="02000000000000000000" pitchFamily="2" charset="0"/>
              </a:rPr>
            </a:br>
            <a:endParaRPr lang="en-US" sz="2000" b="0" i="0" dirty="0">
              <a:solidFill>
                <a:srgbClr val="002060"/>
              </a:solidFill>
              <a:effectLst/>
              <a:latin typeface="Comic Sans MS" panose="030F0702030302020204" pitchFamily="66" charset="0"/>
            </a:endParaRPr>
          </a:p>
          <a:p>
            <a:endParaRPr lang="en-US" sz="1900" dirty="0">
              <a:solidFill>
                <a:srgbClr val="002060"/>
              </a:solidFill>
              <a:latin typeface="Times New Roman" pitchFamily="18" charset="0"/>
              <a:cs typeface="Times New Roman" pitchFamily="18" charset="0"/>
            </a:endParaRPr>
          </a:p>
          <a:p>
            <a:pPr algn="just"/>
            <a:endParaRPr lang="en-US" sz="1900" dirty="0">
              <a:latin typeface="Times New Roman" pitchFamily="18" charset="0"/>
              <a:cs typeface="Times New Roman" pitchFamily="18" charset="0"/>
            </a:endParaRPr>
          </a:p>
          <a:p>
            <a:pPr algn="just"/>
            <a:endParaRPr lang="en-US" sz="1900" dirty="0">
              <a:latin typeface="Times New Roman" pitchFamily="18" charset="0"/>
              <a:cs typeface="Times New Roman" pitchFamily="18" charset="0"/>
            </a:endParaRPr>
          </a:p>
          <a:p>
            <a:pPr algn="just"/>
            <a:endParaRPr lang="en-US" sz="1900" dirty="0">
              <a:latin typeface="Times New Roman" pitchFamily="18" charset="0"/>
              <a:cs typeface="Times New Roman" pitchFamily="18" charset="0"/>
            </a:endParaRPr>
          </a:p>
          <a:p>
            <a:pPr algn="just"/>
            <a:endParaRPr lang="en-US" sz="1900" dirty="0">
              <a:latin typeface="Times New Roman" pitchFamily="18" charset="0"/>
              <a:cs typeface="Times New Roman" pitchFamily="18" charset="0"/>
            </a:endParaRPr>
          </a:p>
          <a:p>
            <a:endParaRPr lang="en-US" sz="1900" dirty="0"/>
          </a:p>
          <a:p>
            <a:endParaRPr lang="en-US"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rgbClr val="00B050"/>
                </a:solidFill>
                <a:latin typeface="Times New Roman" pitchFamily="18" charset="0"/>
                <a:cs typeface="Times New Roman" pitchFamily="18" charset="0"/>
              </a:rPr>
              <a:t>LITERATURE REVIEW Contd…</a:t>
            </a:r>
            <a:endParaRPr lang="en-US" sz="4000" dirty="0">
              <a:solidFill>
                <a:srgbClr val="00B050"/>
              </a:solidFill>
            </a:endParaRPr>
          </a:p>
        </p:txBody>
      </p:sp>
      <p:sp>
        <p:nvSpPr>
          <p:cNvPr id="3" name="Footer Placeholder 2"/>
          <p:cNvSpPr>
            <a:spLocks noGrp="1"/>
          </p:cNvSpPr>
          <p:nvPr>
            <p:ph type="ftr" sz="quarter" idx="11"/>
          </p:nvPr>
        </p:nvSpPr>
        <p:spPr/>
        <p:txBody>
          <a:bodyPr/>
          <a:lstStyle/>
          <a:p>
            <a:r>
              <a:rPr lang="en-US" dirty="0">
                <a:latin typeface="Times New Roman" pitchFamily="18" charset="0"/>
                <a:cs typeface="Times New Roman" pitchFamily="18" charset="0"/>
              </a:rPr>
              <a:t>Dept of CSE, ACE                              B.E.,CSE                      </a:t>
            </a:r>
          </a:p>
        </p:txBody>
      </p:sp>
      <p:sp>
        <p:nvSpPr>
          <p:cNvPr id="4" name="TextBox 3"/>
          <p:cNvSpPr txBox="1"/>
          <p:nvPr/>
        </p:nvSpPr>
        <p:spPr>
          <a:xfrm>
            <a:off x="609600" y="1676400"/>
            <a:ext cx="7924800" cy="5293757"/>
          </a:xfrm>
          <a:prstGeom prst="rect">
            <a:avLst/>
          </a:prstGeom>
          <a:noFill/>
        </p:spPr>
        <p:txBody>
          <a:bodyPr wrap="square" rtlCol="0">
            <a:spAutoFit/>
          </a:bodyPr>
          <a:lstStyle/>
          <a:p>
            <a:pPr algn="just"/>
            <a:r>
              <a:rPr lang="en-US" sz="2000" dirty="0">
                <a:solidFill>
                  <a:srgbClr val="002060"/>
                </a:solidFill>
                <a:latin typeface="Comic Sans MS" panose="030F0702030302020204" pitchFamily="66" charset="0"/>
                <a:cs typeface="Times New Roman" pitchFamily="18" charset="0"/>
              </a:rPr>
              <a:t>5) </a:t>
            </a:r>
            <a:r>
              <a:rPr lang="en-US" sz="2000" b="0" i="0" dirty="0">
                <a:solidFill>
                  <a:srgbClr val="002060"/>
                </a:solidFill>
                <a:effectLst/>
                <a:latin typeface="Comic Sans MS" panose="030F0702030302020204" pitchFamily="66" charset="0"/>
              </a:rPr>
              <a:t>Perspectives on compensated plasma donation (Jan Bult., February 2005)</a:t>
            </a:r>
          </a:p>
          <a:p>
            <a:pPr marL="285750" indent="-285750" algn="just">
              <a:buFont typeface="Wingdings" panose="05000000000000000000" pitchFamily="2" charset="2"/>
              <a:buChar char="Ø"/>
            </a:pPr>
            <a:r>
              <a:rPr lang="en-US" b="0" i="0" dirty="0">
                <a:solidFill>
                  <a:srgbClr val="333333"/>
                </a:solidFill>
                <a:effectLst/>
                <a:latin typeface="Times New Roman" panose="02020603050405020304" pitchFamily="18" charset="0"/>
                <a:cs typeface="Times New Roman" panose="02020603050405020304" pitchFamily="18" charset="0"/>
              </a:rPr>
              <a:t>The subject of compensating donors has been and sometimes still is a topic for lively discussion. It is my view that compensating plasma donors for their time and effort is appropriate when done in a well regulated environmen</a:t>
            </a:r>
            <a:r>
              <a:rPr lang="en-US" b="0" i="0" dirty="0">
                <a:solidFill>
                  <a:srgbClr val="002060"/>
                </a:solidFill>
                <a:effectLst/>
                <a:latin typeface="Times New Roman" panose="02020603050405020304" pitchFamily="18" charset="0"/>
                <a:cs typeface="Times New Roman" panose="02020603050405020304" pitchFamily="18" charset="0"/>
              </a:rPr>
              <a:t>t.</a:t>
            </a:r>
          </a:p>
          <a:p>
            <a:pPr algn="just"/>
            <a:endParaRPr lang="en-US" dirty="0">
              <a:solidFill>
                <a:srgbClr val="002060"/>
              </a:solidFill>
              <a:latin typeface="Times New Roman" panose="02020603050405020304" pitchFamily="18" charset="0"/>
              <a:cs typeface="Times New Roman" panose="02020603050405020304" pitchFamily="18" charset="0"/>
            </a:endParaRPr>
          </a:p>
          <a:p>
            <a:pPr algn="just"/>
            <a:r>
              <a:rPr lang="en-US" sz="2000" b="0" i="0" dirty="0">
                <a:solidFill>
                  <a:srgbClr val="002060"/>
                </a:solidFill>
                <a:effectLst/>
                <a:latin typeface="Comic Sans MS" panose="030F0702030302020204" pitchFamily="66" charset="0"/>
                <a:cs typeface="Times New Roman" panose="02020603050405020304" pitchFamily="18" charset="0"/>
              </a:rPr>
              <a:t>6)</a:t>
            </a:r>
            <a:r>
              <a:rPr lang="en-US" sz="2000" b="0" i="0" dirty="0">
                <a:solidFill>
                  <a:srgbClr val="002060"/>
                </a:solidFill>
                <a:effectLst/>
                <a:latin typeface="Comic Sans MS" panose="030F0702030302020204" pitchFamily="66" charset="0"/>
              </a:rPr>
              <a:t> Chronic effects of blood and plasma donation(Bryan Ross Spencer., June 2022)</a:t>
            </a:r>
          </a:p>
          <a:p>
            <a:pPr marL="342900" indent="-342900" algn="just">
              <a:buFont typeface="Wingdings" panose="05000000000000000000" pitchFamily="2" charset="2"/>
              <a:buChar char="Ø"/>
            </a:pPr>
            <a:r>
              <a:rPr lang="en-US" b="0" i="0" dirty="0">
                <a:solidFill>
                  <a:srgbClr val="333333"/>
                </a:solidFill>
                <a:effectLst/>
                <a:latin typeface="Times New Roman" panose="02020603050405020304" pitchFamily="18" charset="0"/>
                <a:cs typeface="Times New Roman" panose="02020603050405020304" pitchFamily="18" charset="0"/>
              </a:rPr>
              <a:t>This Article discusses potential chronic effects associated with blood donation, including those for apheresis donation of platelets and plasma. Over the subsequent two decades, widespread adoption of iron supplementation programs by blood centers did not materialize.</a:t>
            </a:r>
            <a:endParaRPr lang="en-US" b="0" i="0" dirty="0">
              <a:effectLst/>
              <a:latin typeface="Times New Roman" panose="02020603050405020304" pitchFamily="18" charset="0"/>
              <a:cs typeface="Times New Roman" panose="02020603050405020304" pitchFamily="18" charset="0"/>
            </a:endParaRPr>
          </a:p>
          <a:p>
            <a:pPr algn="just"/>
            <a:endParaRPr lang="en-US" sz="2000" b="0" i="0" dirty="0">
              <a:effectLst/>
              <a:latin typeface="Comic Sans MS" panose="030F0702030302020204" pitchFamily="66" charset="0"/>
            </a:endParaRPr>
          </a:p>
          <a:p>
            <a:pPr algn="just"/>
            <a:endParaRPr lang="en-US" b="0" i="0" dirty="0">
              <a:solidFill>
                <a:srgbClr val="111111"/>
              </a:solidFill>
              <a:effectLst/>
              <a:latin typeface="Roboto" panose="02000000000000000000" pitchFamily="2" charset="0"/>
            </a:endParaRPr>
          </a:p>
          <a:p>
            <a:pPr algn="just"/>
            <a:endParaRPr lang="en-US" b="0" i="0" dirty="0">
              <a:effectLst/>
              <a:latin typeface="Times New Roman" panose="02020603050405020304" pitchFamily="18" charset="0"/>
              <a:cs typeface="Times New Roman" panose="02020603050405020304" pitchFamily="18" charset="0"/>
            </a:endParaRPr>
          </a:p>
          <a:p>
            <a:pPr algn="just"/>
            <a:endParaRPr lang="en-US" sz="2000" b="0" i="0" dirty="0">
              <a:solidFill>
                <a:srgbClr val="111111"/>
              </a:solidFill>
              <a:effectLst/>
              <a:latin typeface="Roboto" panose="02000000000000000000" pitchFamily="2" charset="0"/>
            </a:endParaRPr>
          </a:p>
          <a:p>
            <a:pPr algn="just"/>
            <a:endParaRPr lang="en-US" sz="1900" dirty="0">
              <a:latin typeface="Times New Roman" pitchFamily="18" charset="0"/>
              <a:cs typeface="Times New Roman" pitchFamily="18" charset="0"/>
            </a:endParaRPr>
          </a:p>
          <a:p>
            <a:endParaRPr lang="en-US" sz="1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rgbClr val="00B050"/>
                </a:solidFill>
                <a:latin typeface="Times New Roman" pitchFamily="18" charset="0"/>
                <a:cs typeface="Times New Roman" pitchFamily="18" charset="0"/>
              </a:rPr>
              <a:t>REFERENCES</a:t>
            </a: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CSE, ACE                              B.E.,CSE                      </a:t>
            </a:r>
          </a:p>
        </p:txBody>
      </p:sp>
      <p:sp>
        <p:nvSpPr>
          <p:cNvPr id="3" name="TextBox 2"/>
          <p:cNvSpPr txBox="1"/>
          <p:nvPr/>
        </p:nvSpPr>
        <p:spPr>
          <a:xfrm>
            <a:off x="723900" y="2056686"/>
            <a:ext cx="7924800" cy="480131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1.</a:t>
            </a:r>
            <a:r>
              <a:rPr lang="en-US" dirty="0">
                <a:latin typeface="Comic Sans MS" panose="030F0702030302020204" pitchFamily="66" charset="0"/>
              </a:rPr>
              <a:t>”</a:t>
            </a:r>
            <a:r>
              <a:rPr lang="en-US" sz="1800" b="0" dirty="0">
                <a:effectLst/>
                <a:latin typeface="Times New Roman" panose="02020603050405020304" pitchFamily="18" charset="0"/>
                <a:cs typeface="Times New Roman" panose="02020603050405020304" pitchFamily="18" charset="0"/>
              </a:rPr>
              <a:t>Determinants of plasma donation: A review of the literature” written by </a:t>
            </a:r>
            <a:r>
              <a:rPr lang="en-US" sz="1800" dirty="0">
                <a:latin typeface="Times New Roman" panose="02020603050405020304" pitchFamily="18" charset="0"/>
                <a:cs typeface="Times New Roman" panose="02020603050405020304" pitchFamily="18" charset="0"/>
              </a:rPr>
              <a:t>Antonne beureil., </a:t>
            </a:r>
            <a:r>
              <a:rPr lang="en-US" sz="1800" b="0" i="0" dirty="0">
                <a:effectLst/>
                <a:latin typeface="Times New Roman" panose="02020603050405020304" pitchFamily="18" charset="0"/>
                <a:cs typeface="Times New Roman" panose="02020603050405020304" pitchFamily="18" charset="0"/>
              </a:rPr>
              <a:t>published in </a:t>
            </a:r>
            <a:r>
              <a:rPr lang="en-US" b="0" i="0" dirty="0">
                <a:solidFill>
                  <a:srgbClr val="111111"/>
                </a:solidFill>
                <a:effectLst/>
                <a:latin typeface="Times New Roman" panose="02020603050405020304" pitchFamily="18" charset="0"/>
                <a:cs typeface="Times New Roman" panose="02020603050405020304" pitchFamily="18" charset="0"/>
              </a:rPr>
              <a:t>Transfusion Clinique et Biologique on </a:t>
            </a:r>
            <a:r>
              <a:rPr lang="en-US" b="0" i="0" dirty="0">
                <a:effectLst/>
                <a:latin typeface="Times New Roman" panose="02020603050405020304" pitchFamily="18" charset="0"/>
                <a:cs typeface="Times New Roman" panose="02020603050405020304" pitchFamily="18" charset="0"/>
              </a:rPr>
              <a:t>September 2017.</a:t>
            </a:r>
          </a:p>
          <a:p>
            <a:pPr algn="just"/>
            <a:endParaRPr lang="en-US" b="0" i="0" dirty="0">
              <a:solidFill>
                <a:srgbClr val="555555"/>
              </a:solidFill>
              <a:effectLst/>
              <a:latin typeface="Times New Roman" panose="02020603050405020304" pitchFamily="18" charset="0"/>
              <a:cs typeface="Times New Roman" panose="02020603050405020304" pitchFamily="18" charset="0"/>
            </a:endParaRPr>
          </a:p>
          <a:p>
            <a:pPr algn="just"/>
            <a:r>
              <a:rPr lang="en-US" dirty="0">
                <a:solidFill>
                  <a:srgbClr val="555555"/>
                </a:solidFill>
                <a:latin typeface="Times New Roman" panose="02020603050405020304" pitchFamily="18" charset="0"/>
                <a:cs typeface="Times New Roman" panose="02020603050405020304" pitchFamily="18" charset="0"/>
              </a:rPr>
              <a:t>2.</a:t>
            </a:r>
            <a:r>
              <a:rPr lang="en-US" sz="1800" b="0" i="0" dirty="0">
                <a:solidFill>
                  <a:srgbClr val="002060"/>
                </a:solidFill>
                <a:effectLst/>
                <a:latin typeface="Comic Sans MS" panose="030F0702030302020204" pitchFamily="66" charset="0"/>
              </a:rPr>
              <a:t> “</a:t>
            </a:r>
            <a:r>
              <a:rPr lang="en-US" sz="1800" b="0" i="0" dirty="0">
                <a:effectLst/>
                <a:latin typeface="Times New Roman" panose="02020603050405020304" pitchFamily="18" charset="0"/>
                <a:cs typeface="Times New Roman" panose="02020603050405020304" pitchFamily="18" charset="0"/>
              </a:rPr>
              <a:t>Modified plasma therapy using the haemonetics</a:t>
            </a:r>
            <a:r>
              <a:rPr lang="en-US" sz="1800" dirty="0">
                <a:latin typeface="Times New Roman" panose="02020603050405020304" pitchFamily="18" charset="0"/>
                <a:cs typeface="Times New Roman" panose="02020603050405020304" pitchFamily="18" charset="0"/>
              </a:rPr>
              <a:t> “ written by </a:t>
            </a:r>
            <a:r>
              <a:rPr lang="en-US" sz="1800" b="0" i="0" dirty="0">
                <a:effectLst/>
                <a:latin typeface="Times New Roman" panose="02020603050405020304" pitchFamily="18" charset="0"/>
                <a:cs typeface="Times New Roman" panose="02020603050405020304" pitchFamily="18" charset="0"/>
              </a:rPr>
              <a:t>C. Holderman </a:t>
            </a:r>
            <a:r>
              <a:rPr lang="en-US" b="0" i="0" dirty="0">
                <a:solidFill>
                  <a:srgbClr val="111111"/>
                </a:solidFill>
                <a:effectLst/>
                <a:latin typeface="Times New Roman" panose="02020603050405020304" pitchFamily="18" charset="0"/>
                <a:cs typeface="Times New Roman" panose="02020603050405020304" pitchFamily="18" charset="0"/>
              </a:rPr>
              <a:t>Published by Elsevier in </a:t>
            </a:r>
            <a:r>
              <a:rPr lang="en-US" sz="1800" b="0" i="0" dirty="0">
                <a:effectLst/>
                <a:latin typeface="Times New Roman" panose="02020603050405020304" pitchFamily="18" charset="0"/>
                <a:cs typeface="Times New Roman" panose="02020603050405020304" pitchFamily="18" charset="0"/>
              </a:rPr>
              <a:t>January 1981.</a:t>
            </a:r>
          </a:p>
          <a:p>
            <a:pPr algn="just"/>
            <a:endParaRPr lang="en-US" b="0" i="0" dirty="0">
              <a:effectLst/>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3.”</a:t>
            </a:r>
            <a:r>
              <a:rPr lang="en-US" sz="1800" b="0" i="0" dirty="0">
                <a:effectLst/>
                <a:latin typeface="Times New Roman" panose="02020603050405020304" pitchFamily="18" charset="0"/>
                <a:cs typeface="Times New Roman" panose="02020603050405020304" pitchFamily="18" charset="0"/>
              </a:rPr>
              <a:t> Plasma-collection plant has to overcome tainted-blood fallout in search for donors “ Written By </a:t>
            </a:r>
            <a:r>
              <a:rPr lang="en-US" sz="1800" b="0" dirty="0">
                <a:latin typeface="Times New Roman" panose="02020603050405020304" pitchFamily="18" charset="0"/>
                <a:cs typeface="Times New Roman" panose="02020603050405020304" pitchFamily="18" charset="0"/>
              </a:rPr>
              <a:t>M O Reilly published in PubMed on </a:t>
            </a:r>
            <a:r>
              <a:rPr lang="en-US" b="0" i="0" dirty="0">
                <a:effectLst/>
                <a:latin typeface="Times New Roman" panose="02020603050405020304" pitchFamily="18" charset="0"/>
                <a:cs typeface="Times New Roman" panose="02020603050405020304" pitchFamily="18" charset="0"/>
              </a:rPr>
              <a:t>January 2006.</a:t>
            </a:r>
          </a:p>
          <a:p>
            <a:pPr algn="just"/>
            <a:endParaRPr lang="en-US" b="0" i="0" dirty="0">
              <a:effectLst/>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4.</a:t>
            </a:r>
            <a:r>
              <a:rPr lang="en-US" sz="1800" b="0" i="0" dirty="0">
                <a:solidFill>
                  <a:srgbClr val="002060"/>
                </a:solidFill>
                <a:effectLst/>
                <a:latin typeface="Comic Sans MS" panose="030F0702030302020204" pitchFamily="66" charset="0"/>
              </a:rPr>
              <a:t> “</a:t>
            </a:r>
            <a:r>
              <a:rPr lang="en-US" sz="1800" b="0" i="0" dirty="0">
                <a:effectLst/>
                <a:latin typeface="Times New Roman" panose="02020603050405020304" pitchFamily="18" charset="0"/>
                <a:cs typeface="Times New Roman" panose="02020603050405020304" pitchFamily="18" charset="0"/>
              </a:rPr>
              <a:t>Donor tolerability of convalescent plasma donation”  written by Rui he Published in </a:t>
            </a:r>
            <a:r>
              <a:rPr lang="en-US" dirty="0">
                <a:latin typeface="Times New Roman" panose="02020603050405020304" pitchFamily="18" charset="0"/>
                <a:cs typeface="Times New Roman" panose="02020603050405020304" pitchFamily="18" charset="0"/>
              </a:rPr>
              <a:t>Journal of Clinical Apheresis on </a:t>
            </a:r>
            <a:r>
              <a:rPr lang="en-US" i="0" dirty="0">
                <a:effectLst/>
                <a:latin typeface="Times New Roman" panose="02020603050405020304" pitchFamily="18" charset="0"/>
                <a:cs typeface="Times New Roman" panose="02020603050405020304" pitchFamily="18" charset="0"/>
              </a:rPr>
              <a:t>February 2021.</a:t>
            </a:r>
          </a:p>
          <a:p>
            <a:pPr algn="just"/>
            <a:endParaRPr lang="en-US" b="0" i="0" dirty="0">
              <a:effectLst/>
              <a:latin typeface="Times New Roman" panose="02020603050405020304" pitchFamily="18" charset="0"/>
              <a:cs typeface="Times New Roman" panose="02020603050405020304" pitchFamily="18" charset="0"/>
            </a:endParaRPr>
          </a:p>
          <a:p>
            <a:pPr algn="just"/>
            <a:endParaRPr lang="en-US" b="0" i="0" dirty="0">
              <a:effectLst/>
              <a:latin typeface="Times New Roman" panose="02020603050405020304" pitchFamily="18" charset="0"/>
              <a:cs typeface="Times New Roman" panose="02020603050405020304" pitchFamily="18" charset="0"/>
            </a:endParaRPr>
          </a:p>
          <a:p>
            <a:pPr algn="just"/>
            <a:endParaRPr lang="en-US" b="0" i="0" dirty="0">
              <a:effectLst/>
              <a:latin typeface="Times New Roman" panose="02020603050405020304" pitchFamily="18" charset="0"/>
              <a:cs typeface="Times New Roman" panose="02020603050405020304" pitchFamily="18" charset="0"/>
            </a:endParaRPr>
          </a:p>
          <a:p>
            <a:pPr algn="just"/>
            <a:endParaRPr lang="en-US" b="0" i="0" dirty="0">
              <a:solidFill>
                <a:srgbClr val="111111"/>
              </a:solidFill>
              <a:effectLst/>
              <a:latin typeface="Times New Roman" panose="02020603050405020304" pitchFamily="18" charset="0"/>
              <a:cs typeface="Times New Roman" panose="02020603050405020304" pitchFamily="18" charset="0"/>
            </a:endParaRPr>
          </a:p>
          <a:p>
            <a:pPr algn="just"/>
            <a:endParaRPr lang="en-US" sz="1800" b="0" i="0" dirty="0">
              <a:effectLst/>
              <a:latin typeface="Times New Roman" panose="02020603050405020304" pitchFamily="18" charset="0"/>
              <a:cs typeface="Times New Roman" panose="02020603050405020304" pitchFamily="18" charset="0"/>
            </a:endParaRPr>
          </a:p>
          <a:p>
            <a:pPr algn="just"/>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rgbClr val="00B050"/>
                </a:solidFill>
                <a:latin typeface="Times New Roman" pitchFamily="18" charset="0"/>
                <a:cs typeface="Times New Roman" pitchFamily="18" charset="0"/>
              </a:rPr>
              <a:t>REFERENCES Contd…</a:t>
            </a:r>
            <a:endParaRPr lang="en-US" sz="4000" dirty="0">
              <a:solidFill>
                <a:srgbClr val="00B050"/>
              </a:solidFill>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CSE, ACE                              B.E.,CSE                      </a:t>
            </a:r>
          </a:p>
        </p:txBody>
      </p:sp>
      <p:sp>
        <p:nvSpPr>
          <p:cNvPr id="4" name="TextBox 3"/>
          <p:cNvSpPr txBox="1"/>
          <p:nvPr/>
        </p:nvSpPr>
        <p:spPr>
          <a:xfrm>
            <a:off x="304800" y="2438400"/>
            <a:ext cx="8077200" cy="2862322"/>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5.”Perspectives on compensated plasma donation</a:t>
            </a:r>
            <a:r>
              <a:rPr lang="en-US" dirty="0">
                <a:solidFill>
                  <a:srgbClr val="002060"/>
                </a:solidFill>
                <a:latin typeface="Times New Roman" panose="02020603050405020304" pitchFamily="18" charset="0"/>
                <a:cs typeface="Times New Roman" panose="02020603050405020304" pitchFamily="18" charset="0"/>
              </a:rPr>
              <a:t>” written by </a:t>
            </a:r>
            <a:r>
              <a:rPr lang="en-US" dirty="0">
                <a:latin typeface="Times New Roman" panose="02020603050405020304" pitchFamily="18" charset="0"/>
                <a:cs typeface="Times New Roman" panose="02020603050405020304" pitchFamily="18" charset="0"/>
              </a:rPr>
              <a:t>Jan Bult Published in Developments in Biologicals on February 2005.</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6.</a:t>
            </a:r>
            <a:r>
              <a:rPr lang="en-US" dirty="0">
                <a:solidFill>
                  <a:srgbClr val="002060"/>
                </a:solidFill>
                <a:latin typeface="Comic Sans MS" panose="030F0702030302020204" pitchFamily="66" charset="0"/>
              </a:rPr>
              <a:t> “</a:t>
            </a:r>
            <a:r>
              <a:rPr lang="en-US" dirty="0">
                <a:latin typeface="Times New Roman" panose="02020603050405020304" pitchFamily="18" charset="0"/>
                <a:cs typeface="Times New Roman" panose="02020603050405020304" pitchFamily="18" charset="0"/>
              </a:rPr>
              <a:t>Chronic effects of blood and plasma donation” written by Bryan Ross Spencer published in book called Rossi's Principles of Transfusion Medicine on June 2022.</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rot="20992965">
            <a:off x="2421351" y="2056198"/>
            <a:ext cx="4495800" cy="1938992"/>
          </a:xfrm>
          <a:prstGeom prst="rect">
            <a:avLst/>
          </a:prstGeom>
          <a:noFill/>
        </p:spPr>
        <p:txBody>
          <a:bodyPr wrap="square" rtlCol="0">
            <a:spAutoFit/>
          </a:bodyPr>
          <a:lstStyle/>
          <a:p>
            <a:pPr algn="ctr"/>
            <a:r>
              <a:rPr lang="en-US" sz="6000" dirty="0">
                <a:solidFill>
                  <a:srgbClr val="00B0F0"/>
                </a:solidFill>
                <a:latin typeface="Times New Roman" pitchFamily="18" charset="0"/>
                <a:cs typeface="Times New Roman" pitchFamily="18" charset="0"/>
              </a:rPr>
              <a:t>THANK YOU</a:t>
            </a:r>
          </a:p>
        </p:txBody>
      </p:sp>
      <p:sp>
        <p:nvSpPr>
          <p:cNvPr id="4" name="Footer Placeholder 3"/>
          <p:cNvSpPr>
            <a:spLocks noGrp="1"/>
          </p:cNvSpPr>
          <p:nvPr>
            <p:ph type="ftr" sz="quarter" idx="11"/>
          </p:nvPr>
        </p:nvSpPr>
        <p:spPr/>
        <p:txBody>
          <a:bodyPr/>
          <a:lstStyle/>
          <a:p>
            <a:r>
              <a:rPr lang="en-US" dirty="0">
                <a:latin typeface="Times New Roman" pitchFamily="18" charset="0"/>
                <a:cs typeface="Times New Roman" pitchFamily="18" charset="0"/>
              </a:rPr>
              <a:t>Dept of CSE, ACE                              B.E.,CSE                      </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1255</TotalTime>
  <Words>833</Words>
  <Application>Microsoft Office PowerPoint</Application>
  <PresentationFormat>On-screen Show (4:3)</PresentationFormat>
  <Paragraphs>77</Paragraphs>
  <Slides>9</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Calibri</vt:lpstr>
      <vt:lpstr>Comic Sans MS</vt:lpstr>
      <vt:lpstr>Engravers MT</vt:lpstr>
      <vt:lpstr>Roboto</vt:lpstr>
      <vt:lpstr>Times New Roman</vt:lpstr>
      <vt:lpstr>Tw Cen MT</vt:lpstr>
      <vt:lpstr>var(--nova-font-family-sans-serif)</vt:lpstr>
      <vt:lpstr>Wingdings</vt:lpstr>
      <vt:lpstr>Wingdings 2</vt:lpstr>
      <vt:lpstr>Median</vt:lpstr>
      <vt:lpstr>                        PLASMA DONOR APPLICATION (PNT2022TMID07974) Batch. no : A3   PRESENTED BY 1. KONDURU MANIDEEP ( AC19UCS057)  2. AJAY A (AC19UCS002) 3.MALIGI BAYYA REDDY (AC19UCS064) 4.PADALA DEEPAK (AC19UCS082) IV – B.E – CSE  “B” ADHIYAMAAN  COLLEGE OF ENGINEERING, HOSUR. </vt:lpstr>
      <vt:lpstr>CONTENTS</vt:lpstr>
      <vt:lpstr>OBJECTIVE</vt:lpstr>
      <vt:lpstr>LITERATURE REVIEW</vt:lpstr>
      <vt:lpstr>LITERATURE REVIEW Contd…</vt:lpstr>
      <vt:lpstr>LITERATURE REVIEW Contd…</vt:lpstr>
      <vt:lpstr>REFERENCES</vt:lpstr>
      <vt:lpstr>REFERENCES Contd…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EFFICIENT PARALLEL TURBO DECODER ARCHITECTURE FOR WIRELESS NETWORK APPLICATIONS  PRESENTED BY anitha.v m.E., VLSI DEGIGN ADHIYAMAAN  COLLEGE OF ENGINEERING, HOSUR.</dc:title>
  <dc:creator>cse</dc:creator>
  <cp:lastModifiedBy>MANIDEEP ACE</cp:lastModifiedBy>
  <cp:revision>385</cp:revision>
  <dcterms:created xsi:type="dcterms:W3CDTF">2015-07-27T13:54:25Z</dcterms:created>
  <dcterms:modified xsi:type="dcterms:W3CDTF">2022-09-13T08:08:37Z</dcterms:modified>
</cp:coreProperties>
</file>