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oppins"/>
      <p:regular r:id="rId32"/>
      <p:bold r:id="rId33"/>
      <p:italic r:id="rId34"/>
      <p:boldItalic r:id="rId35"/>
    </p:embeddedFont>
    <p:embeddedFont>
      <p:font typeface="Poppins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C27380-4F32-4C62-85F9-0A9FF30F5B32}">
  <a:tblStyle styleId="{77C27380-4F32-4C62-85F9-0A9FF30F5B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oppins-bold.fntdata"/><Relationship Id="rId10" Type="http://schemas.openxmlformats.org/officeDocument/2006/relationships/slide" Target="slides/slide5.xml"/><Relationship Id="rId32" Type="http://schemas.openxmlformats.org/officeDocument/2006/relationships/font" Target="fonts/Poppins-regular.fntdata"/><Relationship Id="rId13" Type="http://schemas.openxmlformats.org/officeDocument/2006/relationships/slide" Target="slides/slide8.xml"/><Relationship Id="rId35" Type="http://schemas.openxmlformats.org/officeDocument/2006/relationships/font" Target="fonts/Poppins-boldItalic.fntdata"/><Relationship Id="rId12" Type="http://schemas.openxmlformats.org/officeDocument/2006/relationships/slide" Target="slides/slide7.xml"/><Relationship Id="rId34" Type="http://schemas.openxmlformats.org/officeDocument/2006/relationships/font" Target="fonts/Poppins-italic.fntdata"/><Relationship Id="rId15" Type="http://schemas.openxmlformats.org/officeDocument/2006/relationships/slide" Target="slides/slide10.xml"/><Relationship Id="rId37" Type="http://schemas.openxmlformats.org/officeDocument/2006/relationships/font" Target="fonts/PoppinsLight-bold.fntdata"/><Relationship Id="rId14" Type="http://schemas.openxmlformats.org/officeDocument/2006/relationships/slide" Target="slides/slide9.xml"/><Relationship Id="rId36" Type="http://schemas.openxmlformats.org/officeDocument/2006/relationships/font" Target="fonts/PoppinsLight-regular.fntdata"/><Relationship Id="rId17" Type="http://schemas.openxmlformats.org/officeDocument/2006/relationships/slide" Target="slides/slide12.xml"/><Relationship Id="rId39" Type="http://schemas.openxmlformats.org/officeDocument/2006/relationships/font" Target="fonts/Poppins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Poppins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b2ee15ba15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b2ee15ba1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b2ee15ba15_0_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b2ee15ba1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b2ee15ba15_0_1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b2ee15ba1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2ee15ba15_0_1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b2ee15ba1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b2ee15ba15_0_1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b2ee15ba1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b2ee15ba15_0_1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b2ee15ba1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b2ee15ba15_0_1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b2ee15ba1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efa190d26a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efa190d26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b2ee15ba15_0_1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b2ee15ba1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234826ef4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234826ef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efa190d26a_1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efa190d26a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efa190d26a_1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efa190d26a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efa190d26a_1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efa190d26a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efa190d26a_1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efa190d26a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efa190d26a_1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efa190d26a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efa190d26a_1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efa190d26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b2ee15ba15_0_1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b2ee15ba1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b2ee15ba15_0_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b2ee15ba1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ype A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ype B">
  <p:cSld name="BLANK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solidFill>
          <a:srgbClr val="00000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000000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3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Poppins"/>
                <a:ea typeface="Poppins"/>
                <a:cs typeface="Poppins"/>
                <a:sym typeface="Poppins"/>
              </a:rPr>
              <a:t>“</a:t>
            </a:r>
            <a:endParaRPr b="1" sz="7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big image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8" name="Google Shape;78;p7"/>
          <p:cNvSpPr txBox="1"/>
          <p:nvPr>
            <p:ph idx="2" type="body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9" name="Google Shape;79;p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1" name="Google Shape;91;p8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2" name="Google Shape;92;p8"/>
          <p:cNvSpPr txBox="1"/>
          <p:nvPr>
            <p:ph idx="3" type="body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3" name="Google Shape;93;p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13" name="Google Shape;113;p1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50" y="435375"/>
            <a:ext cx="1902975" cy="19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>
            <p:ph type="ctrTitle"/>
          </p:nvPr>
        </p:nvSpPr>
        <p:spPr>
          <a:xfrm>
            <a:off x="1958650" y="1994612"/>
            <a:ext cx="5571900" cy="19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TATIA</a:t>
            </a:r>
            <a:br>
              <a:rPr lang="en"/>
            </a:br>
            <a:r>
              <a:rPr lang="en" sz="2300"/>
              <a:t>Détection automatique de genres de film par IA</a:t>
            </a:r>
            <a:br>
              <a:rPr lang="en"/>
            </a:br>
            <a:endParaRPr/>
          </a:p>
        </p:txBody>
      </p:sp>
      <p:sp>
        <p:nvSpPr>
          <p:cNvPr id="143" name="Google Shape;143;p14"/>
          <p:cNvSpPr txBox="1"/>
          <p:nvPr>
            <p:ph type="ctrTitle"/>
          </p:nvPr>
        </p:nvSpPr>
        <p:spPr>
          <a:xfrm>
            <a:off x="1786050" y="4157987"/>
            <a:ext cx="5571900" cy="19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Benjamin VALLEIX, Augustin GIRAUDIER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endParaRPr sz="1400"/>
          </a:p>
        </p:txBody>
      </p:sp>
      <p:sp>
        <p:nvSpPr>
          <p:cNvPr id="144" name="Google Shape;144;p14"/>
          <p:cNvSpPr txBox="1"/>
          <p:nvPr/>
        </p:nvSpPr>
        <p:spPr>
          <a:xfrm>
            <a:off x="4203600" y="66075"/>
            <a:ext cx="494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u="sng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https://github.com/</a:t>
            </a:r>
            <a:r>
              <a:rPr lang="en" sz="1200" u="sng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B3n</a:t>
            </a:r>
            <a:r>
              <a:rPr lang="en" sz="1200" u="sng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jaminV/tatia-tmdb-project</a:t>
            </a:r>
            <a:endParaRPr sz="1200" u="sng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Lemmatisation</a:t>
            </a:r>
            <a:endParaRPr/>
          </a:p>
        </p:txBody>
      </p:sp>
      <p:sp>
        <p:nvSpPr>
          <p:cNvPr id="259" name="Google Shape;259;p2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60" name="Google Shape;260;p23"/>
          <p:cNvGraphicFramePr/>
          <p:nvPr/>
        </p:nvGraphicFramePr>
        <p:xfrm>
          <a:off x="924550" y="28896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{77C27380-4F32-4C62-85F9-0A9FF30F5B32}</a:tableStyleId>
              </a:tblPr>
              <a:tblGrid>
                <a:gridCol w="3647450"/>
                <a:gridCol w="3647450"/>
              </a:tblGrid>
              <a:tr h="72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AVANT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APRES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108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['Twin', 'sisters', 'Emma', 'and', 'Sam', 'come', 'up', 'with' 'a', 'scheme', 'to', 'switch', 'places']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['twin', 'sister', 'emma', 'and', 'sam', 'come', 'up', 'with', 'a', 'scheme', 'to', 'switch', 'place']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61" name="Google Shape;261;p23"/>
          <p:cNvSpPr txBox="1"/>
          <p:nvPr/>
        </p:nvSpPr>
        <p:spPr>
          <a:xfrm>
            <a:off x="924600" y="2127875"/>
            <a:ext cx="72948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lemmatized_tokens = [lemmatizer.lemmatize(token.lower()) for token in tokens]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7" name="Google Shape;2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650" y="674375"/>
            <a:ext cx="3794761" cy="379476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4"/>
          <p:cNvSpPr txBox="1"/>
          <p:nvPr>
            <p:ph idx="4294967295" type="title"/>
          </p:nvPr>
        </p:nvSpPr>
        <p:spPr>
          <a:xfrm>
            <a:off x="2079163" y="1794608"/>
            <a:ext cx="4985700" cy="15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Entrainement du modèle</a:t>
            </a:r>
            <a:endParaRPr sz="5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25"/>
          <p:cNvSpPr txBox="1"/>
          <p:nvPr>
            <p:ph type="title"/>
          </p:nvPr>
        </p:nvSpPr>
        <p:spPr>
          <a:xfrm>
            <a:off x="425775" y="1187050"/>
            <a:ext cx="61056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Entrainement du modèle</a:t>
            </a:r>
            <a:endParaRPr/>
          </a:p>
        </p:txBody>
      </p:sp>
      <p:sp>
        <p:nvSpPr>
          <p:cNvPr id="275" name="Google Shape;275;p25"/>
          <p:cNvSpPr txBox="1"/>
          <p:nvPr>
            <p:ph idx="4294967295" type="body"/>
          </p:nvPr>
        </p:nvSpPr>
        <p:spPr>
          <a:xfrm>
            <a:off x="954075" y="2073175"/>
            <a:ext cx="7984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AutoNum type="arabicPeriod"/>
            </a:pPr>
            <a:r>
              <a:rPr b="1" lang="en" sz="1600">
                <a:latin typeface="Poppins"/>
                <a:ea typeface="Poppins"/>
                <a:cs typeface="Poppins"/>
                <a:sym typeface="Poppins"/>
              </a:rPr>
              <a:t>Divisions des données en ensemble d'entraînement et </a:t>
            </a:r>
            <a:r>
              <a:rPr b="1" lang="en">
                <a:latin typeface="Poppins"/>
                <a:ea typeface="Poppins"/>
                <a:cs typeface="Poppins"/>
                <a:sym typeface="Poppins"/>
              </a:rPr>
              <a:t>test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6" name="Google Shape;276;p25"/>
          <p:cNvSpPr txBox="1"/>
          <p:nvPr/>
        </p:nvSpPr>
        <p:spPr>
          <a:xfrm>
            <a:off x="575675" y="2966725"/>
            <a:ext cx="82377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X_train, X_test, y_train, y_test = train_test_split(filtered_data['overview'], filtered_data['genre'], test_size=0.2, random_state=42)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26"/>
          <p:cNvSpPr txBox="1"/>
          <p:nvPr>
            <p:ph type="title"/>
          </p:nvPr>
        </p:nvSpPr>
        <p:spPr>
          <a:xfrm>
            <a:off x="425775" y="1187050"/>
            <a:ext cx="61056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Entrainement du modèle</a:t>
            </a:r>
            <a:endParaRPr/>
          </a:p>
        </p:txBody>
      </p:sp>
      <p:sp>
        <p:nvSpPr>
          <p:cNvPr id="283" name="Google Shape;283;p26"/>
          <p:cNvSpPr txBox="1"/>
          <p:nvPr>
            <p:ph idx="4294967295" type="body"/>
          </p:nvPr>
        </p:nvSpPr>
        <p:spPr>
          <a:xfrm>
            <a:off x="954075" y="2073175"/>
            <a:ext cx="7984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AutoNum type="arabicPeriod" startAt="2"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Entraiment du modèle Word2Vec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Poppins"/>
                <a:ea typeface="Poppins"/>
                <a:cs typeface="Poppins"/>
                <a:sym typeface="Poppins"/>
              </a:rPr>
              <a:t>Train_tokens = </a:t>
            </a:r>
            <a:r>
              <a:rPr lang="en" sz="1400"/>
              <a:t>ensemble de données qui est utilisée pour entraîner le modèle sur lequel on a appliqué le prétraitement (tokenisation et lemmatisation)</a:t>
            </a:r>
            <a:endParaRPr sz="1400"/>
          </a:p>
        </p:txBody>
      </p:sp>
      <p:sp>
        <p:nvSpPr>
          <p:cNvPr id="284" name="Google Shape;284;p26"/>
          <p:cNvSpPr txBox="1"/>
          <p:nvPr/>
        </p:nvSpPr>
        <p:spPr>
          <a:xfrm>
            <a:off x="575675" y="2966725"/>
            <a:ext cx="82377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model = Word2Vec(sentences=train_tokens, vector_size=100, window=5, min_count=1, workers=4)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27"/>
          <p:cNvSpPr txBox="1"/>
          <p:nvPr>
            <p:ph type="title"/>
          </p:nvPr>
        </p:nvSpPr>
        <p:spPr>
          <a:xfrm>
            <a:off x="425775" y="1187050"/>
            <a:ext cx="61056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Entrainement du modèle</a:t>
            </a:r>
            <a:endParaRPr/>
          </a:p>
        </p:txBody>
      </p:sp>
      <p:sp>
        <p:nvSpPr>
          <p:cNvPr id="291" name="Google Shape;291;p27"/>
          <p:cNvSpPr txBox="1"/>
          <p:nvPr>
            <p:ph idx="4294967295" type="body"/>
          </p:nvPr>
        </p:nvSpPr>
        <p:spPr>
          <a:xfrm>
            <a:off x="954075" y="2073175"/>
            <a:ext cx="7984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AutoNum type="arabicPeriod" startAt="3"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Transformation des données (entrainement + test) en embeddings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C’est ce qui va permettre ensuite aux modèles d’apprentissage de mieux comprendre la structure des données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300">
                <a:latin typeface="Poppins"/>
                <a:ea typeface="Poppins"/>
                <a:cs typeface="Poppins"/>
                <a:sym typeface="Poppins"/>
              </a:rPr>
              <a:t>C’est X_train_embeddings qui sera ensuite utilisé comme entrée pour le modèle</a:t>
            </a:r>
            <a:endParaRPr b="1" i="1" sz="13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596600" y="2807650"/>
            <a:ext cx="82377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X_train_embeddings = np.array([np.mean([model.wv[word] for word in doc if word in model.wv] or [np.zeros(model.vector_size)], axis=0) for doc in train_tokens])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28"/>
          <p:cNvSpPr txBox="1"/>
          <p:nvPr>
            <p:ph type="title"/>
          </p:nvPr>
        </p:nvSpPr>
        <p:spPr>
          <a:xfrm>
            <a:off x="425775" y="1187050"/>
            <a:ext cx="61056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Entrainement du modèle</a:t>
            </a:r>
            <a:endParaRPr/>
          </a:p>
        </p:txBody>
      </p:sp>
      <p:sp>
        <p:nvSpPr>
          <p:cNvPr id="299" name="Google Shape;299;p28"/>
          <p:cNvSpPr txBox="1"/>
          <p:nvPr>
            <p:ph idx="4294967295" type="body"/>
          </p:nvPr>
        </p:nvSpPr>
        <p:spPr>
          <a:xfrm>
            <a:off x="954075" y="2073175"/>
            <a:ext cx="7984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AutoNum type="arabicPeriod" startAt="3"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Transformation des données (entrainement + test) en embeddings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C’est ce qui va permettre ensuite aux modèles d’apprentissage de mieux comprendre la structure des données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300">
                <a:latin typeface="Poppins"/>
                <a:ea typeface="Poppins"/>
                <a:cs typeface="Poppins"/>
                <a:sym typeface="Poppins"/>
              </a:rPr>
              <a:t>C’est X_train_embeddings qui sera ensuite utilisé comme entrée pour le modèle</a:t>
            </a:r>
            <a:endParaRPr b="1" i="1" sz="13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0" name="Google Shape;300;p28"/>
          <p:cNvSpPr txBox="1"/>
          <p:nvPr/>
        </p:nvSpPr>
        <p:spPr>
          <a:xfrm>
            <a:off x="596600" y="2807650"/>
            <a:ext cx="82377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X_train_embeddings = np.array([np.mean([model.wv[word] for word in doc if word in model.wv] or [np.zeros(model.vector_size)], axis=0) for doc in train_tokens])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6" name="Google Shape;306;p29"/>
          <p:cNvSpPr txBox="1"/>
          <p:nvPr>
            <p:ph type="title"/>
          </p:nvPr>
        </p:nvSpPr>
        <p:spPr>
          <a:xfrm>
            <a:off x="425775" y="1187050"/>
            <a:ext cx="61056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Entrainement du modèle</a:t>
            </a:r>
            <a:endParaRPr/>
          </a:p>
        </p:txBody>
      </p:sp>
      <p:sp>
        <p:nvSpPr>
          <p:cNvPr id="307" name="Google Shape;307;p29"/>
          <p:cNvSpPr txBox="1"/>
          <p:nvPr>
            <p:ph idx="4294967295" type="body"/>
          </p:nvPr>
        </p:nvSpPr>
        <p:spPr>
          <a:xfrm>
            <a:off x="954075" y="2073175"/>
            <a:ext cx="7984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AutoNum type="arabicPeriod" startAt="4"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Entraîner le modèle de classification sur l'ensemble d'entraînement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/>
              <a:t>Création d'une instance de RandomForestClassifier avec 100 arbres de décision et une graine aléatoire (42) -&gt; Assurer la reproductibilité des résultats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/>
              <a:t>Entraînement du modèle (fit) avec les données d’entrainements sous formes d’embeddings</a:t>
            </a:r>
            <a:endParaRPr sz="1400"/>
          </a:p>
        </p:txBody>
      </p:sp>
      <p:sp>
        <p:nvSpPr>
          <p:cNvPr id="308" name="Google Shape;308;p29"/>
          <p:cNvSpPr txBox="1"/>
          <p:nvPr/>
        </p:nvSpPr>
        <p:spPr>
          <a:xfrm>
            <a:off x="596600" y="2807650"/>
            <a:ext cx="82377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clf = RandomForestClassifier(n_estimators=100, random_state=42)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clf.fit(X_train_embeddings, y_train)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30"/>
          <p:cNvSpPr txBox="1"/>
          <p:nvPr>
            <p:ph type="title"/>
          </p:nvPr>
        </p:nvSpPr>
        <p:spPr>
          <a:xfrm>
            <a:off x="425775" y="1187050"/>
            <a:ext cx="61056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Entrainement du modèle</a:t>
            </a:r>
            <a:endParaRPr/>
          </a:p>
        </p:txBody>
      </p:sp>
      <p:sp>
        <p:nvSpPr>
          <p:cNvPr id="315" name="Google Shape;315;p30"/>
          <p:cNvSpPr txBox="1"/>
          <p:nvPr>
            <p:ph idx="4294967295" type="body"/>
          </p:nvPr>
        </p:nvSpPr>
        <p:spPr>
          <a:xfrm>
            <a:off x="912200" y="2010375"/>
            <a:ext cx="7984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AutoNum type="arabicPeriod" startAt="5"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Prédictions sur ensemble de test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Une fois le modèle entraîné (avec RandomForestClassifier), il tente de retrouver le genre des films du dataset Test :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Y_test : données réelles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Y_pred : données prédites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400"/>
            </a:br>
            <a:r>
              <a:rPr b="1" lang="en" sz="1400">
                <a:latin typeface="Poppins"/>
                <a:ea typeface="Poppins"/>
                <a:cs typeface="Poppins"/>
                <a:sym typeface="Poppins"/>
              </a:rPr>
              <a:t>C’est grâce à ceci que l’on peut étudier la performance du modèle. (rapport et matrice de confusion)</a:t>
            </a:r>
            <a:endParaRPr b="1" i="1" sz="13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6" name="Google Shape;316;p30"/>
          <p:cNvSpPr txBox="1"/>
          <p:nvPr/>
        </p:nvSpPr>
        <p:spPr>
          <a:xfrm>
            <a:off x="659300" y="2619250"/>
            <a:ext cx="8237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y_pred = clf.predict(X_test_embeddings)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2" name="Google Shape;3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650" y="674375"/>
            <a:ext cx="3794761" cy="379476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1"/>
          <p:cNvSpPr txBox="1"/>
          <p:nvPr>
            <p:ph idx="4294967295" type="title"/>
          </p:nvPr>
        </p:nvSpPr>
        <p:spPr>
          <a:xfrm>
            <a:off x="2079175" y="2032952"/>
            <a:ext cx="4985700" cy="10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Expériences</a:t>
            </a:r>
            <a:endParaRPr sz="5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9" name="Google Shape;329;p32"/>
          <p:cNvGrpSpPr/>
          <p:nvPr/>
        </p:nvGrpSpPr>
        <p:grpSpPr>
          <a:xfrm>
            <a:off x="4361713" y="1054632"/>
            <a:ext cx="3339000" cy="3339000"/>
            <a:chOff x="2902488" y="902232"/>
            <a:chExt cx="3339000" cy="3339000"/>
          </a:xfrm>
        </p:grpSpPr>
        <p:sp>
          <p:nvSpPr>
            <p:cNvPr id="330" name="Google Shape;330;p32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E8E8E8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1811602" name="adj1"/>
                <a:gd fmla="val 16214886" name="adj2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32" name="Google Shape;332;p32"/>
          <p:cNvGrpSpPr/>
          <p:nvPr/>
        </p:nvGrpSpPr>
        <p:grpSpPr>
          <a:xfrm>
            <a:off x="5123263" y="1816182"/>
            <a:ext cx="1815900" cy="1815900"/>
            <a:chOff x="3664038" y="1663782"/>
            <a:chExt cx="1815900" cy="1815900"/>
          </a:xfrm>
        </p:grpSpPr>
        <p:sp>
          <p:nvSpPr>
            <p:cNvPr id="333" name="Google Shape;333;p32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34" name="Google Shape;334;p32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Expériences</a:t>
              </a:r>
              <a:endParaRPr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35" name="Google Shape;335;p32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336" name="Google Shape;336;p32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7" name="Google Shape;337;p32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Multi-label</a:t>
              </a: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38" name="Google Shape;338;p32"/>
          <p:cNvGrpSpPr/>
          <p:nvPr/>
        </p:nvGrpSpPr>
        <p:grpSpPr>
          <a:xfrm>
            <a:off x="4049921" y="3039058"/>
            <a:ext cx="1068600" cy="1068600"/>
            <a:chOff x="2859873" y="853971"/>
            <a:chExt cx="1068600" cy="1068600"/>
          </a:xfrm>
        </p:grpSpPr>
        <p:sp>
          <p:nvSpPr>
            <p:cNvPr id="339" name="Google Shape;339;p32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0" name="Google Shape;340;p32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Dataset plus grand</a:t>
              </a: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1" name="Google Shape;341;p32"/>
          <p:cNvGrpSpPr/>
          <p:nvPr/>
        </p:nvGrpSpPr>
        <p:grpSpPr>
          <a:xfrm>
            <a:off x="6939268" y="3031413"/>
            <a:ext cx="1068600" cy="1068600"/>
            <a:chOff x="5214448" y="3234278"/>
            <a:chExt cx="1068600" cy="1068600"/>
          </a:xfrm>
        </p:grpSpPr>
        <p:sp>
          <p:nvSpPr>
            <p:cNvPr id="342" name="Google Shape;342;p32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3" name="Google Shape;343;p32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Autre model</a:t>
              </a: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344" name="Google Shape;344;p32"/>
          <p:cNvSpPr txBox="1"/>
          <p:nvPr>
            <p:ph type="title"/>
          </p:nvPr>
        </p:nvSpPr>
        <p:spPr>
          <a:xfrm>
            <a:off x="457200" y="1166125"/>
            <a:ext cx="3904500" cy="3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Expériences réalisées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0" i="1" lang="en" sz="1600"/>
              <a:t>Utilisation de matrices de confusions pour modéliser les résultats</a:t>
            </a:r>
            <a:endParaRPr b="0" i="1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idx="4294967295" type="title"/>
          </p:nvPr>
        </p:nvSpPr>
        <p:spPr>
          <a:xfrm>
            <a:off x="457200" y="473000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" name="Google Shape;153;p15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154" name="Google Shape;154;p15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56" name="Google Shape;156;p15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157" name="Google Shape;157;p15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4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59" name="Google Shape;159;p15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160" name="Google Shape;160;p15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6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62" name="Google Shape;162;p15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163" name="Google Shape;163;p15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7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65" name="Google Shape;165;p15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166" name="Google Shape;166;p15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68" name="Google Shape;168;p15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169" name="Google Shape;169;p15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71" name="Google Shape;171;p15"/>
          <p:cNvSpPr txBox="1"/>
          <p:nvPr/>
        </p:nvSpPr>
        <p:spPr>
          <a:xfrm>
            <a:off x="127250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Présentation du projet</a:t>
            </a:r>
            <a:endParaRPr sz="11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Tokenisation et lemmatisation</a:t>
            </a:r>
            <a:endParaRPr sz="11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3" name="Google Shape;173;p15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Expériences réalisées</a:t>
            </a:r>
            <a:endParaRPr sz="11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Filtrage des données</a:t>
            </a:r>
            <a:endParaRPr sz="11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Entrainement du modèle</a:t>
            </a:r>
            <a:endParaRPr sz="11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6" name="Google Shape;176;p15"/>
          <p:cNvSpPr txBox="1"/>
          <p:nvPr/>
        </p:nvSpPr>
        <p:spPr>
          <a:xfrm>
            <a:off x="6398761" y="4063600"/>
            <a:ext cx="1491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Prédictions avec nouvelles données</a:t>
            </a:r>
            <a:endParaRPr sz="11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77" name="Google Shape;177;p15"/>
          <p:cNvGrpSpPr/>
          <p:nvPr/>
        </p:nvGrpSpPr>
        <p:grpSpPr>
          <a:xfrm>
            <a:off x="457189" y="3576300"/>
            <a:ext cx="473400" cy="473400"/>
            <a:chOff x="2824664" y="3576300"/>
            <a:chExt cx="473400" cy="473400"/>
          </a:xfrm>
        </p:grpSpPr>
        <p:sp>
          <p:nvSpPr>
            <p:cNvPr id="178" name="Google Shape;178;p15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80" name="Google Shape;180;p15"/>
          <p:cNvSpPr txBox="1"/>
          <p:nvPr/>
        </p:nvSpPr>
        <p:spPr>
          <a:xfrm>
            <a:off x="7870585" y="1418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Conclusion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81" name="Google Shape;181;p15"/>
          <p:cNvGrpSpPr/>
          <p:nvPr/>
        </p:nvGrpSpPr>
        <p:grpSpPr>
          <a:xfrm>
            <a:off x="8343889" y="1703401"/>
            <a:ext cx="473400" cy="473400"/>
            <a:chOff x="5842489" y="1703401"/>
            <a:chExt cx="473400" cy="473400"/>
          </a:xfrm>
        </p:grpSpPr>
        <p:sp>
          <p:nvSpPr>
            <p:cNvPr id="182" name="Google Shape;182;p15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8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184" name="Google Shape;1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575" y="2299425"/>
            <a:ext cx="613775" cy="6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5"/>
          <p:cNvSpPr txBox="1"/>
          <p:nvPr/>
        </p:nvSpPr>
        <p:spPr>
          <a:xfrm>
            <a:off x="1379850" y="12433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Présentation Datasets</a:t>
            </a:r>
            <a:endParaRPr sz="11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 txBox="1"/>
          <p:nvPr>
            <p:ph type="title"/>
          </p:nvPr>
        </p:nvSpPr>
        <p:spPr>
          <a:xfrm>
            <a:off x="457200" y="394475"/>
            <a:ext cx="5860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Expérience 1 : </a:t>
            </a:r>
            <a:endParaRPr/>
          </a:p>
        </p:txBody>
      </p:sp>
      <p:sp>
        <p:nvSpPr>
          <p:cNvPr id="350" name="Google Shape;350;p3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1" name="Google Shape;3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57450"/>
            <a:ext cx="4808749" cy="376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2274" y="1382375"/>
            <a:ext cx="2850333" cy="319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 txBox="1"/>
          <p:nvPr>
            <p:ph type="title"/>
          </p:nvPr>
        </p:nvSpPr>
        <p:spPr>
          <a:xfrm>
            <a:off x="457200" y="394475"/>
            <a:ext cx="81756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Expérience 2 : </a:t>
            </a:r>
            <a:r>
              <a:rPr lang="en" sz="2500"/>
              <a:t>Dataset plus grand </a:t>
            </a:r>
            <a:endParaRPr sz="2500"/>
          </a:p>
        </p:txBody>
      </p:sp>
      <p:sp>
        <p:nvSpPr>
          <p:cNvPr id="358" name="Google Shape;358;p3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9" name="Google Shape;3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25" y="1145950"/>
            <a:ext cx="4887200" cy="378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599" y="1318800"/>
            <a:ext cx="3199201" cy="3341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"/>
          <p:cNvSpPr txBox="1"/>
          <p:nvPr>
            <p:ph type="title"/>
          </p:nvPr>
        </p:nvSpPr>
        <p:spPr>
          <a:xfrm>
            <a:off x="457200" y="394475"/>
            <a:ext cx="81756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Expérience 3 : </a:t>
            </a:r>
            <a:r>
              <a:rPr lang="en" sz="2500"/>
              <a:t>exclusion des classes faibles</a:t>
            </a:r>
            <a:r>
              <a:rPr lang="en" sz="2500"/>
              <a:t> </a:t>
            </a:r>
            <a:endParaRPr sz="2500"/>
          </a:p>
        </p:txBody>
      </p:sp>
      <p:sp>
        <p:nvSpPr>
          <p:cNvPr id="366" name="Google Shape;366;p3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7" name="Google Shape;3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525" y="1363475"/>
            <a:ext cx="4465426" cy="337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000" y="2097926"/>
            <a:ext cx="3467625" cy="17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"/>
          <p:cNvSpPr txBox="1"/>
          <p:nvPr>
            <p:ph type="title"/>
          </p:nvPr>
        </p:nvSpPr>
        <p:spPr>
          <a:xfrm>
            <a:off x="457200" y="394475"/>
            <a:ext cx="81756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Expérience 4 : </a:t>
            </a:r>
            <a:r>
              <a:rPr lang="en" sz="2500"/>
              <a:t>test du model FastText</a:t>
            </a:r>
            <a:endParaRPr sz="2500"/>
          </a:p>
        </p:txBody>
      </p:sp>
      <p:sp>
        <p:nvSpPr>
          <p:cNvPr id="374" name="Google Shape;374;p3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5" name="Google Shape;3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00" y="1116475"/>
            <a:ext cx="4750600" cy="36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4150" y="1379601"/>
            <a:ext cx="3141724" cy="298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/>
          <p:nvPr>
            <p:ph type="title"/>
          </p:nvPr>
        </p:nvSpPr>
        <p:spPr>
          <a:xfrm>
            <a:off x="457200" y="394475"/>
            <a:ext cx="81756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Expérience 5 : </a:t>
            </a:r>
            <a:r>
              <a:rPr lang="en" sz="2500"/>
              <a:t>tentative de multiclasse</a:t>
            </a:r>
            <a:endParaRPr sz="2500"/>
          </a:p>
        </p:txBody>
      </p:sp>
      <p:sp>
        <p:nvSpPr>
          <p:cNvPr id="382" name="Google Shape;382;p3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3" name="Google Shape;3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500" y="1229350"/>
            <a:ext cx="4332777" cy="36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8900" y="1756926"/>
            <a:ext cx="3553900" cy="237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Prédiction avec données utilisateur</a:t>
            </a:r>
            <a:endParaRPr/>
          </a:p>
        </p:txBody>
      </p:sp>
      <p:sp>
        <p:nvSpPr>
          <p:cNvPr id="390" name="Google Shape;390;p3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91" name="Google Shape;391;p38"/>
          <p:cNvGraphicFramePr/>
          <p:nvPr/>
        </p:nvGraphicFramePr>
        <p:xfrm>
          <a:off x="924550" y="2581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{77C27380-4F32-4C62-85F9-0A9FF30F5B32}</a:tableStyleId>
              </a:tblPr>
              <a:tblGrid>
                <a:gridCol w="3647450"/>
                <a:gridCol w="3647450"/>
              </a:tblGrid>
              <a:tr h="72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“A spaceship travels to distant galaxies.”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"A romantic drama set in Paris."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108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‘Comedy’</a:t>
                      </a:r>
                      <a:endParaRPr b="1" sz="13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[‘Adventure’, ‘Drama’, ‘Actions’]</a:t>
                      </a:r>
                      <a:endParaRPr b="1" sz="13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‘Drama’</a:t>
                      </a:r>
                      <a:endParaRPr b="1" sz="13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[‘Action’, ‘Adventure’, ‘Science Fiction’]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9"/>
          <p:cNvSpPr txBox="1"/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97" name="Google Shape;397;p3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8" name="Google Shape;398;p39"/>
          <p:cNvGrpSpPr/>
          <p:nvPr/>
        </p:nvGrpSpPr>
        <p:grpSpPr>
          <a:xfrm rot="2700000">
            <a:off x="1767236" y="1237778"/>
            <a:ext cx="2546976" cy="2546976"/>
            <a:chOff x="-75510" y="2627296"/>
            <a:chExt cx="2547000" cy="2547000"/>
          </a:xfrm>
        </p:grpSpPr>
        <p:sp>
          <p:nvSpPr>
            <p:cNvPr id="399" name="Google Shape;399;p39"/>
            <p:cNvSpPr/>
            <p:nvPr/>
          </p:nvSpPr>
          <p:spPr>
            <a:xfrm rot="2700000">
              <a:off x="917128" y="2380658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00" name="Google Shape;400;p39"/>
            <p:cNvSpPr/>
            <p:nvPr/>
          </p:nvSpPr>
          <p:spPr>
            <a:xfrm rot="-2700000">
              <a:off x="141577" y="4574554"/>
              <a:ext cx="374201" cy="37420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b="1" sz="12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01" name="Google Shape;401;p39"/>
            <p:cNvSpPr txBox="1"/>
            <p:nvPr/>
          </p:nvSpPr>
          <p:spPr>
            <a:xfrm rot="-2700000">
              <a:off x="132152" y="3610598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Multi-label essentiel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02" name="Google Shape;402;p39"/>
          <p:cNvGrpSpPr/>
          <p:nvPr/>
        </p:nvGrpSpPr>
        <p:grpSpPr>
          <a:xfrm rot="2700000">
            <a:off x="2416182" y="2096052"/>
            <a:ext cx="2546976" cy="2546976"/>
            <a:chOff x="2293576" y="2168415"/>
            <a:chExt cx="2547000" cy="2547000"/>
          </a:xfrm>
        </p:grpSpPr>
        <p:sp>
          <p:nvSpPr>
            <p:cNvPr id="403" name="Google Shape;403;p39"/>
            <p:cNvSpPr/>
            <p:nvPr/>
          </p:nvSpPr>
          <p:spPr>
            <a:xfrm rot="2700000">
              <a:off x="3286213" y="1921776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04" name="Google Shape;404;p39"/>
            <p:cNvSpPr/>
            <p:nvPr/>
          </p:nvSpPr>
          <p:spPr>
            <a:xfrm rot="-2700000">
              <a:off x="2510613" y="4115707"/>
              <a:ext cx="374201" cy="37420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b="1" sz="12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05" name="Google Shape;405;p39"/>
            <p:cNvSpPr txBox="1"/>
            <p:nvPr/>
          </p:nvSpPr>
          <p:spPr>
            <a:xfrm rot="-2700000">
              <a:off x="2500305" y="3151267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Sous classes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06" name="Google Shape;406;p39"/>
          <p:cNvGrpSpPr/>
          <p:nvPr/>
        </p:nvGrpSpPr>
        <p:grpSpPr>
          <a:xfrm rot="2700000">
            <a:off x="3422749" y="2972399"/>
            <a:ext cx="2546976" cy="2546976"/>
            <a:chOff x="4925366" y="1456661"/>
            <a:chExt cx="2547000" cy="2547000"/>
          </a:xfrm>
        </p:grpSpPr>
        <p:sp>
          <p:nvSpPr>
            <p:cNvPr id="407" name="Google Shape;407;p39"/>
            <p:cNvSpPr/>
            <p:nvPr/>
          </p:nvSpPr>
          <p:spPr>
            <a:xfrm rot="2700000">
              <a:off x="5918003" y="121002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08" name="Google Shape;408;p39"/>
            <p:cNvSpPr/>
            <p:nvPr/>
          </p:nvSpPr>
          <p:spPr>
            <a:xfrm rot="-2700000">
              <a:off x="5144800" y="3401049"/>
              <a:ext cx="374201" cy="37420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b="1" sz="1200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09" name="Google Shape;409;p39"/>
            <p:cNvSpPr txBox="1"/>
            <p:nvPr/>
          </p:nvSpPr>
          <p:spPr>
            <a:xfrm rot="-2700000">
              <a:off x="5127718" y="2433905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Dataset plus important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410" name="Google Shape;410;p39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7484925" y="228825"/>
            <a:ext cx="1506550" cy="15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6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1" name="Google Shape;191;p16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16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</a:t>
            </a:r>
            <a:endParaRPr/>
          </a:p>
        </p:txBody>
      </p:sp>
      <p:sp>
        <p:nvSpPr>
          <p:cNvPr id="195" name="Google Shape;195;p16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oppins"/>
                <a:ea typeface="Poppins"/>
                <a:cs typeface="Poppins"/>
                <a:sym typeface="Poppins"/>
              </a:rPr>
              <a:t>Deviner le genre des films à partir de leur synopsis</a:t>
            </a:r>
            <a:endParaRPr b="1" i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Objectif </a:t>
            </a:r>
            <a:r>
              <a:rPr lang="en"/>
              <a:t>: 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Entrée : fournir une liste de synopsis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Sortie :  liste de genres (au départ mono-label)</a:t>
            </a:r>
            <a:endParaRPr/>
          </a:p>
        </p:txBody>
      </p:sp>
      <p:sp>
        <p:nvSpPr>
          <p:cNvPr id="196" name="Google Shape;196;p1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7" name="Google Shape;197;p16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8" name="Google Shape;198;p1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16"/>
          <p:cNvSpPr txBox="1"/>
          <p:nvPr/>
        </p:nvSpPr>
        <p:spPr>
          <a:xfrm>
            <a:off x="6731425" y="1428175"/>
            <a:ext cx="18909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📖</a:t>
            </a:r>
            <a:endParaRPr sz="1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/>
          <p:nvPr>
            <p:ph idx="1" type="body"/>
          </p:nvPr>
        </p:nvSpPr>
        <p:spPr>
          <a:xfrm>
            <a:off x="939600" y="1958050"/>
            <a:ext cx="23667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Poppins"/>
                <a:ea typeface="Poppins"/>
                <a:cs typeface="Poppins"/>
                <a:sym typeface="Poppins"/>
              </a:rPr>
              <a:t>Petit</a:t>
            </a:r>
            <a:endParaRPr b="1" sz="16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/>
              <a:t>5k données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/>
              <a:t>Champs : titre, synopsis, genres, poster, …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/>
              <a:t>Nécessité de filtrer les données (plusieurs synopsis manquants) </a:t>
            </a:r>
            <a:endParaRPr/>
          </a:p>
        </p:txBody>
      </p:sp>
      <p:sp>
        <p:nvSpPr>
          <p:cNvPr id="208" name="Google Shape;208;p1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 Dataset</a:t>
            </a:r>
            <a:endParaRPr/>
          </a:p>
        </p:txBody>
      </p:sp>
      <p:sp>
        <p:nvSpPr>
          <p:cNvPr id="209" name="Google Shape;209;p17"/>
          <p:cNvSpPr txBox="1"/>
          <p:nvPr>
            <p:ph idx="2" type="body"/>
          </p:nvPr>
        </p:nvSpPr>
        <p:spPr>
          <a:xfrm>
            <a:off x="3440849" y="1958050"/>
            <a:ext cx="2529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Poppins"/>
                <a:ea typeface="Poppins"/>
                <a:cs typeface="Poppins"/>
                <a:sym typeface="Poppins"/>
              </a:rPr>
              <a:t>Grand</a:t>
            </a:r>
            <a:endParaRPr b="1" sz="16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/>
              <a:t>50k données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/>
              <a:t>Champs : titre, synopsis, genres, poster, …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/>
              <a:t>Nécessité de filtrer les données (7% données genres manquantes)</a:t>
            </a:r>
            <a:endParaRPr/>
          </a:p>
        </p:txBody>
      </p:sp>
      <p:sp>
        <p:nvSpPr>
          <p:cNvPr id="210" name="Google Shape;210;p1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12" name="Google Shape;212;p17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13" name="Google Shape;213;p17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17"/>
          <p:cNvSpPr/>
          <p:nvPr/>
        </p:nvSpPr>
        <p:spPr>
          <a:xfrm>
            <a:off x="6454511" y="36700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163" y="674913"/>
            <a:ext cx="3793676" cy="379367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8"/>
          <p:cNvSpPr txBox="1"/>
          <p:nvPr>
            <p:ph idx="4294967295" type="title"/>
          </p:nvPr>
        </p:nvSpPr>
        <p:spPr>
          <a:xfrm>
            <a:off x="1999200" y="1794600"/>
            <a:ext cx="5296500" cy="15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Filtrage des données</a:t>
            </a:r>
            <a:endParaRPr sz="5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>
            <p:ph type="title"/>
          </p:nvPr>
        </p:nvSpPr>
        <p:spPr>
          <a:xfrm>
            <a:off x="457200" y="1166125"/>
            <a:ext cx="6063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Filtrage des données</a:t>
            </a:r>
            <a:endParaRPr/>
          </a:p>
        </p:txBody>
      </p:sp>
      <p:sp>
        <p:nvSpPr>
          <p:cNvPr id="229" name="Google Shape;229;p1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19"/>
          <p:cNvSpPr txBox="1"/>
          <p:nvPr>
            <p:ph idx="1" type="body"/>
          </p:nvPr>
        </p:nvSpPr>
        <p:spPr>
          <a:xfrm>
            <a:off x="985675" y="1958050"/>
            <a:ext cx="58074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Suppression des lignes sans synopsis ou genres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data.dropna(subset=['overview', 'genre'], inplace=True)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Garder colonne intéressante 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sorted_data = data[['original_title', 'overview', 'genre']]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filtered_data = sorted_data[sorted_data['overview'].str.len() &gt; 10]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163" y="674913"/>
            <a:ext cx="3793676" cy="379367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0"/>
          <p:cNvSpPr txBox="1"/>
          <p:nvPr>
            <p:ph idx="4294967295" type="title"/>
          </p:nvPr>
        </p:nvSpPr>
        <p:spPr>
          <a:xfrm>
            <a:off x="1999200" y="1794600"/>
            <a:ext cx="5296500" cy="15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Tokenisation &amp; Lemmatisation</a:t>
            </a:r>
            <a:endParaRPr sz="5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1"/>
          <p:cNvPicPr preferRelativeResize="0"/>
          <p:nvPr/>
        </p:nvPicPr>
        <p:blipFill rotWithShape="1">
          <a:blip r:embed="rId3">
            <a:alphaModFix/>
          </a:blip>
          <a:srcRect b="4035" l="0" r="0" t="4035"/>
          <a:stretch/>
        </p:blipFill>
        <p:spPr>
          <a:xfrm>
            <a:off x="5376775" y="592475"/>
            <a:ext cx="3958500" cy="3958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3" name="Google Shape;243;p21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Tokenisation &amp; </a:t>
            </a:r>
            <a:r>
              <a:rPr lang="en"/>
              <a:t>lemmatisation</a:t>
            </a:r>
            <a:endParaRPr/>
          </a:p>
        </p:txBody>
      </p:sp>
      <p:sp>
        <p:nvSpPr>
          <p:cNvPr id="244" name="Google Shape;244;p21"/>
          <p:cNvSpPr txBox="1"/>
          <p:nvPr>
            <p:ph idx="1" type="body"/>
          </p:nvPr>
        </p:nvSpPr>
        <p:spPr>
          <a:xfrm>
            <a:off x="985504" y="2052250"/>
            <a:ext cx="3976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 sz="1400" u="sng">
                <a:latin typeface="Poppins"/>
                <a:ea typeface="Poppins"/>
                <a:cs typeface="Poppins"/>
                <a:sym typeface="Poppins"/>
              </a:rPr>
              <a:t>Tokenisation :</a:t>
            </a:r>
            <a:r>
              <a:rPr b="1" lang="en" sz="140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400">
                <a:latin typeface="Poppins"/>
                <a:ea typeface="Poppins"/>
                <a:cs typeface="Poppins"/>
                <a:sym typeface="Poppins"/>
              </a:rPr>
              <a:t>division d'un texte en unités plus petites appelées "tokens"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b="1" lang="en" sz="1400" u="sng">
                <a:latin typeface="Poppins"/>
                <a:ea typeface="Poppins"/>
                <a:cs typeface="Poppins"/>
                <a:sym typeface="Poppins"/>
              </a:rPr>
              <a:t>Lemmatisation :</a:t>
            </a:r>
            <a:r>
              <a:rPr lang="en" sz="1400">
                <a:latin typeface="Poppins"/>
                <a:ea typeface="Poppins"/>
                <a:cs typeface="Poppins"/>
                <a:sym typeface="Poppins"/>
              </a:rPr>
              <a:t> La lemmatisation est le processus de réduction des mots à leur forme de base, appelée "lemme".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5" name="Google Shape;245;p2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Tokenisation</a:t>
            </a:r>
            <a:endParaRPr/>
          </a:p>
        </p:txBody>
      </p:sp>
      <p:sp>
        <p:nvSpPr>
          <p:cNvPr id="251" name="Google Shape;251;p2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52" name="Google Shape;252;p22"/>
          <p:cNvGraphicFramePr/>
          <p:nvPr/>
        </p:nvGraphicFramePr>
        <p:xfrm>
          <a:off x="875975" y="29733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{77C27380-4F32-4C62-85F9-0A9FF30F5B32}</a:tableStyleId>
              </a:tblPr>
              <a:tblGrid>
                <a:gridCol w="3647450"/>
                <a:gridCol w="3647450"/>
              </a:tblGrid>
              <a:tr h="70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AVANT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APRES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['As youngs and naives recruits in  Vietnam]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['As', 'youngs', 'and', 'naives', 'recruits', 'in', 'Vietnam']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53" name="Google Shape;253;p22"/>
          <p:cNvSpPr txBox="1"/>
          <p:nvPr/>
        </p:nvSpPr>
        <p:spPr>
          <a:xfrm>
            <a:off x="2878450" y="2083000"/>
            <a:ext cx="30000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tokens = word_tokenize(text)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