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Roboto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53B3F8-0A47-4921-AABA-E79FFEBBFCA7}">
  <a:tblStyle styleId="{9853B3F8-0A47-4921-AABA-E79FFEBBF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RobotoLight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RobotoLight-italic.fntdata"/><Relationship Id="rId14" Type="http://schemas.openxmlformats.org/officeDocument/2006/relationships/slide" Target="slides/slide9.xml"/><Relationship Id="rId58" Type="http://schemas.openxmlformats.org/officeDocument/2006/relationships/font" Target="fonts/Roboto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dfdf03b0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dfdf03b0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20dcc5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20dcc5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5a6c2c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5a6c2c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5a6c2c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5a6c2c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e5a6c2c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e5a6c2c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20dcc50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f20dcc50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20dcc50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20dcc50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20dcc5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20dcc5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f2b6c40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f2b6c40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20dcc50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f20dcc50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f20dcc50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f20dcc50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Linear optimization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dfdf03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dfdf03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f20dcc50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f20dcc50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f20dcc50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f20dcc50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20dcc50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f20dcc50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f20dcc50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f20dcc50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b15ac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fb15ac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b15ac5b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b15ac5b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fb15ac5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fb15ac5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fb15ac5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fb15ac5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fb15ac5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fb15ac5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fb15ac5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fb15ac5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b15ac5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fb15ac5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fb15ac5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fb15ac5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fb15ac5b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fb15ac5b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fdde58a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fdde58a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dde58a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fdde58a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fdde58a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fdde58a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fdde58a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fdde58a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fdde58a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fdde58a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dde58a0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dde58a0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fdde58a0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fdde58a0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dfdf03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dfdf03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fdde58a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fdde58a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fdde58a0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fdde58a0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adfdf03b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adfdf03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fdde58a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fdde58a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5a6c2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5a6c2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5a6c2c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5a6c2c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5a6c2c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5a6c2c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5a6c2c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5a6c2c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5a6c2c6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5a6c2c6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CHAPTER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19450" y="1849500"/>
            <a:ext cx="5705100" cy="5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2400"/>
              <a:buFont typeface="Roboto"/>
              <a:buNone/>
              <a:defRPr sz="2400">
                <a:solidFill>
                  <a:srgbClr val="EC008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42500" y="2660850"/>
            <a:ext cx="405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RE VALUE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UP BEHAVIOR 1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UP BEHAVIOR 2">
  <p:cSld name="CUSTOM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UP BEHAVIOR 3">
  <p:cSld name="CUSTOM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UP BEHAVIOR 4">
  <p:cSld name="CUSTOM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UP BEHAVIOR 5">
  <p:cSld name="CUSTOM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UP BEHAVIOR 6">
  <p:cSld name="CUSTOM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0_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16300" y="2921200"/>
            <a:ext cx="87114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TABLE OF CONTENTS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_CONTENT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2400"/>
              <a:buFont typeface="Roboto Light"/>
              <a:buNone/>
              <a:defRPr sz="2400">
                <a:solidFill>
                  <a:srgbClr val="EC008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2000"/>
              <a:buFont typeface="Roboto Light"/>
              <a:buChar char="●"/>
              <a:defRPr sz="2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600"/>
              <a:buFont typeface="Roboto Light"/>
              <a:buChar char="○"/>
              <a:defRPr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600"/>
              <a:buFont typeface="Roboto Light"/>
              <a:buChar char="■"/>
              <a:defRPr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400"/>
              <a:buFont typeface="Roboto Light"/>
              <a:buChar char="○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400"/>
              <a:buFont typeface="Roboto Light"/>
              <a:buChar char="■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400"/>
              <a:buFont typeface="Roboto Light"/>
              <a:buChar char="●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400"/>
              <a:buFont typeface="Roboto Light"/>
              <a:buChar char="○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EC008C"/>
              </a:buClr>
              <a:buSzPts val="1400"/>
              <a:buFont typeface="Roboto Light"/>
              <a:buChar char="■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_CONTENT 2">
  <p:cSld name="TITLE_AND_BODY_1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2400"/>
              <a:buFont typeface="Roboto Light"/>
              <a:buNone/>
              <a:defRPr sz="2400">
                <a:solidFill>
                  <a:srgbClr val="EC008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2000"/>
              <a:buFont typeface="Roboto Light"/>
              <a:buChar char="●"/>
              <a:defRPr sz="2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600"/>
              <a:buFont typeface="Roboto Light"/>
              <a:buChar char="○"/>
              <a:defRPr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600"/>
              <a:buFont typeface="Roboto Light"/>
              <a:buChar char="■"/>
              <a:defRPr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400"/>
              <a:buFont typeface="Roboto Light"/>
              <a:buChar char="○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400"/>
              <a:buFont typeface="Roboto Light"/>
              <a:buChar char="■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400"/>
              <a:buFont typeface="Roboto Light"/>
              <a:buChar char="●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400"/>
              <a:buFont typeface="Roboto Light"/>
              <a:buChar char="○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EC008C"/>
              </a:buClr>
              <a:buSzPts val="1400"/>
              <a:buFont typeface="Roboto Light"/>
              <a:buChar char="■"/>
              <a:defRPr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6"/>
          <p:cNvSpPr/>
          <p:nvPr/>
        </p:nvSpPr>
        <p:spPr>
          <a:xfrm>
            <a:off x="0" y="5056825"/>
            <a:ext cx="9144000" cy="86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93A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2247150"/>
            <a:ext cx="8520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0" y="0"/>
            <a:ext cx="5451900" cy="5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11675" y="769775"/>
            <a:ext cx="4686900" cy="4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EC008C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EC008C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38725" y="43350"/>
            <a:ext cx="4565400" cy="4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2400"/>
              <a:buFont typeface="Roboto Light"/>
              <a:buNone/>
              <a:defRPr sz="2400">
                <a:solidFill>
                  <a:srgbClr val="EC008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2800"/>
              <a:buFont typeface="Roboto Light"/>
              <a:buNone/>
              <a:defRPr sz="2800">
                <a:solidFill>
                  <a:srgbClr val="EC008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679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hal.inria.fr/hal-00912767/document" TargetMode="External"/><Relationship Id="rId4" Type="http://schemas.openxmlformats.org/officeDocument/2006/relationships/hyperlink" Target="https://hal.inria.fr/hal-01240383/document" TargetMode="External"/><Relationship Id="rId5" Type="http://schemas.openxmlformats.org/officeDocument/2006/relationships/hyperlink" Target="http://ceur-ws.org/Vol-2028/paper29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216300" y="272700"/>
            <a:ext cx="8711400" cy="387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Taaable</a:t>
            </a:r>
            <a:endParaRPr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Retrieval</a:t>
            </a:r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914400"/>
            <a:ext cx="56864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0"/>
          <p:cNvPicPr preferRelativeResize="0"/>
          <p:nvPr/>
        </p:nvPicPr>
        <p:blipFill rotWithShape="1">
          <a:blip r:embed="rId4">
            <a:alphaModFix/>
          </a:blip>
          <a:srcRect b="6011" l="5109" r="78534" t="74379"/>
          <a:stretch/>
        </p:blipFill>
        <p:spPr>
          <a:xfrm>
            <a:off x="2004375" y="3395400"/>
            <a:ext cx="930075" cy="6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Retrieval</a:t>
            </a:r>
            <a:endParaRPr/>
          </a:p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311700" y="779250"/>
            <a:ext cx="8520600" cy="27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selecting recipes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/>
              <a:t> from the base of recipes where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/>
              <a:t> is a best match to the query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Q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a generalisation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Γ(Q)</a:t>
            </a:r>
            <a:r>
              <a:rPr lang="en"/>
              <a:t>: minimal in cost and such that at least one recipe from the base matches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Domain Knowledge (DK) as a hierarchy (DAG) of knowledge</a:t>
            </a:r>
            <a:br>
              <a:rPr lang="en"/>
            </a:br>
            <a:r>
              <a:rPr lang="en"/>
              <a:t>e</a:t>
            </a:r>
            <a:r>
              <a:rPr lang="en"/>
              <a:t>.g. lemon =&gt; citrusfruit</a:t>
            </a:r>
            <a:endParaRPr/>
          </a:p>
        </p:txBody>
      </p:sp>
      <p:pic>
        <p:nvPicPr>
          <p:cNvPr id="128" name="Google Shape;1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650" y="3093525"/>
            <a:ext cx="5925674" cy="17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Retrieval - Algorithm</a:t>
            </a:r>
            <a:endParaRPr/>
          </a:p>
        </p:txBody>
      </p:sp>
      <p:sp>
        <p:nvSpPr>
          <p:cNvPr id="134" name="Google Shape;134;p32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en"/>
              <a:t> is transformed in a conjunction of litterals</a:t>
            </a:r>
            <a:br>
              <a:rPr lang="en"/>
            </a:br>
            <a:r>
              <a:rPr b="1" lang="en"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en"/>
              <a:t> = escarole ^ lemonjuice ^ </a:t>
            </a:r>
            <a:r>
              <a:rPr lang="en"/>
              <a:t>¬onion</a:t>
            </a:r>
            <a:br>
              <a:rPr lang="en"/>
            </a:br>
            <a:r>
              <a:rPr lang="en"/>
              <a:t>    = “a recipe with escarole and lemon juice, but without onions”</a:t>
            </a:r>
            <a:br>
              <a:rPr lang="en"/>
            </a:br>
            <a:br>
              <a:rPr lang="en" sz="1200"/>
            </a:br>
            <a:endParaRPr sz="1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>
                <a:solidFill>
                  <a:schemeClr val="dk1"/>
                </a:solidFill>
              </a:rPr>
              <a:t>Γ &lt;- identity function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While no recipe match for </a:t>
            </a:r>
            <a:r>
              <a:rPr lang="en">
                <a:solidFill>
                  <a:schemeClr val="dk1"/>
                </a:solidFill>
              </a:rPr>
              <a:t>Γ(Q)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2000">
                <a:solidFill>
                  <a:schemeClr val="dk1"/>
                </a:solidFill>
              </a:rPr>
              <a:t>Γ &lt;- next generalisation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Check for matches for Γ(Q) in DK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Retrieval - Generalisations</a:t>
            </a:r>
            <a:endParaRPr/>
          </a:p>
        </p:txBody>
      </p:sp>
      <p:sp>
        <p:nvSpPr>
          <p:cNvPr id="140" name="Google Shape;140;p33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step generalisation γ: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Generalisation of a positive litteral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2000">
                <a:solidFill>
                  <a:schemeClr val="dk1"/>
                </a:solidFill>
              </a:rPr>
              <a:t>γ = </a:t>
            </a:r>
            <a:r>
              <a:rPr lang="en"/>
              <a:t>Lemon </a:t>
            </a:r>
            <a:r>
              <a:rPr lang="en"/>
              <a:t>~&gt; citrusfruit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Removal of a negative litteral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2000">
                <a:solidFill>
                  <a:schemeClr val="dk1"/>
                </a:solidFill>
              </a:rPr>
              <a:t>γ = </a:t>
            </a:r>
            <a:r>
              <a:rPr lang="en"/>
              <a:t>¬garlic ~&gt; ø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>
                <a:solidFill>
                  <a:schemeClr val="dk1"/>
                </a:solidFill>
              </a:rPr>
              <a:t>Γ is a composition of γ’s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Retrieval - Cost Function</a:t>
            </a:r>
            <a:endParaRPr/>
          </a:p>
        </p:txBody>
      </p:sp>
      <p:sp>
        <p:nvSpPr>
          <p:cNvPr id="146" name="Google Shape;146;p34"/>
          <p:cNvSpPr txBox="1"/>
          <p:nvPr>
            <p:ph idx="1" type="body"/>
          </p:nvPr>
        </p:nvSpPr>
        <p:spPr>
          <a:xfrm>
            <a:off x="311700" y="779250"/>
            <a:ext cx="8520600" cy="4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 </a:t>
            </a:r>
            <a:r>
              <a:rPr lang="en"/>
              <a:t>for each a ~&gt; b such that a =&gt; b in DK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assumed that </a:t>
            </a:r>
            <a:r>
              <a:rPr i="1" lang="en"/>
              <a:t>Recipes</a:t>
            </a:r>
            <a:r>
              <a:rPr lang="en"/>
              <a:t> is homogenous so </a:t>
            </a:r>
            <a:r>
              <a:rPr i="1" lang="en"/>
              <a:t>µ(x) =  N(x) / N(T)</a:t>
            </a:r>
            <a:r>
              <a:rPr lang="en"/>
              <a:t> is a good estimation of the proportion of recipes containing </a:t>
            </a:r>
            <a:r>
              <a:rPr i="1" lang="en"/>
              <a:t>x</a:t>
            </a:r>
            <a:endParaRPr i="1"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If a =&gt; b, cost(a ~&gt; b) = </a:t>
            </a:r>
            <a:r>
              <a:rPr lang="en">
                <a:solidFill>
                  <a:schemeClr val="dk1"/>
                </a:solidFill>
              </a:rPr>
              <a:t>µ(b) - µ(a)      (first idea)</a:t>
            </a:r>
            <a:endParaRPr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>
                <a:solidFill>
                  <a:schemeClr val="dk1"/>
                </a:solidFill>
              </a:rPr>
              <a:t>Adaptation cost depends of types of a and b (ingredients, location…)</a:t>
            </a:r>
            <a:endParaRPr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Coefficient K depending on the type of classes a and b</a:t>
            </a:r>
            <a:endParaRPr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Generalisation between different types is forbidden (e.g. oliveoil ~&gt; mediterranean)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K</a:t>
            </a:r>
            <a:r>
              <a:rPr baseline="-25000" lang="en">
                <a:solidFill>
                  <a:schemeClr val="dk1"/>
                </a:solidFill>
              </a:rPr>
              <a:t>ingredient </a:t>
            </a:r>
            <a:r>
              <a:rPr lang="en">
                <a:solidFill>
                  <a:schemeClr val="dk1"/>
                </a:solidFill>
              </a:rPr>
              <a:t>= 1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K</a:t>
            </a:r>
            <a:r>
              <a:rPr baseline="-25000" lang="en">
                <a:solidFill>
                  <a:schemeClr val="dk1"/>
                </a:solidFill>
              </a:rPr>
              <a:t>locationt </a:t>
            </a:r>
            <a:r>
              <a:rPr lang="en">
                <a:solidFill>
                  <a:schemeClr val="dk1"/>
                </a:solidFill>
              </a:rPr>
              <a:t>= 10</a:t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cost(a ~&gt; b) = K ( µ(b) - µ(a) 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Retrieval - Example</a:t>
            </a:r>
            <a:endParaRPr/>
          </a:p>
        </p:txBody>
      </p:sp>
      <p:sp>
        <p:nvSpPr>
          <p:cNvPr id="152" name="Google Shape;152;p35"/>
          <p:cNvSpPr txBox="1"/>
          <p:nvPr>
            <p:ph idx="1" type="body"/>
          </p:nvPr>
        </p:nvSpPr>
        <p:spPr>
          <a:xfrm>
            <a:off x="311700" y="779250"/>
            <a:ext cx="867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</a:t>
            </a:r>
            <a:r>
              <a:rPr lang="en">
                <a:solidFill>
                  <a:schemeClr val="dk1"/>
                </a:solidFill>
              </a:rPr>
              <a:t>= escarole ^ lemonjuice ^ ¬onion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Identity function											Cost 0		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Lemonjuice </a:t>
            </a:r>
            <a:r>
              <a:rPr lang="en"/>
              <a:t>~&gt; fruitjuice									Cost 0.7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Escarole </a:t>
            </a:r>
            <a:r>
              <a:rPr lang="en">
                <a:solidFill>
                  <a:schemeClr val="dk1"/>
                </a:solidFill>
              </a:rPr>
              <a:t>~&gt; greensalad									Cost 0.8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Lemonjuice </a:t>
            </a:r>
            <a:r>
              <a:rPr lang="en">
                <a:solidFill>
                  <a:schemeClr val="dk1"/>
                </a:solidFill>
              </a:rPr>
              <a:t>~&gt; seasoning								Cost 0.9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Lemonjuice </a:t>
            </a:r>
            <a:r>
              <a:rPr lang="en">
                <a:solidFill>
                  <a:schemeClr val="dk1"/>
                </a:solidFill>
              </a:rPr>
              <a:t>~&gt; fruitjuice &amp;&amp; escarole ~&gt; greensalad		Cost 1.5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Lemonjuice </a:t>
            </a:r>
            <a:r>
              <a:rPr lang="en">
                <a:solidFill>
                  <a:schemeClr val="dk1"/>
                </a:solidFill>
              </a:rPr>
              <a:t>~&gt; seasoning &amp;&amp; escarole ~&gt; greensalad</a:t>
            </a:r>
            <a:r>
              <a:rPr lang="en"/>
              <a:t> 	Cost 1.7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Adaptation</a:t>
            </a:r>
            <a:endParaRPr/>
          </a:p>
        </p:txBody>
      </p:sp>
      <p:pic>
        <p:nvPicPr>
          <p:cNvPr id="158" name="Google Shape;1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914400"/>
            <a:ext cx="56864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6"/>
          <p:cNvPicPr preferRelativeResize="0"/>
          <p:nvPr/>
        </p:nvPicPr>
        <p:blipFill rotWithShape="1">
          <a:blip r:embed="rId4">
            <a:alphaModFix/>
          </a:blip>
          <a:srcRect b="6011" l="22280" r="57421" t="69308"/>
          <a:stretch/>
        </p:blipFill>
        <p:spPr>
          <a:xfrm>
            <a:off x="2980775" y="3227300"/>
            <a:ext cx="1154200" cy="8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Adaptation - Basic Adaptation</a:t>
            </a:r>
            <a:endParaRPr/>
          </a:p>
        </p:txBody>
      </p:sp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Lettuce </a:t>
            </a:r>
            <a:r>
              <a:rPr lang="en"/>
              <a:t>~&gt; green salad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Vinegar ~&gt; seasoning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Greensalad </a:t>
            </a:r>
            <a:r>
              <a:rPr lang="en">
                <a:solidFill>
                  <a:schemeClr val="dk1"/>
                </a:solidFill>
              </a:rPr>
              <a:t>~&gt; </a:t>
            </a:r>
            <a:r>
              <a:rPr lang="en"/>
              <a:t>escarole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Seasoning </a:t>
            </a:r>
            <a:r>
              <a:rPr lang="en">
                <a:solidFill>
                  <a:schemeClr val="dk1"/>
                </a:solidFill>
              </a:rPr>
              <a:t>~&gt; </a:t>
            </a:r>
            <a:r>
              <a:rPr lang="en"/>
              <a:t>lemonjuice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Lettuce </a:t>
            </a:r>
            <a:r>
              <a:rPr lang="en">
                <a:solidFill>
                  <a:schemeClr val="dk1"/>
                </a:solidFill>
              </a:rPr>
              <a:t>~&gt; escarole &amp;&amp; vinegar ~&gt; lemonjuice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Find a recipe R1 that shares a generalisation valid as a generalisation of Q:</a:t>
            </a:r>
            <a:br>
              <a:rPr i="1" lang="en" sz="1800">
                <a:solidFill>
                  <a:schemeClr val="dk1"/>
                </a:solidFill>
              </a:rPr>
            </a:br>
            <a:r>
              <a:rPr i="1" lang="en" sz="1800">
                <a:solidFill>
                  <a:schemeClr val="dk1"/>
                </a:solidFill>
              </a:rPr>
              <a:t>The substitutions that goes from Q to R1 are the adaptation</a:t>
            </a:r>
            <a:br>
              <a:rPr i="1" lang="en" sz="1800">
                <a:solidFill>
                  <a:schemeClr val="dk1"/>
                </a:solidFill>
              </a:rPr>
            </a:br>
            <a:r>
              <a:rPr i="1" lang="en" sz="1800">
                <a:solidFill>
                  <a:schemeClr val="dk1"/>
                </a:solidFill>
              </a:rPr>
              <a:t>(Basic adaptation: composition of substitutions)</a:t>
            </a:r>
            <a:endParaRPr i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Adaptation - Rule-based Adaptation</a:t>
            </a:r>
            <a:endParaRPr/>
          </a:p>
        </p:txBody>
      </p:sp>
      <p:sp>
        <p:nvSpPr>
          <p:cNvPr id="171" name="Google Shape;171;p38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Adaptation knowledge in the form of adaptation rules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“In a given context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i="1" lang="en"/>
              <a:t>, some ingredients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i="1" lang="en"/>
              <a:t> can be replaced by other ingredients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1" lang="en"/>
              <a:t>” </a:t>
            </a:r>
            <a:r>
              <a:rPr lang="en" sz="1400"/>
              <a:t>e</a:t>
            </a:r>
            <a:r>
              <a:rPr lang="en" sz="1400"/>
              <a:t>.g. “In a recipe with green salad, vinegar can be replaced by lemon juice and salt”</a:t>
            </a:r>
            <a:br>
              <a:rPr lang="en" sz="1400"/>
            </a:br>
            <a:endParaRPr sz="14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greensalad ^ vinegar ~&gt; greensalad ^ lemonjuice ^ salt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Lettuce </a:t>
            </a:r>
            <a:r>
              <a:rPr lang="en">
                <a:solidFill>
                  <a:schemeClr val="dk1"/>
                </a:solidFill>
              </a:rPr>
              <a:t>~&gt; escarole &amp;&amp; vinegar ~&gt; lemonjuice ^ salt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Adaptation - Adaptation of ingredients quantities</a:t>
            </a:r>
            <a:endParaRPr/>
          </a:p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233475" y="572700"/>
            <a:ext cx="8779800" cy="4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Q = banana ^ </a:t>
            </a:r>
            <a:r>
              <a:rPr lang="en" sz="1800">
                <a:solidFill>
                  <a:schemeClr val="dk1"/>
                </a:solidFill>
              </a:rPr>
              <a:t>¬chocolate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flour ^ milk ^ granulatedsugar ^ egg ^ apple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apple ~&gt; banana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Origin Recipe</a:t>
            </a:r>
            <a:b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(flour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=1)^(milk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=1)^(egg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=4)^(granulatedsugar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=1)^(apple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=2)^(banana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Conversion of all quantities in grams </a:t>
            </a:r>
            <a:r>
              <a:rPr lang="en" sz="1600">
                <a:solidFill>
                  <a:schemeClr val="dk1"/>
                </a:solidFill>
              </a:rPr>
              <a:t>(e.g. 1 apple = 223g)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Generalisation of the recipe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(flour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=1)^(milk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=1)^(egg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=4)^(granulatedsugar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=1)^(fruit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apple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banana</a:t>
            </a:r>
            <a:r>
              <a:rPr baseline="-25000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aseline="-25000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Constraints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No apple in adapted recipe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Minimalisation of distance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8" name="Google Shape;178;p39"/>
          <p:cNvSpPr/>
          <p:nvPr/>
        </p:nvSpPr>
        <p:spPr>
          <a:xfrm>
            <a:off x="827775" y="3194900"/>
            <a:ext cx="7591500" cy="707400"/>
          </a:xfrm>
          <a:prstGeom prst="rect">
            <a:avLst/>
          </a:prstGeom>
          <a:noFill/>
          <a:ln cap="flat" cmpd="sng" w="1905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9"/>
          <p:cNvSpPr/>
          <p:nvPr/>
        </p:nvSpPr>
        <p:spPr>
          <a:xfrm>
            <a:off x="827625" y="4245825"/>
            <a:ext cx="7591500" cy="707400"/>
          </a:xfrm>
          <a:prstGeom prst="rect">
            <a:avLst/>
          </a:prstGeom>
          <a:noFill/>
          <a:ln cap="flat" cmpd="sng" w="1905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/>
        </p:nvSpPr>
        <p:spPr>
          <a:xfrm>
            <a:off x="3119388" y="636925"/>
            <a:ext cx="342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C008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3600">
              <a:solidFill>
                <a:srgbClr val="EC00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22"/>
          <p:cNvSpPr txBox="1"/>
          <p:nvPr/>
        </p:nvSpPr>
        <p:spPr>
          <a:xfrm>
            <a:off x="3522350" y="754600"/>
            <a:ext cx="4826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&amp; overviews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2"/>
          <p:cNvSpPr txBox="1"/>
          <p:nvPr/>
        </p:nvSpPr>
        <p:spPr>
          <a:xfrm>
            <a:off x="3522350" y="1764250"/>
            <a:ext cx="49470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Taaable Inference Engine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2"/>
          <p:cNvSpPr txBox="1"/>
          <p:nvPr/>
        </p:nvSpPr>
        <p:spPr>
          <a:xfrm>
            <a:off x="3095563" y="2741950"/>
            <a:ext cx="342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C008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3600">
              <a:solidFill>
                <a:srgbClr val="EC00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22"/>
          <p:cNvSpPr txBox="1"/>
          <p:nvPr/>
        </p:nvSpPr>
        <p:spPr>
          <a:xfrm>
            <a:off x="3522350" y="2850100"/>
            <a:ext cx="49968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Taaable Knowledge Management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2"/>
          <p:cNvSpPr txBox="1"/>
          <p:nvPr/>
        </p:nvSpPr>
        <p:spPr>
          <a:xfrm>
            <a:off x="3095563" y="3827800"/>
            <a:ext cx="342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C008C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3600">
              <a:solidFill>
                <a:srgbClr val="EC00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22"/>
          <p:cNvSpPr txBox="1"/>
          <p:nvPr/>
        </p:nvSpPr>
        <p:spPr>
          <a:xfrm>
            <a:off x="3522350" y="3935950"/>
            <a:ext cx="49968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Evolutions and conclusions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2"/>
          <p:cNvSpPr txBox="1"/>
          <p:nvPr/>
        </p:nvSpPr>
        <p:spPr>
          <a:xfrm>
            <a:off x="3095563" y="1656088"/>
            <a:ext cx="342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C008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3600">
              <a:solidFill>
                <a:srgbClr val="EC00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22"/>
          <p:cNvSpPr txBox="1"/>
          <p:nvPr/>
        </p:nvSpPr>
        <p:spPr>
          <a:xfrm>
            <a:off x="121250" y="0"/>
            <a:ext cx="32682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i="0" lang="en" sz="2400" u="none" cap="none" strike="noStrike">
                <a:solidFill>
                  <a:srgbClr val="EC008C"/>
                </a:solidFill>
                <a:latin typeface="Roboto Light"/>
                <a:ea typeface="Roboto Light"/>
                <a:cs typeface="Roboto Light"/>
                <a:sym typeface="Roboto Light"/>
              </a:rPr>
              <a:t>TABLE OF CONTENTS </a:t>
            </a:r>
            <a:endParaRPr i="0" sz="2400" u="none" cap="none" strike="noStrike">
              <a:solidFill>
                <a:srgbClr val="EC008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Adaptation - Textual Adaptation</a:t>
            </a:r>
            <a:endParaRPr/>
          </a:p>
        </p:txBody>
      </p:sp>
      <p:sp>
        <p:nvSpPr>
          <p:cNvPr id="185" name="Google Shape;185;p40"/>
          <p:cNvSpPr txBox="1"/>
          <p:nvPr>
            <p:ph idx="1" type="body"/>
          </p:nvPr>
        </p:nvSpPr>
        <p:spPr>
          <a:xfrm>
            <a:off x="311700" y="779250"/>
            <a:ext cx="8520600" cy="4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lattice built using formal concept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We choose the preparation that minimizes the distance with the original </a:t>
            </a:r>
            <a:r>
              <a:rPr lang="en"/>
              <a:t>ingredients</a:t>
            </a:r>
            <a:r>
              <a:rPr lang="en"/>
              <a:t> preparation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40"/>
          <p:cNvGraphicFramePr/>
          <p:nvPr/>
        </p:nvGraphicFramePr>
        <p:xfrm>
          <a:off x="160500" y="142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{9853B3F8-0A47-4921-AABA-E79FFEBBFCA7}</a:tableStyleId>
              </a:tblPr>
              <a:tblGrid>
                <a:gridCol w="882300"/>
                <a:gridCol w="882300"/>
                <a:gridCol w="882300"/>
                <a:gridCol w="882300"/>
                <a:gridCol w="882300"/>
                <a:gridCol w="882300"/>
                <a:gridCol w="882300"/>
                <a:gridCol w="882300"/>
                <a:gridCol w="760450"/>
                <a:gridCol w="100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Halve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Fig 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Fig 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type="ctrTitle"/>
          </p:nvPr>
        </p:nvSpPr>
        <p:spPr>
          <a:xfrm>
            <a:off x="2905550" y="930900"/>
            <a:ext cx="3309900" cy="15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</a:t>
            </a:r>
            <a:endParaRPr/>
          </a:p>
        </p:txBody>
      </p:sp>
      <p:pic>
        <p:nvPicPr>
          <p:cNvPr id="197" name="Google Shape;1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914400"/>
            <a:ext cx="56864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2"/>
          <p:cNvPicPr preferRelativeResize="0"/>
          <p:nvPr/>
        </p:nvPicPr>
        <p:blipFill rotWithShape="1">
          <a:blip r:embed="rId4">
            <a:alphaModFix/>
          </a:blip>
          <a:srcRect b="4316" l="52437" r="1448" t="5755"/>
          <a:stretch/>
        </p:blipFill>
        <p:spPr>
          <a:xfrm>
            <a:off x="4695275" y="1120600"/>
            <a:ext cx="2622175" cy="29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</a:t>
            </a:r>
            <a:endParaRPr/>
          </a:p>
        </p:txBody>
      </p:sp>
      <p:sp>
        <p:nvSpPr>
          <p:cNvPr id="204" name="Google Shape;204;p43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Food     </a:t>
            </a:r>
            <a:r>
              <a:rPr lang="en" sz="2200"/>
              <a:t>(</a:t>
            </a:r>
            <a:r>
              <a:rPr i="1" lang="en" sz="2200"/>
              <a:t>Lemon, Garlic...</a:t>
            </a:r>
            <a:r>
              <a:rPr lang="en" sz="2200"/>
              <a:t>)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Dish types     </a:t>
            </a:r>
            <a:r>
              <a:rPr lang="en" sz="2200"/>
              <a:t>(</a:t>
            </a:r>
            <a:r>
              <a:rPr i="1" lang="en" sz="2200"/>
              <a:t>PieDish, Salad...</a:t>
            </a:r>
            <a:r>
              <a:rPr lang="en" sz="2200"/>
              <a:t>)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Dish moment     </a:t>
            </a:r>
            <a:r>
              <a:rPr lang="en" sz="2200"/>
              <a:t>(</a:t>
            </a:r>
            <a:r>
              <a:rPr i="1" lang="en" sz="2200"/>
              <a:t>Snack, Starter, Dessert...</a:t>
            </a:r>
            <a:r>
              <a:rPr lang="en" sz="2200"/>
              <a:t>)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Location     </a:t>
            </a:r>
            <a:r>
              <a:rPr lang="en" sz="2200"/>
              <a:t>(</a:t>
            </a:r>
            <a:r>
              <a:rPr i="1" lang="en" sz="2200"/>
              <a:t>Mediterranean, ...</a:t>
            </a:r>
            <a:r>
              <a:rPr lang="en" sz="2200"/>
              <a:t>)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Diet     </a:t>
            </a:r>
            <a:r>
              <a:rPr lang="en" sz="2200"/>
              <a:t>(</a:t>
            </a:r>
            <a:r>
              <a:rPr i="1" lang="en" sz="2200"/>
              <a:t>Vegetarian, NutFree...</a:t>
            </a:r>
            <a:r>
              <a:rPr lang="en" sz="2200"/>
              <a:t>)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Action     </a:t>
            </a:r>
            <a:r>
              <a:rPr lang="en" sz="2200"/>
              <a:t>(</a:t>
            </a:r>
            <a:r>
              <a:rPr i="1" lang="en" sz="2200"/>
              <a:t>Cut, Peel…</a:t>
            </a:r>
            <a:r>
              <a:rPr lang="en" sz="2200"/>
              <a:t>)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 - Food Hierarchy</a:t>
            </a:r>
            <a:endParaRPr/>
          </a:p>
        </p:txBody>
      </p:sp>
      <p:sp>
        <p:nvSpPr>
          <p:cNvPr id="210" name="Google Shape;210;p44"/>
          <p:cNvSpPr txBox="1"/>
          <p:nvPr>
            <p:ph idx="1" type="body"/>
          </p:nvPr>
        </p:nvSpPr>
        <p:spPr>
          <a:xfrm>
            <a:off x="311700" y="572700"/>
            <a:ext cx="8520600" cy="4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From Cook’s Thesaurus and Wikipedia</a:t>
            </a:r>
            <a:endParaRPr sz="2200"/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Association to linguistically preferred form, and lexical variants</a:t>
            </a:r>
            <a:br>
              <a:rPr lang="en" sz="2200"/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BokChoy</a:t>
            </a:r>
            <a:r>
              <a:rPr lang="en" sz="1800"/>
              <a:t> : </a:t>
            </a:r>
            <a:r>
              <a:rPr lang="en" sz="1800" u="sng"/>
              <a:t>bok choy</a:t>
            </a:r>
            <a:r>
              <a:rPr lang="en" sz="1800"/>
              <a:t> - pak choy, chinese cabbage…</a:t>
            </a:r>
            <a:endParaRPr sz="1800"/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Semi automatic process for missing ingredients</a:t>
            </a:r>
            <a:endParaRPr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Retrieves ingredient lines not linked to food classes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Food class missing in hierarchy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Food class exists but lexical variant missing</a:t>
            </a:r>
            <a:endParaRPr sz="1800"/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Ingredient line contains an error</a:t>
            </a:r>
            <a:endParaRPr sz="1800"/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Information automatically collected: </a:t>
            </a:r>
            <a:r>
              <a:rPr lang="en" sz="1800"/>
              <a:t>description, lexical variants, compatibility with other diets, link to wikipedia page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 - Food Hierarchy</a:t>
            </a:r>
            <a:endParaRPr/>
          </a:p>
        </p:txBody>
      </p:sp>
      <p:sp>
        <p:nvSpPr>
          <p:cNvPr id="216" name="Google Shape;216;p45"/>
          <p:cNvSpPr txBox="1"/>
          <p:nvPr>
            <p:ph idx="1" type="body"/>
          </p:nvPr>
        </p:nvSpPr>
        <p:spPr>
          <a:xfrm>
            <a:off x="311700" y="572700"/>
            <a:ext cx="85206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Nutritional Data: </a:t>
            </a:r>
            <a:endParaRPr sz="22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Collected automatically from USDA Nutrient database</a:t>
            </a:r>
            <a:endParaRPr sz="2200"/>
          </a:p>
        </p:txBody>
      </p:sp>
      <p:pic>
        <p:nvPicPr>
          <p:cNvPr id="217" name="Google Shape;217;p45"/>
          <p:cNvPicPr preferRelativeResize="0"/>
          <p:nvPr/>
        </p:nvPicPr>
        <p:blipFill rotWithShape="1">
          <a:blip r:embed="rId3">
            <a:alphaModFix/>
          </a:blip>
          <a:srcRect b="24454" l="9367" r="58626" t="4249"/>
          <a:stretch/>
        </p:blipFill>
        <p:spPr>
          <a:xfrm>
            <a:off x="1053150" y="1471325"/>
            <a:ext cx="2332207" cy="36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5"/>
          <p:cNvSpPr txBox="1"/>
          <p:nvPr/>
        </p:nvSpPr>
        <p:spPr>
          <a:xfrm>
            <a:off x="3460350" y="2623475"/>
            <a:ext cx="3601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Nutritional data for the ingredient “apple”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 - Dish Type and Dish Origin</a:t>
            </a:r>
            <a:endParaRPr/>
          </a:p>
        </p:txBody>
      </p:sp>
      <p:sp>
        <p:nvSpPr>
          <p:cNvPr id="224" name="Google Shape;224;p46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Recipe Source Database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Dish Origin: 41 classes, 2 levels</a:t>
            </a:r>
            <a:br>
              <a:rPr lang="en" sz="2200"/>
            </a:br>
            <a:r>
              <a:rPr lang="en" sz="1800"/>
              <a:t>European, Asian - French, German, Spanish...</a:t>
            </a:r>
            <a:endParaRPr sz="18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Dish Type: 69 classes, 3 levels</a:t>
            </a:r>
            <a:br>
              <a:rPr lang="en" sz="2200"/>
            </a:br>
            <a:r>
              <a:rPr lang="en" sz="1800"/>
              <a:t>BakedGood, Burger, Dessert - Bagel, Biscuit, Cookie...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</a:t>
            </a:r>
            <a:endParaRPr/>
          </a:p>
        </p:txBody>
      </p:sp>
      <p:sp>
        <p:nvSpPr>
          <p:cNvPr id="230" name="Google Shape;230;p47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Dish moments: </a:t>
            </a:r>
            <a:r>
              <a:rPr lang="en" sz="2200"/>
              <a:t>8 classes, 1 level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Diets: 7 classes, 1 level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Actions: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449 clases, 5 levels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Described by semantic and syntactic properties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 - Adaptation Knowledge</a:t>
            </a:r>
            <a:endParaRPr/>
          </a:p>
        </p:txBody>
      </p:sp>
      <p:sp>
        <p:nvSpPr>
          <p:cNvPr id="236" name="Google Shape;236;p48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Adaptation rules: (</a:t>
            </a:r>
            <a:r>
              <a:rPr i="1" lang="en" sz="2200"/>
              <a:t>context, replace, with, provenance</a:t>
            </a:r>
            <a:r>
              <a:rPr lang="en" sz="2200"/>
              <a:t>)</a:t>
            </a:r>
            <a:br>
              <a:rPr lang="en" sz="2200"/>
            </a:br>
            <a:r>
              <a:rPr lang="en" sz="1800"/>
              <a:t>e</a:t>
            </a:r>
            <a:r>
              <a:rPr lang="en" sz="1800"/>
              <a:t>.g. (</a:t>
            </a:r>
            <a:r>
              <a:rPr i="1" lang="en" sz="1800"/>
              <a:t>“Chocolate and Banana Cake”, Banana, Apple, T</a:t>
            </a:r>
            <a:r>
              <a:rPr i="1" lang="en" sz="1600"/>
              <a:t>AAABLE</a:t>
            </a:r>
            <a:r>
              <a:rPr lang="en" sz="1800"/>
              <a:t>)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4 sources: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</a:t>
            </a:r>
            <a:r>
              <a:rPr lang="en" sz="1800"/>
              <a:t>AAABLE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AK extractor (knowledge added to  WikiTaaable)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User (editing the wiki)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Recipe (e.g. “100g of butter or margarine”)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 - WikiTaaable</a:t>
            </a:r>
            <a:endParaRPr/>
          </a:p>
        </p:txBody>
      </p:sp>
      <p:sp>
        <p:nvSpPr>
          <p:cNvPr id="242" name="Google Shape;242;p49"/>
          <p:cNvSpPr txBox="1"/>
          <p:nvPr>
            <p:ph idx="1" type="body"/>
          </p:nvPr>
        </p:nvSpPr>
        <p:spPr>
          <a:xfrm>
            <a:off x="311700" y="779250"/>
            <a:ext cx="85206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Semantic Wiki used to represent, edit and maintain knowledge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Semantic Media Wiki</a:t>
            </a:r>
            <a:br>
              <a:rPr lang="en" sz="2200"/>
            </a:br>
            <a:r>
              <a:rPr lang="en" sz="1800"/>
              <a:t>Knowledge encoded as a set of semantic wiki pages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Import Bots</a:t>
            </a:r>
            <a:br>
              <a:rPr lang="en" sz="2200"/>
            </a:br>
            <a:r>
              <a:rPr lang="en" sz="1800"/>
              <a:t>Import knowledge once at creation (set given by CC)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Recipe Annotation Bot</a:t>
            </a:r>
            <a:br>
              <a:rPr lang="en" sz="2200"/>
            </a:br>
            <a:r>
              <a:rPr lang="en" sz="1800"/>
              <a:t>Parses pages and add annotations and categorisation</a:t>
            </a:r>
            <a:br>
              <a:rPr lang="en" sz="1800"/>
            </a:br>
            <a:r>
              <a:rPr lang="en" sz="1800"/>
              <a:t>Triggered each time a recipe is added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Knowledge Acquisition Interfaces</a:t>
            </a:r>
            <a:br>
              <a:rPr lang="en" sz="2200"/>
            </a:b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ctrTitle"/>
          </p:nvPr>
        </p:nvSpPr>
        <p:spPr>
          <a:xfrm>
            <a:off x="1719450" y="1849500"/>
            <a:ext cx="5705100" cy="5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br>
              <a:rPr lang="en"/>
            </a:br>
            <a:r>
              <a:rPr lang="en"/>
              <a:t>&amp;</a:t>
            </a:r>
            <a:br>
              <a:rPr lang="en"/>
            </a:br>
            <a:r>
              <a:rPr lang="en"/>
              <a:t>Overviews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 - Case Acquisition</a:t>
            </a:r>
            <a:endParaRPr/>
          </a:p>
        </p:txBody>
      </p:sp>
      <p:sp>
        <p:nvSpPr>
          <p:cNvPr id="248" name="Google Shape;248;p50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Ingredient list parsed: </a:t>
            </a:r>
            <a:br>
              <a:rPr lang="en" sz="2200"/>
            </a:br>
            <a:r>
              <a:rPr lang="en" sz="1800"/>
              <a:t>“</a:t>
            </a:r>
            <a:r>
              <a:rPr i="1" lang="en" sz="1800"/>
              <a:t>1kg of sliced pak choy</a:t>
            </a:r>
            <a:r>
              <a:rPr lang="en" sz="1800"/>
              <a:t>” -&gt;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(1, kg, BokChoi, sliced)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Lexical variants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Regular expressions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Origin and type of dish: from RecipeSource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There is a recipe with the same title: origin and type are kept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800"/>
              <a:t>Title of recipe contains keywords corresponding to classes: assigned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800"/>
              <a:t>Data mining of recipe source: set of associations</a:t>
            </a:r>
            <a:br>
              <a:rPr lang="en" sz="1800"/>
            </a:br>
            <a:r>
              <a:rPr lang="en" sz="1800"/>
              <a:t>&lt;set of ingredients&gt; -&gt; &lt;origin or dish type&gt;</a:t>
            </a:r>
            <a:br>
              <a:rPr lang="en" sz="1800"/>
            </a:br>
            <a:r>
              <a:rPr lang="en" sz="2200"/>
              <a:t>	</a:t>
            </a:r>
            <a:endParaRPr sz="2200"/>
          </a:p>
        </p:txBody>
      </p:sp>
      <p:sp>
        <p:nvSpPr>
          <p:cNvPr id="249" name="Google Shape;249;p50"/>
          <p:cNvSpPr txBox="1"/>
          <p:nvPr/>
        </p:nvSpPr>
        <p:spPr>
          <a:xfrm>
            <a:off x="2134500" y="213450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 - Preparation annotation</a:t>
            </a:r>
            <a:endParaRPr/>
          </a:p>
        </p:txBody>
      </p:sp>
      <p:pic>
        <p:nvPicPr>
          <p:cNvPr id="255" name="Google Shape;255;p51"/>
          <p:cNvPicPr preferRelativeResize="0"/>
          <p:nvPr/>
        </p:nvPicPr>
        <p:blipFill rotWithShape="1">
          <a:blip r:embed="rId3">
            <a:alphaModFix/>
          </a:blip>
          <a:srcRect b="25724" l="6041" r="19917" t="3563"/>
          <a:stretch/>
        </p:blipFill>
        <p:spPr>
          <a:xfrm>
            <a:off x="1299700" y="1549300"/>
            <a:ext cx="6544575" cy="26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1666500" y="4290125"/>
            <a:ext cx="5811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Extract of the representation of “Glutinous rice with mangoes”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7" name="Google Shape;257;p51"/>
          <p:cNvSpPr txBox="1"/>
          <p:nvPr>
            <p:ph idx="1" type="body"/>
          </p:nvPr>
        </p:nvSpPr>
        <p:spPr>
          <a:xfrm>
            <a:off x="311688" y="647625"/>
            <a:ext cx="85206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800"/>
              <a:buFont typeface="Roboto Light"/>
              <a:buChar char="-"/>
            </a:pPr>
            <a:r>
              <a:rPr lang="en" sz="1800"/>
              <a:t>Built iteratively verb by verb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Only the leftmost part of the tree is replaced or used as a replacement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 - Adaptation Knowledge Acquisition</a:t>
            </a:r>
            <a:endParaRPr/>
          </a:p>
        </p:txBody>
      </p:sp>
      <p:sp>
        <p:nvSpPr>
          <p:cNvPr id="263" name="Google Shape;263;p52"/>
          <p:cNvSpPr txBox="1"/>
          <p:nvPr>
            <p:ph idx="1" type="body"/>
          </p:nvPr>
        </p:nvSpPr>
        <p:spPr>
          <a:xfrm>
            <a:off x="311700" y="780450"/>
            <a:ext cx="85206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WikiTaaable produces an ingredient substitution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Asks user about the </a:t>
            </a:r>
            <a:r>
              <a:rPr lang="en" sz="2200"/>
              <a:t>substitution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User is </a:t>
            </a: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satisfied</a:t>
            </a:r>
            <a:r>
              <a:rPr lang="en" sz="2200"/>
              <a:t>:</a:t>
            </a:r>
            <a:br>
              <a:rPr lang="en" sz="2200"/>
            </a:br>
            <a:r>
              <a:rPr lang="en" sz="2200"/>
              <a:t>Ingredient adaptation is stored in WikiTaaable as an AK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User is </a:t>
            </a: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not satisfied</a:t>
            </a:r>
            <a:r>
              <a:rPr lang="en" sz="2200"/>
              <a:t>:</a:t>
            </a:r>
            <a:br>
              <a:rPr lang="en" sz="2200"/>
            </a:br>
            <a:r>
              <a:rPr lang="en" sz="2200"/>
              <a:t>Explanation of failure is identified with user interaction</a:t>
            </a:r>
            <a:br>
              <a:rPr lang="en" sz="2200"/>
            </a:br>
            <a:r>
              <a:rPr lang="en" sz="2200"/>
              <a:t>User choses a repair strategy</a:t>
            </a:r>
            <a:br>
              <a:rPr lang="en" sz="2200"/>
            </a:br>
            <a:r>
              <a:rPr lang="en" sz="2200"/>
              <a:t>A new substitution is then proposed</a:t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 - </a:t>
            </a:r>
            <a:r>
              <a:rPr lang="en"/>
              <a:t>Adaptation Knowledge Acquisition</a:t>
            </a:r>
            <a:endParaRPr/>
          </a:p>
        </p:txBody>
      </p:sp>
      <p:sp>
        <p:nvSpPr>
          <p:cNvPr id="269" name="Google Shape;269;p53"/>
          <p:cNvSpPr txBox="1"/>
          <p:nvPr>
            <p:ph idx="1" type="body"/>
          </p:nvPr>
        </p:nvSpPr>
        <p:spPr>
          <a:xfrm>
            <a:off x="311700" y="572700"/>
            <a:ext cx="8520600" cy="30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user selects the problematic substitution A ~&gt; B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An ingredient x of B requires an ingredient y which is not in the </a:t>
            </a:r>
            <a:r>
              <a:rPr lang="en" sz="2200">
                <a:solidFill>
                  <a:schemeClr val="dk1"/>
                </a:solidFill>
              </a:rPr>
              <a:t>adapted</a:t>
            </a:r>
            <a:r>
              <a:rPr lang="en" sz="2200"/>
              <a:t> recipe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An ingredient x of the </a:t>
            </a:r>
            <a:r>
              <a:rPr lang="en" sz="2200">
                <a:solidFill>
                  <a:schemeClr val="dk1"/>
                </a:solidFill>
              </a:rPr>
              <a:t>adapted</a:t>
            </a:r>
            <a:r>
              <a:rPr lang="en" sz="2200"/>
              <a:t> recipe requires an ingredient y of A which has just been removed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An ingredient x of B is not compatible with an ingredient y of the adapted recipe.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Management</a:t>
            </a:r>
            <a:r>
              <a:rPr lang="en"/>
              <a:t> - Adaptation Knowledge Acquisition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4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dk1"/>
                </a:solidFill>
              </a:rPr>
              <a:t>“apple pancakes”</a:t>
            </a:r>
            <a:r>
              <a:rPr lang="en" sz="2200">
                <a:solidFill>
                  <a:schemeClr val="dk1"/>
                </a:solidFill>
              </a:rPr>
              <a:t> with substitution </a:t>
            </a:r>
            <a:r>
              <a:rPr i="1" lang="en" sz="2200">
                <a:solidFill>
                  <a:schemeClr val="dk1"/>
                </a:solidFill>
              </a:rPr>
              <a:t>apple ~&gt; pear</a:t>
            </a:r>
            <a:endParaRPr i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The user selects the substitution apple ~&gt; pear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Explanation selected: pear is not compatible with cinnamon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remove cinnamon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find a substitute for cinnamon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Remove cinnamon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New substitution </a:t>
            </a: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apple ^ cinnamon ~&gt; pear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5"/>
          <p:cNvSpPr txBox="1"/>
          <p:nvPr>
            <p:ph type="ctrTitle"/>
          </p:nvPr>
        </p:nvSpPr>
        <p:spPr>
          <a:xfrm>
            <a:off x="2905550" y="930900"/>
            <a:ext cx="3309900" cy="15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86" name="Google Shape;286;p56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Vice champion 2008 &amp; 2009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Adaptation challenge champion 2009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World champion 2010</a:t>
            </a:r>
            <a:endParaRPr sz="2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Evolutions</a:t>
            </a:r>
            <a:endParaRPr/>
          </a:p>
        </p:txBody>
      </p:sp>
      <p:sp>
        <p:nvSpPr>
          <p:cNvPr id="292" name="Google Shape;292;p57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New challenges: salad, sandwich and cocktail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What’s in the fridge?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Find / Create a recipe using only a given set of ingredients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Cocktail names</a:t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Evolutions - What’s in the Fridge?</a:t>
            </a:r>
            <a:endParaRPr/>
          </a:p>
        </p:txBody>
      </p:sp>
      <p:sp>
        <p:nvSpPr>
          <p:cNvPr id="298" name="Google Shape;298;p58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Recipe that matches a user query </a:t>
            </a: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according to a set of available food provided by the CCC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Evolutions - Cocktail names</a:t>
            </a:r>
            <a:endParaRPr/>
          </a:p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526575"/>
            <a:ext cx="8520600" cy="46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Mixology challenge: cocktail that matches a user query according to a set of available food provided by the CCC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“Alcohol abuse is dangerous for health”: </a:t>
            </a:r>
            <a:r>
              <a:rPr lang="en" sz="1700">
                <a:solidFill>
                  <a:schemeClr val="dk1"/>
                </a:solidFill>
              </a:rPr>
              <a:t>R</a:t>
            </a:r>
            <a:r>
              <a:rPr lang="en" sz="1700">
                <a:solidFill>
                  <a:schemeClr val="dk1"/>
                </a:solidFill>
              </a:rPr>
              <a:t>emoving alcohol: add “Virgin”</a:t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Default Strategy: </a:t>
            </a:r>
            <a:r>
              <a:rPr lang="en" sz="1700">
                <a:solidFill>
                  <a:schemeClr val="dk1"/>
                </a:solidFill>
              </a:rPr>
              <a:t>“The new”</a:t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Turn constants into variables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Find explanation for words in the title, draw conclusions from adaptations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“Green Russian” + MintLiquor </a:t>
            </a:r>
            <a:r>
              <a:rPr lang="en" sz="1700">
                <a:solidFill>
                  <a:schemeClr val="dk1"/>
                </a:solidFill>
              </a:rPr>
              <a:t>~&gt; Curacao =&gt; “Blue Russian”</a:t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Generalization-Specialization of dependencies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“Green Russian” + MintLiquor ~&gt; IndianTonic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IndianTonic has properties “sparkling” and “bitter”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New names suggestions “Sparkling Russian” and “Bitter Russian”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Case-Based Reasoning</a:t>
            </a:r>
            <a:endParaRPr/>
          </a:p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311700" y="779250"/>
            <a:ext cx="8520600" cy="4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rocess of solving new problems based on the solutions of similar past problems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Retrieve</a:t>
            </a:r>
            <a:br>
              <a:rPr lang="en"/>
            </a:br>
            <a:r>
              <a:rPr lang="en"/>
              <a:t>Blueberry pancakes? Remember when you made plain pancakes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Reuse</a:t>
            </a:r>
            <a:br>
              <a:rPr lang="en"/>
            </a:br>
            <a:r>
              <a:rPr lang="en"/>
              <a:t>Adapt the pancake recipe to include blueberries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Revise</a:t>
            </a:r>
            <a:br>
              <a:rPr lang="en"/>
            </a:br>
            <a:r>
              <a:rPr lang="en"/>
              <a:t>Test the adapted solution and make necessary adjustments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Retain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r>
              <a:rPr lang="en"/>
              <a:t>When a satisfying solution is found, add to knowledge base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evolutions</a:t>
            </a:r>
            <a:endParaRPr/>
          </a:p>
        </p:txBody>
      </p:sp>
      <p:sp>
        <p:nvSpPr>
          <p:cNvPr id="310" name="Google Shape;310;p60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Different viewpoints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</a:t>
            </a:r>
            <a:r>
              <a:rPr lang="en" sz="2200"/>
              <a:t>.g. avocado: in France mostly starter, in Brazil often dessert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Utensils?</a:t>
            </a:r>
            <a:endParaRPr sz="2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16" name="Google Shape;316;p61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Adapt a recipe to a specific diet (gluten-free, vegetarian, etc)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“Lighten” recipes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What’s in the fridge?</a:t>
            </a:r>
            <a:endParaRPr sz="2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26" name="Google Shape;326;p63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Taaable: a Case-Based System for personalized Cooking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https://hal.inria.fr/hal-00912767/document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Improving Ingredient Substitution using Formal Concept Analysis and Adaptation of Ingredient Quantities with Mixed Linear Optimization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https://hal.inria.fr/hal-01240383/document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Adaptation of TAAABLE to the CCC'2017 Mixology and Salad Challenges, Adaptation of the Cocktail Names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http://ceur-ws.org/Vol-2028/paper29.pdf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Cooking Contest</a:t>
            </a:r>
            <a:endParaRPr/>
          </a:p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19225" y="572700"/>
            <a:ext cx="90267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Case base: provided recipe book (xml file)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Judges: panel of scientists and cooking experts</a:t>
            </a:r>
            <a:endParaRPr/>
          </a:p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580250" y="1453500"/>
            <a:ext cx="56706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&lt;RECIPE&gt;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&lt;TI&gt;Glutinous Rice with Mangoes&lt;/TI&gt;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&lt;IN&gt;3 c Glutinous rice&lt;/IN&gt;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&lt;IN&gt;1 1/2 c Coconut cream&lt;/IN&gt;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&lt;IN&gt;1/2 c Sugar&lt;/IN&gt;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&lt;IN&gt;1 ts Salt&lt;/IN&gt;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&lt;IN&gt;1 1/4 c Coconut cream&lt;/IN&gt;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&lt;IN&gt;2 tb Sugar&lt;/IN&gt;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&lt;IN&gt;1/4 ts Salt&lt;/IN&gt;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&lt;IN&gt;6 Ripe mangoes, well chilled&lt;/IN&gt;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&lt;IN&gt;2 tb Sesame seeds, toasted&lt;/IN&gt;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&lt;PR&gt;SEASONINGS SAUCE GARNISH Soak the rice in cold water for 2 hours.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Drain. Line a steamer with cheesecloth, heat steamer and lay rice on the cheesecloth. Steam for 30 minutes or until cooked through. The rice will become glossy. Mix the SEASONINGS ingredients in a large bowl and gently mix in the hot steamed rice. Cover tightly and let soak for 30 minutes to absorb the coconut flavour. Blend the SAUCE ingredients in a pot and heat until it just reaches the boiling point. Let cool. Peel the mangoes, slice lengthwise and remove the pits. Divide the rice among 6 plates. Place mango slices on top and cover with the sauce. Sprinkle with the sesame seeds and serve.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&lt;/PR&gt;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&lt;/RECIPE&gt;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Cooking Contest - Challenges</a:t>
            </a:r>
            <a:endParaRPr/>
          </a:p>
        </p:txBody>
      </p:sp>
      <p:sp>
        <p:nvSpPr>
          <p:cNvPr id="97" name="Google Shape;97;p26"/>
          <p:cNvSpPr txBox="1"/>
          <p:nvPr>
            <p:ph idx="1" type="body"/>
          </p:nvPr>
        </p:nvSpPr>
        <p:spPr>
          <a:xfrm>
            <a:off x="19225" y="572700"/>
            <a:ext cx="9026700" cy="4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2000"/>
              <a:buFont typeface="Roboto Light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Main challenge</a:t>
            </a:r>
            <a:r>
              <a:rPr lang="en"/>
              <a:t>: given a query in NL, find a satisfying recipe adapted from a recipe from the book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2000"/>
              <a:buFont typeface="Roboto Light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Adaptation challenge</a:t>
            </a:r>
            <a:r>
              <a:rPr lang="en"/>
              <a:t>: Given a recipe and a set of constraints, provide a suitable adaptation of this recipe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Menu challenge</a:t>
            </a:r>
            <a:r>
              <a:rPr lang="en"/>
              <a:t>: The user gives a list of ingredients and the goal is to retrieve three recipes using these ingredients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Healthy challenge</a:t>
            </a:r>
            <a:r>
              <a:rPr lang="en"/>
              <a:t>: similar to main challenge but with additional constraints on special diets such as vegetarianism or a gluten-free diet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Open challenge</a:t>
            </a:r>
            <a:r>
              <a:rPr lang="en"/>
              <a:t>: This challenge was created in order to allow participants to investigate specific issues and demonstrate their results during the contest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Taaable</a:t>
            </a:r>
            <a:endParaRPr/>
          </a:p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311700" y="77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They combined their skills and knowledge of various research issues: knowledge representation and knowledge management, case base organisation and representation, development of a similarity measure, adaptation knowledge acquisition, formal representation of preparations, retrieval and adaptation strategies in cbr, etc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Taaable architecture overview</a:t>
            </a:r>
            <a:endParaRPr/>
          </a:p>
        </p:txBody>
      </p:sp>
      <p:pic>
        <p:nvPicPr>
          <p:cNvPr id="109" name="Google Shape;1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914400"/>
            <a:ext cx="56864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ctrTitle"/>
          </p:nvPr>
        </p:nvSpPr>
        <p:spPr>
          <a:xfrm>
            <a:off x="2905550" y="930900"/>
            <a:ext cx="3309900" cy="15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Taaable Inference Engine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