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259" r:id="rId4"/>
    <p:sldId id="260" r:id="rId5"/>
    <p:sldId id="262" r:id="rId6"/>
    <p:sldId id="263" r:id="rId7"/>
    <p:sldId id="267" r:id="rId8"/>
    <p:sldId id="264" r:id="rId9"/>
    <p:sldId id="261" r:id="rId10"/>
    <p:sldId id="265" r:id="rId11"/>
    <p:sldId id="269" r:id="rId12"/>
    <p:sldId id="270" r:id="rId13"/>
    <p:sldId id="266"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0" d="100"/>
          <a:sy n="40" d="100"/>
        </p:scale>
        <p:origin x="-1386"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B12554-47BC-492B-A3BB-46B0E963534C}" type="datetimeFigureOut">
              <a:rPr lang="en-US" smtClean="0"/>
              <a:pPr/>
              <a:t>2/12/2016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4F90EE-962E-4951-A20E-39EA3256C3F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Differential 4-phase modulation (D-QPSK)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FEC-</a:t>
            </a:r>
            <a:r>
              <a:rPr lang="en-IN" b="0" dirty="0" smtClean="0"/>
              <a:t>forward error correction</a:t>
            </a:r>
            <a:endParaRPr lang="en-IN" b="0" dirty="0"/>
          </a:p>
        </p:txBody>
      </p:sp>
      <p:sp>
        <p:nvSpPr>
          <p:cNvPr id="4" name="Slide Number Placeholder 3"/>
          <p:cNvSpPr>
            <a:spLocks noGrp="1"/>
          </p:cNvSpPr>
          <p:nvPr>
            <p:ph type="sldNum" sz="quarter" idx="10"/>
          </p:nvPr>
        </p:nvSpPr>
        <p:spPr/>
        <p:txBody>
          <a:bodyPr/>
          <a:lstStyle/>
          <a:p>
            <a:fld id="{AB4F90EE-962E-4951-A20E-39EA3256C3F0}"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kern="1200" baseline="0" dirty="0" smtClean="0">
                <a:solidFill>
                  <a:schemeClr val="tx1"/>
                </a:solidFill>
                <a:latin typeface="+mn-lt"/>
                <a:ea typeface="+mn-ea"/>
                <a:cs typeface="+mn-cs"/>
              </a:rPr>
              <a:t>orthogonal frequency division multiplexing</a:t>
            </a:r>
          </a:p>
          <a:p>
            <a:r>
              <a:rPr lang="en-US" sz="1200" b="0" kern="1200" baseline="0" dirty="0" smtClean="0">
                <a:solidFill>
                  <a:schemeClr val="tx1"/>
                </a:solidFill>
                <a:latin typeface="+mn-lt"/>
                <a:ea typeface="+mn-ea"/>
                <a:cs typeface="+mn-cs"/>
              </a:rPr>
              <a:t>COFDM-</a:t>
            </a:r>
            <a:r>
              <a:rPr lang="en-IN" sz="1200" kern="1200" baseline="0" dirty="0" smtClean="0">
                <a:solidFill>
                  <a:schemeClr val="tx1"/>
                </a:solidFill>
                <a:latin typeface="+mn-lt"/>
                <a:ea typeface="+mn-ea"/>
                <a:cs typeface="+mn-cs"/>
              </a:rPr>
              <a:t>If additional error-control coding across the symbols in different subcarriers is applied</a:t>
            </a:r>
            <a:endParaRPr lang="en-IN" b="0" dirty="0"/>
          </a:p>
        </p:txBody>
      </p:sp>
      <p:sp>
        <p:nvSpPr>
          <p:cNvPr id="4" name="Slide Number Placeholder 3"/>
          <p:cNvSpPr>
            <a:spLocks noGrp="1"/>
          </p:cNvSpPr>
          <p:nvPr>
            <p:ph type="sldNum" sz="quarter" idx="10"/>
          </p:nvPr>
        </p:nvSpPr>
        <p:spPr/>
        <p:txBody>
          <a:bodyPr/>
          <a:lstStyle/>
          <a:p>
            <a:fld id="{AB4F90EE-962E-4951-A20E-39EA3256C3F0}"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7364"/>
            <a:ext cx="7772400" cy="1470025"/>
          </a:xfrm>
        </p:spPr>
        <p:txBody>
          <a:bodyPr anchor="ctr"/>
          <a:lstStyle>
            <a:lvl1pPr algn="r">
              <a:defRPr>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defRPr>
            </a:lvl1pPr>
          </a:lstStyle>
          <a:p>
            <a:r>
              <a:rPr kumimoji="0" lang="en-US" smtClean="0"/>
              <a:t>Click to edit Master title style</a:t>
            </a:r>
            <a:endParaRPr kumimoji="0" lang="en-US"/>
          </a:p>
        </p:txBody>
      </p:sp>
      <p:sp>
        <p:nvSpPr>
          <p:cNvPr id="3" name="Subtitle 2"/>
          <p:cNvSpPr>
            <a:spLocks noGrp="1"/>
          </p:cNvSpPr>
          <p:nvPr>
            <p:ph type="subTitle" idx="1"/>
          </p:nvPr>
        </p:nvSpPr>
        <p:spPr>
          <a:xfrm>
            <a:off x="2062792" y="3357562"/>
            <a:ext cx="6400800" cy="1752600"/>
          </a:xfrm>
        </p:spPr>
        <p:txBody>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454953B-5E90-478B-93D8-03ED64CB7D87}" type="datetime1">
              <a:rPr lang="en-US" smtClean="0"/>
              <a:pPr/>
              <a:t>2/12/2016</a:t>
            </a:fld>
            <a:endParaRPr lang="en-US" dirty="0"/>
          </a:p>
        </p:txBody>
      </p:sp>
      <p:sp>
        <p:nvSpPr>
          <p:cNvPr id="5" name="Footer Placeholder 4"/>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6" name="Slide Number Placeholder 5"/>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2207747" y="1332379"/>
            <a:ext cx="6482858" cy="144000"/>
            <a:chOff x="2214546" y="1427612"/>
            <a:chExt cx="6482858" cy="144000"/>
          </a:xfrm>
        </p:grpSpPr>
        <p:sp>
          <p:nvSpPr>
            <p:cNvPr id="8" name="Chevron 7"/>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9" name="Rectangle 8"/>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600200"/>
            <a:ext cx="8229600" cy="482919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C35595-F371-4523-8349-501BE2313D2A}" type="datetime1">
              <a:rPr lang="en-US" smtClean="0"/>
              <a:pPr/>
              <a:t>2/12/2016</a:t>
            </a:fld>
            <a:endParaRPr lang="en-US" dirty="0"/>
          </a:p>
        </p:txBody>
      </p:sp>
      <p:sp>
        <p:nvSpPr>
          <p:cNvPr id="5" name="Footer Placeholder 4"/>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6" name="Slide Number Placeholder 5"/>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5206" y="274638"/>
            <a:ext cx="1471594" cy="6154758"/>
          </a:xfrm>
        </p:spPr>
        <p:txBody>
          <a:bodyPr vert="eaVert"/>
          <a:lstStyle>
            <a:lvl1pPr>
              <a:defRPr>
                <a:effectLst>
                  <a:outerShdw blurRad="50800" dist="50800" dir="18900000" algn="tl" rotWithShape="0">
                    <a:srgbClr val="000000">
                      <a:alpha val="43137"/>
                    </a:srgbClr>
                  </a:outerShdw>
                </a:effectLst>
              </a:defRPr>
            </a:lvl1p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686568" cy="615475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4BD7E1-726A-413B-A4A1-9473A3F9B5E4}" type="datetime1">
              <a:rPr lang="en-US" smtClean="0"/>
              <a:pPr/>
              <a:t>2/12/2016</a:t>
            </a:fld>
            <a:endParaRPr lang="en-US" dirty="0"/>
          </a:p>
        </p:txBody>
      </p:sp>
      <p:sp>
        <p:nvSpPr>
          <p:cNvPr id="5" name="Footer Placeholder 4"/>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6" name="Slide Number Placeholder 5"/>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23"/>
          <p:cNvGrpSpPr/>
          <p:nvPr/>
        </p:nvGrpSpPr>
        <p:grpSpPr>
          <a:xfrm>
            <a:off x="2207747" y="1332379"/>
            <a:ext cx="6482858" cy="144000"/>
            <a:chOff x="2214546" y="1427612"/>
            <a:chExt cx="6482858" cy="144000"/>
          </a:xfrm>
        </p:grpSpPr>
        <p:sp>
          <p:nvSpPr>
            <p:cNvPr id="10" name="Chevron 9"/>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23" name="Rectangle 22"/>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43AEA-52B6-45E1-8001-D44E93C67CBF}" type="datetime1">
              <a:rPr lang="en-US" smtClean="0"/>
              <a:pPr/>
              <a:t>2/12/2016</a:t>
            </a:fld>
            <a:endParaRPr lang="en-US" dirty="0"/>
          </a:p>
        </p:txBody>
      </p:sp>
      <p:sp>
        <p:nvSpPr>
          <p:cNvPr id="5" name="Footer Placeholder 4"/>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6" name="Slide Number Placeholder 5"/>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286113"/>
            <a:ext cx="7772400" cy="1362075"/>
          </a:xfrm>
        </p:spPr>
        <p:txBody>
          <a:bodyPr anchor="t"/>
          <a:lstStyle>
            <a:lvl1pPr algn="r">
              <a:defRPr sz="4000" b="0" cap="all">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785926"/>
            <a:ext cx="7772400" cy="1500187"/>
          </a:xfrm>
        </p:spPr>
        <p:txBody>
          <a:bodyPr anchor="b"/>
          <a:lstStyle>
            <a:lvl1pPr marL="0" indent="0" algn="r">
              <a:buNone/>
              <a:defRPr sz="2000">
                <a:solidFill>
                  <a:schemeClr val="tx1">
                    <a:tint val="75000"/>
                  </a:schemeClr>
                </a:solidFill>
              </a:defRPr>
            </a:lvl1pPr>
            <a:lvl2pPr marL="457200" indent="0" algn="r">
              <a:buNone/>
              <a:defRPr sz="1800">
                <a:solidFill>
                  <a:schemeClr val="tx1">
                    <a:tint val="75000"/>
                  </a:schemeClr>
                </a:solidFill>
              </a:defRPr>
            </a:lvl2pPr>
            <a:lvl3pPr marL="914400" indent="0" algn="r">
              <a:buNone/>
              <a:defRPr sz="1600">
                <a:solidFill>
                  <a:schemeClr val="tx1">
                    <a:tint val="75000"/>
                  </a:schemeClr>
                </a:solidFill>
              </a:defRPr>
            </a:lvl3pPr>
            <a:lvl4pPr marL="1371600" indent="0" algn="r">
              <a:buNone/>
              <a:defRPr sz="1400">
                <a:solidFill>
                  <a:schemeClr val="tx1">
                    <a:tint val="75000"/>
                  </a:schemeClr>
                </a:solidFill>
              </a:defRPr>
            </a:lvl4pPr>
            <a:lvl5pPr marL="1828800" indent="0" algn="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1ABEFB-7017-49D7-AC64-4471ECE1927B}" type="datetime1">
              <a:rPr lang="en-US" smtClean="0"/>
              <a:pPr/>
              <a:t>2/12/2016</a:t>
            </a:fld>
            <a:endParaRPr lang="en-US" dirty="0"/>
          </a:p>
        </p:txBody>
      </p:sp>
      <p:sp>
        <p:nvSpPr>
          <p:cNvPr id="5" name="Footer Placeholder 4"/>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6" name="Slide Number Placeholder 5"/>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2207747" y="1332379"/>
            <a:ext cx="6482858" cy="144000"/>
            <a:chOff x="2214546" y="1427612"/>
            <a:chExt cx="6482858" cy="144000"/>
          </a:xfrm>
        </p:grpSpPr>
        <p:sp>
          <p:nvSpPr>
            <p:cNvPr id="9" name="Chevron 8"/>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10" name="Rectangle 9"/>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539DFA-AB8B-4BC8-B97B-EFA639A68D9D}" type="datetime1">
              <a:rPr lang="en-US" smtClean="0"/>
              <a:pPr/>
              <a:t>2/12/2016</a:t>
            </a:fld>
            <a:endParaRPr lang="en-US" dirty="0"/>
          </a:p>
        </p:txBody>
      </p:sp>
      <p:sp>
        <p:nvSpPr>
          <p:cNvPr id="6" name="Footer Placeholder 5"/>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7" name="Slide Number Placeholder 6"/>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2207747" y="1332379"/>
            <a:ext cx="6482858" cy="144000"/>
            <a:chOff x="2214546" y="1427612"/>
            <a:chExt cx="6482858" cy="144000"/>
          </a:xfrm>
        </p:grpSpPr>
        <p:sp>
          <p:nvSpPr>
            <p:cNvPr id="11" name="Chevron 10"/>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12" name="Rectangle 11"/>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4F50CE-23C6-4F65-A95B-FE29461826EF}" type="datetime1">
              <a:rPr lang="en-US" smtClean="0"/>
              <a:pPr/>
              <a:t>2/12/2016</a:t>
            </a:fld>
            <a:endParaRPr lang="en-US" dirty="0"/>
          </a:p>
        </p:txBody>
      </p:sp>
      <p:sp>
        <p:nvSpPr>
          <p:cNvPr id="8" name="Footer Placeholder 7"/>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9" name="Slide Number Placeholder 8"/>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2207747" y="1332379"/>
            <a:ext cx="6482858" cy="144000"/>
            <a:chOff x="2214546" y="1427612"/>
            <a:chExt cx="6482858" cy="144000"/>
          </a:xfrm>
        </p:grpSpPr>
        <p:sp>
          <p:nvSpPr>
            <p:cNvPr id="7" name="Chevron 6"/>
            <p:cNvSpPr/>
            <p:nvPr userDrawn="1"/>
          </p:nvSpPr>
          <p:spPr>
            <a:xfrm flipH="1">
              <a:off x="8643404" y="1427612"/>
              <a:ext cx="54000" cy="144000"/>
            </a:xfrm>
            <a:prstGeom prst="chevron">
              <a:avLst>
                <a:gd name="adj" fmla="val 50000"/>
              </a:avLst>
            </a:prstGeom>
            <a:gradFill flip="none" rotWithShape="1">
              <a:gsLst>
                <a:gs pos="0">
                  <a:schemeClr val="accent1">
                    <a:alpha val="20000"/>
                  </a:schemeClr>
                </a:gs>
                <a:gs pos="100000">
                  <a:schemeClr val="accent1">
                    <a:alpha val="1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8" name="Rectangle 7"/>
            <p:cNvSpPr/>
            <p:nvPr userDrawn="1"/>
          </p:nvSpPr>
          <p:spPr>
            <a:xfrm>
              <a:off x="2214546" y="1490779"/>
              <a:ext cx="6429600" cy="18000"/>
            </a:xfrm>
            <a:prstGeom prst="rect">
              <a:avLst/>
            </a:prstGeom>
            <a:gradFill flip="none" rotWithShape="1">
              <a:gsLst>
                <a:gs pos="0">
                  <a:schemeClr val="accent1">
                    <a:alpha val="20000"/>
                  </a:schemeClr>
                </a:gs>
                <a:gs pos="100000">
                  <a:schemeClr val="accent1">
                    <a:alpha val="4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B140CA-8021-46C2-B0E5-95F6519F5DCE}" type="datetime1">
              <a:rPr lang="en-US" smtClean="0"/>
              <a:pPr/>
              <a:t>2/12/2016</a:t>
            </a:fld>
            <a:endParaRPr lang="en-US" dirty="0"/>
          </a:p>
        </p:txBody>
      </p:sp>
      <p:sp>
        <p:nvSpPr>
          <p:cNvPr id="4" name="Footer Placeholder 3"/>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5" name="Slide Number Placeholder 4"/>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8AF71-E57B-4AB7-83C7-07CDD5D2E275}" type="datetime1">
              <a:rPr lang="en-US" smtClean="0"/>
              <a:pPr/>
              <a:t>2/12/2016</a:t>
            </a:fld>
            <a:endParaRPr lang="en-US" dirty="0"/>
          </a:p>
        </p:txBody>
      </p:sp>
      <p:sp>
        <p:nvSpPr>
          <p:cNvPr id="3" name="Footer Placeholder 2"/>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4" name="Slide Number Placeholder 3"/>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0745" y="285728"/>
            <a:ext cx="5106055" cy="1162050"/>
          </a:xfrm>
        </p:spPr>
        <p:txBody>
          <a:bodyPr anchor="ctr">
            <a:normAutofit/>
          </a:bodyPr>
          <a:lstStyle>
            <a:lvl1pPr algn="ctr">
              <a:defRPr sz="3200" b="0" kern="1200" cap="all">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effectLst>
                  <a:outerShdw blurRad="44450" dist="41910" dir="3600000" algn="tl">
                    <a:srgbClr val="000000">
                      <a:alpha val="50000"/>
                    </a:srgbClr>
                  </a:outerShdw>
                </a:effectLst>
                <a:latin typeface="+mj-lt"/>
                <a:ea typeface="+mj-ea"/>
                <a:cs typeface="+mj-cs"/>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3575050" y="1446218"/>
            <a:ext cx="5111750" cy="46796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457201" y="285729"/>
            <a:ext cx="3008313" cy="5840435"/>
          </a:xfrm>
        </p:spPr>
        <p:txBody>
          <a:bodyPr anchor="b"/>
          <a:lstStyle>
            <a:lvl1pPr marL="0" indent="0">
              <a:spcAft>
                <a:spcPts val="0"/>
              </a:spcAft>
              <a:buNone/>
              <a:defRPr sz="1400"/>
            </a:lvl1pPr>
            <a:lvl2pPr marL="457200" indent="0">
              <a:spcAft>
                <a:spcPts val="0"/>
              </a:spcAft>
              <a:buNone/>
              <a:defRPr sz="1200"/>
            </a:lvl2pPr>
            <a:lvl3pPr marL="914400" indent="0">
              <a:spcAft>
                <a:spcPts val="0"/>
              </a:spcAft>
              <a:buNone/>
              <a:defRPr sz="1000"/>
            </a:lvl3pPr>
            <a:lvl4pPr marL="1371600" indent="0">
              <a:spcAft>
                <a:spcPts val="0"/>
              </a:spcAft>
              <a:buNone/>
              <a:defRPr sz="900"/>
            </a:lvl4pPr>
            <a:lvl5pPr marL="1828800" indent="0">
              <a:spcAft>
                <a:spcPts val="0"/>
              </a:spcAft>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8CDCB0-4108-4DB7-87DC-2BC132F53BF2}" type="datetime1">
              <a:rPr lang="en-US" smtClean="0"/>
              <a:pPr/>
              <a:t>2/12/2016</a:t>
            </a:fld>
            <a:endParaRPr lang="en-US" dirty="0"/>
          </a:p>
        </p:txBody>
      </p:sp>
      <p:sp>
        <p:nvSpPr>
          <p:cNvPr id="6" name="Footer Placeholder 5"/>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7" name="Slide Number Placeholder 6"/>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715272" y="615868"/>
            <a:ext cx="928694" cy="5813528"/>
          </a:xfrm>
        </p:spPr>
        <p:txBody>
          <a:bodyPr vert="eaVert" anchor="ctr">
            <a:normAutofit/>
          </a:bodyPr>
          <a:lstStyle>
            <a:lvl1pPr algn="l">
              <a:defRPr sz="2800" b="0" kern="1200" cap="all">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16200000" scaled="1"/>
                  <a:tileRect/>
                </a:gradFill>
                <a:effectLst>
                  <a:outerShdw blurRad="44450" dist="41910" dir="18600000" algn="tl">
                    <a:srgbClr val="000000">
                      <a:alpha val="50000"/>
                    </a:srgbClr>
                  </a:outerShdw>
                </a:effectLst>
                <a:latin typeface="+mj-lt"/>
                <a:ea typeface="+mj-ea"/>
                <a:cs typeface="+mj-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714348" y="612777"/>
            <a:ext cx="6858048" cy="4745051"/>
          </a:xfrm>
          <a:ln w="38100" cap="flat" cmpd="sng" algn="ctr">
            <a:gradFill flip="none" rotWithShape="1">
              <a:gsLst>
                <a:gs pos="0">
                  <a:srgbClr val="000082"/>
                </a:gs>
                <a:gs pos="30000">
                  <a:srgbClr val="66008F"/>
                </a:gs>
                <a:gs pos="64999">
                  <a:srgbClr val="BA0066"/>
                </a:gs>
                <a:gs pos="89999">
                  <a:srgbClr val="FF0000"/>
                </a:gs>
                <a:gs pos="100000">
                  <a:srgbClr val="FF8200"/>
                </a:gs>
              </a:gsLst>
              <a:path path="rect">
                <a:fillToRect l="100000" t="100000"/>
              </a:path>
              <a:tileRect r="-100000" b="-100000"/>
            </a:gradFill>
            <a:prstDash val="solid"/>
          </a:ln>
          <a:effectLst>
            <a:outerShdw blurRad="38100" dist="50800" dir="5400000" algn="tl" rotWithShape="0">
              <a:srgbClr val="000000">
                <a:alpha val="50000"/>
              </a:srgbClr>
            </a:outerShd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714348" y="5500702"/>
            <a:ext cx="6858048" cy="9286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90C899-494B-430B-B7B5-E2CD797218FB}" type="datetime1">
              <a:rPr lang="en-US" smtClean="0"/>
              <a:pPr/>
              <a:t>2/12/2016</a:t>
            </a:fld>
            <a:endParaRPr lang="en-US" dirty="0"/>
          </a:p>
        </p:txBody>
      </p:sp>
      <p:sp>
        <p:nvSpPr>
          <p:cNvPr id="6" name="Footer Placeholder 5"/>
          <p:cNvSpPr>
            <a:spLocks noGrp="1"/>
          </p:cNvSpPr>
          <p:nvPr>
            <p:ph type="ftr" sz="quarter" idx="11"/>
          </p:nvPr>
        </p:nvSpPr>
        <p:spPr>
          <a:xfrm>
            <a:off x="1643042" y="6570000"/>
            <a:ext cx="4214842" cy="288000"/>
          </a:xfrm>
          <a:prstGeom prst="rect">
            <a:avLst/>
          </a:prstGeom>
        </p:spPr>
        <p:txBody>
          <a:bodyPr/>
          <a:lstStyle/>
          <a:p>
            <a:r>
              <a:rPr lang="en-US" smtClean="0"/>
              <a:t>SheikhooOo</a:t>
            </a:r>
            <a:endParaRPr lang="en-US" dirty="0"/>
          </a:p>
        </p:txBody>
      </p:sp>
      <p:sp>
        <p:nvSpPr>
          <p:cNvPr id="7" name="Slide Number Placeholder 6"/>
          <p:cNvSpPr>
            <a:spLocks noGrp="1"/>
          </p:cNvSpPr>
          <p:nvPr>
            <p:ph type="sldNum" sz="quarter" idx="12"/>
          </p:nvPr>
        </p:nvSpPr>
        <p:spPr/>
        <p:txBody>
          <a:bodyPr/>
          <a:lstStyle/>
          <a:p>
            <a:fld id="{BDDA5D72-2F75-447B-915B-F1A5D9EAD0B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blipFill>
            <a:blip r:embed="rId13">
              <a:alphaModFix amt="30000"/>
              <a:duotone>
                <a:schemeClr val="accent1"/>
                <a:srgbClr val="FFFFFF"/>
              </a:duotone>
            </a:blip>
            <a:tile tx="0" ty="0" sx="100000" sy="100000" flip="none" algn="tl"/>
          </a:blipFill>
          <a:ln w="25400" cap="flat" cmpd="sng" algn="ctr">
            <a:noFill/>
            <a:prstDash val="solid"/>
          </a:ln>
          <a:effectLst/>
        </p:spPr>
        <p:style>
          <a:lnRef idx="2">
            <a:schemeClr val="accent1"/>
          </a:lnRef>
          <a:fillRef idx="1">
            <a:schemeClr val="accent1"/>
          </a:fillRef>
          <a:effectRef idx="0">
            <a:schemeClr val="accent1"/>
          </a:effectRef>
          <a:fontRef idx="minor">
            <a:schemeClr val="lt1"/>
          </a:fontRef>
        </p:style>
        <p:txBody>
          <a:bodyPr rtlCol="0" anchor="ctr"/>
          <a:lstStyle/>
          <a:p>
            <a:pPr marL="0" algn="ctr" rtl="0" eaLnBrk="1" latinLnBrk="0" hangingPunct="1"/>
            <a:endParaRPr kumimoji="0" lang="zh-CN" altLang="en-US" kern="1200">
              <a:solidFill>
                <a:schemeClr val="lt1"/>
              </a:solidFill>
              <a:latin typeface="+mn-lt"/>
              <a:ea typeface="+mn-ea"/>
              <a:cs typeface="+mn-cs"/>
            </a:endParaRPr>
          </a:p>
        </p:txBody>
      </p:sp>
      <p:grpSp>
        <p:nvGrpSpPr>
          <p:cNvPr id="5" name="Group 17"/>
          <p:cNvGrpSpPr/>
          <p:nvPr/>
        </p:nvGrpSpPr>
        <p:grpSpPr>
          <a:xfrm>
            <a:off x="0" y="6570024"/>
            <a:ext cx="9144000" cy="288000"/>
            <a:chOff x="0" y="6353387"/>
            <a:chExt cx="9144000" cy="361763"/>
          </a:xfrm>
        </p:grpSpPr>
        <p:grpSp>
          <p:nvGrpSpPr>
            <p:cNvPr id="8" name="Group 16"/>
            <p:cNvGrpSpPr/>
            <p:nvPr/>
          </p:nvGrpSpPr>
          <p:grpSpPr>
            <a:xfrm>
              <a:off x="0" y="6353387"/>
              <a:ext cx="8756597" cy="360000"/>
              <a:chOff x="1" y="6353387"/>
              <a:chExt cx="8756597" cy="360000"/>
            </a:xfrm>
          </p:grpSpPr>
          <p:sp>
            <p:nvSpPr>
              <p:cNvPr id="10" name="Freeform 9"/>
              <p:cNvSpPr/>
              <p:nvPr userDrawn="1"/>
            </p:nvSpPr>
            <p:spPr>
              <a:xfrm>
                <a:off x="1" y="6533387"/>
                <a:ext cx="8756597" cy="180000"/>
              </a:xfrm>
              <a:custGeom>
                <a:avLst/>
                <a:gdLst/>
                <a:ahLst/>
                <a:cxnLst/>
                <a:rect l="0" t="0" r="0" b="0"/>
                <a:pathLst>
                  <a:path w="7867650" h="177288">
                    <a:moveTo>
                      <a:pt x="7867650" y="177288"/>
                    </a:moveTo>
                    <a:lnTo>
                      <a:pt x="0" y="171450"/>
                    </a:lnTo>
                    <a:lnTo>
                      <a:pt x="0" y="0"/>
                    </a:lnTo>
                    <a:lnTo>
                      <a:pt x="7753350" y="0"/>
                    </a:lnTo>
                    <a:close/>
                  </a:path>
                </a:pathLst>
              </a:custGeom>
              <a:gradFill flip="none" rotWithShape="1">
                <a:gsLst>
                  <a:gs pos="25000">
                    <a:schemeClr val="accent1">
                      <a:shade val="50000"/>
                      <a:alpha val="75000"/>
                    </a:schemeClr>
                  </a:gs>
                  <a:gs pos="100000">
                    <a:schemeClr val="accent1">
                      <a:tint val="40000"/>
                      <a:alpha val="5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11" name="Freeform 10"/>
              <p:cNvSpPr/>
              <p:nvPr userDrawn="1"/>
            </p:nvSpPr>
            <p:spPr>
              <a:xfrm flipV="1">
                <a:off x="1" y="6353387"/>
                <a:ext cx="8756597" cy="180000"/>
              </a:xfrm>
              <a:custGeom>
                <a:avLst/>
                <a:gdLst/>
                <a:ahLst/>
                <a:cxnLst/>
                <a:rect l="0" t="0" r="0" b="0"/>
                <a:pathLst>
                  <a:path w="7867650" h="177288">
                    <a:moveTo>
                      <a:pt x="7867650" y="177288"/>
                    </a:moveTo>
                    <a:lnTo>
                      <a:pt x="0" y="171450"/>
                    </a:lnTo>
                    <a:lnTo>
                      <a:pt x="0" y="0"/>
                    </a:lnTo>
                    <a:lnTo>
                      <a:pt x="7753350" y="0"/>
                    </a:lnTo>
                    <a:close/>
                  </a:path>
                </a:pathLst>
              </a:custGeom>
              <a:gradFill flip="none" rotWithShape="1">
                <a:gsLst>
                  <a:gs pos="25000">
                    <a:schemeClr val="accent1">
                      <a:shade val="75000"/>
                      <a:alpha val="75000"/>
                    </a:schemeClr>
                  </a:gs>
                  <a:gs pos="100000">
                    <a:schemeClr val="accent1">
                      <a:tint val="40000"/>
                      <a:alpha val="5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grpSp>
          <p:nvGrpSpPr>
            <p:cNvPr id="9" name="Group 15"/>
            <p:cNvGrpSpPr/>
            <p:nvPr/>
          </p:nvGrpSpPr>
          <p:grpSpPr>
            <a:xfrm>
              <a:off x="8640700" y="6354583"/>
              <a:ext cx="503300" cy="360567"/>
              <a:chOff x="8640700" y="6354583"/>
              <a:chExt cx="503300" cy="360567"/>
            </a:xfrm>
          </p:grpSpPr>
          <p:sp>
            <p:nvSpPr>
              <p:cNvPr id="12" name="Chevron 11"/>
              <p:cNvSpPr/>
              <p:nvPr userDrawn="1"/>
            </p:nvSpPr>
            <p:spPr>
              <a:xfrm flipH="1">
                <a:off x="8640700" y="6354583"/>
                <a:ext cx="249884" cy="360000"/>
              </a:xfrm>
              <a:prstGeom prst="chevron">
                <a:avLst>
                  <a:gd name="adj" fmla="val 50000"/>
                </a:avLst>
              </a:prstGeom>
              <a:gradFill flip="none" rotWithShape="1">
                <a:gsLst>
                  <a:gs pos="0">
                    <a:schemeClr val="accent1">
                      <a:alpha val="60000"/>
                    </a:schemeClr>
                  </a:gs>
                  <a:gs pos="100000">
                    <a:schemeClr val="accent1"/>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13" name="Chevron 12"/>
              <p:cNvSpPr/>
              <p:nvPr userDrawn="1"/>
            </p:nvSpPr>
            <p:spPr>
              <a:xfrm flipH="1">
                <a:off x="8767248" y="6355150"/>
                <a:ext cx="249884" cy="360000"/>
              </a:xfrm>
              <a:prstGeom prst="chevron">
                <a:avLst>
                  <a:gd name="adj" fmla="val 50000"/>
                </a:avLst>
              </a:prstGeom>
              <a:gradFill flip="none" rotWithShape="1">
                <a:gsLst>
                  <a:gs pos="0">
                    <a:schemeClr val="accent1"/>
                  </a:gs>
                  <a:gs pos="100000">
                    <a:schemeClr val="accent1">
                      <a:shade val="75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sp>
            <p:nvSpPr>
              <p:cNvPr id="14" name="Chevron 13"/>
              <p:cNvSpPr/>
              <p:nvPr userDrawn="1"/>
            </p:nvSpPr>
            <p:spPr>
              <a:xfrm flipH="1">
                <a:off x="8894116" y="6355000"/>
                <a:ext cx="249884" cy="360000"/>
              </a:xfrm>
              <a:prstGeom prst="chevron">
                <a:avLst>
                  <a:gd name="adj" fmla="val 50000"/>
                </a:avLst>
              </a:prstGeom>
              <a:gradFill flip="none" rotWithShape="1">
                <a:gsLst>
                  <a:gs pos="0">
                    <a:schemeClr val="accent1">
                      <a:shade val="75000"/>
                    </a:schemeClr>
                  </a:gs>
                  <a:gs pos="100000">
                    <a:schemeClr val="accent1">
                      <a:shade val="50000"/>
                      <a:shade val="20000"/>
                    </a:schemeClr>
                  </a:gs>
                </a:gsLst>
                <a:lin ang="10800000" scaled="1"/>
                <a:tileRect/>
              </a:gradFill>
              <a:ln w="254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solidFill>
                    <a:schemeClr val="tx1"/>
                  </a:solidFill>
                </a:endParaRPr>
              </a:p>
            </p:txBody>
          </p:sp>
        </p:grpSp>
      </p:grpSp>
      <p:sp>
        <p:nvSpPr>
          <p:cNvPr id="2" name="Title Placeholder 1"/>
          <p:cNvSpPr>
            <a:spLocks noGrp="1"/>
          </p:cNvSpPr>
          <p:nvPr>
            <p:ph type="title"/>
          </p:nvPr>
        </p:nvSpPr>
        <p:spPr>
          <a:xfrm>
            <a:off x="457200" y="274638"/>
            <a:ext cx="8229600" cy="1143000"/>
          </a:xfrm>
          <a:prstGeom prst="rect">
            <a:avLst/>
          </a:prstGeom>
        </p:spPr>
        <p:txBody>
          <a:bodyPr vert="horz" rtlCol="0" anchor="ctr">
            <a:normAutofit/>
            <a:scene3d>
              <a:camera prst="orthographicFront"/>
              <a:lightRig rig="threePt" dir="tl">
                <a:rot lat="0" lon="0" rev="7200000"/>
              </a:lightRig>
            </a:scene3d>
            <a:sp3d contourW="6350">
              <a:contourClr>
                <a:schemeClr val="accent1"/>
              </a:contourClr>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0" y="6570000"/>
            <a:ext cx="1643042" cy="288000"/>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060DFCD0-0B1E-4658-B88E-76AC5FCC9C56}" type="datetime1">
              <a:rPr lang="en-US" smtClean="0"/>
              <a:pPr/>
              <a:t>2/12/2016</a:t>
            </a:fld>
            <a:endParaRPr lang="en-US" dirty="0"/>
          </a:p>
        </p:txBody>
      </p:sp>
      <p:sp>
        <p:nvSpPr>
          <p:cNvPr id="6" name="Slide Number Placeholder 5"/>
          <p:cNvSpPr>
            <a:spLocks noGrp="1"/>
          </p:cNvSpPr>
          <p:nvPr>
            <p:ph type="sldNum" sz="quarter" idx="4"/>
          </p:nvPr>
        </p:nvSpPr>
        <p:spPr>
          <a:xfrm>
            <a:off x="8572528" y="6570000"/>
            <a:ext cx="571472" cy="288000"/>
          </a:xfrm>
          <a:prstGeom prst="rect">
            <a:avLst/>
          </a:prstGeom>
        </p:spPr>
        <p:txBody>
          <a:bodyPr vert="horz" rtlCol="0" anchor="ctr"/>
          <a:lstStyle>
            <a:lvl1pPr algn="ctr" eaLnBrk="1" latinLnBrk="0" hangingPunct="1">
              <a:defRPr kumimoji="0" sz="1200">
                <a:solidFill>
                  <a:schemeClr val="tx1">
                    <a:tint val="95000"/>
                  </a:schemeClr>
                </a:solidFill>
              </a:defRPr>
            </a:lvl1pPr>
          </a:lstStyle>
          <a:p>
            <a:fld id="{BDDA5D72-2F75-447B-915B-F1A5D9EAD0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latinLnBrk="0" hangingPunct="1">
        <a:spcBef>
          <a:spcPct val="0"/>
        </a:spcBef>
        <a:buNone/>
        <a:defRPr kumimoji="0" lang="zh-CN" altLang="en-US" sz="4400" b="1" kern="1200" dirty="0">
          <a:ln w="11430"/>
          <a:gradFill flip="none" rotWithShape="1">
            <a:gsLst>
              <a:gs pos="0">
                <a:schemeClr val="accent2"/>
              </a:gs>
              <a:gs pos="45000">
                <a:schemeClr val="accent2">
                  <a:tint val="60000"/>
                </a:schemeClr>
              </a:gs>
              <a:gs pos="90000">
                <a:schemeClr val="accent2">
                  <a:tint val="40000"/>
                </a:schemeClr>
              </a:gs>
              <a:gs pos="100000">
                <a:schemeClr val="accent2">
                  <a:tint val="20000"/>
                </a:schemeClr>
              </a:gs>
            </a:gsLst>
            <a:lin ang="5400000" scaled="1"/>
            <a:tileRect/>
          </a:gradFill>
          <a:effectLst>
            <a:outerShdw blurRad="44450" dist="41910" dir="3600000" algn="tl">
              <a:srgbClr val="000000">
                <a:alpha val="5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Mobile Computing</a:t>
            </a:r>
            <a:endParaRPr lang="en-US" dirty="0"/>
          </a:p>
        </p:txBody>
      </p:sp>
      <p:sp>
        <p:nvSpPr>
          <p:cNvPr id="3" name="Subtitle 2"/>
          <p:cNvSpPr>
            <a:spLocks noGrp="1"/>
          </p:cNvSpPr>
          <p:nvPr>
            <p:ph type="subTitle" idx="1"/>
          </p:nvPr>
        </p:nvSpPr>
        <p:spPr>
          <a:xfrm>
            <a:off x="1357290" y="4929198"/>
            <a:ext cx="7534930" cy="766762"/>
          </a:xfrm>
        </p:spPr>
        <p:txBody>
          <a:bodyPr>
            <a:normAutofit/>
          </a:bodyPr>
          <a:lstStyle/>
          <a:p>
            <a:r>
              <a:rPr lang="en-IN" dirty="0" smtClean="0"/>
              <a:t>Broadcast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DAB Transport mechanisms</a:t>
            </a:r>
            <a:endParaRPr lang="en-IN" dirty="0"/>
          </a:p>
        </p:txBody>
      </p:sp>
      <p:sp>
        <p:nvSpPr>
          <p:cNvPr id="3" name="Content Placeholder 2"/>
          <p:cNvSpPr>
            <a:spLocks noGrp="1"/>
          </p:cNvSpPr>
          <p:nvPr>
            <p:ph idx="1"/>
          </p:nvPr>
        </p:nvSpPr>
        <p:spPr>
          <a:xfrm>
            <a:off x="500034" y="1285860"/>
            <a:ext cx="8143932" cy="4840303"/>
          </a:xfrm>
        </p:spPr>
        <p:txBody>
          <a:bodyPr>
            <a:noAutofit/>
          </a:bodyPr>
          <a:lstStyle/>
          <a:p>
            <a:pPr algn="just"/>
            <a:r>
              <a:rPr lang="en-IN" sz="3600" dirty="0" smtClean="0"/>
              <a:t>Main service channel (MSC)</a:t>
            </a:r>
          </a:p>
          <a:p>
            <a:pPr lvl="1" algn="just"/>
            <a:r>
              <a:rPr lang="en-IN" sz="3200" dirty="0" smtClean="0"/>
              <a:t>Carries all user data</a:t>
            </a:r>
          </a:p>
          <a:p>
            <a:pPr algn="just"/>
            <a:r>
              <a:rPr lang="en-IN" sz="3600" dirty="0" smtClean="0"/>
              <a:t>Fast information channel (FIC)</a:t>
            </a:r>
          </a:p>
          <a:p>
            <a:pPr lvl="1" algn="just"/>
            <a:r>
              <a:rPr lang="en-IN" dirty="0" smtClean="0"/>
              <a:t>Carries  all control information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Main service channel (MSC)</a:t>
            </a:r>
          </a:p>
        </p:txBody>
      </p:sp>
      <p:sp>
        <p:nvSpPr>
          <p:cNvPr id="3" name="Content Placeholder 2"/>
          <p:cNvSpPr>
            <a:spLocks noGrp="1"/>
          </p:cNvSpPr>
          <p:nvPr>
            <p:ph idx="1"/>
          </p:nvPr>
        </p:nvSpPr>
        <p:spPr>
          <a:xfrm>
            <a:off x="285720" y="1285860"/>
            <a:ext cx="8572560" cy="4840303"/>
          </a:xfrm>
        </p:spPr>
        <p:txBody>
          <a:bodyPr>
            <a:noAutofit/>
          </a:bodyPr>
          <a:lstStyle/>
          <a:p>
            <a:pPr algn="just"/>
            <a:r>
              <a:rPr lang="en-IN" sz="3600" dirty="0" smtClean="0"/>
              <a:t>Carries all user data</a:t>
            </a:r>
          </a:p>
          <a:p>
            <a:pPr algn="just"/>
            <a:r>
              <a:rPr lang="en-IN" sz="3600" dirty="0" smtClean="0"/>
              <a:t>Consists of common interleaved frames (CIF)</a:t>
            </a:r>
          </a:p>
          <a:p>
            <a:pPr lvl="1" algn="just"/>
            <a:r>
              <a:rPr lang="en-IN" sz="3200" dirty="0" smtClean="0"/>
              <a:t>Data fields of 55,296 bits that are sent every 24 ms</a:t>
            </a:r>
          </a:p>
          <a:p>
            <a:pPr lvl="1" algn="just"/>
            <a:r>
              <a:rPr lang="en-IN" sz="3200" dirty="0" smtClean="0"/>
              <a:t>Results in a data rate of 2.304 </a:t>
            </a:r>
            <a:r>
              <a:rPr lang="en-IN" sz="3200" dirty="0" err="1" smtClean="0"/>
              <a:t>Mbit</a:t>
            </a:r>
            <a:r>
              <a:rPr lang="en-IN" sz="3200" dirty="0" smtClean="0"/>
              <a:t>/s</a:t>
            </a:r>
          </a:p>
          <a:p>
            <a:pPr lvl="1" algn="just"/>
            <a:r>
              <a:rPr lang="en-IN" sz="3200" dirty="0" smtClean="0"/>
              <a:t>A CIF consists of </a:t>
            </a:r>
            <a:r>
              <a:rPr lang="en-IN" sz="3200" b="1" dirty="0" smtClean="0"/>
              <a:t>capacity units </a:t>
            </a:r>
            <a:r>
              <a:rPr lang="en-IN" sz="3200" dirty="0" smtClean="0"/>
              <a:t>(CU) with a size of 64 bits, which form the smallest addressable unit within a DAB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service channel (MSC)</a:t>
            </a:r>
            <a:endParaRPr lang="en-IN" dirty="0"/>
          </a:p>
        </p:txBody>
      </p:sp>
      <p:sp>
        <p:nvSpPr>
          <p:cNvPr id="3" name="Content Placeholder 2"/>
          <p:cNvSpPr>
            <a:spLocks noGrp="1"/>
          </p:cNvSpPr>
          <p:nvPr>
            <p:ph idx="1"/>
          </p:nvPr>
        </p:nvSpPr>
        <p:spPr>
          <a:xfrm>
            <a:off x="285720" y="1214422"/>
            <a:ext cx="8572560" cy="5143536"/>
          </a:xfrm>
        </p:spPr>
        <p:txBody>
          <a:bodyPr>
            <a:normAutofit/>
          </a:bodyPr>
          <a:lstStyle/>
          <a:p>
            <a:pPr algn="just"/>
            <a:r>
              <a:rPr lang="en-IN" dirty="0" smtClean="0"/>
              <a:t>Transport Modes</a:t>
            </a:r>
          </a:p>
          <a:p>
            <a:pPr lvl="1" algn="just"/>
            <a:r>
              <a:rPr lang="en-IN" b="1" dirty="0" smtClean="0"/>
              <a:t>The stream mode</a:t>
            </a:r>
          </a:p>
          <a:p>
            <a:pPr lvl="2" algn="just"/>
            <a:r>
              <a:rPr lang="en-IN" dirty="0" smtClean="0"/>
              <a:t>Offers a transparent data transmission from the source to the destination with a fixed bit rate in a sub channel.</a:t>
            </a:r>
          </a:p>
          <a:p>
            <a:pPr lvl="2" algn="just"/>
            <a:r>
              <a:rPr lang="en-IN" dirty="0" smtClean="0"/>
              <a:t>A sub channel is a part of the MSC and comprises several CUs within a CIF.</a:t>
            </a:r>
          </a:p>
          <a:p>
            <a:pPr lvl="2" algn="just"/>
            <a:r>
              <a:rPr lang="en-IN" dirty="0" smtClean="0"/>
              <a:t>Fixed data rate can be multiples of 8 </a:t>
            </a:r>
            <a:r>
              <a:rPr lang="en-IN" dirty="0" err="1" smtClean="0"/>
              <a:t>kbit</a:t>
            </a:r>
            <a:r>
              <a:rPr lang="en-IN" dirty="0" smtClean="0"/>
              <a:t>/s.</a:t>
            </a:r>
          </a:p>
          <a:p>
            <a:pPr lvl="1" algn="just"/>
            <a:r>
              <a:rPr lang="en-IN" dirty="0" smtClean="0"/>
              <a:t>The </a:t>
            </a:r>
            <a:r>
              <a:rPr lang="en-IN" b="1" dirty="0" smtClean="0"/>
              <a:t>packet mode </a:t>
            </a:r>
          </a:p>
          <a:p>
            <a:pPr lvl="2" algn="just"/>
            <a:r>
              <a:rPr lang="en-IN" dirty="0" smtClean="0"/>
              <a:t>Transfers data in addressable blocks (packets). </a:t>
            </a:r>
          </a:p>
          <a:p>
            <a:pPr lvl="2" algn="just"/>
            <a:r>
              <a:rPr lang="en-IN" dirty="0" smtClean="0"/>
              <a:t>These blocks are used to convey MSC data within a sub channel.</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Fast information channel (FIC)</a:t>
            </a:r>
          </a:p>
        </p:txBody>
      </p:sp>
      <p:sp>
        <p:nvSpPr>
          <p:cNvPr id="3" name="Content Placeholder 2"/>
          <p:cNvSpPr>
            <a:spLocks noGrp="1"/>
          </p:cNvSpPr>
          <p:nvPr>
            <p:ph idx="1"/>
          </p:nvPr>
        </p:nvSpPr>
        <p:spPr/>
        <p:txBody>
          <a:bodyPr/>
          <a:lstStyle/>
          <a:p>
            <a:pPr algn="just"/>
            <a:r>
              <a:rPr lang="en-IN" dirty="0" smtClean="0"/>
              <a:t>Carries  all control information </a:t>
            </a:r>
          </a:p>
          <a:p>
            <a:pPr lvl="1" algn="just"/>
            <a:r>
              <a:rPr lang="en-IN" dirty="0" smtClean="0"/>
              <a:t>Required for interpreting the configuration and content of the MSC.</a:t>
            </a:r>
          </a:p>
          <a:p>
            <a:pPr marL="342900" lvl="1" indent="-342900" algn="just">
              <a:buSzPct val="50000"/>
              <a:buFont typeface="Wingdings 2"/>
              <a:buChar char=""/>
            </a:pPr>
            <a:r>
              <a:rPr lang="en-IN" sz="3200" dirty="0" smtClean="0"/>
              <a:t>Contains fast information blocks (FIB) with 256 bits each (16 bit checksum)</a:t>
            </a:r>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DAB</a:t>
            </a:r>
            <a:endParaRPr lang="en-IN" dirty="0"/>
          </a:p>
        </p:txBody>
      </p:sp>
      <p:sp>
        <p:nvSpPr>
          <p:cNvPr id="3" name="Content Placeholder 2"/>
          <p:cNvSpPr>
            <a:spLocks noGrp="1"/>
          </p:cNvSpPr>
          <p:nvPr>
            <p:ph idx="1"/>
          </p:nvPr>
        </p:nvSpPr>
        <p:spPr>
          <a:xfrm>
            <a:off x="457200" y="1214422"/>
            <a:ext cx="8401080" cy="5214974"/>
          </a:xfrm>
        </p:spPr>
        <p:txBody>
          <a:bodyPr>
            <a:normAutofit fontScale="85000" lnSpcReduction="10000"/>
          </a:bodyPr>
          <a:lstStyle/>
          <a:p>
            <a:pPr marL="342900" lvl="1" indent="-342900" algn="just">
              <a:buSzPct val="50000"/>
              <a:buFont typeface="Wingdings 2"/>
              <a:buChar char=""/>
            </a:pPr>
            <a:r>
              <a:rPr lang="en-US" sz="3300" dirty="0" smtClean="0"/>
              <a:t>Very limited information with the program in the  traditional  Analog  s/m.</a:t>
            </a:r>
          </a:p>
          <a:p>
            <a:pPr algn="just"/>
            <a:r>
              <a:rPr lang="en-IN" sz="3300" dirty="0" smtClean="0"/>
              <a:t>DAB defines program associated data (PAD)  as service information structures accompanying an audio stream.</a:t>
            </a:r>
          </a:p>
          <a:p>
            <a:pPr lvl="1" algn="just"/>
            <a:r>
              <a:rPr lang="en-IN" dirty="0" smtClean="0"/>
              <a:t>Program information, control information, still pictures for display on a small LCD, title display etc.</a:t>
            </a:r>
          </a:p>
          <a:p>
            <a:pPr algn="just"/>
            <a:r>
              <a:rPr lang="en-IN" sz="3300" dirty="0" smtClean="0"/>
              <a:t>Audio coding uses PCM with a sampling rate of 48KHz and MPEG audio compression.</a:t>
            </a:r>
          </a:p>
          <a:p>
            <a:pPr algn="just"/>
            <a:r>
              <a:rPr lang="en-IN" sz="3300" dirty="0" smtClean="0"/>
              <a:t>The compressed audio stream can have bit rates ranging from 8 </a:t>
            </a:r>
            <a:r>
              <a:rPr lang="en-IN" sz="3300" dirty="0" err="1" smtClean="0"/>
              <a:t>kbit</a:t>
            </a:r>
            <a:r>
              <a:rPr lang="en-IN" sz="3300" dirty="0" smtClean="0"/>
              <a:t>/s to 384 </a:t>
            </a:r>
            <a:r>
              <a:rPr lang="en-IN" sz="3300" dirty="0" err="1" smtClean="0"/>
              <a:t>kbit</a:t>
            </a:r>
            <a:r>
              <a:rPr lang="en-IN" sz="3300" dirty="0" smtClean="0"/>
              <a:t>/s. </a:t>
            </a:r>
          </a:p>
          <a:p>
            <a:pPr algn="just"/>
            <a:r>
              <a:rPr lang="en-IN" sz="3300" dirty="0" smtClean="0"/>
              <a:t>Audio data is interleaved for better burst tolerance.</a:t>
            </a:r>
          </a:p>
          <a:p>
            <a:pPr algn="just"/>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DAB frame structure</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642910" y="1407642"/>
            <a:ext cx="7863949" cy="466456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
            <a:ext cx="8229600" cy="1143000"/>
          </a:xfrm>
        </p:spPr>
        <p:txBody>
          <a:bodyPr/>
          <a:lstStyle/>
          <a:p>
            <a:r>
              <a:rPr lang="en-IN" dirty="0" smtClean="0"/>
              <a:t>DAB frame structure</a:t>
            </a:r>
            <a:endParaRPr lang="en-IN" dirty="0"/>
          </a:p>
        </p:txBody>
      </p:sp>
      <p:sp>
        <p:nvSpPr>
          <p:cNvPr id="3" name="Content Placeholder 2"/>
          <p:cNvSpPr>
            <a:spLocks noGrp="1"/>
          </p:cNvSpPr>
          <p:nvPr>
            <p:ph idx="1"/>
          </p:nvPr>
        </p:nvSpPr>
        <p:spPr>
          <a:xfrm>
            <a:off x="285720" y="857232"/>
            <a:ext cx="8572560" cy="5572164"/>
          </a:xfrm>
        </p:spPr>
        <p:txBody>
          <a:bodyPr>
            <a:normAutofit fontScale="85000" lnSpcReduction="20000"/>
          </a:bodyPr>
          <a:lstStyle/>
          <a:p>
            <a:pPr algn="just"/>
            <a:r>
              <a:rPr lang="en-IN" dirty="0" smtClean="0"/>
              <a:t>TF can be 24, 48, or 96 ms depending on the transmission modes (IV modes).</a:t>
            </a:r>
          </a:p>
          <a:p>
            <a:pPr algn="just"/>
            <a:r>
              <a:rPr lang="en-IN" dirty="0" smtClean="0"/>
              <a:t>Within each frame, 76 or 153 symbols are transmitted using 192, 384, 768, or 1,536 different carriers for COFDM.</a:t>
            </a:r>
          </a:p>
          <a:p>
            <a:pPr algn="just"/>
            <a:r>
              <a:rPr lang="en-IN" dirty="0" smtClean="0"/>
              <a:t>The guard intervals Td protecting each symbol can be 31, 62, 123, or 246 </a:t>
            </a:r>
            <a:r>
              <a:rPr lang="en-IN" i="1" dirty="0" err="1" smtClean="0"/>
              <a:t>μs</a:t>
            </a:r>
            <a:r>
              <a:rPr lang="en-IN" i="1" dirty="0" smtClean="0"/>
              <a:t>.</a:t>
            </a:r>
            <a:endParaRPr lang="en-IN" dirty="0" smtClean="0"/>
          </a:p>
          <a:p>
            <a:pPr algn="just"/>
            <a:r>
              <a:rPr lang="en-IN" dirty="0" smtClean="0"/>
              <a:t>Parts of DAB frame </a:t>
            </a:r>
          </a:p>
          <a:p>
            <a:pPr lvl="1" algn="just"/>
            <a:r>
              <a:rPr lang="en-IN" dirty="0" smtClean="0"/>
              <a:t>The </a:t>
            </a:r>
            <a:r>
              <a:rPr lang="en-IN" b="1" dirty="0" smtClean="0"/>
              <a:t>synchronization channel (SC): </a:t>
            </a:r>
            <a:r>
              <a:rPr lang="en-IN" dirty="0" smtClean="0"/>
              <a:t>marks the start of a frame. </a:t>
            </a:r>
          </a:p>
          <a:p>
            <a:pPr lvl="2" algn="just"/>
            <a:r>
              <a:rPr lang="en-IN" dirty="0" smtClean="0"/>
              <a:t>Consists of a null symbol and a phase reference symbol to synchronize the receiver. </a:t>
            </a:r>
          </a:p>
          <a:p>
            <a:pPr lvl="1" algn="just"/>
            <a:r>
              <a:rPr lang="en-IN" dirty="0" smtClean="0"/>
              <a:t>The </a:t>
            </a:r>
            <a:r>
              <a:rPr lang="en-IN" b="1" dirty="0" smtClean="0"/>
              <a:t>fast information channel (FIC) : </a:t>
            </a:r>
            <a:r>
              <a:rPr lang="en-IN" dirty="0" smtClean="0"/>
              <a:t>containing control data in the FIBs. </a:t>
            </a:r>
          </a:p>
          <a:p>
            <a:pPr lvl="1" algn="just"/>
            <a:r>
              <a:rPr lang="en-IN" dirty="0" smtClean="0"/>
              <a:t>The </a:t>
            </a:r>
            <a:r>
              <a:rPr lang="en-IN" b="1" dirty="0" smtClean="0"/>
              <a:t>main service channel (MSC) carries audio and data service components.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143000"/>
          </a:xfrm>
        </p:spPr>
        <p:txBody>
          <a:bodyPr>
            <a:normAutofit/>
          </a:bodyPr>
          <a:lstStyle/>
          <a:p>
            <a:r>
              <a:rPr lang="en-IN" dirty="0" smtClean="0"/>
              <a:t>DAB Sender</a:t>
            </a:r>
            <a:endParaRPr lang="en-IN" dirty="0"/>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500034" y="1185567"/>
            <a:ext cx="8215370" cy="5213132"/>
          </a:xfrm>
          <a:prstGeom prst="rect">
            <a:avLst/>
          </a:prstGeom>
          <a:noFill/>
          <a:ln w="9525">
            <a:noFill/>
            <a:miter lim="800000"/>
            <a:headEnd/>
            <a:tailEnd/>
          </a:ln>
          <a:effectLst/>
        </p:spPr>
      </p:pic>
      <p:sp>
        <p:nvSpPr>
          <p:cNvPr id="5" name="TextBox 4"/>
          <p:cNvSpPr txBox="1"/>
          <p:nvPr/>
        </p:nvSpPr>
        <p:spPr>
          <a:xfrm>
            <a:off x="5786446" y="3182779"/>
            <a:ext cx="642942" cy="276999"/>
          </a:xfrm>
          <a:prstGeom prst="rect">
            <a:avLst/>
          </a:prstGeom>
          <a:solidFill>
            <a:srgbClr val="FFFFFF"/>
          </a:solidFill>
        </p:spPr>
        <p:txBody>
          <a:bodyPr wrap="square" rtlCol="0">
            <a:spAutoFit/>
          </a:bodyPr>
          <a:lstStyle/>
          <a:p>
            <a:r>
              <a:rPr lang="en-US" sz="1200" dirty="0" smtClean="0">
                <a:solidFill>
                  <a:schemeClr val="bg2"/>
                </a:solidFill>
              </a:rPr>
              <a:t>OFDM</a:t>
            </a:r>
            <a:endParaRPr lang="en-IN" sz="1000" dirty="0">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Dynamic reconfiguration of the</a:t>
            </a:r>
            <a:br>
              <a:rPr lang="en-IN" dirty="0" smtClean="0"/>
            </a:br>
            <a:r>
              <a:rPr lang="en-IN" dirty="0" smtClean="0"/>
              <a:t>DAB multiplexer</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357158" y="1512219"/>
            <a:ext cx="8429684" cy="477430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reconfiguration</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DAB does not require fixed, pre-determined allocation of channels with certain properties to services.</a:t>
            </a:r>
          </a:p>
          <a:p>
            <a:pPr algn="just"/>
            <a:r>
              <a:rPr lang="en-IN" dirty="0" smtClean="0"/>
              <a:t>The DAB multiplexer dynamically interleaves data from all different sources.</a:t>
            </a:r>
          </a:p>
          <a:p>
            <a:pPr algn="just"/>
            <a:r>
              <a:rPr lang="en-IN" dirty="0" smtClean="0"/>
              <a:t>The FIC sends </a:t>
            </a:r>
            <a:r>
              <a:rPr lang="en-IN" b="1" dirty="0" smtClean="0"/>
              <a:t>multiplex configuration information (MCI)</a:t>
            </a:r>
          </a:p>
          <a:p>
            <a:pPr lvl="1" algn="just"/>
            <a:r>
              <a:rPr lang="en-IN" dirty="0" smtClean="0"/>
              <a:t>To inform the receiver about the current configuration of the MSC</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Unidirectional distribution systems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Need of an asymmetric communication system</a:t>
            </a:r>
          </a:p>
          <a:p>
            <a:pPr lvl="1" algn="just"/>
            <a:r>
              <a:rPr lang="en-IN" dirty="0" smtClean="0"/>
              <a:t>Bandwidth limitations, </a:t>
            </a:r>
          </a:p>
          <a:p>
            <a:pPr lvl="1" algn="just"/>
            <a:r>
              <a:rPr lang="en-IN" dirty="0" smtClean="0"/>
              <a:t>Differences in transmission power, </a:t>
            </a:r>
          </a:p>
          <a:p>
            <a:pPr lvl="1" algn="just"/>
            <a:r>
              <a:rPr lang="en-IN" dirty="0" smtClean="0"/>
              <a:t>Cost factors</a:t>
            </a:r>
          </a:p>
          <a:p>
            <a:pPr marL="342900" lvl="1" indent="-342900" algn="just">
              <a:buSzPct val="50000"/>
              <a:buFont typeface="Wingdings 2"/>
              <a:buChar char=""/>
            </a:pPr>
            <a:r>
              <a:rPr lang="en-US" dirty="0" smtClean="0"/>
              <a:t>Problems of unidirectional broadcast systems</a:t>
            </a:r>
          </a:p>
          <a:p>
            <a:pPr lvl="2" algn="just"/>
            <a:r>
              <a:rPr lang="en-US" dirty="0" smtClean="0"/>
              <a:t>A sender can optimize transmitted information only for one group of users/terminals </a:t>
            </a:r>
          </a:p>
          <a:p>
            <a:pPr lvl="2" algn="just"/>
            <a:r>
              <a:rPr lang="en-US" dirty="0" smtClean="0"/>
              <a:t>Functions  needed to individualize personal requirements/applications</a:t>
            </a:r>
          </a:p>
          <a:p>
            <a:pPr lvl="1" algn="just"/>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Multi-media Object Transfer Protocol</a:t>
            </a:r>
            <a:endParaRPr lang="en-IN" dirty="0"/>
          </a:p>
        </p:txBody>
      </p:sp>
      <p:sp>
        <p:nvSpPr>
          <p:cNvPr id="3" name="Content Placeholder 2"/>
          <p:cNvSpPr>
            <a:spLocks noGrp="1"/>
          </p:cNvSpPr>
          <p:nvPr>
            <p:ph idx="1"/>
          </p:nvPr>
        </p:nvSpPr>
        <p:spPr/>
        <p:txBody>
          <a:bodyPr>
            <a:normAutofit/>
          </a:bodyPr>
          <a:lstStyle/>
          <a:p>
            <a:pPr algn="just"/>
            <a:r>
              <a:rPr lang="en-IN" dirty="0" smtClean="0"/>
              <a:t>Receiver capabilities are the problem facing by the technologies like DAB.</a:t>
            </a:r>
          </a:p>
          <a:p>
            <a:pPr lvl="1" algn="just"/>
            <a:r>
              <a:rPr lang="en-IN" dirty="0" smtClean="0"/>
              <a:t>All  types of receivers should be able to recognize all program associated and program-independent data, and process some of this data.</a:t>
            </a:r>
          </a:p>
          <a:p>
            <a:pPr algn="just"/>
            <a:r>
              <a:rPr lang="en-US" dirty="0" err="1" smtClean="0"/>
              <a:t>Soln</a:t>
            </a:r>
            <a:r>
              <a:rPr lang="en-US" dirty="0" smtClean="0"/>
              <a:t>: A common standard – MOT</a:t>
            </a:r>
          </a:p>
          <a:p>
            <a:pPr lvl="1" algn="just"/>
            <a:r>
              <a:rPr lang="en-IN" dirty="0" smtClean="0"/>
              <a:t>Primary goal of MOT is the support of data formats used in other multi-media systems.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 Object</a:t>
            </a:r>
            <a:endParaRPr lang="en-IN" dirty="0"/>
          </a:p>
        </p:txBody>
      </p:sp>
      <p:sp>
        <p:nvSpPr>
          <p:cNvPr id="3" name="Content Placeholder 2"/>
          <p:cNvSpPr>
            <a:spLocks noGrp="1"/>
          </p:cNvSpPr>
          <p:nvPr>
            <p:ph idx="1"/>
          </p:nvPr>
        </p:nvSpPr>
        <p:spPr>
          <a:xfrm>
            <a:off x="285720" y="1285860"/>
            <a:ext cx="8643998" cy="4840303"/>
          </a:xfrm>
        </p:spPr>
        <p:txBody>
          <a:bodyPr>
            <a:noAutofit/>
          </a:bodyPr>
          <a:lstStyle/>
          <a:p>
            <a:pPr algn="just"/>
            <a:r>
              <a:rPr lang="en-IN" sz="2800" dirty="0" smtClean="0"/>
              <a:t>MOT data is transferred in MOT objects consisting of a header core, a header extension, and a body.</a:t>
            </a:r>
          </a:p>
          <a:p>
            <a:pPr algn="just"/>
            <a:endParaRPr lang="en-US" sz="2800" dirty="0" smtClean="0"/>
          </a:p>
          <a:p>
            <a:pPr algn="just"/>
            <a:endParaRPr lang="en-US" sz="2800" dirty="0" smtClean="0"/>
          </a:p>
          <a:p>
            <a:pPr algn="just"/>
            <a:r>
              <a:rPr lang="en-IN" sz="2800" dirty="0" smtClean="0"/>
              <a:t>Header core</a:t>
            </a:r>
          </a:p>
          <a:p>
            <a:pPr lvl="1" algn="just"/>
            <a:r>
              <a:rPr lang="en-IN" sz="2400" dirty="0" smtClean="0"/>
              <a:t>7 byte field </a:t>
            </a:r>
          </a:p>
          <a:p>
            <a:pPr lvl="1" algn="just"/>
            <a:r>
              <a:rPr lang="en-IN" sz="2400" dirty="0" smtClean="0"/>
              <a:t>Contains the sizes of the header and the body</a:t>
            </a:r>
          </a:p>
          <a:p>
            <a:pPr lvl="1" algn="just"/>
            <a:r>
              <a:rPr lang="en-IN" sz="2400" dirty="0" smtClean="0"/>
              <a:t>The content type of the object.</a:t>
            </a:r>
          </a:p>
          <a:p>
            <a:pPr lvl="1" algn="just"/>
            <a:r>
              <a:rPr lang="en-IN" sz="2400" dirty="0" smtClean="0"/>
              <a:t>Receiver may decide if it has enough resources available to decode and further process the object based on this info.</a:t>
            </a:r>
            <a:endParaRPr lang="en-US" sz="2400" dirty="0" smtClean="0"/>
          </a:p>
          <a:p>
            <a:pPr algn="just"/>
            <a:endParaRPr lang="en-IN" sz="2800" dirty="0"/>
          </a:p>
        </p:txBody>
      </p:sp>
      <p:pic>
        <p:nvPicPr>
          <p:cNvPr id="5122" name="Picture 2"/>
          <p:cNvPicPr>
            <a:picLocks noChangeAspect="1" noChangeArrowheads="1"/>
          </p:cNvPicPr>
          <p:nvPr/>
        </p:nvPicPr>
        <p:blipFill>
          <a:blip r:embed="rId2"/>
          <a:srcRect/>
          <a:stretch>
            <a:fillRect/>
          </a:stretch>
        </p:blipFill>
        <p:spPr bwMode="auto">
          <a:xfrm>
            <a:off x="2989096" y="2143116"/>
            <a:ext cx="3868920" cy="116681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 Object</a:t>
            </a:r>
            <a:endParaRPr lang="en-IN" dirty="0"/>
          </a:p>
        </p:txBody>
      </p:sp>
      <p:sp>
        <p:nvSpPr>
          <p:cNvPr id="3" name="Content Placeholder 2"/>
          <p:cNvSpPr>
            <a:spLocks noGrp="1"/>
          </p:cNvSpPr>
          <p:nvPr>
            <p:ph idx="1"/>
          </p:nvPr>
        </p:nvSpPr>
        <p:spPr>
          <a:xfrm>
            <a:off x="457200" y="1285860"/>
            <a:ext cx="8229600" cy="4840303"/>
          </a:xfrm>
        </p:spPr>
        <p:txBody>
          <a:bodyPr>
            <a:normAutofit/>
          </a:bodyPr>
          <a:lstStyle/>
          <a:p>
            <a:pPr algn="just"/>
            <a:r>
              <a:rPr lang="en-IN" dirty="0" smtClean="0"/>
              <a:t>Header extension</a:t>
            </a:r>
          </a:p>
          <a:p>
            <a:pPr lvl="1" algn="just"/>
            <a:r>
              <a:rPr lang="en-IN" dirty="0" smtClean="0"/>
              <a:t>Variable in size</a:t>
            </a:r>
          </a:p>
          <a:p>
            <a:pPr lvl="1" algn="just"/>
            <a:r>
              <a:rPr lang="en-IN" dirty="0" smtClean="0"/>
              <a:t>Contains additional handling data for the object</a:t>
            </a:r>
          </a:p>
          <a:p>
            <a:pPr lvl="2" algn="just"/>
            <a:r>
              <a:rPr lang="en-IN" dirty="0" smtClean="0"/>
              <a:t>Like the repetition distance to support advanced caching strategies, the segmentation information, and the priority of the data.</a:t>
            </a:r>
          </a:p>
          <a:p>
            <a:pPr lvl="3" algn="just"/>
            <a:r>
              <a:rPr lang="en-IN" dirty="0" smtClean="0"/>
              <a:t>Decide which data to cache and which to replace.</a:t>
            </a:r>
          </a:p>
          <a:p>
            <a:pPr algn="just"/>
            <a:r>
              <a:rPr lang="en-IN" dirty="0" smtClean="0"/>
              <a:t>Body</a:t>
            </a:r>
          </a:p>
          <a:p>
            <a:pPr lvl="1" algn="just"/>
            <a:r>
              <a:rPr lang="en-IN" dirty="0" smtClean="0"/>
              <a:t>Arbitrary data can be transferred in the variable body as described in the header fields.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 Segmentation Schemes</a:t>
            </a:r>
            <a:endParaRPr lang="en-IN" dirty="0"/>
          </a:p>
        </p:txBody>
      </p:sp>
      <p:sp>
        <p:nvSpPr>
          <p:cNvPr id="3" name="Content Placeholder 2"/>
          <p:cNvSpPr>
            <a:spLocks noGrp="1"/>
          </p:cNvSpPr>
          <p:nvPr>
            <p:ph idx="1"/>
          </p:nvPr>
        </p:nvSpPr>
        <p:spPr>
          <a:xfrm>
            <a:off x="214282" y="1214422"/>
            <a:ext cx="8715436" cy="5214974"/>
          </a:xfrm>
        </p:spPr>
        <p:txBody>
          <a:bodyPr>
            <a:noAutofit/>
          </a:bodyPr>
          <a:lstStyle/>
          <a:p>
            <a:pPr algn="just"/>
            <a:r>
              <a:rPr lang="en-IN" sz="2000" dirty="0" smtClean="0"/>
              <a:t>Larger MOT objects will be segmented into smaller segments.</a:t>
            </a:r>
          </a:p>
          <a:p>
            <a:pPr algn="just"/>
            <a:r>
              <a:rPr lang="en-IN" sz="2000" b="1" dirty="0" smtClean="0"/>
              <a:t>Object repetition: </a:t>
            </a:r>
          </a:p>
          <a:p>
            <a:pPr lvl="1" algn="just"/>
            <a:r>
              <a:rPr lang="en-IN" sz="1600" b="1" dirty="0" smtClean="0"/>
              <a:t>DAB can repeat objects several times. If an object A consists </a:t>
            </a:r>
            <a:r>
              <a:rPr lang="en-IN" sz="1600" dirty="0" smtClean="0"/>
              <a:t>of four segments (A1, A2, A3, and A4), a simple repetition pattern would be A1A2A3A4A1A2A3A4A1A2A3A4...</a:t>
            </a:r>
          </a:p>
          <a:p>
            <a:pPr algn="just"/>
            <a:r>
              <a:rPr lang="en-IN" sz="2000" b="1" dirty="0" smtClean="0"/>
              <a:t>Interleaved objects:</a:t>
            </a:r>
          </a:p>
          <a:p>
            <a:pPr lvl="1" algn="just"/>
            <a:r>
              <a:rPr lang="en-IN" sz="1600" b="1" dirty="0" smtClean="0"/>
              <a:t>To mitigate burst error problems, DAB can also interleave </a:t>
            </a:r>
            <a:r>
              <a:rPr lang="en-IN" sz="1600" dirty="0" smtClean="0"/>
              <a:t>segments from different objects. Interleaving the objects A, B, and C could result in the pattern A1B1C1A2B2C2A3B3C3...</a:t>
            </a:r>
          </a:p>
          <a:p>
            <a:pPr algn="just"/>
            <a:r>
              <a:rPr lang="en-IN" sz="2000" b="1" dirty="0" smtClean="0"/>
              <a:t>Segment repetition: </a:t>
            </a:r>
          </a:p>
          <a:p>
            <a:pPr lvl="1" algn="just"/>
            <a:r>
              <a:rPr lang="en-IN" sz="1600" b="1" dirty="0" smtClean="0"/>
              <a:t>If some segments are more important than others, </a:t>
            </a:r>
            <a:r>
              <a:rPr lang="en-IN" sz="1600" dirty="0" smtClean="0"/>
              <a:t>DAB can repeat these segments more often (e.g. A1A1A2A2 A2A3A4A4...).</a:t>
            </a:r>
          </a:p>
          <a:p>
            <a:pPr algn="just"/>
            <a:r>
              <a:rPr lang="en-IN" sz="2000" b="1" dirty="0" smtClean="0"/>
              <a:t>Header repetition: </a:t>
            </a:r>
          </a:p>
          <a:p>
            <a:pPr lvl="1" algn="just"/>
            <a:r>
              <a:rPr lang="en-IN" sz="1600" b="1" dirty="0" smtClean="0"/>
              <a:t>If a receiver cannot receive the header of an MOT, it will </a:t>
            </a:r>
            <a:r>
              <a:rPr lang="en-IN" sz="1600" dirty="0" smtClean="0"/>
              <a:t>not be able to decode the object. It can be useful to retransmit the header several times. Then, the receiver can synchronize with the data stream as soon as it receives the header and can start decoding. A pattern could be HA1A2HA3A4HA5A6H... with H being the header of the MOT object A.</a:t>
            </a:r>
          </a:p>
          <a:p>
            <a:pPr algn="just"/>
            <a:r>
              <a:rPr lang="en-IN" sz="2000" dirty="0" smtClean="0"/>
              <a:t>Can also apply all interleaving and repetition schemes at the same time.</a:t>
            </a:r>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Digital Video Broadcasting</a:t>
            </a:r>
            <a:endParaRPr lang="en-IN" dirty="0"/>
          </a:p>
        </p:txBody>
      </p:sp>
      <p:sp>
        <p:nvSpPr>
          <p:cNvPr id="3" name="Content Placeholder 2"/>
          <p:cNvSpPr>
            <a:spLocks noGrp="1"/>
          </p:cNvSpPr>
          <p:nvPr>
            <p:ph idx="1"/>
          </p:nvPr>
        </p:nvSpPr>
        <p:spPr>
          <a:xfrm>
            <a:off x="457200" y="1600200"/>
            <a:ext cx="8329642" cy="4525963"/>
          </a:xfrm>
        </p:spPr>
        <p:txBody>
          <a:bodyPr>
            <a:normAutofit fontScale="92500" lnSpcReduction="20000"/>
          </a:bodyPr>
          <a:lstStyle/>
          <a:p>
            <a:pPr algn="just"/>
            <a:r>
              <a:rPr lang="en-IN" dirty="0" smtClean="0"/>
              <a:t>Unchanged technology</a:t>
            </a:r>
          </a:p>
          <a:p>
            <a:pPr lvl="1" algn="just"/>
            <a:r>
              <a:rPr lang="en-IN" dirty="0" smtClean="0"/>
              <a:t>Low </a:t>
            </a:r>
            <a:r>
              <a:rPr lang="en-IN" dirty="0" smtClean="0"/>
              <a:t>resolution</a:t>
            </a:r>
            <a:endParaRPr lang="en-IN" dirty="0" smtClean="0"/>
          </a:p>
          <a:p>
            <a:pPr lvl="1" algn="just"/>
            <a:r>
              <a:rPr lang="en-IN" dirty="0" smtClean="0"/>
              <a:t>Display </a:t>
            </a:r>
            <a:r>
              <a:rPr lang="en-IN" dirty="0" smtClean="0"/>
              <a:t>is interlaced with 25 or 30 frames per second respectively.</a:t>
            </a:r>
          </a:p>
          <a:p>
            <a:pPr lvl="1" algn="just"/>
            <a:r>
              <a:rPr lang="en-IN" dirty="0" smtClean="0"/>
              <a:t>Compared with today’s computer displays, performance is not very impressive. </a:t>
            </a:r>
          </a:p>
          <a:p>
            <a:pPr lvl="1" algn="just"/>
            <a:r>
              <a:rPr lang="en-US" dirty="0" smtClean="0"/>
              <a:t>No attempts to change this </a:t>
            </a:r>
            <a:r>
              <a:rPr lang="en-IN" dirty="0" smtClean="0"/>
              <a:t>been truly successful.</a:t>
            </a:r>
          </a:p>
          <a:p>
            <a:pPr lvl="2" algn="just"/>
            <a:r>
              <a:rPr lang="en-IN" dirty="0" smtClean="0"/>
              <a:t>Huge number of old systems that are </a:t>
            </a:r>
            <a:r>
              <a:rPr lang="en-IN" dirty="0" smtClean="0"/>
              <a:t>installed.</a:t>
            </a:r>
          </a:p>
          <a:p>
            <a:pPr lvl="2" algn="just"/>
            <a:r>
              <a:rPr lang="en-US" dirty="0" smtClean="0"/>
              <a:t>Named as DVB in 1993.</a:t>
            </a:r>
          </a:p>
          <a:p>
            <a:pPr algn="just"/>
            <a:r>
              <a:rPr lang="en-IN" dirty="0" smtClean="0"/>
              <a:t>(DVB-S, (ETSI, </a:t>
            </a:r>
            <a:r>
              <a:rPr lang="en-IN" dirty="0" smtClean="0"/>
              <a:t>1997, (</a:t>
            </a:r>
            <a:r>
              <a:rPr lang="en-IN" dirty="0" smtClean="0"/>
              <a:t>DVB-C, (ETSI, </a:t>
            </a:r>
            <a:r>
              <a:rPr lang="en-IN" dirty="0" smtClean="0"/>
              <a:t>1998)), (DVB-T, (ETSI, 2001b)).</a:t>
            </a:r>
            <a:endParaRPr lang="en-IN" dirty="0" smtClean="0"/>
          </a:p>
          <a:p>
            <a:pPr algn="just"/>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DVB Architecture</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642910" y="1428736"/>
            <a:ext cx="7715304" cy="488980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DVB Architecture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The </a:t>
            </a:r>
            <a:r>
              <a:rPr lang="en-IN" dirty="0" err="1" smtClean="0"/>
              <a:t>center</a:t>
            </a:r>
            <a:r>
              <a:rPr lang="en-IN" dirty="0" smtClean="0"/>
              <a:t> point</a:t>
            </a:r>
          </a:p>
          <a:p>
            <a:pPr lvl="1" algn="just"/>
            <a:r>
              <a:rPr lang="en-IN" dirty="0" smtClean="0"/>
              <a:t>An integrated receiver-decoder (set-top box) connected to a high-resolution monitor.</a:t>
            </a:r>
          </a:p>
          <a:p>
            <a:pPr algn="just"/>
            <a:r>
              <a:rPr lang="en-IN" dirty="0" smtClean="0"/>
              <a:t>Receive DVB signals </a:t>
            </a:r>
          </a:p>
          <a:p>
            <a:pPr lvl="1" algn="just"/>
            <a:r>
              <a:rPr lang="en-IN" dirty="0" smtClean="0"/>
              <a:t>via satellites, terrestrial local/regional senders (multi-point distribution systems, terrestrial receiver), cable, B-ISDN, ADSL, or other possible future technologies.</a:t>
            </a:r>
          </a:p>
          <a:p>
            <a:pPr algn="just"/>
            <a:r>
              <a:rPr lang="en-IN" dirty="0" smtClean="0"/>
              <a:t>Cable, ADSL, and B-ISDN connections also offer a return channel, </a:t>
            </a:r>
          </a:p>
          <a:p>
            <a:pPr lvl="1" algn="just"/>
            <a:r>
              <a:rPr lang="en-IN" dirty="0" smtClean="0"/>
              <a:t>A user can send data such as channel selection, authentication information, or a shopping list.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DVB</a:t>
            </a:r>
            <a:endParaRPr lang="en-IN" dirty="0"/>
          </a:p>
        </p:txBody>
      </p:sp>
      <p:sp>
        <p:nvSpPr>
          <p:cNvPr id="3" name="Content Placeholder 2"/>
          <p:cNvSpPr>
            <a:spLocks noGrp="1"/>
          </p:cNvSpPr>
          <p:nvPr>
            <p:ph idx="1"/>
          </p:nvPr>
        </p:nvSpPr>
        <p:spPr/>
        <p:txBody>
          <a:bodyPr/>
          <a:lstStyle/>
          <a:p>
            <a:pPr algn="just"/>
            <a:r>
              <a:rPr lang="en-IN" dirty="0" smtClean="0"/>
              <a:t>Audio/video streams can be recorded, processed, and replayed.</a:t>
            </a:r>
          </a:p>
          <a:p>
            <a:pPr algn="just"/>
            <a:r>
              <a:rPr lang="en-IN" dirty="0" smtClean="0"/>
              <a:t>Different levels of quality are envisaged:</a:t>
            </a:r>
          </a:p>
          <a:p>
            <a:pPr lvl="1" algn="just"/>
            <a:r>
              <a:rPr lang="en-IN" dirty="0" smtClean="0"/>
              <a:t>Standard definition TV (SDTV), </a:t>
            </a:r>
          </a:p>
          <a:p>
            <a:pPr lvl="1" algn="just"/>
            <a:r>
              <a:rPr lang="en-IN" dirty="0" smtClean="0"/>
              <a:t>Enhanced Definition TV (EDTV), and </a:t>
            </a:r>
          </a:p>
          <a:p>
            <a:pPr lvl="1" algn="just"/>
            <a:r>
              <a:rPr lang="en-IN" dirty="0" smtClean="0"/>
              <a:t>High definition TV (HDTV) with a resolution of up to 1,920 × 1,080 pixels.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DVB</a:t>
            </a:r>
            <a:endParaRPr lang="en-IN" dirty="0"/>
          </a:p>
        </p:txBody>
      </p:sp>
      <p:sp>
        <p:nvSpPr>
          <p:cNvPr id="3" name="Content Placeholder 2"/>
          <p:cNvSpPr>
            <a:spLocks noGrp="1"/>
          </p:cNvSpPr>
          <p:nvPr>
            <p:ph idx="1"/>
          </p:nvPr>
        </p:nvSpPr>
        <p:spPr/>
        <p:txBody>
          <a:bodyPr>
            <a:normAutofit/>
          </a:bodyPr>
          <a:lstStyle/>
          <a:p>
            <a:pPr algn="just"/>
            <a:r>
              <a:rPr lang="en-IN" dirty="0" smtClean="0"/>
              <a:t>DVB also transmits data using flexible containers.</a:t>
            </a:r>
          </a:p>
          <a:p>
            <a:pPr algn="just"/>
            <a:r>
              <a:rPr lang="en-IN" dirty="0" smtClean="0"/>
              <a:t>MPEG-2 frames that do not restrict the type of information.</a:t>
            </a:r>
          </a:p>
          <a:p>
            <a:pPr algn="just"/>
            <a:r>
              <a:rPr lang="en-IN" dirty="0" smtClean="0"/>
              <a:t>Sends service information contained in its data stream.</a:t>
            </a:r>
          </a:p>
          <a:p>
            <a:pPr lvl="1" algn="just"/>
            <a:r>
              <a:rPr lang="en-IN" dirty="0" smtClean="0"/>
              <a:t>Specifies the content of a container.</a:t>
            </a:r>
          </a:p>
          <a:p>
            <a:pPr algn="just"/>
            <a:r>
              <a:rPr lang="en-IN" dirty="0" smtClean="0"/>
              <a:t>Container can store different types of data.</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t>
            </a:r>
            <a:r>
              <a:rPr lang="en-IN" dirty="0" err="1" smtClean="0"/>
              <a:t>ontents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b="1" dirty="0" smtClean="0"/>
              <a:t>Network information table (NIT): </a:t>
            </a:r>
          </a:p>
          <a:p>
            <a:pPr lvl="1" algn="just"/>
            <a:r>
              <a:rPr lang="en-IN" b="1" dirty="0" smtClean="0"/>
              <a:t>Lists the services of a provider and </a:t>
            </a:r>
            <a:r>
              <a:rPr lang="en-IN" dirty="0" smtClean="0"/>
              <a:t>contains additional information for set-top boxes.</a:t>
            </a:r>
          </a:p>
          <a:p>
            <a:pPr algn="just"/>
            <a:r>
              <a:rPr lang="en-IN" b="1" dirty="0" smtClean="0"/>
              <a:t>Service description table (SDT): </a:t>
            </a:r>
          </a:p>
          <a:p>
            <a:pPr lvl="1" algn="just"/>
            <a:r>
              <a:rPr lang="en-IN" b="1" dirty="0" smtClean="0"/>
              <a:t>Lists names and parameters for each </a:t>
            </a:r>
            <a:r>
              <a:rPr lang="en-IN" dirty="0" smtClean="0"/>
              <a:t>service within an MPEG multiplex channel.</a:t>
            </a:r>
          </a:p>
          <a:p>
            <a:pPr algn="just"/>
            <a:r>
              <a:rPr lang="en-IN" b="1" dirty="0" smtClean="0"/>
              <a:t>Event information table (EIT): </a:t>
            </a:r>
          </a:p>
          <a:p>
            <a:pPr lvl="1" algn="just"/>
            <a:r>
              <a:rPr lang="en-IN" b="1" dirty="0" smtClean="0"/>
              <a:t>Contains status information about the </a:t>
            </a:r>
            <a:r>
              <a:rPr lang="en-IN" dirty="0" smtClean="0"/>
              <a:t>current transmission and some additional information for set-top boxes.</a:t>
            </a:r>
          </a:p>
          <a:p>
            <a:pPr algn="just"/>
            <a:r>
              <a:rPr lang="en-IN" b="1" dirty="0" smtClean="0"/>
              <a:t>Time and date table (TDT): </a:t>
            </a:r>
          </a:p>
          <a:p>
            <a:pPr lvl="1" algn="just"/>
            <a:r>
              <a:rPr lang="en-IN" b="1" dirty="0" smtClean="0"/>
              <a:t>Contains update information for </a:t>
            </a:r>
            <a:r>
              <a:rPr lang="en-IN" dirty="0" smtClean="0"/>
              <a:t>set-top boxes.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Broadcast transmission</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642910" y="1225949"/>
            <a:ext cx="7786741" cy="51320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Different contents of </a:t>
            </a:r>
            <a:br>
              <a:rPr lang="en-IN" dirty="0" smtClean="0"/>
            </a:br>
            <a:r>
              <a:rPr lang="en-IN" dirty="0" smtClean="0"/>
              <a:t>MPEG- 2/DVB containers</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1357290" y="1643049"/>
            <a:ext cx="6715172" cy="4721781"/>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DVB Data Broadcasting</a:t>
            </a:r>
            <a:endParaRPr lang="en-IN" dirty="0"/>
          </a:p>
        </p:txBody>
      </p:sp>
      <p:sp>
        <p:nvSpPr>
          <p:cNvPr id="3" name="Content Placeholder 2"/>
          <p:cNvSpPr>
            <a:spLocks noGrp="1"/>
          </p:cNvSpPr>
          <p:nvPr>
            <p:ph idx="1"/>
          </p:nvPr>
        </p:nvSpPr>
        <p:spPr/>
        <p:txBody>
          <a:bodyPr/>
          <a:lstStyle/>
          <a:p>
            <a:pPr algn="just"/>
            <a:r>
              <a:rPr lang="en-IN" dirty="0" smtClean="0"/>
              <a:t>MPEG-2 transport stream is able to carry arbitrary data within </a:t>
            </a:r>
            <a:r>
              <a:rPr lang="en-IN" dirty="0" smtClean="0"/>
              <a:t>packets.</a:t>
            </a:r>
          </a:p>
          <a:p>
            <a:pPr lvl="1" algn="just"/>
            <a:r>
              <a:rPr lang="en-IN" dirty="0" smtClean="0"/>
              <a:t>Fixed </a:t>
            </a:r>
            <a:r>
              <a:rPr lang="en-IN" dirty="0" smtClean="0"/>
              <a:t>length of 188 </a:t>
            </a:r>
            <a:r>
              <a:rPr lang="en-IN" dirty="0" smtClean="0"/>
              <a:t>byte (</a:t>
            </a:r>
            <a:r>
              <a:rPr lang="en-IN" dirty="0" smtClean="0"/>
              <a:t>184 </a:t>
            </a:r>
            <a:r>
              <a:rPr lang="en-IN" dirty="0" smtClean="0"/>
              <a:t>byte </a:t>
            </a:r>
            <a:r>
              <a:rPr lang="en-IN" dirty="0" smtClean="0"/>
              <a:t>payload)</a:t>
            </a:r>
            <a:r>
              <a:rPr lang="en-IN" dirty="0" smtClean="0"/>
              <a:t>.</a:t>
            </a:r>
            <a:endParaRPr lang="en-IN" dirty="0" smtClean="0"/>
          </a:p>
          <a:p>
            <a:pPr algn="just"/>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Profiles for Data Broadcasting</a:t>
            </a:r>
            <a:endParaRPr lang="en-IN" dirty="0"/>
          </a:p>
        </p:txBody>
      </p:sp>
      <p:sp>
        <p:nvSpPr>
          <p:cNvPr id="3" name="Content Placeholder 2"/>
          <p:cNvSpPr>
            <a:spLocks noGrp="1"/>
          </p:cNvSpPr>
          <p:nvPr>
            <p:ph idx="1"/>
          </p:nvPr>
        </p:nvSpPr>
        <p:spPr>
          <a:xfrm>
            <a:off x="214282" y="1214422"/>
            <a:ext cx="8715436" cy="5214974"/>
          </a:xfrm>
        </p:spPr>
        <p:txBody>
          <a:bodyPr>
            <a:noAutofit/>
          </a:bodyPr>
          <a:lstStyle/>
          <a:p>
            <a:pPr algn="just"/>
            <a:r>
              <a:rPr lang="en-IN" sz="2000" b="1" dirty="0" smtClean="0"/>
              <a:t>Data pipe: </a:t>
            </a:r>
          </a:p>
          <a:p>
            <a:pPr lvl="1" algn="just"/>
            <a:r>
              <a:rPr lang="en-IN" sz="1600" b="1" dirty="0" smtClean="0"/>
              <a:t>Simple, asynchronous end-to-end delivery of data.</a:t>
            </a:r>
          </a:p>
          <a:p>
            <a:pPr lvl="1" algn="just"/>
            <a:r>
              <a:rPr lang="en-IN" sz="1600" b="1" dirty="0" smtClean="0"/>
              <a:t>Data is </a:t>
            </a:r>
            <a:r>
              <a:rPr lang="en-IN" sz="1600" dirty="0" smtClean="0"/>
              <a:t>directly inserted in the payload of MPEG2 transport packets.</a:t>
            </a:r>
          </a:p>
          <a:p>
            <a:pPr algn="just"/>
            <a:r>
              <a:rPr lang="en-IN" sz="2000" b="1" dirty="0" smtClean="0"/>
              <a:t>Data streaming: </a:t>
            </a:r>
          </a:p>
          <a:p>
            <a:pPr lvl="1" algn="just"/>
            <a:r>
              <a:rPr lang="en-IN" sz="1600" b="1" dirty="0" smtClean="0"/>
              <a:t>Streaming-oriented, asynchronous, synchronized </a:t>
            </a:r>
            <a:r>
              <a:rPr lang="en-IN" sz="1600" dirty="0" smtClean="0"/>
              <a:t>(synchronization with other streams, e.g., audio/video possible), or synchronous (data and clock regeneration at receiver possible) end-to-end delivery of data.</a:t>
            </a:r>
          </a:p>
          <a:p>
            <a:pPr algn="just"/>
            <a:r>
              <a:rPr lang="en-IN" sz="2000" b="1" dirty="0" smtClean="0"/>
              <a:t>Multiprotocol encapsulation: </a:t>
            </a:r>
          </a:p>
          <a:p>
            <a:pPr lvl="1" algn="just"/>
            <a:r>
              <a:rPr lang="en-IN" sz="1600" b="1" dirty="0" smtClean="0"/>
              <a:t>Transport of arbitrary data network protocols </a:t>
            </a:r>
            <a:r>
              <a:rPr lang="en-IN" sz="1600" dirty="0" smtClean="0"/>
              <a:t>on top of the MPEG-2 transport stream; optimized for IP, support for 48 bit MAC addresses, </a:t>
            </a:r>
            <a:r>
              <a:rPr lang="en-IN" sz="1600" dirty="0" err="1" smtClean="0"/>
              <a:t>unicast</a:t>
            </a:r>
            <a:r>
              <a:rPr lang="en-IN" sz="1600" dirty="0" smtClean="0"/>
              <a:t>, multi-cast, and broadcast.</a:t>
            </a:r>
          </a:p>
          <a:p>
            <a:pPr algn="just"/>
            <a:r>
              <a:rPr lang="en-IN" sz="2000" b="1" dirty="0" smtClean="0"/>
              <a:t>Data carousels: </a:t>
            </a:r>
          </a:p>
          <a:p>
            <a:pPr lvl="1" algn="just"/>
            <a:r>
              <a:rPr lang="en-IN" sz="1600" b="1" dirty="0" smtClean="0"/>
              <a:t>Periodic transmission of data.</a:t>
            </a:r>
          </a:p>
          <a:p>
            <a:pPr algn="just"/>
            <a:r>
              <a:rPr lang="en-IN" sz="2000" b="1" dirty="0" smtClean="0"/>
              <a:t>Object carousels: </a:t>
            </a:r>
          </a:p>
          <a:p>
            <a:pPr lvl="1" algn="just"/>
            <a:r>
              <a:rPr lang="en-IN" sz="1600" b="1" dirty="0" smtClean="0"/>
              <a:t>Periodic transmission of objects</a:t>
            </a:r>
          </a:p>
          <a:p>
            <a:pPr lvl="1" algn="just"/>
            <a:r>
              <a:rPr lang="en-IN" sz="1600" b="1" dirty="0" smtClean="0"/>
              <a:t>platform independent, </a:t>
            </a:r>
            <a:r>
              <a:rPr lang="en-IN" sz="1600" dirty="0" smtClean="0"/>
              <a:t>compatible with the object request broker (ORB) framework as defined by </a:t>
            </a:r>
            <a:r>
              <a:rPr lang="en-IN" sz="1600" dirty="0" smtClean="0"/>
              <a:t>CORBA.</a:t>
            </a:r>
            <a:endParaRPr lang="en-IN"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DVB for High-Speed Internet Access</a:t>
            </a:r>
            <a:endParaRPr lang="en-IN" sz="3600" dirty="0"/>
          </a:p>
        </p:txBody>
      </p:sp>
      <p:sp>
        <p:nvSpPr>
          <p:cNvPr id="3" name="Content Placeholder 2"/>
          <p:cNvSpPr>
            <a:spLocks noGrp="1"/>
          </p:cNvSpPr>
          <p:nvPr>
            <p:ph idx="1"/>
          </p:nvPr>
        </p:nvSpPr>
        <p:spPr/>
        <p:txBody>
          <a:bodyPr/>
          <a:lstStyle/>
          <a:p>
            <a:pPr algn="just"/>
            <a:r>
              <a:rPr lang="en-IN" dirty="0" smtClean="0"/>
              <a:t>Used for high-bandwidth, asymmetrical Internet access.</a:t>
            </a:r>
            <a:endParaRPr lang="en-IN" dirty="0"/>
          </a:p>
        </p:txBody>
      </p:sp>
      <p:pic>
        <p:nvPicPr>
          <p:cNvPr id="3074" name="Picture 2"/>
          <p:cNvPicPr>
            <a:picLocks noChangeAspect="1" noChangeArrowheads="1"/>
          </p:cNvPicPr>
          <p:nvPr/>
        </p:nvPicPr>
        <p:blipFill>
          <a:blip r:embed="rId2"/>
          <a:srcRect/>
          <a:stretch>
            <a:fillRect/>
          </a:stretch>
        </p:blipFill>
        <p:spPr bwMode="auto">
          <a:xfrm>
            <a:off x="1142976" y="2643182"/>
            <a:ext cx="7000924" cy="378621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357158" y="1214422"/>
            <a:ext cx="8501122" cy="4911741"/>
          </a:xfrm>
        </p:spPr>
        <p:txBody>
          <a:bodyPr>
            <a:normAutofit fontScale="92500" lnSpcReduction="10000"/>
          </a:bodyPr>
          <a:lstStyle/>
          <a:p>
            <a:pPr algn="just"/>
            <a:r>
              <a:rPr lang="en-IN" dirty="0" smtClean="0"/>
              <a:t>Transmits the information to a satellite provider via a service provider/In fixed networks this is done using leased lines.</a:t>
            </a:r>
          </a:p>
          <a:p>
            <a:pPr algn="just"/>
            <a:r>
              <a:rPr lang="en-IN" dirty="0" smtClean="0"/>
              <a:t>The return channel for requests etc. can be a standard TCP/IP connection via the internet</a:t>
            </a:r>
            <a:r>
              <a:rPr lang="en-IN" dirty="0" smtClean="0"/>
              <a:t>.</a:t>
            </a:r>
          </a:p>
          <a:p>
            <a:pPr algn="just"/>
            <a:r>
              <a:rPr lang="en-IN" dirty="0" smtClean="0"/>
              <a:t>The information for the </a:t>
            </a:r>
            <a:r>
              <a:rPr lang="en-IN" dirty="0" smtClean="0"/>
              <a:t>customer will be encrypted</a:t>
            </a:r>
            <a:endParaRPr lang="en-IN" dirty="0" smtClean="0"/>
          </a:p>
          <a:p>
            <a:pPr algn="just"/>
            <a:r>
              <a:rPr lang="en-IN" dirty="0" smtClean="0"/>
              <a:t>Typical data rates per user are;</a:t>
            </a:r>
          </a:p>
          <a:p>
            <a:pPr lvl="1" algn="just"/>
            <a:r>
              <a:rPr lang="en-IN" dirty="0" smtClean="0"/>
              <a:t>5–30 </a:t>
            </a:r>
            <a:r>
              <a:rPr lang="en-IN" dirty="0" err="1" smtClean="0"/>
              <a:t>Mbit</a:t>
            </a:r>
            <a:r>
              <a:rPr lang="en-IN" dirty="0" smtClean="0"/>
              <a:t>/s for the downlink via satellite.</a:t>
            </a:r>
          </a:p>
          <a:p>
            <a:pPr lvl="1" algn="just"/>
            <a:r>
              <a:rPr lang="en-IN" dirty="0" smtClean="0"/>
              <a:t>33 </a:t>
            </a:r>
            <a:r>
              <a:rPr lang="en-IN" dirty="0" err="1" smtClean="0"/>
              <a:t>kbit</a:t>
            </a:r>
            <a:r>
              <a:rPr lang="en-IN" dirty="0" smtClean="0"/>
              <a:t>/s  for the return channel via standard modem, 64 </a:t>
            </a:r>
            <a:r>
              <a:rPr lang="en-IN" dirty="0" err="1" smtClean="0"/>
              <a:t>kbit</a:t>
            </a:r>
            <a:r>
              <a:rPr lang="en-IN" dirty="0" smtClean="0"/>
              <a:t>/s with ISDN, or several 100 </a:t>
            </a:r>
            <a:r>
              <a:rPr lang="en-IN" dirty="0" err="1" smtClean="0"/>
              <a:t>kbit</a:t>
            </a:r>
            <a:r>
              <a:rPr lang="en-IN" dirty="0" smtClean="0"/>
              <a:t>/s using DSL.</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214282" y="928670"/>
            <a:ext cx="8643998" cy="5197493"/>
          </a:xfrm>
        </p:spPr>
        <p:txBody>
          <a:bodyPr>
            <a:normAutofit/>
          </a:bodyPr>
          <a:lstStyle/>
          <a:p>
            <a:pPr algn="just"/>
            <a:r>
              <a:rPr lang="en-IN" dirty="0" smtClean="0"/>
              <a:t>Advantage </a:t>
            </a:r>
          </a:p>
          <a:p>
            <a:pPr lvl="1" algn="just"/>
            <a:r>
              <a:rPr lang="en-IN" dirty="0" smtClean="0"/>
              <a:t>Transmitted along with the TV programs using free space in the transmitted data stream,</a:t>
            </a:r>
          </a:p>
          <a:p>
            <a:pPr lvl="2" algn="just"/>
            <a:r>
              <a:rPr lang="en-IN" smtClean="0"/>
              <a:t>So it </a:t>
            </a:r>
            <a:r>
              <a:rPr lang="en-IN" dirty="0" smtClean="0"/>
              <a:t>does not require additional lines or hardware per customer.</a:t>
            </a:r>
          </a:p>
          <a:p>
            <a:pPr algn="just"/>
            <a:r>
              <a:rPr lang="en-IN" dirty="0" smtClean="0"/>
              <a:t>Disadvantage</a:t>
            </a:r>
          </a:p>
          <a:p>
            <a:pPr lvl="1" algn="just"/>
            <a:r>
              <a:rPr lang="en-IN" dirty="0" smtClean="0"/>
              <a:t>The shared medium ‘satellite’. </a:t>
            </a:r>
          </a:p>
          <a:p>
            <a:pPr lvl="2" algn="just"/>
            <a:r>
              <a:rPr lang="en-IN" dirty="0" smtClean="0"/>
              <a:t>If a lot of users request data streams via DVB, they all have to share the satellite’s bandwidth. </a:t>
            </a:r>
          </a:p>
          <a:p>
            <a:pPr lvl="2" algn="just"/>
            <a:r>
              <a:rPr lang="en-IN" dirty="0" smtClean="0"/>
              <a:t>Cannot ensure </a:t>
            </a:r>
            <a:r>
              <a:rPr lang="en-IN" dirty="0" err="1" smtClean="0"/>
              <a:t>QoS</a:t>
            </a:r>
            <a:r>
              <a:rPr lang="en-IN" dirty="0" smtClean="0"/>
              <a:t> guarantees to all users without being very expensive.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1027"/>
          <p:cNvSpPr>
            <a:spLocks noGrp="1" noChangeArrowheads="1"/>
          </p:cNvSpPr>
          <p:nvPr>
            <p:ph type="body" idx="1"/>
          </p:nvPr>
        </p:nvSpPr>
        <p:spPr>
          <a:xfrm>
            <a:off x="285720" y="1428736"/>
            <a:ext cx="8572560" cy="4697427"/>
          </a:xfrm>
        </p:spPr>
        <p:txBody>
          <a:bodyPr>
            <a:normAutofit fontScale="70000" lnSpcReduction="20000"/>
          </a:bodyPr>
          <a:lstStyle/>
          <a:p>
            <a:pPr algn="just"/>
            <a:r>
              <a:rPr lang="en-US" dirty="0" smtClean="0"/>
              <a:t>Sender</a:t>
            </a:r>
          </a:p>
          <a:p>
            <a:pPr lvl="1" algn="just"/>
            <a:r>
              <a:rPr lang="en-US" dirty="0" smtClean="0"/>
              <a:t>Broadcast Disk</a:t>
            </a:r>
            <a:endParaRPr lang="en-US" dirty="0"/>
          </a:p>
          <a:p>
            <a:pPr lvl="1" algn="just"/>
            <a:r>
              <a:rPr lang="en-US" dirty="0" smtClean="0"/>
              <a:t>Different patterns </a:t>
            </a:r>
            <a:r>
              <a:rPr lang="en-US" dirty="0"/>
              <a:t>possible (optimization possible only if the content is known)</a:t>
            </a:r>
          </a:p>
          <a:p>
            <a:pPr lvl="1" algn="just"/>
            <a:endParaRPr lang="en-US" dirty="0"/>
          </a:p>
          <a:p>
            <a:pPr lvl="1" algn="just"/>
            <a:endParaRPr lang="en-US" dirty="0"/>
          </a:p>
          <a:p>
            <a:pPr lvl="1" algn="just"/>
            <a:endParaRPr lang="en-US" dirty="0"/>
          </a:p>
          <a:p>
            <a:pPr lvl="1" algn="just"/>
            <a:endParaRPr lang="en-US" dirty="0"/>
          </a:p>
          <a:p>
            <a:pPr lvl="1" algn="just"/>
            <a:endParaRPr lang="en-US" dirty="0"/>
          </a:p>
          <a:p>
            <a:pPr lvl="1" algn="just"/>
            <a:endParaRPr lang="en-US" dirty="0"/>
          </a:p>
          <a:p>
            <a:pPr algn="just"/>
            <a:r>
              <a:rPr lang="en-US" dirty="0"/>
              <a:t>Receiver</a:t>
            </a:r>
          </a:p>
          <a:p>
            <a:pPr lvl="1" algn="just"/>
            <a:r>
              <a:rPr lang="en-US" dirty="0" smtClean="0"/>
              <a:t>Task of caching </a:t>
            </a:r>
            <a:endParaRPr lang="en-US" dirty="0"/>
          </a:p>
          <a:p>
            <a:pPr marL="1162050" lvl="2" algn="just"/>
            <a:r>
              <a:rPr lang="en-US" dirty="0" smtClean="0"/>
              <a:t>Cost-based </a:t>
            </a:r>
            <a:r>
              <a:rPr lang="en-US" dirty="0"/>
              <a:t>strategy: what are the costs for a user (waiting time) if a data block has been requested but is currently not cached</a:t>
            </a:r>
          </a:p>
          <a:p>
            <a:pPr marL="1162050" lvl="2" algn="just"/>
            <a:r>
              <a:rPr lang="en-US" dirty="0" smtClean="0"/>
              <a:t>Application and </a:t>
            </a:r>
            <a:r>
              <a:rPr lang="en-US" dirty="0"/>
              <a:t>cache have to know content of data blocks </a:t>
            </a:r>
            <a:br>
              <a:rPr lang="en-US" dirty="0"/>
            </a:br>
            <a:r>
              <a:rPr lang="en-US" dirty="0"/>
              <a:t>and access patterns of user to optimize</a:t>
            </a:r>
          </a:p>
        </p:txBody>
      </p:sp>
      <p:sp>
        <p:nvSpPr>
          <p:cNvPr id="96258" name="Rectangle 1026"/>
          <p:cNvSpPr>
            <a:spLocks noGrp="1" noChangeArrowheads="1"/>
          </p:cNvSpPr>
          <p:nvPr>
            <p:ph type="title"/>
          </p:nvPr>
        </p:nvSpPr>
        <p:spPr/>
        <p:txBody>
          <a:bodyPr>
            <a:normAutofit/>
          </a:bodyPr>
          <a:lstStyle/>
          <a:p>
            <a:r>
              <a:rPr lang="en-IN" dirty="0" smtClean="0"/>
              <a:t>Cyclical repetition of data</a:t>
            </a:r>
            <a:endParaRPr lang="en-US" dirty="0"/>
          </a:p>
        </p:txBody>
      </p:sp>
      <p:grpSp>
        <p:nvGrpSpPr>
          <p:cNvPr id="59" name="Group 1055"/>
          <p:cNvGrpSpPr>
            <a:grpSpLocks/>
          </p:cNvGrpSpPr>
          <p:nvPr/>
        </p:nvGrpSpPr>
        <p:grpSpPr bwMode="auto">
          <a:xfrm>
            <a:off x="1643064" y="2643182"/>
            <a:ext cx="5291139" cy="381000"/>
            <a:chOff x="507" y="2203"/>
            <a:chExt cx="3333" cy="240"/>
          </a:xfrm>
        </p:grpSpPr>
        <p:sp>
          <p:nvSpPr>
            <p:cNvPr id="60" name="Rectangle 1028"/>
            <p:cNvSpPr>
              <a:spLocks noChangeArrowheads="1"/>
            </p:cNvSpPr>
            <p:nvPr/>
          </p:nvSpPr>
          <p:spPr bwMode="auto">
            <a:xfrm>
              <a:off x="1200" y="2203"/>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61" name="Rectangle 1029"/>
            <p:cNvSpPr>
              <a:spLocks noChangeArrowheads="1"/>
            </p:cNvSpPr>
            <p:nvPr/>
          </p:nvSpPr>
          <p:spPr bwMode="auto">
            <a:xfrm>
              <a:off x="1584" y="2203"/>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B</a:t>
              </a:r>
            </a:p>
          </p:txBody>
        </p:sp>
        <p:sp>
          <p:nvSpPr>
            <p:cNvPr id="62" name="Rectangle 1030"/>
            <p:cNvSpPr>
              <a:spLocks noChangeArrowheads="1"/>
            </p:cNvSpPr>
            <p:nvPr/>
          </p:nvSpPr>
          <p:spPr bwMode="auto">
            <a:xfrm>
              <a:off x="1968" y="2203"/>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C</a:t>
              </a:r>
            </a:p>
          </p:txBody>
        </p:sp>
        <p:sp>
          <p:nvSpPr>
            <p:cNvPr id="63" name="Rectangle 1031"/>
            <p:cNvSpPr>
              <a:spLocks noChangeArrowheads="1"/>
            </p:cNvSpPr>
            <p:nvPr/>
          </p:nvSpPr>
          <p:spPr bwMode="auto">
            <a:xfrm>
              <a:off x="2352" y="2203"/>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64" name="Rectangle 1032"/>
            <p:cNvSpPr>
              <a:spLocks noChangeArrowheads="1"/>
            </p:cNvSpPr>
            <p:nvPr/>
          </p:nvSpPr>
          <p:spPr bwMode="auto">
            <a:xfrm>
              <a:off x="2736" y="2203"/>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B</a:t>
              </a:r>
            </a:p>
          </p:txBody>
        </p:sp>
        <p:sp>
          <p:nvSpPr>
            <p:cNvPr id="65" name="Rectangle 1033"/>
            <p:cNvSpPr>
              <a:spLocks noChangeArrowheads="1"/>
            </p:cNvSpPr>
            <p:nvPr/>
          </p:nvSpPr>
          <p:spPr bwMode="auto">
            <a:xfrm>
              <a:off x="3120" y="2203"/>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C</a:t>
              </a:r>
            </a:p>
          </p:txBody>
        </p:sp>
        <p:sp>
          <p:nvSpPr>
            <p:cNvPr id="66" name="Line 1047"/>
            <p:cNvSpPr>
              <a:spLocks noChangeShapeType="1"/>
            </p:cNvSpPr>
            <p:nvPr/>
          </p:nvSpPr>
          <p:spPr bwMode="auto">
            <a:xfrm>
              <a:off x="3648" y="2323"/>
              <a:ext cx="192" cy="0"/>
            </a:xfrm>
            <a:prstGeom prst="line">
              <a:avLst/>
            </a:prstGeom>
            <a:noFill/>
            <a:ln w="76200" cap="rnd">
              <a:solidFill>
                <a:srgbClr val="000000"/>
              </a:solid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67" name="Text Box 1050"/>
            <p:cNvSpPr txBox="1">
              <a:spLocks noChangeArrowheads="1"/>
            </p:cNvSpPr>
            <p:nvPr/>
          </p:nvSpPr>
          <p:spPr bwMode="auto">
            <a:xfrm>
              <a:off x="507" y="2217"/>
              <a:ext cx="550" cy="21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flat disk</a:t>
              </a:r>
            </a:p>
          </p:txBody>
        </p:sp>
      </p:grpSp>
      <p:grpSp>
        <p:nvGrpSpPr>
          <p:cNvPr id="68" name="Group 1054"/>
          <p:cNvGrpSpPr>
            <a:grpSpLocks/>
          </p:cNvGrpSpPr>
          <p:nvPr/>
        </p:nvGrpSpPr>
        <p:grpSpPr bwMode="auto">
          <a:xfrm>
            <a:off x="1282701" y="3328982"/>
            <a:ext cx="5651501" cy="381000"/>
            <a:chOff x="280" y="2592"/>
            <a:chExt cx="3560" cy="240"/>
          </a:xfrm>
        </p:grpSpPr>
        <p:sp>
          <p:nvSpPr>
            <p:cNvPr id="69" name="Rectangle 1034"/>
            <p:cNvSpPr>
              <a:spLocks noChangeArrowheads="1"/>
            </p:cNvSpPr>
            <p:nvPr/>
          </p:nvSpPr>
          <p:spPr bwMode="auto">
            <a:xfrm>
              <a:off x="1200" y="259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70" name="Rectangle 1035"/>
            <p:cNvSpPr>
              <a:spLocks noChangeArrowheads="1"/>
            </p:cNvSpPr>
            <p:nvPr/>
          </p:nvSpPr>
          <p:spPr bwMode="auto">
            <a:xfrm>
              <a:off x="1584" y="259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71" name="Rectangle 1036"/>
            <p:cNvSpPr>
              <a:spLocks noChangeArrowheads="1"/>
            </p:cNvSpPr>
            <p:nvPr/>
          </p:nvSpPr>
          <p:spPr bwMode="auto">
            <a:xfrm>
              <a:off x="1968" y="259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B</a:t>
              </a:r>
            </a:p>
          </p:txBody>
        </p:sp>
        <p:sp>
          <p:nvSpPr>
            <p:cNvPr id="72" name="Rectangle 1037"/>
            <p:cNvSpPr>
              <a:spLocks noChangeArrowheads="1"/>
            </p:cNvSpPr>
            <p:nvPr/>
          </p:nvSpPr>
          <p:spPr bwMode="auto">
            <a:xfrm>
              <a:off x="2352" y="259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C</a:t>
              </a:r>
            </a:p>
          </p:txBody>
        </p:sp>
        <p:sp>
          <p:nvSpPr>
            <p:cNvPr id="73" name="Rectangle 1038"/>
            <p:cNvSpPr>
              <a:spLocks noChangeArrowheads="1"/>
            </p:cNvSpPr>
            <p:nvPr/>
          </p:nvSpPr>
          <p:spPr bwMode="auto">
            <a:xfrm>
              <a:off x="2736" y="259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74" name="Rectangle 1039"/>
            <p:cNvSpPr>
              <a:spLocks noChangeArrowheads="1"/>
            </p:cNvSpPr>
            <p:nvPr/>
          </p:nvSpPr>
          <p:spPr bwMode="auto">
            <a:xfrm>
              <a:off x="3120" y="259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75" name="Line 1048"/>
            <p:cNvSpPr>
              <a:spLocks noChangeShapeType="1"/>
            </p:cNvSpPr>
            <p:nvPr/>
          </p:nvSpPr>
          <p:spPr bwMode="auto">
            <a:xfrm>
              <a:off x="3648" y="2712"/>
              <a:ext cx="192" cy="0"/>
            </a:xfrm>
            <a:prstGeom prst="line">
              <a:avLst/>
            </a:prstGeom>
            <a:noFill/>
            <a:ln w="76200" cap="rnd">
              <a:solidFill>
                <a:srgbClr val="000000"/>
              </a:solid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76" name="Text Box 1051"/>
            <p:cNvSpPr txBox="1">
              <a:spLocks noChangeArrowheads="1"/>
            </p:cNvSpPr>
            <p:nvPr/>
          </p:nvSpPr>
          <p:spPr bwMode="auto">
            <a:xfrm>
              <a:off x="280" y="2606"/>
              <a:ext cx="812" cy="21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skewed disk</a:t>
              </a:r>
            </a:p>
          </p:txBody>
        </p:sp>
      </p:grpSp>
      <p:grpSp>
        <p:nvGrpSpPr>
          <p:cNvPr id="77" name="Group 1053"/>
          <p:cNvGrpSpPr>
            <a:grpSpLocks/>
          </p:cNvGrpSpPr>
          <p:nvPr/>
        </p:nvGrpSpPr>
        <p:grpSpPr bwMode="auto">
          <a:xfrm>
            <a:off x="1500189" y="4014782"/>
            <a:ext cx="5434014" cy="381000"/>
            <a:chOff x="417" y="3072"/>
            <a:chExt cx="3423" cy="240"/>
          </a:xfrm>
        </p:grpSpPr>
        <p:sp>
          <p:nvSpPr>
            <p:cNvPr id="78" name="Rectangle 1040"/>
            <p:cNvSpPr>
              <a:spLocks noChangeArrowheads="1"/>
            </p:cNvSpPr>
            <p:nvPr/>
          </p:nvSpPr>
          <p:spPr bwMode="auto">
            <a:xfrm>
              <a:off x="1200" y="307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79" name="Rectangle 1041"/>
            <p:cNvSpPr>
              <a:spLocks noChangeArrowheads="1"/>
            </p:cNvSpPr>
            <p:nvPr/>
          </p:nvSpPr>
          <p:spPr bwMode="auto">
            <a:xfrm>
              <a:off x="1584" y="307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B</a:t>
              </a:r>
            </a:p>
          </p:txBody>
        </p:sp>
        <p:sp>
          <p:nvSpPr>
            <p:cNvPr id="80" name="Rectangle 1042"/>
            <p:cNvSpPr>
              <a:spLocks noChangeArrowheads="1"/>
            </p:cNvSpPr>
            <p:nvPr/>
          </p:nvSpPr>
          <p:spPr bwMode="auto">
            <a:xfrm>
              <a:off x="1968" y="307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81" name="Rectangle 1043"/>
            <p:cNvSpPr>
              <a:spLocks noChangeArrowheads="1"/>
            </p:cNvSpPr>
            <p:nvPr/>
          </p:nvSpPr>
          <p:spPr bwMode="auto">
            <a:xfrm>
              <a:off x="2352" y="307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C</a:t>
              </a:r>
            </a:p>
          </p:txBody>
        </p:sp>
        <p:sp>
          <p:nvSpPr>
            <p:cNvPr id="82" name="Rectangle 1044"/>
            <p:cNvSpPr>
              <a:spLocks noChangeArrowheads="1"/>
            </p:cNvSpPr>
            <p:nvPr/>
          </p:nvSpPr>
          <p:spPr bwMode="auto">
            <a:xfrm>
              <a:off x="2736" y="307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A</a:t>
              </a:r>
            </a:p>
          </p:txBody>
        </p:sp>
        <p:sp>
          <p:nvSpPr>
            <p:cNvPr id="83" name="Rectangle 1045"/>
            <p:cNvSpPr>
              <a:spLocks noChangeArrowheads="1"/>
            </p:cNvSpPr>
            <p:nvPr/>
          </p:nvSpPr>
          <p:spPr bwMode="auto">
            <a:xfrm>
              <a:off x="3120" y="3072"/>
              <a:ext cx="384" cy="240"/>
            </a:xfrm>
            <a:prstGeom prst="rect">
              <a:avLst/>
            </a:prstGeom>
            <a:solidFill>
              <a:srgbClr val="DADAF6"/>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smtClean="0">
                  <a:ln>
                    <a:noFill/>
                  </a:ln>
                  <a:solidFill>
                    <a:sysClr val="windowText" lastClr="000000"/>
                  </a:solidFill>
                  <a:effectLst/>
                  <a:uLnTx/>
                  <a:uFillTx/>
                </a:rPr>
                <a:t>B</a:t>
              </a:r>
            </a:p>
          </p:txBody>
        </p:sp>
        <p:sp>
          <p:nvSpPr>
            <p:cNvPr id="84" name="Line 1049"/>
            <p:cNvSpPr>
              <a:spLocks noChangeShapeType="1"/>
            </p:cNvSpPr>
            <p:nvPr/>
          </p:nvSpPr>
          <p:spPr bwMode="auto">
            <a:xfrm>
              <a:off x="3648" y="3192"/>
              <a:ext cx="192" cy="0"/>
            </a:xfrm>
            <a:prstGeom prst="line">
              <a:avLst/>
            </a:prstGeom>
            <a:noFill/>
            <a:ln w="76200" cap="rnd">
              <a:solidFill>
                <a:srgbClr val="000000"/>
              </a:solid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85" name="Text Box 1052"/>
            <p:cNvSpPr txBox="1">
              <a:spLocks noChangeArrowheads="1"/>
            </p:cNvSpPr>
            <p:nvPr/>
          </p:nvSpPr>
          <p:spPr bwMode="auto">
            <a:xfrm>
              <a:off x="417" y="3086"/>
              <a:ext cx="656" cy="21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rPr>
                <a:t>multi-disk</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DAB: Digital Audio Broadcasting</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Offers CD-like quality</a:t>
            </a:r>
          </a:p>
          <a:p>
            <a:pPr algn="just"/>
            <a:r>
              <a:rPr lang="en-US" dirty="0" smtClean="0"/>
              <a:t>Immune to interference and multi-path propagation effects</a:t>
            </a:r>
          </a:p>
          <a:p>
            <a:pPr algn="just"/>
            <a:r>
              <a:rPr lang="en-US" dirty="0" smtClean="0"/>
              <a:t>Uses Single Frequency Networks (SFN)</a:t>
            </a:r>
          </a:p>
          <a:p>
            <a:pPr lvl="1" algn="just"/>
            <a:r>
              <a:rPr lang="en-IN" dirty="0" smtClean="0"/>
              <a:t>All senders transmitting the same radio program operate at the same frequency.</a:t>
            </a:r>
          </a:p>
          <a:p>
            <a:pPr lvl="2" algn="just"/>
            <a:r>
              <a:rPr lang="en-IN" dirty="0" smtClean="0"/>
              <a:t>A single radio station only needs one frequency throughout the whole country.</a:t>
            </a:r>
          </a:p>
          <a:p>
            <a:pPr algn="just"/>
            <a:r>
              <a:rPr lang="en-IN" dirty="0" smtClean="0"/>
              <a:t>DAB transmission power per antenna is orders of magnitude lower compared to traditional FM stations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dirty="0"/>
              <a:t>DAB: Digital Audio Broadcasting</a:t>
            </a:r>
          </a:p>
        </p:txBody>
      </p:sp>
      <p:sp>
        <p:nvSpPr>
          <p:cNvPr id="67587" name="Rectangle 3"/>
          <p:cNvSpPr>
            <a:spLocks noGrp="1" noChangeArrowheads="1"/>
          </p:cNvSpPr>
          <p:nvPr>
            <p:ph type="body" idx="1"/>
          </p:nvPr>
        </p:nvSpPr>
        <p:spPr>
          <a:xfrm>
            <a:off x="285720" y="1142984"/>
            <a:ext cx="8501122" cy="5286412"/>
          </a:xfrm>
        </p:spPr>
        <p:txBody>
          <a:bodyPr>
            <a:normAutofit fontScale="92500" lnSpcReduction="20000"/>
          </a:bodyPr>
          <a:lstStyle/>
          <a:p>
            <a:pPr algn="just"/>
            <a:r>
              <a:rPr lang="en-IN" dirty="0" smtClean="0"/>
              <a:t>Uses VHF (174–230 MHz) and UHF frequency bands (L-band :1452–1492 MHz).</a:t>
            </a:r>
          </a:p>
          <a:p>
            <a:pPr algn="just"/>
            <a:r>
              <a:rPr lang="en-IN" dirty="0" smtClean="0"/>
              <a:t>Modulation scheme used is DQPSK.</a:t>
            </a:r>
            <a:endParaRPr lang="en-US" dirty="0" smtClean="0"/>
          </a:p>
          <a:p>
            <a:pPr algn="just"/>
            <a:r>
              <a:rPr lang="en-US" dirty="0" smtClean="0"/>
              <a:t>Uses COFDM (Coded Orthogonal Frequency Division Multiplex)</a:t>
            </a:r>
          </a:p>
          <a:p>
            <a:pPr lvl="1" algn="just"/>
            <a:r>
              <a:rPr lang="en-US" dirty="0" smtClean="0"/>
              <a:t>192 to 1536 subcarriers (</a:t>
            </a:r>
            <a:r>
              <a:rPr lang="en-IN" dirty="0" smtClean="0"/>
              <a:t>ensemble)</a:t>
            </a:r>
            <a:r>
              <a:rPr lang="en-US" dirty="0" smtClean="0"/>
              <a:t> within a 1.5 MHz channel.</a:t>
            </a:r>
          </a:p>
          <a:p>
            <a:pPr algn="just"/>
            <a:r>
              <a:rPr lang="en-IN" dirty="0" smtClean="0"/>
              <a:t>Uses FEC to reduce the error rate and introduces guard spaces between single symbols during transmission.</a:t>
            </a:r>
          </a:p>
          <a:p>
            <a:pPr algn="just"/>
            <a:r>
              <a:rPr lang="en-IN" dirty="0" smtClean="0"/>
              <a:t>Reduces ISI to a minimum</a:t>
            </a:r>
          </a:p>
          <a:p>
            <a:pPr algn="just"/>
            <a:r>
              <a:rPr lang="en-IN" dirty="0" smtClean="0"/>
              <a:t>Can benefit from multipath propagation by recombining the signals from different paths.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DAB ENSEMBLE</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t="8696"/>
          <a:stretch>
            <a:fillRect/>
          </a:stretch>
        </p:blipFill>
        <p:spPr bwMode="auto">
          <a:xfrm>
            <a:off x="500034" y="1785926"/>
            <a:ext cx="8143932" cy="450059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71462"/>
            <a:ext cx="8229600" cy="1143000"/>
          </a:xfrm>
        </p:spPr>
        <p:txBody>
          <a:bodyPr>
            <a:normAutofit/>
          </a:bodyPr>
          <a:lstStyle/>
          <a:p>
            <a:r>
              <a:rPr lang="en-IN" dirty="0" smtClean="0"/>
              <a:t>Multi-Carrier Modulation</a:t>
            </a:r>
            <a:endParaRPr lang="de-DE" dirty="0"/>
          </a:p>
        </p:txBody>
      </p:sp>
      <p:sp>
        <p:nvSpPr>
          <p:cNvPr id="114691" name="Rectangle 3"/>
          <p:cNvSpPr>
            <a:spLocks noGrp="1" noChangeArrowheads="1"/>
          </p:cNvSpPr>
          <p:nvPr>
            <p:ph type="body" idx="1"/>
          </p:nvPr>
        </p:nvSpPr>
        <p:spPr>
          <a:xfrm>
            <a:off x="685800" y="1000108"/>
            <a:ext cx="7772400" cy="5214974"/>
          </a:xfrm>
        </p:spPr>
        <p:txBody>
          <a:bodyPr>
            <a:normAutofit/>
          </a:bodyPr>
          <a:lstStyle/>
          <a:p>
            <a:pPr algn="just">
              <a:lnSpc>
                <a:spcPct val="90000"/>
              </a:lnSpc>
            </a:pPr>
            <a:r>
              <a:rPr lang="de-DE" dirty="0" smtClean="0"/>
              <a:t>OFDM or COFDM</a:t>
            </a:r>
          </a:p>
          <a:p>
            <a:pPr algn="just">
              <a:lnSpc>
                <a:spcPct val="90000"/>
              </a:lnSpc>
            </a:pPr>
            <a:endParaRPr lang="de-DE" dirty="0" smtClean="0"/>
          </a:p>
          <a:p>
            <a:pPr algn="just">
              <a:lnSpc>
                <a:spcPct val="90000"/>
              </a:lnSpc>
            </a:pPr>
            <a:endParaRPr lang="de-DE" dirty="0" smtClean="0"/>
          </a:p>
          <a:p>
            <a:pPr algn="just">
              <a:lnSpc>
                <a:spcPct val="90000"/>
              </a:lnSpc>
            </a:pPr>
            <a:endParaRPr lang="de-DE" dirty="0" smtClean="0"/>
          </a:p>
          <a:p>
            <a:pPr algn="just">
              <a:lnSpc>
                <a:spcPct val="90000"/>
              </a:lnSpc>
            </a:pPr>
            <a:r>
              <a:rPr lang="de-DE" dirty="0" smtClean="0"/>
              <a:t>Parallel data transmission </a:t>
            </a:r>
            <a:r>
              <a:rPr lang="de-DE" dirty="0"/>
              <a:t>on several orthogonal subcarriers with lower </a:t>
            </a:r>
            <a:r>
              <a:rPr lang="de-DE" dirty="0" smtClean="0"/>
              <a:t>rate</a:t>
            </a:r>
          </a:p>
          <a:p>
            <a:pPr algn="just">
              <a:lnSpc>
                <a:spcPct val="90000"/>
              </a:lnSpc>
            </a:pPr>
            <a:r>
              <a:rPr lang="de-DE" dirty="0" smtClean="0"/>
              <a:t>Maximum of one subcarrier frequency appears exactly at a frequency where all other subcarriers equal zero</a:t>
            </a:r>
          </a:p>
          <a:p>
            <a:pPr algn="just">
              <a:lnSpc>
                <a:spcPct val="90000"/>
              </a:lnSpc>
            </a:pPr>
            <a:endParaRPr lang="de-DE" dirty="0"/>
          </a:p>
        </p:txBody>
      </p:sp>
      <p:grpSp>
        <p:nvGrpSpPr>
          <p:cNvPr id="2" name="Group 5"/>
          <p:cNvGrpSpPr>
            <a:grpSpLocks/>
          </p:cNvGrpSpPr>
          <p:nvPr/>
        </p:nvGrpSpPr>
        <p:grpSpPr bwMode="auto">
          <a:xfrm>
            <a:off x="2057400" y="1393824"/>
            <a:ext cx="4965700" cy="1892300"/>
            <a:chOff x="1536" y="1208"/>
            <a:chExt cx="3128" cy="1192"/>
          </a:xfrm>
        </p:grpSpPr>
        <p:sp>
          <p:nvSpPr>
            <p:cNvPr id="114694" name="Line 6"/>
            <p:cNvSpPr>
              <a:spLocks noChangeShapeType="1"/>
            </p:cNvSpPr>
            <p:nvPr/>
          </p:nvSpPr>
          <p:spPr bwMode="auto">
            <a:xfrm flipV="1">
              <a:off x="1776" y="1660"/>
              <a:ext cx="712" cy="720"/>
            </a:xfrm>
            <a:prstGeom prst="line">
              <a:avLst/>
            </a:prstGeom>
            <a:noFill/>
            <a:ln w="9525">
              <a:solidFill>
                <a:schemeClr val="tx1"/>
              </a:solidFill>
              <a:round/>
              <a:headEnd type="triangle" w="med" len="med"/>
              <a:tailEnd/>
            </a:ln>
            <a:effectLst/>
          </p:spPr>
          <p:txBody>
            <a:bodyPr wrap="none" anchor="ctr"/>
            <a:lstStyle/>
            <a:p>
              <a:endParaRPr lang="en-IN"/>
            </a:p>
          </p:txBody>
        </p:sp>
        <p:sp>
          <p:nvSpPr>
            <p:cNvPr id="114695" name="Line 7"/>
            <p:cNvSpPr>
              <a:spLocks noChangeShapeType="1"/>
            </p:cNvSpPr>
            <p:nvPr/>
          </p:nvSpPr>
          <p:spPr bwMode="auto">
            <a:xfrm>
              <a:off x="2488" y="1276"/>
              <a:ext cx="0" cy="384"/>
            </a:xfrm>
            <a:prstGeom prst="line">
              <a:avLst/>
            </a:prstGeom>
            <a:noFill/>
            <a:ln w="9525">
              <a:solidFill>
                <a:schemeClr val="tx1"/>
              </a:solidFill>
              <a:round/>
              <a:headEnd type="triangle" w="med" len="med"/>
              <a:tailEnd/>
            </a:ln>
            <a:effectLst/>
          </p:spPr>
          <p:txBody>
            <a:bodyPr wrap="none" anchor="ctr"/>
            <a:lstStyle/>
            <a:p>
              <a:endParaRPr lang="en-IN"/>
            </a:p>
          </p:txBody>
        </p:sp>
        <p:sp>
          <p:nvSpPr>
            <p:cNvPr id="114696" name="Line 8"/>
            <p:cNvSpPr>
              <a:spLocks noChangeShapeType="1"/>
            </p:cNvSpPr>
            <p:nvPr/>
          </p:nvSpPr>
          <p:spPr bwMode="auto">
            <a:xfrm>
              <a:off x="2488" y="1660"/>
              <a:ext cx="212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14697" name="AutoShape 9"/>
            <p:cNvSpPr>
              <a:spLocks noChangeArrowheads="1"/>
            </p:cNvSpPr>
            <p:nvPr/>
          </p:nvSpPr>
          <p:spPr bwMode="auto">
            <a:xfrm>
              <a:off x="1872" y="1468"/>
              <a:ext cx="2496" cy="768"/>
            </a:xfrm>
            <a:prstGeom prst="cube">
              <a:avLst>
                <a:gd name="adj" fmla="val 74218"/>
              </a:avLst>
            </a:prstGeom>
            <a:solidFill>
              <a:srgbClr val="FF6699"/>
            </a:solidFill>
            <a:ln w="9525">
              <a:solidFill>
                <a:schemeClr val="tx1"/>
              </a:solidFill>
              <a:miter lim="800000"/>
              <a:headEnd/>
              <a:tailEnd/>
            </a:ln>
            <a:effectLst/>
          </p:spPr>
          <p:txBody>
            <a:bodyPr wrap="none" anchor="ctr"/>
            <a:lstStyle/>
            <a:p>
              <a:endParaRPr lang="en-IN"/>
            </a:p>
          </p:txBody>
        </p:sp>
        <p:sp>
          <p:nvSpPr>
            <p:cNvPr id="114698" name="AutoShape 10"/>
            <p:cNvSpPr>
              <a:spLocks noChangeArrowheads="1"/>
            </p:cNvSpPr>
            <p:nvPr/>
          </p:nvSpPr>
          <p:spPr bwMode="auto">
            <a:xfrm>
              <a:off x="1536" y="1440"/>
              <a:ext cx="288" cy="308"/>
            </a:xfrm>
            <a:prstGeom prst="cube">
              <a:avLst>
                <a:gd name="adj" fmla="val 25000"/>
              </a:avLst>
            </a:prstGeom>
            <a:solidFill>
              <a:srgbClr val="FF6699"/>
            </a:solidFill>
            <a:ln w="9525">
              <a:solidFill>
                <a:schemeClr val="tx1"/>
              </a:solidFill>
              <a:miter lim="800000"/>
              <a:headEnd/>
              <a:tailEnd/>
            </a:ln>
            <a:effectLst/>
          </p:spPr>
          <p:txBody>
            <a:bodyPr wrap="none" anchor="ctr"/>
            <a:lstStyle/>
            <a:p>
              <a:pPr algn="ctr"/>
              <a:r>
                <a:rPr lang="de-DE"/>
                <a:t>k</a:t>
              </a:r>
              <a:r>
                <a:rPr lang="de-DE" baseline="-25000"/>
                <a:t>3</a:t>
              </a:r>
              <a:endParaRPr lang="de-DE"/>
            </a:p>
          </p:txBody>
        </p:sp>
        <p:sp>
          <p:nvSpPr>
            <p:cNvPr id="114699" name="Text Box 11"/>
            <p:cNvSpPr txBox="1">
              <a:spLocks noChangeArrowheads="1"/>
            </p:cNvSpPr>
            <p:nvPr/>
          </p:nvSpPr>
          <p:spPr bwMode="auto">
            <a:xfrm>
              <a:off x="4512" y="1420"/>
              <a:ext cx="152" cy="212"/>
            </a:xfrm>
            <a:prstGeom prst="rect">
              <a:avLst/>
            </a:prstGeom>
            <a:noFill/>
            <a:ln w="9525">
              <a:noFill/>
              <a:miter lim="800000"/>
              <a:headEnd/>
              <a:tailEnd/>
            </a:ln>
            <a:effectLst/>
          </p:spPr>
          <p:txBody>
            <a:bodyPr wrap="none">
              <a:spAutoFit/>
            </a:bodyPr>
            <a:lstStyle/>
            <a:p>
              <a:r>
                <a:rPr lang="de-DE"/>
                <a:t>f</a:t>
              </a:r>
            </a:p>
          </p:txBody>
        </p:sp>
        <p:sp>
          <p:nvSpPr>
            <p:cNvPr id="114700" name="Text Box 12"/>
            <p:cNvSpPr txBox="1">
              <a:spLocks noChangeArrowheads="1"/>
            </p:cNvSpPr>
            <p:nvPr/>
          </p:nvSpPr>
          <p:spPr bwMode="auto">
            <a:xfrm>
              <a:off x="1584" y="2188"/>
              <a:ext cx="152" cy="212"/>
            </a:xfrm>
            <a:prstGeom prst="rect">
              <a:avLst/>
            </a:prstGeom>
            <a:noFill/>
            <a:ln w="9525">
              <a:noFill/>
              <a:miter lim="800000"/>
              <a:headEnd/>
              <a:tailEnd/>
            </a:ln>
            <a:effectLst/>
          </p:spPr>
          <p:txBody>
            <a:bodyPr wrap="none">
              <a:spAutoFit/>
            </a:bodyPr>
            <a:lstStyle/>
            <a:p>
              <a:r>
                <a:rPr lang="de-DE"/>
                <a:t>t</a:t>
              </a:r>
            </a:p>
          </p:txBody>
        </p:sp>
        <p:sp>
          <p:nvSpPr>
            <p:cNvPr id="114701" name="Line 13"/>
            <p:cNvSpPr>
              <a:spLocks noChangeShapeType="1"/>
            </p:cNvSpPr>
            <p:nvPr/>
          </p:nvSpPr>
          <p:spPr bwMode="auto">
            <a:xfrm flipV="1">
              <a:off x="2016" y="1468"/>
              <a:ext cx="576" cy="576"/>
            </a:xfrm>
            <a:prstGeom prst="line">
              <a:avLst/>
            </a:prstGeom>
            <a:noFill/>
            <a:ln w="9525">
              <a:solidFill>
                <a:schemeClr val="tx1"/>
              </a:solidFill>
              <a:round/>
              <a:headEnd/>
              <a:tailEnd/>
            </a:ln>
            <a:effectLst/>
          </p:spPr>
          <p:txBody>
            <a:bodyPr/>
            <a:lstStyle/>
            <a:p>
              <a:endParaRPr lang="en-IN"/>
            </a:p>
          </p:txBody>
        </p:sp>
        <p:sp>
          <p:nvSpPr>
            <p:cNvPr id="114702" name="Line 14"/>
            <p:cNvSpPr>
              <a:spLocks noChangeShapeType="1"/>
            </p:cNvSpPr>
            <p:nvPr/>
          </p:nvSpPr>
          <p:spPr bwMode="auto">
            <a:xfrm flipV="1">
              <a:off x="2304" y="1468"/>
              <a:ext cx="576" cy="576"/>
            </a:xfrm>
            <a:prstGeom prst="line">
              <a:avLst/>
            </a:prstGeom>
            <a:noFill/>
            <a:ln w="9525">
              <a:solidFill>
                <a:schemeClr val="tx1"/>
              </a:solidFill>
              <a:round/>
              <a:headEnd/>
              <a:tailEnd/>
            </a:ln>
            <a:effectLst/>
          </p:spPr>
          <p:txBody>
            <a:bodyPr/>
            <a:lstStyle/>
            <a:p>
              <a:endParaRPr lang="en-IN"/>
            </a:p>
          </p:txBody>
        </p:sp>
        <p:sp>
          <p:nvSpPr>
            <p:cNvPr id="114703" name="Line 15"/>
            <p:cNvSpPr>
              <a:spLocks noChangeShapeType="1"/>
            </p:cNvSpPr>
            <p:nvPr/>
          </p:nvSpPr>
          <p:spPr bwMode="auto">
            <a:xfrm flipV="1">
              <a:off x="2160" y="1468"/>
              <a:ext cx="576" cy="576"/>
            </a:xfrm>
            <a:prstGeom prst="line">
              <a:avLst/>
            </a:prstGeom>
            <a:noFill/>
            <a:ln w="9525">
              <a:solidFill>
                <a:schemeClr val="tx1"/>
              </a:solidFill>
              <a:round/>
              <a:headEnd/>
              <a:tailEnd/>
            </a:ln>
            <a:effectLst/>
          </p:spPr>
          <p:txBody>
            <a:bodyPr/>
            <a:lstStyle/>
            <a:p>
              <a:endParaRPr lang="en-IN"/>
            </a:p>
          </p:txBody>
        </p:sp>
        <p:sp>
          <p:nvSpPr>
            <p:cNvPr id="114704" name="Text Box 16"/>
            <p:cNvSpPr txBox="1">
              <a:spLocks noChangeArrowheads="1"/>
            </p:cNvSpPr>
            <p:nvPr/>
          </p:nvSpPr>
          <p:spPr bwMode="auto">
            <a:xfrm>
              <a:off x="2304" y="1208"/>
              <a:ext cx="180" cy="212"/>
            </a:xfrm>
            <a:prstGeom prst="rect">
              <a:avLst/>
            </a:prstGeom>
            <a:noFill/>
            <a:ln w="9525">
              <a:noFill/>
              <a:miter lim="800000"/>
              <a:headEnd/>
              <a:tailEnd/>
            </a:ln>
            <a:effectLst/>
          </p:spPr>
          <p:txBody>
            <a:bodyPr wrap="none">
              <a:spAutoFit/>
            </a:bodyPr>
            <a:lstStyle/>
            <a:p>
              <a:r>
                <a:rPr lang="de-DE"/>
                <a:t>c</a:t>
              </a:r>
            </a:p>
          </p:txBody>
        </p:sp>
        <p:sp>
          <p:nvSpPr>
            <p:cNvPr id="114705" name="Line 17"/>
            <p:cNvSpPr>
              <a:spLocks noChangeShapeType="1"/>
            </p:cNvSpPr>
            <p:nvPr/>
          </p:nvSpPr>
          <p:spPr bwMode="auto">
            <a:xfrm>
              <a:off x="2016" y="2044"/>
              <a:ext cx="0" cy="192"/>
            </a:xfrm>
            <a:prstGeom prst="line">
              <a:avLst/>
            </a:prstGeom>
            <a:noFill/>
            <a:ln w="9525">
              <a:solidFill>
                <a:schemeClr val="tx1"/>
              </a:solidFill>
              <a:round/>
              <a:headEnd/>
              <a:tailEnd/>
            </a:ln>
            <a:effectLst/>
          </p:spPr>
          <p:txBody>
            <a:bodyPr/>
            <a:lstStyle/>
            <a:p>
              <a:endParaRPr lang="en-IN"/>
            </a:p>
          </p:txBody>
        </p:sp>
        <p:sp>
          <p:nvSpPr>
            <p:cNvPr id="114706" name="Line 18"/>
            <p:cNvSpPr>
              <a:spLocks noChangeShapeType="1"/>
            </p:cNvSpPr>
            <p:nvPr/>
          </p:nvSpPr>
          <p:spPr bwMode="auto">
            <a:xfrm>
              <a:off x="2160" y="2044"/>
              <a:ext cx="0" cy="192"/>
            </a:xfrm>
            <a:prstGeom prst="line">
              <a:avLst/>
            </a:prstGeom>
            <a:noFill/>
            <a:ln w="9525">
              <a:solidFill>
                <a:schemeClr val="tx1"/>
              </a:solidFill>
              <a:round/>
              <a:headEnd/>
              <a:tailEnd/>
            </a:ln>
            <a:effectLst/>
          </p:spPr>
          <p:txBody>
            <a:bodyPr/>
            <a:lstStyle/>
            <a:p>
              <a:endParaRPr lang="en-IN"/>
            </a:p>
          </p:txBody>
        </p:sp>
        <p:sp>
          <p:nvSpPr>
            <p:cNvPr id="114707" name="Line 19"/>
            <p:cNvSpPr>
              <a:spLocks noChangeShapeType="1"/>
            </p:cNvSpPr>
            <p:nvPr/>
          </p:nvSpPr>
          <p:spPr bwMode="auto">
            <a:xfrm>
              <a:off x="2304" y="2044"/>
              <a:ext cx="0" cy="192"/>
            </a:xfrm>
            <a:prstGeom prst="line">
              <a:avLst/>
            </a:prstGeom>
            <a:noFill/>
            <a:ln w="9525">
              <a:solidFill>
                <a:schemeClr val="tx1"/>
              </a:solidFill>
              <a:round/>
              <a:headEnd/>
              <a:tailEnd/>
            </a:ln>
            <a:effectLst/>
          </p:spPr>
          <p:txBody>
            <a:bodyPr/>
            <a:lstStyle/>
            <a:p>
              <a:endParaRPr lang="en-IN"/>
            </a:p>
          </p:txBody>
        </p:sp>
        <p:sp>
          <p:nvSpPr>
            <p:cNvPr id="114708" name="Line 20"/>
            <p:cNvSpPr>
              <a:spLocks noChangeShapeType="1"/>
            </p:cNvSpPr>
            <p:nvPr/>
          </p:nvSpPr>
          <p:spPr bwMode="auto">
            <a:xfrm>
              <a:off x="2448" y="2044"/>
              <a:ext cx="0" cy="192"/>
            </a:xfrm>
            <a:prstGeom prst="line">
              <a:avLst/>
            </a:prstGeom>
            <a:noFill/>
            <a:ln w="9525">
              <a:solidFill>
                <a:schemeClr val="tx1"/>
              </a:solidFill>
              <a:round/>
              <a:headEnd/>
              <a:tailEnd/>
            </a:ln>
            <a:effectLst/>
          </p:spPr>
          <p:txBody>
            <a:bodyPr/>
            <a:lstStyle/>
            <a:p>
              <a:endParaRPr lang="en-IN"/>
            </a:p>
          </p:txBody>
        </p:sp>
        <p:sp>
          <p:nvSpPr>
            <p:cNvPr id="114709" name="Line 21"/>
            <p:cNvSpPr>
              <a:spLocks noChangeShapeType="1"/>
            </p:cNvSpPr>
            <p:nvPr/>
          </p:nvSpPr>
          <p:spPr bwMode="auto">
            <a:xfrm>
              <a:off x="2592" y="2044"/>
              <a:ext cx="0" cy="192"/>
            </a:xfrm>
            <a:prstGeom prst="line">
              <a:avLst/>
            </a:prstGeom>
            <a:noFill/>
            <a:ln w="9525">
              <a:solidFill>
                <a:schemeClr val="tx1"/>
              </a:solidFill>
              <a:round/>
              <a:headEnd/>
              <a:tailEnd/>
            </a:ln>
            <a:effectLst/>
          </p:spPr>
          <p:txBody>
            <a:bodyPr/>
            <a:lstStyle/>
            <a:p>
              <a:endParaRPr lang="en-IN"/>
            </a:p>
          </p:txBody>
        </p:sp>
        <p:sp>
          <p:nvSpPr>
            <p:cNvPr id="114710" name="Line 22"/>
            <p:cNvSpPr>
              <a:spLocks noChangeShapeType="1"/>
            </p:cNvSpPr>
            <p:nvPr/>
          </p:nvSpPr>
          <p:spPr bwMode="auto">
            <a:xfrm>
              <a:off x="2736" y="2044"/>
              <a:ext cx="0" cy="192"/>
            </a:xfrm>
            <a:prstGeom prst="line">
              <a:avLst/>
            </a:prstGeom>
            <a:noFill/>
            <a:ln w="9525">
              <a:solidFill>
                <a:schemeClr val="tx1"/>
              </a:solidFill>
              <a:round/>
              <a:headEnd/>
              <a:tailEnd/>
            </a:ln>
            <a:effectLst/>
          </p:spPr>
          <p:txBody>
            <a:bodyPr/>
            <a:lstStyle/>
            <a:p>
              <a:endParaRPr lang="en-IN"/>
            </a:p>
          </p:txBody>
        </p:sp>
        <p:sp>
          <p:nvSpPr>
            <p:cNvPr id="114711" name="Line 23"/>
            <p:cNvSpPr>
              <a:spLocks noChangeShapeType="1"/>
            </p:cNvSpPr>
            <p:nvPr/>
          </p:nvSpPr>
          <p:spPr bwMode="auto">
            <a:xfrm>
              <a:off x="2880" y="2044"/>
              <a:ext cx="0" cy="192"/>
            </a:xfrm>
            <a:prstGeom prst="line">
              <a:avLst/>
            </a:prstGeom>
            <a:noFill/>
            <a:ln w="9525">
              <a:solidFill>
                <a:schemeClr val="tx1"/>
              </a:solidFill>
              <a:round/>
              <a:headEnd/>
              <a:tailEnd/>
            </a:ln>
            <a:effectLst/>
          </p:spPr>
          <p:txBody>
            <a:bodyPr/>
            <a:lstStyle/>
            <a:p>
              <a:endParaRPr lang="en-IN"/>
            </a:p>
          </p:txBody>
        </p:sp>
        <p:sp>
          <p:nvSpPr>
            <p:cNvPr id="114712" name="Line 24"/>
            <p:cNvSpPr>
              <a:spLocks noChangeShapeType="1"/>
            </p:cNvSpPr>
            <p:nvPr/>
          </p:nvSpPr>
          <p:spPr bwMode="auto">
            <a:xfrm>
              <a:off x="3024" y="2044"/>
              <a:ext cx="0" cy="192"/>
            </a:xfrm>
            <a:prstGeom prst="line">
              <a:avLst/>
            </a:prstGeom>
            <a:noFill/>
            <a:ln w="9525">
              <a:solidFill>
                <a:schemeClr val="tx1"/>
              </a:solidFill>
              <a:round/>
              <a:headEnd/>
              <a:tailEnd/>
            </a:ln>
            <a:effectLst/>
          </p:spPr>
          <p:txBody>
            <a:bodyPr/>
            <a:lstStyle/>
            <a:p>
              <a:endParaRPr lang="en-IN"/>
            </a:p>
          </p:txBody>
        </p:sp>
        <p:sp>
          <p:nvSpPr>
            <p:cNvPr id="114713" name="Line 25"/>
            <p:cNvSpPr>
              <a:spLocks noChangeShapeType="1"/>
            </p:cNvSpPr>
            <p:nvPr/>
          </p:nvSpPr>
          <p:spPr bwMode="auto">
            <a:xfrm>
              <a:off x="3168" y="2044"/>
              <a:ext cx="0" cy="192"/>
            </a:xfrm>
            <a:prstGeom prst="line">
              <a:avLst/>
            </a:prstGeom>
            <a:noFill/>
            <a:ln w="9525">
              <a:solidFill>
                <a:schemeClr val="tx1"/>
              </a:solidFill>
              <a:round/>
              <a:headEnd/>
              <a:tailEnd/>
            </a:ln>
            <a:effectLst/>
          </p:spPr>
          <p:txBody>
            <a:bodyPr/>
            <a:lstStyle/>
            <a:p>
              <a:endParaRPr lang="en-IN"/>
            </a:p>
          </p:txBody>
        </p:sp>
        <p:sp>
          <p:nvSpPr>
            <p:cNvPr id="114714" name="Line 26"/>
            <p:cNvSpPr>
              <a:spLocks noChangeShapeType="1"/>
            </p:cNvSpPr>
            <p:nvPr/>
          </p:nvSpPr>
          <p:spPr bwMode="auto">
            <a:xfrm>
              <a:off x="3312" y="2044"/>
              <a:ext cx="0" cy="192"/>
            </a:xfrm>
            <a:prstGeom prst="line">
              <a:avLst/>
            </a:prstGeom>
            <a:noFill/>
            <a:ln w="9525">
              <a:solidFill>
                <a:schemeClr val="tx1"/>
              </a:solidFill>
              <a:round/>
              <a:headEnd/>
              <a:tailEnd/>
            </a:ln>
            <a:effectLst/>
          </p:spPr>
          <p:txBody>
            <a:bodyPr/>
            <a:lstStyle/>
            <a:p>
              <a:endParaRPr lang="en-IN"/>
            </a:p>
          </p:txBody>
        </p:sp>
        <p:sp>
          <p:nvSpPr>
            <p:cNvPr id="114715" name="Line 27"/>
            <p:cNvSpPr>
              <a:spLocks noChangeShapeType="1"/>
            </p:cNvSpPr>
            <p:nvPr/>
          </p:nvSpPr>
          <p:spPr bwMode="auto">
            <a:xfrm>
              <a:off x="3456" y="2044"/>
              <a:ext cx="0" cy="192"/>
            </a:xfrm>
            <a:prstGeom prst="line">
              <a:avLst/>
            </a:prstGeom>
            <a:noFill/>
            <a:ln w="9525">
              <a:solidFill>
                <a:schemeClr val="tx1"/>
              </a:solidFill>
              <a:round/>
              <a:headEnd/>
              <a:tailEnd/>
            </a:ln>
            <a:effectLst/>
          </p:spPr>
          <p:txBody>
            <a:bodyPr/>
            <a:lstStyle/>
            <a:p>
              <a:endParaRPr lang="en-IN"/>
            </a:p>
          </p:txBody>
        </p:sp>
        <p:sp>
          <p:nvSpPr>
            <p:cNvPr id="114716" name="Line 28"/>
            <p:cNvSpPr>
              <a:spLocks noChangeShapeType="1"/>
            </p:cNvSpPr>
            <p:nvPr/>
          </p:nvSpPr>
          <p:spPr bwMode="auto">
            <a:xfrm>
              <a:off x="3600" y="2044"/>
              <a:ext cx="0" cy="192"/>
            </a:xfrm>
            <a:prstGeom prst="line">
              <a:avLst/>
            </a:prstGeom>
            <a:noFill/>
            <a:ln w="9525">
              <a:solidFill>
                <a:schemeClr val="tx1"/>
              </a:solidFill>
              <a:round/>
              <a:headEnd/>
              <a:tailEnd/>
            </a:ln>
            <a:effectLst/>
          </p:spPr>
          <p:txBody>
            <a:bodyPr/>
            <a:lstStyle/>
            <a:p>
              <a:endParaRPr lang="en-IN"/>
            </a:p>
          </p:txBody>
        </p:sp>
        <p:sp>
          <p:nvSpPr>
            <p:cNvPr id="114717" name="Line 29"/>
            <p:cNvSpPr>
              <a:spLocks noChangeShapeType="1"/>
            </p:cNvSpPr>
            <p:nvPr/>
          </p:nvSpPr>
          <p:spPr bwMode="auto">
            <a:xfrm flipV="1">
              <a:off x="2448" y="1468"/>
              <a:ext cx="576" cy="576"/>
            </a:xfrm>
            <a:prstGeom prst="line">
              <a:avLst/>
            </a:prstGeom>
            <a:noFill/>
            <a:ln w="9525">
              <a:solidFill>
                <a:schemeClr val="tx1"/>
              </a:solidFill>
              <a:round/>
              <a:headEnd/>
              <a:tailEnd/>
            </a:ln>
            <a:effectLst/>
          </p:spPr>
          <p:txBody>
            <a:bodyPr/>
            <a:lstStyle/>
            <a:p>
              <a:endParaRPr lang="en-IN"/>
            </a:p>
          </p:txBody>
        </p:sp>
        <p:sp>
          <p:nvSpPr>
            <p:cNvPr id="114718" name="Line 30"/>
            <p:cNvSpPr>
              <a:spLocks noChangeShapeType="1"/>
            </p:cNvSpPr>
            <p:nvPr/>
          </p:nvSpPr>
          <p:spPr bwMode="auto">
            <a:xfrm flipV="1">
              <a:off x="2736" y="1468"/>
              <a:ext cx="576" cy="576"/>
            </a:xfrm>
            <a:prstGeom prst="line">
              <a:avLst/>
            </a:prstGeom>
            <a:noFill/>
            <a:ln w="9525">
              <a:solidFill>
                <a:schemeClr val="tx1"/>
              </a:solidFill>
              <a:round/>
              <a:headEnd/>
              <a:tailEnd/>
            </a:ln>
            <a:effectLst/>
          </p:spPr>
          <p:txBody>
            <a:bodyPr/>
            <a:lstStyle/>
            <a:p>
              <a:endParaRPr lang="en-IN"/>
            </a:p>
          </p:txBody>
        </p:sp>
        <p:sp>
          <p:nvSpPr>
            <p:cNvPr id="114719" name="Line 31"/>
            <p:cNvSpPr>
              <a:spLocks noChangeShapeType="1"/>
            </p:cNvSpPr>
            <p:nvPr/>
          </p:nvSpPr>
          <p:spPr bwMode="auto">
            <a:xfrm flipV="1">
              <a:off x="2592" y="1468"/>
              <a:ext cx="576" cy="576"/>
            </a:xfrm>
            <a:prstGeom prst="line">
              <a:avLst/>
            </a:prstGeom>
            <a:noFill/>
            <a:ln w="9525">
              <a:solidFill>
                <a:schemeClr val="tx1"/>
              </a:solidFill>
              <a:round/>
              <a:headEnd/>
              <a:tailEnd/>
            </a:ln>
            <a:effectLst/>
          </p:spPr>
          <p:txBody>
            <a:bodyPr/>
            <a:lstStyle/>
            <a:p>
              <a:endParaRPr lang="en-IN"/>
            </a:p>
          </p:txBody>
        </p:sp>
        <p:sp>
          <p:nvSpPr>
            <p:cNvPr id="114720" name="Line 32"/>
            <p:cNvSpPr>
              <a:spLocks noChangeShapeType="1"/>
            </p:cNvSpPr>
            <p:nvPr/>
          </p:nvSpPr>
          <p:spPr bwMode="auto">
            <a:xfrm flipV="1">
              <a:off x="2880" y="1468"/>
              <a:ext cx="576" cy="576"/>
            </a:xfrm>
            <a:prstGeom prst="line">
              <a:avLst/>
            </a:prstGeom>
            <a:noFill/>
            <a:ln w="9525">
              <a:solidFill>
                <a:schemeClr val="tx1"/>
              </a:solidFill>
              <a:round/>
              <a:headEnd/>
              <a:tailEnd/>
            </a:ln>
            <a:effectLst/>
          </p:spPr>
          <p:txBody>
            <a:bodyPr/>
            <a:lstStyle/>
            <a:p>
              <a:endParaRPr lang="en-IN"/>
            </a:p>
          </p:txBody>
        </p:sp>
        <p:sp>
          <p:nvSpPr>
            <p:cNvPr id="114721" name="Line 33"/>
            <p:cNvSpPr>
              <a:spLocks noChangeShapeType="1"/>
            </p:cNvSpPr>
            <p:nvPr/>
          </p:nvSpPr>
          <p:spPr bwMode="auto">
            <a:xfrm flipV="1">
              <a:off x="3168" y="1468"/>
              <a:ext cx="576" cy="576"/>
            </a:xfrm>
            <a:prstGeom prst="line">
              <a:avLst/>
            </a:prstGeom>
            <a:noFill/>
            <a:ln w="9525">
              <a:solidFill>
                <a:schemeClr val="tx1"/>
              </a:solidFill>
              <a:round/>
              <a:headEnd/>
              <a:tailEnd/>
            </a:ln>
            <a:effectLst/>
          </p:spPr>
          <p:txBody>
            <a:bodyPr/>
            <a:lstStyle/>
            <a:p>
              <a:endParaRPr lang="en-IN"/>
            </a:p>
          </p:txBody>
        </p:sp>
        <p:sp>
          <p:nvSpPr>
            <p:cNvPr id="114722" name="Line 34"/>
            <p:cNvSpPr>
              <a:spLocks noChangeShapeType="1"/>
            </p:cNvSpPr>
            <p:nvPr/>
          </p:nvSpPr>
          <p:spPr bwMode="auto">
            <a:xfrm flipV="1">
              <a:off x="3024" y="1468"/>
              <a:ext cx="576" cy="576"/>
            </a:xfrm>
            <a:prstGeom prst="line">
              <a:avLst/>
            </a:prstGeom>
            <a:noFill/>
            <a:ln w="9525">
              <a:solidFill>
                <a:schemeClr val="tx1"/>
              </a:solidFill>
              <a:round/>
              <a:headEnd/>
              <a:tailEnd/>
            </a:ln>
            <a:effectLst/>
          </p:spPr>
          <p:txBody>
            <a:bodyPr/>
            <a:lstStyle/>
            <a:p>
              <a:endParaRPr lang="en-IN"/>
            </a:p>
          </p:txBody>
        </p:sp>
        <p:sp>
          <p:nvSpPr>
            <p:cNvPr id="114723" name="Line 35"/>
            <p:cNvSpPr>
              <a:spLocks noChangeShapeType="1"/>
            </p:cNvSpPr>
            <p:nvPr/>
          </p:nvSpPr>
          <p:spPr bwMode="auto">
            <a:xfrm flipV="1">
              <a:off x="3312" y="1468"/>
              <a:ext cx="576" cy="576"/>
            </a:xfrm>
            <a:prstGeom prst="line">
              <a:avLst/>
            </a:prstGeom>
            <a:noFill/>
            <a:ln w="9525">
              <a:solidFill>
                <a:schemeClr val="tx1"/>
              </a:solidFill>
              <a:round/>
              <a:headEnd/>
              <a:tailEnd/>
            </a:ln>
            <a:effectLst/>
          </p:spPr>
          <p:txBody>
            <a:bodyPr/>
            <a:lstStyle/>
            <a:p>
              <a:endParaRPr lang="en-IN"/>
            </a:p>
          </p:txBody>
        </p:sp>
        <p:sp>
          <p:nvSpPr>
            <p:cNvPr id="114724" name="Line 36"/>
            <p:cNvSpPr>
              <a:spLocks noChangeShapeType="1"/>
            </p:cNvSpPr>
            <p:nvPr/>
          </p:nvSpPr>
          <p:spPr bwMode="auto">
            <a:xfrm flipV="1">
              <a:off x="3600" y="1468"/>
              <a:ext cx="576" cy="576"/>
            </a:xfrm>
            <a:prstGeom prst="line">
              <a:avLst/>
            </a:prstGeom>
            <a:noFill/>
            <a:ln w="9525">
              <a:solidFill>
                <a:schemeClr val="tx1"/>
              </a:solidFill>
              <a:round/>
              <a:headEnd/>
              <a:tailEnd/>
            </a:ln>
            <a:effectLst/>
          </p:spPr>
          <p:txBody>
            <a:bodyPr/>
            <a:lstStyle/>
            <a:p>
              <a:endParaRPr lang="en-IN"/>
            </a:p>
          </p:txBody>
        </p:sp>
        <p:sp>
          <p:nvSpPr>
            <p:cNvPr id="114725" name="Line 37"/>
            <p:cNvSpPr>
              <a:spLocks noChangeShapeType="1"/>
            </p:cNvSpPr>
            <p:nvPr/>
          </p:nvSpPr>
          <p:spPr bwMode="auto">
            <a:xfrm flipV="1">
              <a:off x="3456" y="1468"/>
              <a:ext cx="576" cy="576"/>
            </a:xfrm>
            <a:prstGeom prst="line">
              <a:avLst/>
            </a:prstGeom>
            <a:noFill/>
            <a:ln w="9525">
              <a:solidFill>
                <a:schemeClr val="tx1"/>
              </a:solidFill>
              <a:round/>
              <a:headEnd/>
              <a:tailEnd/>
            </a:ln>
            <a:effectLst/>
          </p:spPr>
          <p:txBody>
            <a:bodyPr/>
            <a:lstStyle/>
            <a:p>
              <a:endParaRPr lang="en-IN"/>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DAB</a:t>
            </a:r>
            <a:endParaRPr lang="en-IN" dirty="0"/>
          </a:p>
        </p:txBody>
      </p:sp>
      <p:sp>
        <p:nvSpPr>
          <p:cNvPr id="3" name="Content Placeholder 2"/>
          <p:cNvSpPr>
            <a:spLocks noGrp="1"/>
          </p:cNvSpPr>
          <p:nvPr>
            <p:ph idx="1"/>
          </p:nvPr>
        </p:nvSpPr>
        <p:spPr>
          <a:xfrm>
            <a:off x="285720" y="1600200"/>
            <a:ext cx="8572560" cy="4525963"/>
          </a:xfrm>
        </p:spPr>
        <p:txBody>
          <a:bodyPr/>
          <a:lstStyle/>
          <a:p>
            <a:pPr algn="just"/>
            <a:r>
              <a:rPr lang="en-IN" dirty="0" smtClean="0"/>
              <a:t>Can transmit up to 6 stereo audio programmes in 1.5MHz Channel</a:t>
            </a:r>
          </a:p>
          <a:p>
            <a:pPr lvl="1" algn="just"/>
            <a:r>
              <a:rPr lang="en-IN" dirty="0" smtClean="0"/>
              <a:t>data rate of 192 </a:t>
            </a:r>
            <a:r>
              <a:rPr lang="en-IN" dirty="0" err="1" smtClean="0"/>
              <a:t>kbit</a:t>
            </a:r>
            <a:r>
              <a:rPr lang="en-IN" dirty="0" smtClean="0"/>
              <a:t>/s each.</a:t>
            </a:r>
          </a:p>
          <a:p>
            <a:pPr algn="just"/>
            <a:r>
              <a:rPr lang="en-IN" dirty="0" smtClean="0"/>
              <a:t>For DAB transmission system, audio is just another type of data</a:t>
            </a:r>
            <a:endParaRPr lang="en-IN" dirty="0"/>
          </a:p>
        </p:txBody>
      </p:sp>
    </p:spTree>
  </p:cSld>
  <p:clrMapOvr>
    <a:masterClrMapping/>
  </p:clrMapOvr>
</p:sld>
</file>

<file path=ppt/theme/theme1.xml><?xml version="1.0" encoding="utf-8"?>
<a:theme xmlns:a="http://schemas.openxmlformats.org/drawingml/2006/main" name="Welcome">
  <a:themeElements>
    <a:clrScheme name="Custom 1">
      <a:dk1>
        <a:srgbClr val="D0FAFF"/>
      </a:dk1>
      <a:lt1>
        <a:srgbClr val="D0FAFF"/>
      </a:lt1>
      <a:dk2>
        <a:srgbClr val="D0FAFF"/>
      </a:dk2>
      <a:lt2>
        <a:srgbClr val="000000"/>
      </a:lt2>
      <a:accent1>
        <a:srgbClr val="006AED"/>
      </a:accent1>
      <a:accent2>
        <a:srgbClr val="0087BF"/>
      </a:accent2>
      <a:accent3>
        <a:srgbClr val="000000"/>
      </a:accent3>
      <a:accent4>
        <a:srgbClr val="9DBB3F"/>
      </a:accent4>
      <a:accent5>
        <a:srgbClr val="C77CC7"/>
      </a:accent5>
      <a:accent6>
        <a:srgbClr val="000000"/>
      </a:accent6>
      <a:hlink>
        <a:srgbClr val="E78707"/>
      </a:hlink>
      <a:folHlink>
        <a:srgbClr val="C618BA"/>
      </a:folHlink>
    </a:clrScheme>
    <a:fontScheme name="Welcome">
      <a:majorFont>
        <a:latin typeface="Book Antiqua"/>
        <a:ea typeface=""/>
        <a:cs typeface=""/>
        <a:font script="Jpan" typeface="ＭＳ Ｐゴシック"/>
        <a:font script="Hang" typeface="돋움"/>
        <a:font script="Hans" typeface="华文中宋"/>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elcome">
      <a:fillStyleLst>
        <a:solidFill>
          <a:schemeClr val="phClr">
            <a:tint val="100000"/>
            <a:shade val="100000"/>
            <a:hueMod val="100000"/>
            <a:satMod val="150000"/>
          </a:schemeClr>
        </a:solidFill>
        <a:gradFill rotWithShape="1">
          <a:gsLst>
            <a:gs pos="0">
              <a:schemeClr val="phClr">
                <a:tint val="10000"/>
                <a:shade val="100000"/>
                <a:hueMod val="100000"/>
                <a:satMod val="1000000"/>
              </a:schemeClr>
            </a:gs>
            <a:gs pos="100000">
              <a:schemeClr val="phClr">
                <a:tint val="100000"/>
                <a:shade val="100000"/>
                <a:hueMod val="100000"/>
                <a:satMod val="300000"/>
              </a:schemeClr>
            </a:gs>
          </a:gsLst>
          <a:lin ang="16200000" scaled="1"/>
        </a:gradFill>
        <a:gradFill flip="none" rotWithShape="1">
          <a:gsLst>
            <a:gs pos="0">
              <a:schemeClr val="phClr">
                <a:tint val="70000"/>
              </a:schemeClr>
            </a:gs>
            <a:gs pos="30000">
              <a:schemeClr val="phClr">
                <a:tint val="90000"/>
              </a:schemeClr>
            </a:gs>
            <a:gs pos="88000">
              <a:schemeClr val="phClr">
                <a:shade val="30000"/>
              </a:schemeClr>
            </a:gs>
            <a:gs pos="100000">
              <a:schemeClr val="phClr">
                <a:shade val="20000"/>
              </a:schemeClr>
            </a:gs>
          </a:gsLst>
          <a:lin ang="5400000" scaled="1"/>
          <a:tileRect/>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outerShdw blurRad="39000" dist="25400" dir="5400000">
              <a:srgbClr val="000000">
                <a:alpha val="40000"/>
              </a:srgbClr>
            </a:outerShdw>
          </a:effectLst>
        </a:effectStyle>
        <a:effectStyle>
          <a:effectLst>
            <a:outerShdw blurRad="39000" dist="25400" dir="5400000">
              <a:srgbClr val="000000">
                <a:alpha val="30000"/>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Lst>
      <a:bgFillStyleLst>
        <a:solidFill>
          <a:schemeClr val="phClr">
            <a:tint val="100000"/>
            <a:shade val="100000"/>
            <a:hueMod val="100000"/>
            <a:satMod val="100000"/>
          </a:schemeClr>
        </a:solidFill>
        <a:gradFill rotWithShape="1">
          <a:gsLst>
            <a:gs pos="0">
              <a:schemeClr val="phClr">
                <a:tint val="100000"/>
                <a:shade val="30000"/>
                <a:hueMod val="100000"/>
              </a:schemeClr>
            </a:gs>
            <a:gs pos="20000">
              <a:schemeClr val="phClr">
                <a:tint val="100000"/>
                <a:shade val="100000"/>
                <a:hueMod val="100000"/>
              </a:schemeClr>
            </a:gs>
            <a:gs pos="100000">
              <a:schemeClr val="phClr">
                <a:tint val="90000"/>
                <a:shade val="100000"/>
                <a:hueMod val="100000"/>
                <a:satMod val="1600000"/>
              </a:schemeClr>
            </a:gs>
          </a:gsLst>
          <a:lin ang="16200000" scaled="1"/>
        </a:gradFill>
        <a:gradFill rotWithShape="1">
          <a:gsLst>
            <a:gs pos="0">
              <a:schemeClr val="phClr">
                <a:tint val="100000"/>
                <a:shade val="30000"/>
                <a:hueMod val="100000"/>
                <a:satMod val="1600000"/>
              </a:schemeClr>
            </a:gs>
            <a:gs pos="20000">
              <a:schemeClr val="phClr">
                <a:tint val="100000"/>
                <a:shade val="100000"/>
                <a:hueMod val="100000"/>
                <a:satMod val="500000"/>
              </a:schemeClr>
            </a:gs>
            <a:gs pos="100000">
              <a:schemeClr val="phClr">
                <a:tint val="90000"/>
                <a:shade val="100000"/>
                <a:hueMod val="100000"/>
                <a:satMod val="160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2022</TotalTime>
  <Words>1894</Words>
  <Application>Microsoft Office PowerPoint</Application>
  <PresentationFormat>On-screen Show (4:3)</PresentationFormat>
  <Paragraphs>237</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Welcome</vt:lpstr>
      <vt:lpstr>Mobile Computing</vt:lpstr>
      <vt:lpstr>Unidirectional distribution systems</vt:lpstr>
      <vt:lpstr>Broadcast transmission</vt:lpstr>
      <vt:lpstr>Cyclical repetition of data</vt:lpstr>
      <vt:lpstr>DAB: Digital Audio Broadcasting</vt:lpstr>
      <vt:lpstr>DAB: Digital Audio Broadcasting</vt:lpstr>
      <vt:lpstr>EXAMPLE DAB ENSEMBLE</vt:lpstr>
      <vt:lpstr>Multi-Carrier Modulation</vt:lpstr>
      <vt:lpstr>DAB</vt:lpstr>
      <vt:lpstr>DAB Transport mechanisms</vt:lpstr>
      <vt:lpstr>Main service channel (MSC)</vt:lpstr>
      <vt:lpstr>Main service channel (MSC)</vt:lpstr>
      <vt:lpstr>Fast information channel (FIC)</vt:lpstr>
      <vt:lpstr>DAB</vt:lpstr>
      <vt:lpstr>DAB frame structure</vt:lpstr>
      <vt:lpstr>DAB frame structure</vt:lpstr>
      <vt:lpstr>DAB Sender</vt:lpstr>
      <vt:lpstr>Dynamic reconfiguration of the DAB multiplexer</vt:lpstr>
      <vt:lpstr>Dynamic reconfiguration</vt:lpstr>
      <vt:lpstr>Multi-media Object Transfer Protocol</vt:lpstr>
      <vt:lpstr>MOT Object</vt:lpstr>
      <vt:lpstr>MOT Object</vt:lpstr>
      <vt:lpstr>MOT Segmentation Schemes</vt:lpstr>
      <vt:lpstr>Digital Video Broadcasting</vt:lpstr>
      <vt:lpstr>DVB Architecture</vt:lpstr>
      <vt:lpstr>DVB Architecture</vt:lpstr>
      <vt:lpstr>DVB</vt:lpstr>
      <vt:lpstr>DVB</vt:lpstr>
      <vt:lpstr>Types of Contents</vt:lpstr>
      <vt:lpstr>Different contents of  MPEG- 2/DVB containers</vt:lpstr>
      <vt:lpstr>DVB Data Broadcasting</vt:lpstr>
      <vt:lpstr>Profiles for Data Broadcasting</vt:lpstr>
      <vt:lpstr>DVB for High-Speed Internet Access</vt:lpstr>
      <vt:lpstr>Contd..</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dc:title>
  <dc:creator>Amel</dc:creator>
  <cp:lastModifiedBy>Amel</cp:lastModifiedBy>
  <cp:revision>86</cp:revision>
  <dcterms:created xsi:type="dcterms:W3CDTF">2016-02-05T04:32:25Z</dcterms:created>
  <dcterms:modified xsi:type="dcterms:W3CDTF">2016-02-12T01:36:39Z</dcterms:modified>
</cp:coreProperties>
</file>