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1" r:id="rId5"/>
    <p:sldId id="263" r:id="rId6"/>
    <p:sldId id="264" r:id="rId7"/>
    <p:sldId id="260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2DF12-D785-478D-A149-BFAA7FDB48BB}" type="datetimeFigureOut">
              <a:rPr lang="en-US" smtClean="0"/>
              <a:pPr/>
              <a:t>2/22/2016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F992B-3C9F-4526-B150-ECBA89725E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CB09E-A7D4-4E6C-B806-B206282D2F02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96B7E-4DEE-4413-B416-6063BCF36FE0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E013B-235E-4BDA-A17D-4A2BA105011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MSC- </a:t>
            </a:r>
            <a:r>
              <a:rPr lang="en-I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switching </a:t>
            </a:r>
            <a:r>
              <a:rPr lang="en-I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center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B7597-1E68-48AC-9461-4C2858A6CF8F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24E3E-D45C-4A6F-B0E4-BA1A5AC0747B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029D1-C590-44A6-8653-1C359E558209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18755-BDD3-4773-BD8A-930F4D86DC41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7654D-5200-4D7B-A443-152A8ACFF82A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63D8E-5818-4771-AE12-0E89B0FCA15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980F3-0010-459A-A774-285969D5425F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FB51DD-6C56-42F2-AFA1-B6BF9A119F7A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68A5D-CB52-43E5-856E-FE07EA4C819A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6AD4E-8850-408B-8230-4A7049787709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CA934-7C4F-4665-868C-D9EF6796E7B9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51E32-CC15-43C8-A241-35BF331D3A4F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58CAD2-DC47-437F-9D9A-08D59C9416DF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28003-05FE-4782-BE03-332AD317AD6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E44FC-93E4-4321-8AF6-F0F9E49BA7D6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086F9-85CA-4EB9-BD70-8070693778C9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68990-39E0-46DA-A0AA-E31643D149A7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68228-1BAB-41AA-9F25-BDE059719A0D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C379E-9F47-4E06-AAD2-3BC21FF79A62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5B7DDB-DE24-47E8-9943-22E92F5BEDC1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678D7-F96F-41A8-9D93-EFF8A84693B8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A54E4-D0E9-4EB1-B705-62763D7F94FB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868DA-D395-4535-A06A-B1C54E00C1F1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D1668-EDCF-44DF-A830-09A49C62DC26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2B80F-BF2C-4216-B4E1-BEA6F68FD7A0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FFBB7-085F-4B2F-BFF2-4E30C5D9E238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BAD0D3-00E9-43C8-B283-983CDCAA9B8B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5B5D04-6427-4E5B-8DA7-C0ABD45B12CB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867EB-9AC6-41E6-857C-CED3FFA0959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F275B-6C40-4E4F-8C35-39BC6AE091B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ctr"/>
          <a:lstStyle>
            <a:lvl1pPr algn="r">
              <a:defRPr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2792" y="3357562"/>
            <a:ext cx="6400800" cy="1752600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953B-5E90-478B-93D8-03ED64CB7D87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8" name="Chevron 7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82919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35595-F371-4523-8349-501BE2313D2A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154758"/>
          </a:xfrm>
        </p:spPr>
        <p:txBody>
          <a:bodyPr vert="eaVert"/>
          <a:lstStyle>
            <a:lvl1pPr>
              <a:defRPr>
                <a:effectLst>
                  <a:outerShdw blurRad="50800" dist="50800" dir="189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154758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D7E1-726A-413B-A4A1-9473A3F9B5E4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3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0" name="Chevron 9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3AEA-52B6-45E1-8001-D44E93C67CBF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86113"/>
            <a:ext cx="7772400" cy="1362075"/>
          </a:xfrm>
        </p:spPr>
        <p:txBody>
          <a:bodyPr anchor="t"/>
          <a:lstStyle>
            <a:lvl1pPr algn="r">
              <a:defRPr sz="4000" b="0" cap="all"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85926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BEFB-7017-49D7-AC64-4471ECE1927B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9" name="Chevron 8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9DFA-AB8B-4BC8-B97B-EFA639A68D9D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11" name="Chevron 10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50CE-23C6-4F65-A95B-FE29461826EF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07747" y="1332379"/>
            <a:ext cx="6482858" cy="144000"/>
            <a:chOff x="2214546" y="1427612"/>
            <a:chExt cx="6482858" cy="144000"/>
          </a:xfrm>
        </p:grpSpPr>
        <p:sp>
          <p:nvSpPr>
            <p:cNvPr id="7" name="Chevron 6"/>
            <p:cNvSpPr/>
            <p:nvPr userDrawn="1"/>
          </p:nvSpPr>
          <p:spPr>
            <a:xfrm flipH="1">
              <a:off x="8643404" y="1427612"/>
              <a:ext cx="54000" cy="144000"/>
            </a:xfrm>
            <a:prstGeom prst="chevron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214546" y="1490779"/>
              <a:ext cx="6429600" cy="1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alpha val="4000"/>
                  </a:scheme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140CA-8021-46C2-B0E5-95F6519F5DCE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AF71-E57B-4AB7-83C7-07CDD5D2E275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745" y="285728"/>
            <a:ext cx="5106055" cy="1162050"/>
          </a:xfrm>
        </p:spPr>
        <p:txBody>
          <a:bodyPr anchor="ctr">
            <a:normAutofit/>
          </a:bodyPr>
          <a:lstStyle>
            <a:lvl1pPr algn="ctr">
              <a:defRPr sz="32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3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6218"/>
            <a:ext cx="5111750" cy="46796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85729"/>
            <a:ext cx="3008313" cy="5840435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400"/>
            </a:lvl1pPr>
            <a:lvl2pPr marL="457200" indent="0">
              <a:spcAft>
                <a:spcPts val="0"/>
              </a:spcAft>
              <a:buNone/>
              <a:defRPr sz="1200"/>
            </a:lvl2pPr>
            <a:lvl3pPr marL="914400" indent="0">
              <a:spcAft>
                <a:spcPts val="0"/>
              </a:spcAft>
              <a:buNone/>
              <a:defRPr sz="1000"/>
            </a:lvl3pPr>
            <a:lvl4pPr marL="1371600" indent="0">
              <a:spcAft>
                <a:spcPts val="0"/>
              </a:spcAft>
              <a:buNone/>
              <a:defRPr sz="900"/>
            </a:lvl4pPr>
            <a:lvl5pPr marL="1828800" indent="0">
              <a:spcAft>
                <a:spcPts val="0"/>
              </a:spcAft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DCB0-4108-4DB7-87DC-2BC132F53BF2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72" y="615868"/>
            <a:ext cx="928694" cy="5813528"/>
          </a:xfrm>
        </p:spPr>
        <p:txBody>
          <a:bodyPr vert="eaVert" anchor="ctr">
            <a:normAutofit/>
          </a:bodyPr>
          <a:lstStyle>
            <a:lvl1pPr algn="l">
              <a:defRPr sz="2800" b="0" kern="1200" cap="all">
                <a:ln w="11430"/>
                <a:gradFill flip="none" rotWithShape="1">
                  <a:gsLst>
                    <a:gs pos="0">
                      <a:schemeClr val="accent2"/>
                    </a:gs>
                    <a:gs pos="45000">
                      <a:schemeClr val="accent2">
                        <a:tint val="60000"/>
                      </a:schemeClr>
                    </a:gs>
                    <a:gs pos="90000">
                      <a:schemeClr val="accent2">
                        <a:tint val="40000"/>
                      </a:schemeClr>
                    </a:gs>
                    <a:gs pos="100000">
                      <a:schemeClr val="accent2">
                        <a:tint val="2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4450" dist="41910" dir="1860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4348" y="612777"/>
            <a:ext cx="6858048" cy="4745051"/>
          </a:xfrm>
          <a:ln w="38100" cap="flat" cmpd="sng" algn="ctr">
            <a:gradFill flip="none" rotWithShape="1"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path path="rect">
                <a:fillToRect l="100000" t="100000"/>
              </a:path>
              <a:tileRect r="-100000" b="-100000"/>
            </a:gradFill>
            <a:prstDash val="solid"/>
          </a:ln>
          <a:effectLst>
            <a:outerShdw blurRad="38100" dist="50800" dir="5400000" algn="tl" rotWithShape="0">
              <a:srgbClr val="000000">
                <a:alpha val="5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348" y="5500702"/>
            <a:ext cx="6858048" cy="928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C899-494B-430B-B7B5-E2CD797218FB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43042" y="6570000"/>
            <a:ext cx="4214842" cy="28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SheikhooOo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13">
              <a:alphaModFix amt="30000"/>
              <a:duotone>
                <a:schemeClr val="accent1"/>
                <a:srgbClr val="FFFFFF"/>
              </a:duotone>
            </a:blip>
            <a:tile tx="0" ty="0" sx="100000" sy="100000" flip="none" algn="tl"/>
          </a:blipFill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endParaRPr kumimoji="0" lang="zh-CN" altLang="en-US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0" y="6570024"/>
            <a:ext cx="9144000" cy="288000"/>
            <a:chOff x="0" y="6353387"/>
            <a:chExt cx="9144000" cy="361763"/>
          </a:xfrm>
        </p:grpSpPr>
        <p:grpSp>
          <p:nvGrpSpPr>
            <p:cNvPr id="8" name="Group 16"/>
            <p:cNvGrpSpPr/>
            <p:nvPr/>
          </p:nvGrpSpPr>
          <p:grpSpPr>
            <a:xfrm>
              <a:off x="0" y="6353387"/>
              <a:ext cx="8756597" cy="360000"/>
              <a:chOff x="1" y="6353387"/>
              <a:chExt cx="8756597" cy="360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1" y="653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50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  <p:sp>
            <p:nvSpPr>
              <p:cNvPr id="11" name="Freeform 10"/>
              <p:cNvSpPr/>
              <p:nvPr userDrawn="1"/>
            </p:nvSpPr>
            <p:spPr>
              <a:xfrm flipV="1">
                <a:off x="1" y="6353387"/>
                <a:ext cx="8756597" cy="180000"/>
              </a:xfrm>
              <a:custGeom>
                <a:avLst/>
                <a:gdLst/>
                <a:ahLst/>
                <a:cxnLst/>
                <a:rect l="0" t="0" r="0" b="0"/>
                <a:pathLst>
                  <a:path w="7867650" h="177288">
                    <a:moveTo>
                      <a:pt x="7867650" y="177288"/>
                    </a:moveTo>
                    <a:lnTo>
                      <a:pt x="0" y="171450"/>
                    </a:lnTo>
                    <a:lnTo>
                      <a:pt x="0" y="0"/>
                    </a:lnTo>
                    <a:lnTo>
                      <a:pt x="775335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accent1">
                      <a:shade val="75000"/>
                      <a:alpha val="75000"/>
                    </a:schemeClr>
                  </a:gs>
                  <a:gs pos="100000">
                    <a:schemeClr val="accent1">
                      <a:tint val="40000"/>
                      <a:alpha val="5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/>
              </a:p>
            </p:txBody>
          </p:sp>
        </p:grpSp>
        <p:grpSp>
          <p:nvGrpSpPr>
            <p:cNvPr id="9" name="Group 15"/>
            <p:cNvGrpSpPr/>
            <p:nvPr/>
          </p:nvGrpSpPr>
          <p:grpSpPr>
            <a:xfrm>
              <a:off x="8640700" y="6354583"/>
              <a:ext cx="503300" cy="360567"/>
              <a:chOff x="8640700" y="6354583"/>
              <a:chExt cx="503300" cy="360567"/>
            </a:xfrm>
          </p:grpSpPr>
          <p:sp>
            <p:nvSpPr>
              <p:cNvPr id="12" name="Chevron 11"/>
              <p:cNvSpPr/>
              <p:nvPr userDrawn="1"/>
            </p:nvSpPr>
            <p:spPr>
              <a:xfrm flipH="1">
                <a:off x="8640700" y="6354583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100000">
                    <a:schemeClr val="accent1"/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hevron 12"/>
              <p:cNvSpPr/>
              <p:nvPr userDrawn="1"/>
            </p:nvSpPr>
            <p:spPr>
              <a:xfrm flipH="1">
                <a:off x="8767248" y="635515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shade val="75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hevron 13"/>
              <p:cNvSpPr/>
              <p:nvPr userDrawn="1"/>
            </p:nvSpPr>
            <p:spPr>
              <a:xfrm flipH="1">
                <a:off x="8894116" y="6355000"/>
                <a:ext cx="249884" cy="360000"/>
              </a:xfrm>
              <a:prstGeom prst="chevron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shade val="75000"/>
                    </a:schemeClr>
                  </a:gs>
                  <a:gs pos="100000">
                    <a:schemeClr val="accent1">
                      <a:shade val="50000"/>
                      <a:shade val="20000"/>
                    </a:schemeClr>
                  </a:gs>
                </a:gsLst>
                <a:lin ang="10800000" scaled="1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/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1" latinLnBrk="0" hangingPunct="1"/>
                <a:endParaRPr kumimoji="0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threePt" dir="tl">
                <a:rot lat="0" lon="0" rev="7200000"/>
              </a:lightRig>
            </a:scene3d>
            <a:sp3d contourW="6350">
              <a:contourClr>
                <a:schemeClr val="accent1"/>
              </a:contourClr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70000"/>
            <a:ext cx="1643042" cy="288000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DFCD0-0B1E-4658-B88E-76AC5FCC9C56}" type="datetime1">
              <a:rPr lang="en-US" smtClean="0"/>
              <a:pPr/>
              <a:t>2/22/2016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28" y="6570000"/>
            <a:ext cx="571472" cy="288000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BDDA5D72-2F75-447B-915B-F1A5D9EAD0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lang="zh-CN" altLang="en-US" sz="4400" b="1" kern="1200" dirty="0">
          <a:ln w="11430"/>
          <a:gradFill flip="none" rotWithShape="1">
            <a:gsLst>
              <a:gs pos="0">
                <a:schemeClr val="accent2"/>
              </a:gs>
              <a:gs pos="45000">
                <a:schemeClr val="accent2">
                  <a:tint val="60000"/>
                </a:schemeClr>
              </a:gs>
              <a:gs pos="90000">
                <a:schemeClr val="accent2">
                  <a:tint val="40000"/>
                </a:schemeClr>
              </a:gs>
              <a:gs pos="100000">
                <a:schemeClr val="accent2">
                  <a:tint val="20000"/>
                </a:schemeClr>
              </a:gs>
            </a:gsLst>
            <a:lin ang="5400000" scaled="1"/>
            <a:tileRect/>
          </a:gradFill>
          <a:effectLst>
            <a:outerShdw blurRad="44450" dist="41910" dir="3600000" algn="tl">
              <a:srgbClr val="000000">
                <a:alpha val="5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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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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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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Mobile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4929198"/>
            <a:ext cx="7534930" cy="766762"/>
          </a:xfrm>
        </p:spPr>
        <p:txBody>
          <a:bodyPr>
            <a:normAutofit/>
          </a:bodyPr>
          <a:lstStyle/>
          <a:p>
            <a:r>
              <a:rPr lang="en-IN" dirty="0" smtClean="0"/>
              <a:t>Cellular concepts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8017-43B9-45CE-ABA8-0368FDE4B76E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00175"/>
            <a:ext cx="8358246" cy="4572032"/>
          </a:xfrm>
          <a:noFill/>
          <a:ln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800" dirty="0" smtClean="0"/>
              <a:t>If </a:t>
            </a:r>
            <a:r>
              <a:rPr lang="en-US" altLang="zh-TW" sz="2800" dirty="0"/>
              <a:t>cluster size (</a:t>
            </a:r>
            <a:r>
              <a:rPr lang="en-US" altLang="zh-TW" sz="2800" i="1" dirty="0"/>
              <a:t>N</a:t>
            </a:r>
            <a:r>
              <a:rPr lang="en-US" altLang="zh-TW" sz="2800" dirty="0"/>
              <a:t>) is reduced and the geographic area for each cell is kept constant: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/>
              <a:t>The geographic area covered by each </a:t>
            </a:r>
            <a:r>
              <a:rPr lang="en-US" altLang="zh-TW" sz="2400" i="1" dirty="0"/>
              <a:t>cluster </a:t>
            </a:r>
            <a:r>
              <a:rPr lang="en-US" altLang="zh-TW" sz="2400" dirty="0"/>
              <a:t>is smaller, so </a:t>
            </a:r>
            <a:r>
              <a:rPr lang="en-US" altLang="zh-TW" sz="2400" i="1" dirty="0"/>
              <a:t>M </a:t>
            </a:r>
            <a:r>
              <a:rPr lang="en-US" altLang="zh-TW" sz="2400" dirty="0"/>
              <a:t>must ↑ to cover the entire coverage area (more clusters needed).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i="1" dirty="0"/>
              <a:t>S </a:t>
            </a:r>
            <a:r>
              <a:rPr lang="en-US" altLang="zh-TW" sz="2400" dirty="0"/>
              <a:t>remains constant.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/>
              <a:t>So </a:t>
            </a:r>
            <a:r>
              <a:rPr lang="en-US" altLang="zh-TW" sz="2400" i="1" dirty="0"/>
              <a:t>C </a:t>
            </a:r>
            <a:r>
              <a:rPr lang="en-US" altLang="zh-TW" sz="2400" dirty="0"/>
              <a:t>↑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2400" dirty="0"/>
              <a:t>The smallest possible value of </a:t>
            </a:r>
            <a:r>
              <a:rPr lang="en-US" altLang="zh-TW" sz="2400" i="1" dirty="0"/>
              <a:t>N </a:t>
            </a:r>
            <a:r>
              <a:rPr lang="en-US" altLang="zh-TW" sz="2400" dirty="0"/>
              <a:t>is desirable to maximize system capacity.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C688-1202-4360-9C8B-B7B0AB9EC94F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TW" dirty="0"/>
              <a:t>Cluster size </a:t>
            </a:r>
            <a:r>
              <a:rPr lang="en-US" altLang="zh-TW" i="1" dirty="0"/>
              <a:t>N </a:t>
            </a:r>
            <a:r>
              <a:rPr lang="en-US" altLang="zh-TW" dirty="0"/>
              <a:t>determines:</a:t>
            </a:r>
          </a:p>
          <a:p>
            <a:pPr lvl="1" algn="just"/>
            <a:r>
              <a:rPr lang="en-US" altLang="zh-TW" dirty="0" smtClean="0"/>
              <a:t>Distance between </a:t>
            </a:r>
            <a:r>
              <a:rPr lang="en-US" altLang="zh-TW" dirty="0"/>
              <a:t>co-channel cells (</a:t>
            </a:r>
            <a:r>
              <a:rPr lang="en-US" altLang="zh-TW" i="1" dirty="0"/>
              <a:t>D</a:t>
            </a:r>
            <a:r>
              <a:rPr lang="en-US" altLang="zh-TW" dirty="0"/>
              <a:t>)</a:t>
            </a:r>
          </a:p>
          <a:p>
            <a:pPr lvl="1" algn="just"/>
            <a:r>
              <a:rPr lang="en-US" altLang="zh-TW" dirty="0" smtClean="0"/>
              <a:t>Level of </a:t>
            </a:r>
            <a:r>
              <a:rPr lang="en-US" altLang="zh-TW" dirty="0"/>
              <a:t>co-channel interference</a:t>
            </a:r>
          </a:p>
          <a:p>
            <a:pPr lvl="2" algn="just"/>
            <a:r>
              <a:rPr lang="en-US" altLang="zh-TW" dirty="0"/>
              <a:t>A mobile or base station can only tolerate so much interference from other cells using the same frequency and maintain sufficient quality.</a:t>
            </a:r>
          </a:p>
          <a:p>
            <a:pPr algn="just"/>
            <a:r>
              <a:rPr lang="en-US" altLang="zh-TW" dirty="0" smtClean="0"/>
              <a:t>Large </a:t>
            </a:r>
            <a:r>
              <a:rPr lang="en-US" altLang="zh-TW" i="1" dirty="0" smtClean="0"/>
              <a:t>N </a:t>
            </a:r>
            <a:r>
              <a:rPr lang="en-US" altLang="zh-TW" sz="3100" b="1" dirty="0"/>
              <a:t>→</a:t>
            </a:r>
            <a:r>
              <a:rPr lang="en-US" altLang="zh-TW" dirty="0"/>
              <a:t> large </a:t>
            </a:r>
            <a:r>
              <a:rPr lang="en-US" altLang="zh-TW" i="1" dirty="0"/>
              <a:t>D </a:t>
            </a:r>
            <a:r>
              <a:rPr lang="en-US" altLang="zh-TW" sz="3100" b="1" dirty="0"/>
              <a:t>→</a:t>
            </a:r>
            <a:r>
              <a:rPr lang="en-US" altLang="zh-TW" dirty="0"/>
              <a:t> low interference </a:t>
            </a:r>
            <a:r>
              <a:rPr lang="en-US" altLang="zh-TW" sz="3100" b="1" dirty="0"/>
              <a:t>→</a:t>
            </a:r>
            <a:r>
              <a:rPr lang="en-US" altLang="zh-TW" dirty="0"/>
              <a:t> but small </a:t>
            </a:r>
            <a:r>
              <a:rPr lang="en-US" altLang="zh-TW" i="1" dirty="0"/>
              <a:t>M </a:t>
            </a:r>
            <a:r>
              <a:rPr lang="en-US" altLang="zh-TW" dirty="0"/>
              <a:t>and low </a:t>
            </a:r>
            <a:r>
              <a:rPr lang="en-US" altLang="zh-TW" i="1" dirty="0"/>
              <a:t>C </a:t>
            </a:r>
            <a:r>
              <a:rPr lang="en-US" altLang="zh-TW" dirty="0"/>
              <a:t>!</a:t>
            </a:r>
          </a:p>
          <a:p>
            <a:pPr lvl="1" algn="just"/>
            <a:r>
              <a:rPr lang="en-US" altLang="zh-TW" dirty="0"/>
              <a:t>Tradeoff in quality and cluster size.</a:t>
            </a:r>
          </a:p>
          <a:p>
            <a:pPr lvl="1" algn="just"/>
            <a:r>
              <a:rPr lang="en-US" altLang="zh-TW" dirty="0"/>
              <a:t>The larger the capacity for a given geographic area, the poorer the quality.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1DFDD-4DA1-43C6-B5D8-786F23477294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572560" cy="5143536"/>
          </a:xfrm>
        </p:spPr>
        <p:txBody>
          <a:bodyPr>
            <a:normAutofit/>
          </a:bodyPr>
          <a:lstStyle/>
          <a:p>
            <a:pPr algn="just"/>
            <a:r>
              <a:rPr lang="en-US" altLang="zh-TW" i="1" dirty="0"/>
              <a:t>Frequency reuse factor </a:t>
            </a:r>
            <a:r>
              <a:rPr lang="en-US" altLang="zh-TW" dirty="0"/>
              <a:t>= 1 / </a:t>
            </a:r>
            <a:r>
              <a:rPr lang="en-US" altLang="zh-TW" i="1" dirty="0"/>
              <a:t>N</a:t>
            </a:r>
          </a:p>
          <a:p>
            <a:pPr lvl="1" algn="just"/>
            <a:r>
              <a:rPr lang="en-US" altLang="zh-TW" dirty="0" smtClean="0"/>
              <a:t>Each frequency </a:t>
            </a:r>
            <a:r>
              <a:rPr lang="en-US" altLang="zh-TW" dirty="0"/>
              <a:t>is reused every </a:t>
            </a:r>
            <a:r>
              <a:rPr lang="en-US" altLang="zh-TW" i="1" dirty="0"/>
              <a:t>N </a:t>
            </a:r>
            <a:r>
              <a:rPr lang="en-US" altLang="zh-TW" dirty="0"/>
              <a:t>cells</a:t>
            </a:r>
          </a:p>
          <a:p>
            <a:pPr lvl="1" algn="just"/>
            <a:r>
              <a:rPr lang="en-US" altLang="zh-TW" dirty="0" smtClean="0"/>
              <a:t>Each cell </a:t>
            </a:r>
            <a:r>
              <a:rPr lang="en-US" altLang="zh-TW" dirty="0"/>
              <a:t>assigned </a:t>
            </a:r>
            <a:r>
              <a:rPr lang="en-US" altLang="zh-TW" i="1" dirty="0"/>
              <a:t>k </a:t>
            </a:r>
            <a:r>
              <a:rPr lang="en-US" altLang="zh-TW" i="1" dirty="0" smtClean="0"/>
              <a:t>= </a:t>
            </a:r>
            <a:r>
              <a:rPr lang="en-US" altLang="zh-TW" i="1" dirty="0"/>
              <a:t>S </a:t>
            </a:r>
            <a:r>
              <a:rPr lang="en-US" altLang="zh-TW" dirty="0"/>
              <a:t>/</a:t>
            </a:r>
            <a:r>
              <a:rPr lang="en-US" altLang="zh-TW" i="1" dirty="0"/>
              <a:t> N</a:t>
            </a:r>
          </a:p>
          <a:p>
            <a:pPr algn="just"/>
            <a:r>
              <a:rPr lang="en-US" altLang="zh-TW" i="1" dirty="0"/>
              <a:t>N </a:t>
            </a:r>
            <a:r>
              <a:rPr lang="en-US" altLang="zh-TW" dirty="0"/>
              <a:t>cells/cluster</a:t>
            </a:r>
          </a:p>
          <a:p>
            <a:pPr lvl="1" algn="just"/>
            <a:r>
              <a:rPr lang="en-US" altLang="zh-TW" dirty="0" smtClean="0"/>
              <a:t>Connect without </a:t>
            </a:r>
            <a:r>
              <a:rPr lang="en-US" altLang="zh-TW" dirty="0"/>
              <a:t>gaps</a:t>
            </a:r>
          </a:p>
          <a:p>
            <a:pPr lvl="1" algn="just"/>
            <a:r>
              <a:rPr lang="en-US" altLang="zh-TW" dirty="0" smtClean="0"/>
              <a:t>Specific values </a:t>
            </a:r>
            <a:r>
              <a:rPr lang="en-US" altLang="zh-TW" dirty="0"/>
              <a:t>are required for hexagonal geometry</a:t>
            </a:r>
          </a:p>
          <a:p>
            <a:pPr lvl="2" algn="just"/>
            <a:r>
              <a:rPr lang="en-US" altLang="zh-TW" i="1" dirty="0"/>
              <a:t>N = i</a:t>
            </a:r>
            <a:r>
              <a:rPr lang="en-US" altLang="zh-TW" i="1" baseline="30000" dirty="0"/>
              <a:t>2</a:t>
            </a:r>
            <a:r>
              <a:rPr lang="en-US" altLang="zh-TW" i="1" dirty="0"/>
              <a:t> + </a:t>
            </a:r>
            <a:r>
              <a:rPr lang="en-US" altLang="zh-TW" i="1" dirty="0" err="1"/>
              <a:t>i</a:t>
            </a:r>
            <a:r>
              <a:rPr lang="en-US" altLang="zh-TW" i="1" dirty="0"/>
              <a:t> j + j</a:t>
            </a:r>
            <a:r>
              <a:rPr lang="en-US" altLang="zh-TW" i="1" baseline="30000" dirty="0"/>
              <a:t>2  </a:t>
            </a:r>
            <a:r>
              <a:rPr lang="en-US" altLang="zh-TW" dirty="0"/>
              <a:t>where </a:t>
            </a:r>
            <a:r>
              <a:rPr lang="en-US" altLang="zh-TW" i="1" dirty="0" err="1"/>
              <a:t>i</a:t>
            </a:r>
            <a:r>
              <a:rPr lang="en-US" altLang="zh-TW" i="1" dirty="0"/>
              <a:t>, j </a:t>
            </a:r>
            <a:r>
              <a:rPr lang="en-US" altLang="zh-TW"/>
              <a:t>≧ </a:t>
            </a:r>
            <a:r>
              <a:rPr lang="en-US" altLang="zh-TW" smtClean="0"/>
              <a:t>0</a:t>
            </a:r>
            <a:endParaRPr lang="en-US" altLang="zh-TW" dirty="0"/>
          </a:p>
          <a:p>
            <a:pPr lvl="2" algn="just"/>
            <a:r>
              <a:rPr lang="en-US" altLang="zh-TW" dirty="0"/>
              <a:t>Typical </a:t>
            </a:r>
            <a:r>
              <a:rPr lang="en-US" altLang="zh-TW" i="1" dirty="0"/>
              <a:t>N </a:t>
            </a:r>
            <a:r>
              <a:rPr lang="en-US" altLang="zh-TW" dirty="0"/>
              <a:t>values </a:t>
            </a:r>
            <a:r>
              <a:rPr lang="en-US" altLang="zh-TW" sz="2400" b="1" dirty="0"/>
              <a:t>→</a:t>
            </a:r>
            <a:r>
              <a:rPr lang="en-US" altLang="zh-TW" dirty="0"/>
              <a:t> 3, 4, 7, 12; (</a:t>
            </a:r>
            <a:r>
              <a:rPr lang="en-US" altLang="zh-TW" i="1" dirty="0" err="1"/>
              <a:t>i</a:t>
            </a:r>
            <a:r>
              <a:rPr lang="en-US" altLang="zh-TW" i="1" dirty="0"/>
              <a:t>, j</a:t>
            </a:r>
            <a:r>
              <a:rPr lang="en-US" altLang="zh-TW" dirty="0"/>
              <a:t>) = (1,1), (2,0), (2,1), (2,2)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8E0C-1236-4B37-9C2A-F8EB5E9D642B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1480"/>
            <a:ext cx="8229600" cy="5857916"/>
          </a:xfrm>
        </p:spPr>
        <p:txBody>
          <a:bodyPr/>
          <a:lstStyle/>
          <a:p>
            <a:r>
              <a:rPr lang="en-US" altLang="zh-TW" sz="2400" dirty="0"/>
              <a:t>To find the nearest co-channel neighbors of a particular cell</a:t>
            </a:r>
          </a:p>
          <a:p>
            <a:pPr lvl="2">
              <a:buFont typeface="Wingdings" pitchFamily="2" charset="2"/>
              <a:buChar char="n"/>
            </a:pPr>
            <a:r>
              <a:rPr lang="en-US" altLang="zh-TW" dirty="0"/>
              <a:t>(1) Move 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en-US" altLang="zh-TW" dirty="0"/>
              <a:t>cells along any chain of hexagons, then (2) turn 60 degrees and move </a:t>
            </a:r>
            <a:r>
              <a:rPr lang="en-US" altLang="zh-TW" i="1" dirty="0"/>
              <a:t>j </a:t>
            </a:r>
            <a:r>
              <a:rPr lang="en-US" altLang="zh-TW" dirty="0"/>
              <a:t>cells.</a:t>
            </a:r>
          </a:p>
          <a:p>
            <a:pPr lvl="2">
              <a:buFont typeface="Wingdings" pitchFamily="2" charset="2"/>
              <a:buChar char="n"/>
            </a:pPr>
            <a:endParaRPr lang="en-US" altLang="zh-TW" dirty="0"/>
          </a:p>
        </p:txBody>
      </p:sp>
      <p:pic>
        <p:nvPicPr>
          <p:cNvPr id="36868" name="Picture 4" descr="TMP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149494"/>
            <a:ext cx="7416800" cy="40655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EB00-C680-4748-BD50-45DF584AADF9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928670"/>
            <a:ext cx="8137525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E941-AF82-4740-8095-271C461AB12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9750" y="428604"/>
            <a:ext cx="8001000" cy="588170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7D0C-B72F-4C37-8D88-00C2CA89463D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/>
              <a:t>Channel Assignment Strategies</a:t>
            </a:r>
            <a:endParaRPr lang="en-US" altLang="zh-TW" sz="3600" b="1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142984"/>
            <a:ext cx="8501122" cy="509430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sz="2600" dirty="0"/>
              <a:t>Goal is to minimize interference &amp; maximize use of capacity</a:t>
            </a:r>
          </a:p>
          <a:p>
            <a:pPr algn="just"/>
            <a:r>
              <a:rPr lang="en-US" altLang="zh-TW" sz="2600" dirty="0" smtClean="0"/>
              <a:t>Impacts the performance of the system</a:t>
            </a:r>
          </a:p>
          <a:p>
            <a:pPr lvl="1" algn="just"/>
            <a:r>
              <a:rPr lang="en-US" altLang="zh-TW" sz="2200" i="1" dirty="0" smtClean="0"/>
              <a:t>Cell management, hand off management.</a:t>
            </a:r>
          </a:p>
          <a:p>
            <a:pPr algn="just"/>
            <a:r>
              <a:rPr lang="en-US" altLang="zh-TW" sz="2600" dirty="0" smtClean="0"/>
              <a:t>Two main strategies: Fixed or Dynamic</a:t>
            </a:r>
          </a:p>
          <a:p>
            <a:pPr algn="just"/>
            <a:r>
              <a:rPr lang="en-US" altLang="zh-TW" sz="2600" dirty="0" smtClean="0"/>
              <a:t>Fixed</a:t>
            </a:r>
            <a:endParaRPr lang="en-US" altLang="zh-TW" sz="2600" dirty="0"/>
          </a:p>
          <a:p>
            <a:pPr lvl="1" algn="just"/>
            <a:r>
              <a:rPr lang="en-US" altLang="zh-TW" sz="2200" dirty="0" smtClean="0"/>
              <a:t>Each cell </a:t>
            </a:r>
            <a:r>
              <a:rPr lang="en-US" altLang="zh-TW" sz="2200" dirty="0"/>
              <a:t>allocated a </a:t>
            </a:r>
            <a:r>
              <a:rPr lang="en-US" altLang="zh-TW" sz="2200" b="1" dirty="0"/>
              <a:t>pre-determined </a:t>
            </a:r>
            <a:r>
              <a:rPr lang="en-US" altLang="zh-TW" sz="2200" dirty="0"/>
              <a:t>set of voice channels</a:t>
            </a:r>
          </a:p>
          <a:p>
            <a:pPr lvl="2" algn="just"/>
            <a:r>
              <a:rPr lang="en-US" altLang="zh-TW" sz="2100" dirty="0" smtClean="0"/>
              <a:t>Calls within </a:t>
            </a:r>
            <a:r>
              <a:rPr lang="en-US" altLang="zh-TW" sz="2100" dirty="0"/>
              <a:t>cell only served by unused cell channels</a:t>
            </a:r>
          </a:p>
          <a:p>
            <a:pPr lvl="2" algn="just"/>
            <a:r>
              <a:rPr lang="en-US" altLang="zh-TW" sz="2100" dirty="0" smtClean="0"/>
              <a:t>All channels </a:t>
            </a:r>
            <a:r>
              <a:rPr lang="en-US" altLang="zh-TW" sz="2100" dirty="0"/>
              <a:t>used </a:t>
            </a:r>
            <a:r>
              <a:rPr lang="en-US" altLang="zh-TW" sz="2200" b="1" dirty="0"/>
              <a:t>→</a:t>
            </a:r>
            <a:r>
              <a:rPr lang="en-US" altLang="zh-TW" sz="2100" dirty="0"/>
              <a:t> blocked call </a:t>
            </a:r>
            <a:r>
              <a:rPr lang="en-US" altLang="zh-TW" sz="2200" b="1" dirty="0"/>
              <a:t>→</a:t>
            </a:r>
            <a:r>
              <a:rPr lang="en-US" altLang="zh-TW" sz="2100" dirty="0"/>
              <a:t> no service</a:t>
            </a:r>
          </a:p>
          <a:p>
            <a:pPr lvl="1" algn="just"/>
            <a:r>
              <a:rPr lang="en-US" altLang="zh-TW" sz="2200" dirty="0" smtClean="0"/>
              <a:t>Several variations: </a:t>
            </a:r>
            <a:r>
              <a:rPr lang="en-US" altLang="zh-TW" sz="2200" dirty="0" err="1" smtClean="0"/>
              <a:t>Eg</a:t>
            </a:r>
            <a:r>
              <a:rPr lang="en-US" altLang="zh-TW" sz="2200" dirty="0" smtClean="0"/>
              <a:t>-</a:t>
            </a:r>
            <a:r>
              <a:rPr lang="en-US" altLang="zh-TW" sz="2400" dirty="0" smtClean="0"/>
              <a:t> Borrowing strategy:</a:t>
            </a:r>
            <a:endParaRPr lang="en-US" altLang="zh-TW" sz="2200" dirty="0"/>
          </a:p>
          <a:p>
            <a:pPr lvl="2" algn="just"/>
            <a:r>
              <a:rPr lang="en-US" altLang="zh-TW" sz="2100" dirty="0" smtClean="0"/>
              <a:t>MSC </a:t>
            </a:r>
            <a:r>
              <a:rPr lang="en-US" altLang="zh-TW" sz="2100" dirty="0"/>
              <a:t>allows cell to borrow </a:t>
            </a:r>
            <a:r>
              <a:rPr lang="en-US" altLang="zh-TW" sz="2100" dirty="0" smtClean="0"/>
              <a:t>channels </a:t>
            </a:r>
            <a:r>
              <a:rPr lang="en-US" altLang="zh-TW" sz="2100" dirty="0"/>
              <a:t>from an adjacent cell</a:t>
            </a:r>
          </a:p>
          <a:p>
            <a:pPr lvl="2" algn="just"/>
            <a:r>
              <a:rPr lang="en-US" altLang="zh-TW" sz="2100" dirty="0" smtClean="0"/>
              <a:t>Does not disrupt or interfere with any ongoing calls in the donor cell.</a:t>
            </a:r>
            <a:endParaRPr lang="en-US" altLang="zh-TW" sz="2100" dirty="0"/>
          </a:p>
          <a:p>
            <a:pPr algn="just"/>
            <a:endParaRPr lang="en-US" altLang="zh-TW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37EB-AC62-460B-98A8-B6118134040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42984"/>
            <a:ext cx="8501122" cy="52387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Dynamic</a:t>
            </a:r>
          </a:p>
          <a:p>
            <a:pPr lvl="1" algn="just"/>
            <a:r>
              <a:rPr lang="en-US" altLang="zh-TW" dirty="0" smtClean="0"/>
              <a:t>Channels NOT </a:t>
            </a:r>
            <a:r>
              <a:rPr lang="en-US" altLang="zh-TW" dirty="0"/>
              <a:t>allocated permanently</a:t>
            </a:r>
          </a:p>
          <a:p>
            <a:pPr lvl="1" algn="just"/>
            <a:r>
              <a:rPr lang="en-US" altLang="zh-TW" dirty="0" smtClean="0"/>
              <a:t>Call request </a:t>
            </a:r>
            <a:r>
              <a:rPr lang="en-US" altLang="zh-TW" sz="2700" b="1" dirty="0"/>
              <a:t>→</a:t>
            </a:r>
            <a:r>
              <a:rPr lang="en-US" altLang="zh-TW" dirty="0"/>
              <a:t> goes to serving base station </a:t>
            </a:r>
            <a:r>
              <a:rPr lang="en-US" altLang="zh-TW" sz="2700" b="1" dirty="0"/>
              <a:t>→</a:t>
            </a:r>
            <a:r>
              <a:rPr lang="en-US" altLang="zh-TW" dirty="0"/>
              <a:t> goes to MSC</a:t>
            </a:r>
          </a:p>
          <a:p>
            <a:pPr lvl="1" algn="just"/>
            <a:r>
              <a:rPr lang="en-US" altLang="zh-TW" dirty="0"/>
              <a:t>MSC allocates channel “on the fly”</a:t>
            </a:r>
          </a:p>
          <a:p>
            <a:pPr lvl="2" algn="just"/>
            <a:r>
              <a:rPr lang="en-US" altLang="zh-TW" dirty="0" smtClean="0"/>
              <a:t>Allocation strategy </a:t>
            </a:r>
            <a:r>
              <a:rPr lang="en-US" altLang="zh-TW" dirty="0"/>
              <a:t>considers:</a:t>
            </a:r>
          </a:p>
          <a:p>
            <a:pPr lvl="3" algn="just"/>
            <a:r>
              <a:rPr lang="en-US" altLang="zh-TW" sz="2200" dirty="0" smtClean="0"/>
              <a:t>Likelihood of </a:t>
            </a:r>
            <a:r>
              <a:rPr lang="en-US" altLang="zh-TW" sz="2200" dirty="0"/>
              <a:t>future call blocking in the cell</a:t>
            </a:r>
          </a:p>
          <a:p>
            <a:pPr lvl="3" algn="just"/>
            <a:r>
              <a:rPr lang="en-US" altLang="zh-TW" sz="2200" dirty="0" smtClean="0"/>
              <a:t>Reuse distance </a:t>
            </a:r>
            <a:r>
              <a:rPr lang="en-US" altLang="zh-TW" sz="2200" dirty="0"/>
              <a:t>(interference potential with other cells that are using the same frequency)</a:t>
            </a:r>
          </a:p>
          <a:p>
            <a:pPr lvl="3" algn="just"/>
            <a:r>
              <a:rPr lang="en-US" altLang="zh-TW" sz="2200" dirty="0" smtClean="0"/>
              <a:t>Channel usage frequency</a:t>
            </a:r>
            <a:endParaRPr lang="en-US" altLang="zh-TW" sz="2200" dirty="0"/>
          </a:p>
          <a:p>
            <a:pPr lvl="1" algn="just"/>
            <a:r>
              <a:rPr lang="en-US" altLang="zh-TW" dirty="0"/>
              <a:t>All frequencies in a market are available to be </a:t>
            </a:r>
            <a:r>
              <a:rPr lang="en-US" altLang="zh-TW" dirty="0" smtClean="0"/>
              <a:t>used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113F-571E-467D-9761-26B5F50E7029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Advantage: reduces call </a:t>
            </a:r>
            <a:r>
              <a:rPr lang="en-US" altLang="zh-TW" dirty="0" smtClean="0"/>
              <a:t>blocking, </a:t>
            </a:r>
            <a:r>
              <a:rPr lang="en-US" altLang="zh-TW" dirty="0"/>
              <a:t>and increases voice quality</a:t>
            </a:r>
          </a:p>
          <a:p>
            <a:pPr algn="just"/>
            <a:r>
              <a:rPr lang="en-US" altLang="zh-TW" dirty="0"/>
              <a:t>Disadvantage: increases storage &amp; computational load @ MSC</a:t>
            </a:r>
          </a:p>
          <a:p>
            <a:pPr lvl="1" algn="just"/>
            <a:r>
              <a:rPr lang="en-US" altLang="zh-TW" dirty="0" smtClean="0"/>
              <a:t>Requires </a:t>
            </a:r>
            <a:r>
              <a:rPr lang="en-US" altLang="zh-TW" b="1" dirty="0" smtClean="0"/>
              <a:t>real-time </a:t>
            </a:r>
            <a:r>
              <a:rPr lang="en-US" altLang="zh-TW" dirty="0"/>
              <a:t>data from entire network related to:</a:t>
            </a:r>
          </a:p>
          <a:p>
            <a:pPr lvl="2" algn="just"/>
            <a:r>
              <a:rPr lang="en-US" altLang="zh-TW" dirty="0" smtClean="0"/>
              <a:t>Channel occupancy</a:t>
            </a:r>
            <a:endParaRPr lang="en-US" altLang="zh-TW" dirty="0"/>
          </a:p>
          <a:p>
            <a:pPr lvl="2" algn="just"/>
            <a:r>
              <a:rPr lang="en-US" altLang="zh-TW" dirty="0" smtClean="0"/>
              <a:t>Traffic distribution</a:t>
            </a:r>
            <a:endParaRPr lang="en-US" altLang="zh-TW" dirty="0"/>
          </a:p>
          <a:p>
            <a:pPr lvl="2" algn="just"/>
            <a:r>
              <a:rPr lang="en-US" altLang="zh-TW" dirty="0"/>
              <a:t>Radio Signal Strength Indications </a:t>
            </a:r>
            <a:r>
              <a:rPr lang="en-US" altLang="zh-TW" dirty="0" smtClean="0"/>
              <a:t>from </a:t>
            </a:r>
            <a:r>
              <a:rPr lang="en-US" altLang="zh-TW" b="1" dirty="0"/>
              <a:t>all </a:t>
            </a:r>
            <a:r>
              <a:rPr lang="en-US" altLang="zh-TW" dirty="0"/>
              <a:t>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5171D-71E2-463F-A0E0-C39125ADDF9E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Handoff </a:t>
            </a:r>
            <a:r>
              <a:rPr lang="en-US" altLang="zh-TW" b="1" dirty="0"/>
              <a:t>Strategies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Handoff: when a mobile unit moves from one cell to another while a call is in progress, the MSC must transfer (handoff) the call to a new channel belonging to a new base station</a:t>
            </a:r>
          </a:p>
          <a:p>
            <a:pPr lvl="1" algn="just"/>
            <a:r>
              <a:rPr lang="en-US" altLang="zh-TW" dirty="0" smtClean="0"/>
              <a:t>New voice </a:t>
            </a:r>
            <a:r>
              <a:rPr lang="en-US" altLang="zh-TW" i="1" dirty="0"/>
              <a:t>and </a:t>
            </a:r>
            <a:r>
              <a:rPr lang="en-US" altLang="zh-TW" dirty="0"/>
              <a:t>control channel frequencies</a:t>
            </a:r>
          </a:p>
          <a:p>
            <a:pPr lvl="1" algn="just"/>
            <a:r>
              <a:rPr lang="en-US" altLang="zh-TW" dirty="0" smtClean="0"/>
              <a:t>Very important </a:t>
            </a:r>
            <a:r>
              <a:rPr lang="en-US" altLang="zh-TW" dirty="0"/>
              <a:t>task </a:t>
            </a:r>
            <a:r>
              <a:rPr lang="en-US" altLang="zh-TW" sz="2700" dirty="0"/>
              <a:t>→</a:t>
            </a:r>
            <a:r>
              <a:rPr lang="en-US" altLang="zh-TW" dirty="0"/>
              <a:t> often given higher priority than new call</a:t>
            </a:r>
          </a:p>
          <a:p>
            <a:pPr lvl="2" algn="just"/>
            <a:r>
              <a:rPr lang="en-US" altLang="zh-TW" dirty="0"/>
              <a:t>It is worse to drop an in-progress call than to deny a new </a:t>
            </a:r>
            <a:r>
              <a:rPr lang="en-US" altLang="zh-TW" dirty="0" smtClean="0"/>
              <a:t>one.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1435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Early mobile radio system</a:t>
            </a:r>
          </a:p>
          <a:p>
            <a:pPr lvl="1" algn="just"/>
            <a:r>
              <a:rPr lang="en-US" dirty="0" smtClean="0"/>
              <a:t>Large coverage area by using a single, high power transmitter.</a:t>
            </a:r>
          </a:p>
          <a:p>
            <a:pPr lvl="2" algn="just"/>
            <a:r>
              <a:rPr lang="en-US" dirty="0" smtClean="0"/>
              <a:t>No frequency reuse. </a:t>
            </a:r>
          </a:p>
          <a:p>
            <a:pPr algn="just"/>
            <a:r>
              <a:rPr lang="en-US" dirty="0" smtClean="0"/>
              <a:t>Cellular Concept</a:t>
            </a:r>
          </a:p>
          <a:p>
            <a:pPr lvl="1" algn="just"/>
            <a:r>
              <a:rPr lang="en-US" dirty="0" smtClean="0"/>
              <a:t>A System level idea.</a:t>
            </a:r>
          </a:p>
          <a:p>
            <a:pPr lvl="1" algn="just"/>
            <a:r>
              <a:rPr lang="en-US" dirty="0" smtClean="0"/>
              <a:t>Large cell is divided into many small cells.</a:t>
            </a:r>
          </a:p>
          <a:p>
            <a:pPr lvl="1" algn="just"/>
            <a:r>
              <a:rPr lang="en-US" dirty="0" smtClean="0"/>
              <a:t>Each base stations are assigned different groups of channels.</a:t>
            </a:r>
          </a:p>
          <a:p>
            <a:pPr lvl="1" algn="just"/>
            <a:r>
              <a:rPr lang="en-US" dirty="0" smtClean="0"/>
              <a:t>Neighboring  base stations are assigned different groups of channels. </a:t>
            </a:r>
          </a:p>
          <a:p>
            <a:pPr lvl="2" algn="just"/>
            <a:r>
              <a:rPr lang="en-US" dirty="0" smtClean="0"/>
              <a:t>Interference is minimized.</a:t>
            </a:r>
          </a:p>
          <a:p>
            <a:pPr lvl="2" algn="just"/>
            <a:r>
              <a:rPr lang="en-US" dirty="0" smtClean="0"/>
              <a:t>On demand increase the number of base stations with different channel groups.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5BCE-E1FC-4A5E-8065-ACD7A9CD1255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557338"/>
            <a:ext cx="8572560" cy="4824412"/>
          </a:xfrm>
        </p:spPr>
        <p:txBody>
          <a:bodyPr/>
          <a:lstStyle/>
          <a:p>
            <a:pPr algn="just"/>
            <a:r>
              <a:rPr lang="en-IN" dirty="0" smtClean="0"/>
              <a:t>Must be performed successfully and as infrequently as possible, and be imperceptible to the users.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Minimum </a:t>
            </a:r>
            <a:r>
              <a:rPr lang="en-US" altLang="zh-TW" dirty="0"/>
              <a:t>useable signal level</a:t>
            </a:r>
          </a:p>
          <a:p>
            <a:pPr lvl="1" algn="just"/>
            <a:r>
              <a:rPr lang="en-US" altLang="zh-TW" dirty="0" smtClean="0"/>
              <a:t>Lowest acceptable </a:t>
            </a:r>
            <a:r>
              <a:rPr lang="en-US" altLang="zh-TW" dirty="0"/>
              <a:t>voice quality</a:t>
            </a:r>
          </a:p>
          <a:p>
            <a:pPr lvl="1" algn="just"/>
            <a:r>
              <a:rPr lang="en-US" altLang="zh-TW" dirty="0" smtClean="0"/>
              <a:t>Call is </a:t>
            </a:r>
            <a:r>
              <a:rPr lang="en-US" altLang="zh-TW" dirty="0"/>
              <a:t>dropped if below this level</a:t>
            </a:r>
          </a:p>
          <a:p>
            <a:pPr lvl="1" algn="just"/>
            <a:r>
              <a:rPr lang="en-US" altLang="zh-TW" dirty="0" smtClean="0"/>
              <a:t>Specified by </a:t>
            </a:r>
            <a:r>
              <a:rPr lang="en-US" altLang="zh-TW" dirty="0"/>
              <a:t>system designers</a:t>
            </a:r>
          </a:p>
          <a:p>
            <a:pPr lvl="1" algn="just"/>
            <a:r>
              <a:rPr lang="en-US" altLang="zh-TW" dirty="0" smtClean="0"/>
              <a:t>Typical values </a:t>
            </a:r>
            <a:r>
              <a:rPr lang="en-US" altLang="zh-TW" sz="2700" b="1" dirty="0"/>
              <a:t>→</a:t>
            </a:r>
            <a:r>
              <a:rPr lang="en-US" altLang="zh-TW" dirty="0"/>
              <a:t> -90 to -100 </a:t>
            </a:r>
            <a:r>
              <a:rPr lang="en-US" altLang="zh-TW" dirty="0" err="1"/>
              <a:t>dBm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9EB59-9A53-4D5B-A092-D17D7B881B53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Choose a </a:t>
            </a:r>
            <a:r>
              <a:rPr lang="en-US" altLang="zh-TW" dirty="0"/>
              <a:t>(handoff threshold) &gt; (minimum useable signal level)</a:t>
            </a:r>
          </a:p>
          <a:p>
            <a:pPr lvl="1" algn="just"/>
            <a:r>
              <a:rPr lang="en-US" altLang="zh-TW" dirty="0" smtClean="0"/>
              <a:t>So there </a:t>
            </a:r>
            <a:r>
              <a:rPr lang="en-US" altLang="zh-TW" dirty="0"/>
              <a:t>is time to switch channels before level becomes too low</a:t>
            </a:r>
          </a:p>
          <a:p>
            <a:pPr lvl="1" algn="just"/>
            <a:r>
              <a:rPr lang="en-US" altLang="zh-TW" dirty="0" smtClean="0"/>
              <a:t>As mobile </a:t>
            </a:r>
            <a:r>
              <a:rPr lang="en-US" altLang="zh-TW" dirty="0"/>
              <a:t>moves away from base station and toward another base station</a:t>
            </a:r>
          </a:p>
          <a:p>
            <a:pPr algn="just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B946-A373-472F-9292-992CC4BF8A8F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8" name="Picture 4" descr="TMP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468313" y="333375"/>
            <a:ext cx="8064500" cy="60626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6256C-45F3-4AF4-81EC-94E85C76D9CF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42984"/>
            <a:ext cx="8501122" cy="5526104"/>
          </a:xfrm>
        </p:spPr>
        <p:txBody>
          <a:bodyPr>
            <a:normAutofit/>
          </a:bodyPr>
          <a:lstStyle/>
          <a:p>
            <a:pPr algn="just"/>
            <a:r>
              <a:rPr lang="en-US" altLang="zh-TW" sz="2800" dirty="0"/>
              <a:t>Handoff Margin △</a:t>
            </a:r>
          </a:p>
          <a:p>
            <a:pPr lvl="1" algn="just"/>
            <a:r>
              <a:rPr lang="en-US" altLang="zh-TW" sz="2400" dirty="0"/>
              <a:t>△ = </a:t>
            </a:r>
            <a:r>
              <a:rPr lang="en-US" altLang="zh-TW" sz="2400" i="1" dirty="0" err="1"/>
              <a:t>P</a:t>
            </a:r>
            <a:r>
              <a:rPr lang="en-US" altLang="zh-TW" sz="2400" i="1" baseline="-25000" dirty="0" err="1"/>
              <a:t>handoff</a:t>
            </a:r>
            <a:r>
              <a:rPr lang="en-US" altLang="zh-TW" sz="2400" i="1" baseline="-25000" dirty="0"/>
              <a:t> threshold</a:t>
            </a:r>
            <a:r>
              <a:rPr lang="en-US" altLang="zh-TW" sz="2400" i="1" dirty="0"/>
              <a:t> - </a:t>
            </a:r>
            <a:r>
              <a:rPr lang="en-US" altLang="zh-TW" sz="2400" i="1" dirty="0" err="1"/>
              <a:t>P</a:t>
            </a:r>
            <a:r>
              <a:rPr lang="en-US" altLang="zh-TW" sz="2400" i="1" baseline="-25000" dirty="0" err="1"/>
              <a:t>minimum</a:t>
            </a:r>
            <a:r>
              <a:rPr lang="en-US" altLang="zh-TW" sz="2400" i="1" dirty="0"/>
              <a:t> </a:t>
            </a:r>
            <a:r>
              <a:rPr lang="en-US" altLang="zh-TW" sz="2400" i="1" baseline="-25000" dirty="0"/>
              <a:t>usable signal</a:t>
            </a:r>
            <a:r>
              <a:rPr lang="en-US" altLang="zh-TW" sz="2400" i="1" dirty="0"/>
              <a:t> </a:t>
            </a:r>
            <a:r>
              <a:rPr lang="en-US" altLang="zh-TW" sz="2400" dirty="0"/>
              <a:t>dB</a:t>
            </a:r>
          </a:p>
          <a:p>
            <a:pPr lvl="1" algn="just"/>
            <a:r>
              <a:rPr lang="en-US" altLang="zh-TW" sz="2400" dirty="0" smtClean="0"/>
              <a:t>Carefully selected</a:t>
            </a:r>
            <a:endParaRPr lang="en-US" altLang="zh-TW" sz="2400" dirty="0"/>
          </a:p>
          <a:p>
            <a:pPr lvl="1" algn="just"/>
            <a:r>
              <a:rPr lang="en-US" altLang="zh-TW" sz="2400" dirty="0"/>
              <a:t>△ too large </a:t>
            </a:r>
            <a:r>
              <a:rPr lang="en-US" altLang="zh-TW" sz="2400" b="1" dirty="0"/>
              <a:t>→</a:t>
            </a:r>
            <a:r>
              <a:rPr lang="en-US" altLang="zh-TW" sz="2400" dirty="0"/>
              <a:t> unnecessary handoff </a:t>
            </a:r>
            <a:r>
              <a:rPr lang="en-US" altLang="zh-TW" sz="2400" b="1" dirty="0"/>
              <a:t>→</a:t>
            </a:r>
            <a:r>
              <a:rPr lang="en-US" altLang="zh-TW" sz="2400" dirty="0"/>
              <a:t> MSC loaded down</a:t>
            </a:r>
          </a:p>
          <a:p>
            <a:pPr lvl="1" algn="just"/>
            <a:r>
              <a:rPr lang="en-US" altLang="zh-TW" sz="2400" dirty="0"/>
              <a:t>△ too small </a:t>
            </a:r>
            <a:r>
              <a:rPr lang="en-US" altLang="zh-TW" sz="2400" b="1" dirty="0"/>
              <a:t>→</a:t>
            </a:r>
            <a:r>
              <a:rPr lang="en-US" altLang="zh-TW" sz="2400" dirty="0"/>
              <a:t> not enough time to transfer </a:t>
            </a:r>
            <a:r>
              <a:rPr lang="en-US" altLang="zh-TW" sz="2400" b="1" dirty="0"/>
              <a:t>→</a:t>
            </a:r>
            <a:r>
              <a:rPr lang="en-US" altLang="zh-TW" sz="2400" dirty="0"/>
              <a:t> call dropped!</a:t>
            </a:r>
          </a:p>
          <a:p>
            <a:pPr algn="just"/>
            <a:r>
              <a:rPr lang="en-US" altLang="zh-TW" sz="2800" dirty="0"/>
              <a:t>A dropped handoff can be caused by two factors</a:t>
            </a:r>
          </a:p>
          <a:p>
            <a:pPr lvl="1" algn="just"/>
            <a:r>
              <a:rPr lang="en-US" altLang="zh-TW" sz="2400" dirty="0" smtClean="0"/>
              <a:t>Not enough </a:t>
            </a:r>
            <a:r>
              <a:rPr lang="en-US" altLang="zh-TW" sz="2400" dirty="0"/>
              <a:t>time to perform handoff</a:t>
            </a:r>
          </a:p>
          <a:p>
            <a:pPr lvl="2" algn="just"/>
            <a:r>
              <a:rPr lang="en-US" altLang="zh-TW" dirty="0" smtClean="0"/>
              <a:t>Delay by </a:t>
            </a:r>
            <a:r>
              <a:rPr lang="en-US" altLang="zh-TW" dirty="0"/>
              <a:t>MSC in assigning handoff</a:t>
            </a:r>
          </a:p>
          <a:p>
            <a:pPr lvl="2" algn="just"/>
            <a:r>
              <a:rPr lang="en-US" altLang="zh-TW" dirty="0" smtClean="0"/>
              <a:t>High traffic </a:t>
            </a:r>
            <a:r>
              <a:rPr lang="en-US" altLang="zh-TW" dirty="0"/>
              <a:t>conditions and high computational load on MSC can cause excessive delay by the MSC</a:t>
            </a:r>
          </a:p>
          <a:p>
            <a:pPr lvl="1" algn="just"/>
            <a:r>
              <a:rPr lang="en-US" altLang="zh-TW" sz="2400" dirty="0" smtClean="0"/>
              <a:t>No channels </a:t>
            </a:r>
            <a:r>
              <a:rPr lang="en-US" altLang="zh-TW" sz="2400" dirty="0"/>
              <a:t>available in new cell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8BA8E-92C8-435D-BBE9-5C62F84EE84D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142984"/>
            <a:ext cx="8572560" cy="4983179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dirty="0"/>
              <a:t>Handoff Decision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 smtClean="0"/>
              <a:t>Signal level </a:t>
            </a:r>
            <a:r>
              <a:rPr lang="en-US" altLang="zh-TW" dirty="0"/>
              <a:t>decreases due to</a:t>
            </a:r>
          </a:p>
          <a:p>
            <a:pPr lvl="2" algn="just">
              <a:lnSpc>
                <a:spcPct val="90000"/>
              </a:lnSpc>
            </a:pPr>
            <a:r>
              <a:rPr lang="en-US" altLang="zh-TW" dirty="0"/>
              <a:t>signal fading </a:t>
            </a:r>
            <a:r>
              <a:rPr lang="en-US" altLang="zh-TW" b="1" dirty="0"/>
              <a:t>→</a:t>
            </a:r>
            <a:r>
              <a:rPr lang="en-US" altLang="zh-TW" dirty="0"/>
              <a:t> don’t handoff</a:t>
            </a:r>
          </a:p>
          <a:p>
            <a:pPr lvl="2" algn="just">
              <a:lnSpc>
                <a:spcPct val="90000"/>
              </a:lnSpc>
            </a:pPr>
            <a:r>
              <a:rPr lang="en-US" altLang="zh-TW" dirty="0" smtClean="0"/>
              <a:t>Mobile moving </a:t>
            </a:r>
            <a:r>
              <a:rPr lang="en-US" altLang="zh-TW" dirty="0"/>
              <a:t>away from base station </a:t>
            </a:r>
            <a:r>
              <a:rPr lang="en-US" altLang="zh-TW" b="1" dirty="0"/>
              <a:t>→</a:t>
            </a:r>
            <a:r>
              <a:rPr lang="en-US" altLang="zh-TW" dirty="0"/>
              <a:t> handoff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 smtClean="0"/>
              <a:t>Must monitor </a:t>
            </a:r>
            <a:r>
              <a:rPr lang="en-US" altLang="zh-TW" dirty="0"/>
              <a:t>received signal strength over a period of time </a:t>
            </a:r>
            <a:r>
              <a:rPr lang="en-US" altLang="zh-TW" b="1" dirty="0"/>
              <a:t>→</a:t>
            </a:r>
            <a:r>
              <a:rPr lang="en-US" altLang="zh-TW" dirty="0"/>
              <a:t> moving average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 smtClean="0"/>
              <a:t>Time allowed </a:t>
            </a:r>
            <a:r>
              <a:rPr lang="en-US" altLang="zh-TW" dirty="0"/>
              <a:t>to complete handoff depends </a:t>
            </a:r>
            <a:r>
              <a:rPr lang="en-US" altLang="zh-TW" dirty="0" smtClean="0"/>
              <a:t>on vehicle </a:t>
            </a:r>
            <a:r>
              <a:rPr lang="en-US" altLang="zh-TW" dirty="0"/>
              <a:t>speed</a:t>
            </a:r>
          </a:p>
          <a:p>
            <a:pPr lvl="2" algn="just">
              <a:lnSpc>
                <a:spcPct val="90000"/>
              </a:lnSpc>
            </a:pPr>
            <a:r>
              <a:rPr lang="en-US" altLang="zh-TW" dirty="0" smtClean="0"/>
              <a:t>High </a:t>
            </a:r>
            <a:r>
              <a:rPr lang="en-US" altLang="zh-TW" dirty="0"/>
              <a:t>speed </a:t>
            </a:r>
            <a:r>
              <a:rPr lang="en-US" altLang="zh-TW" b="1" dirty="0"/>
              <a:t>→</a:t>
            </a:r>
            <a:r>
              <a:rPr lang="en-US" altLang="zh-TW" dirty="0"/>
              <a:t> quick handoff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 smtClean="0"/>
              <a:t>Statistics  </a:t>
            </a:r>
            <a:r>
              <a:rPr lang="en-US" altLang="zh-TW" dirty="0"/>
              <a:t>of the fading signal are important to making appropriate handoff </a:t>
            </a:r>
            <a:r>
              <a:rPr lang="en-US" altLang="zh-TW" dirty="0" smtClean="0"/>
              <a:t>decisions.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Dwell time</a:t>
            </a:r>
          </a:p>
          <a:p>
            <a:pPr lvl="1" algn="just"/>
            <a:r>
              <a:rPr lang="en-IN" dirty="0" smtClean="0"/>
              <a:t>The time over which a call may be maintained within a cell, without handoff.</a:t>
            </a:r>
          </a:p>
          <a:p>
            <a:pPr lvl="1" algn="just"/>
            <a:r>
              <a:rPr lang="en-IN" dirty="0" smtClean="0"/>
              <a:t>Governing factors</a:t>
            </a:r>
          </a:p>
          <a:p>
            <a:pPr lvl="2" algn="just"/>
            <a:r>
              <a:rPr lang="en-IN" dirty="0" smtClean="0"/>
              <a:t>Propagation, interference, distance between the subscriber and the base station, and other time varying effects.</a:t>
            </a:r>
          </a:p>
          <a:p>
            <a:pPr lvl="1"/>
            <a:r>
              <a:rPr lang="en-IN" dirty="0" smtClean="0"/>
              <a:t>A stationary subscriber may have a random and finite dwell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B849-2C23-43E5-95F2-E77D1D6FF238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892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714356"/>
            <a:ext cx="8572560" cy="564360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TW" dirty="0"/>
              <a:t>1st Generation Cellular (Analog FM </a:t>
            </a:r>
            <a:r>
              <a:rPr lang="en-US" altLang="zh-TW" sz="3100" b="1" dirty="0"/>
              <a:t>→</a:t>
            </a:r>
            <a:r>
              <a:rPr lang="en-US" altLang="zh-TW" dirty="0"/>
              <a:t> AMPS)</a:t>
            </a:r>
          </a:p>
          <a:p>
            <a:pPr lvl="1" algn="just"/>
            <a:r>
              <a:rPr lang="en-IN" dirty="0" smtClean="0"/>
              <a:t>Signal strength measurements are made by the base stations and supervised by the MSC.</a:t>
            </a:r>
          </a:p>
          <a:p>
            <a:pPr lvl="1" algn="just"/>
            <a:r>
              <a:rPr lang="en-IN" dirty="0" smtClean="0"/>
              <a:t>Base station constantly monitors the signal strengths of all of its reverse voice channels.</a:t>
            </a:r>
          </a:p>
          <a:p>
            <a:pPr lvl="2" algn="just"/>
            <a:r>
              <a:rPr lang="en-IN" dirty="0" smtClean="0"/>
              <a:t>To determine the relative location of each mobile user with respect to the base station tower.</a:t>
            </a:r>
            <a:endParaRPr lang="en-US" altLang="zh-TW" dirty="0" smtClean="0"/>
          </a:p>
          <a:p>
            <a:pPr lvl="1" algn="just"/>
            <a:r>
              <a:rPr lang="en-US" altLang="zh-TW" dirty="0" smtClean="0"/>
              <a:t>Received </a:t>
            </a:r>
            <a:r>
              <a:rPr lang="en-US" altLang="zh-TW" dirty="0"/>
              <a:t>signal strength (RSS) </a:t>
            </a:r>
            <a:r>
              <a:rPr lang="en-US" altLang="zh-TW" dirty="0" smtClean="0"/>
              <a:t>measured </a:t>
            </a:r>
            <a:r>
              <a:rPr lang="en-US" altLang="zh-TW" dirty="0"/>
              <a:t>at base station &amp; monitored by MSC</a:t>
            </a:r>
          </a:p>
          <a:p>
            <a:pPr lvl="1" algn="just"/>
            <a:r>
              <a:rPr lang="en-US" altLang="zh-TW" dirty="0"/>
              <a:t>A spare Rx in base station (locator Rx) monitors RSS of </a:t>
            </a:r>
            <a:r>
              <a:rPr lang="en-US" altLang="zh-TW" dirty="0" smtClean="0"/>
              <a:t>users </a:t>
            </a:r>
            <a:r>
              <a:rPr lang="en-US" altLang="zh-TW" dirty="0"/>
              <a:t>in neighboring cells</a:t>
            </a:r>
          </a:p>
          <a:p>
            <a:pPr lvl="2" algn="just"/>
            <a:r>
              <a:rPr lang="en-US" altLang="zh-TW" dirty="0"/>
              <a:t>Tells Mobile Switching Center about these mobiles and their channels</a:t>
            </a:r>
          </a:p>
          <a:p>
            <a:pPr lvl="1" algn="just"/>
            <a:r>
              <a:rPr lang="en-US" altLang="zh-TW" dirty="0"/>
              <a:t>Locator Rx can see if signal to this base station is significantly better than to the host base station</a:t>
            </a:r>
          </a:p>
          <a:p>
            <a:pPr lvl="1" algn="just"/>
            <a:r>
              <a:rPr lang="en-US" altLang="zh-TW" dirty="0"/>
              <a:t>MSC monitors RSS from all base stations &amp; decides on handoff</a:t>
            </a:r>
          </a:p>
          <a:p>
            <a:pPr algn="just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10F3D-3376-4260-B63E-29C86F1490C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42984"/>
            <a:ext cx="8318530" cy="5238766"/>
          </a:xfrm>
        </p:spPr>
        <p:txBody>
          <a:bodyPr>
            <a:noAutofit/>
          </a:bodyPr>
          <a:lstStyle/>
          <a:p>
            <a:pPr algn="just"/>
            <a:r>
              <a:rPr lang="en-US" altLang="zh-TW" dirty="0"/>
              <a:t>2nd Generation Cellular w/ digital TDMA (GSM, IS-136)</a:t>
            </a:r>
          </a:p>
          <a:p>
            <a:pPr lvl="1" algn="just"/>
            <a:r>
              <a:rPr lang="en-US" altLang="zh-TW" sz="3200" dirty="0"/>
              <a:t>Mobile Assisted </a:t>
            </a:r>
            <a:r>
              <a:rPr lang="en-US" altLang="zh-TW" sz="3200" dirty="0" err="1" smtClean="0"/>
              <a:t>HandOff</a:t>
            </a:r>
            <a:r>
              <a:rPr lang="en-US" altLang="zh-TW" sz="3200" dirty="0" smtClean="0"/>
              <a:t> </a:t>
            </a:r>
            <a:r>
              <a:rPr lang="en-US" altLang="zh-TW" sz="3200" dirty="0"/>
              <a:t>(MAHO)</a:t>
            </a:r>
          </a:p>
          <a:p>
            <a:pPr lvl="2" algn="just"/>
            <a:r>
              <a:rPr lang="en-US" altLang="zh-TW" sz="2800" dirty="0" smtClean="0"/>
              <a:t>Important advancement</a:t>
            </a:r>
            <a:endParaRPr lang="en-US" altLang="zh-TW" sz="2800" dirty="0"/>
          </a:p>
          <a:p>
            <a:pPr lvl="2" algn="just"/>
            <a:r>
              <a:rPr lang="en-US" altLang="zh-TW" sz="2800" dirty="0"/>
              <a:t>The mobile</a:t>
            </a:r>
            <a:r>
              <a:rPr lang="en-US" altLang="zh-TW" sz="2800" i="1" dirty="0"/>
              <a:t> </a:t>
            </a:r>
            <a:r>
              <a:rPr lang="en-US" altLang="zh-TW" sz="2800" dirty="0"/>
              <a:t>measures the RSS of </a:t>
            </a:r>
            <a:r>
              <a:rPr lang="en-US" altLang="zh-TW" sz="2800" dirty="0" smtClean="0"/>
              <a:t>the </a:t>
            </a:r>
            <a:r>
              <a:rPr lang="en-US" altLang="zh-TW" sz="2800" dirty="0"/>
              <a:t>adjacent base stations &amp; reports back to serving base station</a:t>
            </a:r>
          </a:p>
          <a:p>
            <a:pPr lvl="2" algn="just"/>
            <a:r>
              <a:rPr lang="en-US" altLang="zh-TW" sz="2800" dirty="0" smtClean="0"/>
              <a:t>If Rx </a:t>
            </a:r>
            <a:r>
              <a:rPr lang="en-US" altLang="zh-TW" sz="2800" dirty="0"/>
              <a:t>power from new base station &gt; Rx power from serving (current) base station by pre-determined margin for a long enough time period </a:t>
            </a:r>
            <a:r>
              <a:rPr lang="en-US" altLang="zh-TW" sz="2800" b="1" dirty="0"/>
              <a:t>→</a:t>
            </a:r>
            <a:r>
              <a:rPr lang="en-US" altLang="zh-TW" sz="2800" dirty="0"/>
              <a:t> handoff initiated by MSC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7A457-CFFE-4258-B150-CC9A1E1D0168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68413"/>
            <a:ext cx="8572560" cy="5113337"/>
          </a:xfrm>
        </p:spPr>
        <p:txBody>
          <a:bodyPr>
            <a:normAutofit/>
          </a:bodyPr>
          <a:lstStyle/>
          <a:p>
            <a:pPr lvl="1" algn="just"/>
            <a:r>
              <a:rPr lang="en-US" altLang="zh-TW" sz="2800" dirty="0"/>
              <a:t>MSC no longer monitors RSS of all channels</a:t>
            </a:r>
          </a:p>
          <a:p>
            <a:pPr lvl="2" algn="just"/>
            <a:r>
              <a:rPr lang="en-US" altLang="zh-TW" sz="2400" dirty="0" smtClean="0"/>
              <a:t>Reduces computational </a:t>
            </a:r>
            <a:r>
              <a:rPr lang="en-US" altLang="zh-TW" sz="2400" dirty="0"/>
              <a:t>load considerably</a:t>
            </a:r>
          </a:p>
          <a:p>
            <a:pPr lvl="2" algn="just"/>
            <a:r>
              <a:rPr lang="en-US" altLang="zh-TW" sz="2400" dirty="0" smtClean="0"/>
              <a:t>Enables much </a:t>
            </a:r>
            <a:r>
              <a:rPr lang="en-US" altLang="zh-TW" sz="2400" dirty="0"/>
              <a:t>more rapid and efficient handoffs</a:t>
            </a:r>
          </a:p>
          <a:p>
            <a:pPr lvl="2" algn="just"/>
            <a:r>
              <a:rPr lang="en-US" altLang="zh-TW" sz="2400" dirty="0" smtClean="0"/>
              <a:t>Imperceptible to user</a:t>
            </a:r>
          </a:p>
          <a:p>
            <a:pPr lvl="2" algn="just"/>
            <a:r>
              <a:rPr lang="en-US" altLang="zh-TW" dirty="0" smtClean="0"/>
              <a:t>More suited for microcellular environments.</a:t>
            </a:r>
            <a:endParaRPr lang="en-US" altLang="zh-TW" sz="2400" dirty="0" smtClean="0"/>
          </a:p>
          <a:p>
            <a:pPr algn="just">
              <a:buFont typeface="Wingdings" pitchFamily="2" charset="2"/>
              <a:buNone/>
            </a:pP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35785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zh-TW" i="1" dirty="0" smtClean="0"/>
              <a:t>Intersystem Handoff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 smtClean="0"/>
              <a:t>A mobile may move into a different system controlled by a different MSC.</a:t>
            </a:r>
          </a:p>
          <a:p>
            <a:pPr lvl="1" algn="just">
              <a:lnSpc>
                <a:spcPct val="90000"/>
              </a:lnSpc>
            </a:pPr>
            <a:r>
              <a:rPr lang="en-IN" dirty="0" smtClean="0"/>
              <a:t>When  a mobile signal becomes weak in a given cell and the MSC cannot find another cell within its system to which it can transfer the call in progress.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 smtClean="0"/>
              <a:t>Issues</a:t>
            </a:r>
          </a:p>
          <a:p>
            <a:pPr lvl="2" algn="just"/>
            <a:r>
              <a:rPr lang="en-IN" dirty="0" smtClean="0"/>
              <a:t>A local call may become a long-distance call as the mobile moves out of its home system and becomes a roamer in a neighbouring system. </a:t>
            </a:r>
          </a:p>
          <a:p>
            <a:pPr lvl="2" algn="just"/>
            <a:r>
              <a:rPr lang="en-IN" dirty="0" smtClean="0"/>
              <a:t>Compatibility between the two MSCs must be determined before implementing an intersystem handoff</a:t>
            </a:r>
            <a:endParaRPr lang="en-US" altLang="zh-TW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49472"/>
            <a:ext cx="7929618" cy="465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9B6D-C3E5-4171-BB12-4AE9CB227B79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Prioritizing Handoffs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TW" dirty="0" smtClean="0"/>
              <a:t>Issue</a:t>
            </a:r>
            <a:r>
              <a:rPr lang="en-US" altLang="zh-TW" dirty="0"/>
              <a:t>: Perceived Grade of Service (GOS) – service quality as viewed by users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/>
              <a:t>“quality” in terms of dropped or blocked calls (not voice quality)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/>
              <a:t>assign higher priority to handoff vs. new call request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/>
              <a:t>a dropped call is more aggravating than an occasional blocked call</a:t>
            </a:r>
          </a:p>
          <a:p>
            <a:pPr algn="just">
              <a:lnSpc>
                <a:spcPct val="90000"/>
              </a:lnSpc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C7C18-95C5-4673-AC82-64F5CD9347DB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001000" cy="5256212"/>
          </a:xfrm>
        </p:spPr>
        <p:txBody>
          <a:bodyPr/>
          <a:lstStyle/>
          <a:p>
            <a:pPr algn="just"/>
            <a:r>
              <a:rPr lang="en-US" altLang="zh-TW" dirty="0"/>
              <a:t>Guard Channels</a:t>
            </a:r>
          </a:p>
          <a:p>
            <a:pPr lvl="1" algn="just"/>
            <a:r>
              <a:rPr lang="en-US" altLang="zh-TW" dirty="0"/>
              <a:t>% of total available </a:t>
            </a:r>
            <a:r>
              <a:rPr lang="en-US" altLang="zh-TW" b="1" dirty="0"/>
              <a:t>cell </a:t>
            </a:r>
            <a:r>
              <a:rPr lang="en-US" altLang="zh-TW" dirty="0"/>
              <a:t>channels exclusively set aside for handoff requests</a:t>
            </a:r>
          </a:p>
          <a:p>
            <a:pPr lvl="1" algn="just"/>
            <a:r>
              <a:rPr lang="en-US" altLang="zh-TW" dirty="0" smtClean="0"/>
              <a:t>Makes fewer </a:t>
            </a:r>
            <a:r>
              <a:rPr lang="en-US" altLang="zh-TW" dirty="0"/>
              <a:t>channels available for new call requests</a:t>
            </a:r>
          </a:p>
          <a:p>
            <a:pPr lvl="1" algn="just"/>
            <a:r>
              <a:rPr lang="en-US" altLang="zh-TW" dirty="0" smtClean="0"/>
              <a:t>A good </a:t>
            </a:r>
            <a:r>
              <a:rPr lang="en-US" altLang="zh-TW" dirty="0"/>
              <a:t>strategy is dynamic channel allocation (not fixed)</a:t>
            </a:r>
          </a:p>
          <a:p>
            <a:pPr lvl="2" algn="just"/>
            <a:r>
              <a:rPr lang="en-US" altLang="zh-TW" dirty="0" smtClean="0"/>
              <a:t>Adjust number </a:t>
            </a:r>
            <a:r>
              <a:rPr lang="en-US" altLang="zh-TW" dirty="0"/>
              <a:t>of guard channels as needed by demand</a:t>
            </a:r>
          </a:p>
          <a:p>
            <a:pPr lvl="2" algn="just"/>
            <a:r>
              <a:rPr lang="en-US" altLang="zh-TW" dirty="0" smtClean="0"/>
              <a:t>So channels </a:t>
            </a:r>
            <a:r>
              <a:rPr lang="en-US" altLang="zh-TW" dirty="0"/>
              <a:t>are not wasted in cells with low traffic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85BE-A60B-49CC-B9A6-CB7C40CBB28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TW" dirty="0"/>
              <a:t>Queuing Handoff Requests</a:t>
            </a:r>
          </a:p>
          <a:p>
            <a:pPr lvl="1" algn="just"/>
            <a:r>
              <a:rPr lang="en-US" altLang="zh-TW" dirty="0" smtClean="0"/>
              <a:t>Use time </a:t>
            </a:r>
            <a:r>
              <a:rPr lang="en-US" altLang="zh-TW" dirty="0"/>
              <a:t>delay between handoff threshold and minimum useable signal level to place a blocked handoff request in queue</a:t>
            </a:r>
          </a:p>
          <a:p>
            <a:pPr lvl="1" algn="just"/>
            <a:r>
              <a:rPr lang="en-US" altLang="zh-TW" dirty="0" smtClean="0"/>
              <a:t>A handoff </a:t>
            </a:r>
            <a:r>
              <a:rPr lang="en-US" altLang="zh-TW" dirty="0"/>
              <a:t>request can "keep trying" during that time period, instead of having a single block/no block decision</a:t>
            </a:r>
          </a:p>
          <a:p>
            <a:pPr lvl="1" algn="just"/>
            <a:r>
              <a:rPr lang="en-US" altLang="zh-TW" dirty="0" smtClean="0"/>
              <a:t>Prioritize requests </a:t>
            </a:r>
            <a:r>
              <a:rPr lang="en-US" altLang="zh-TW" dirty="0"/>
              <a:t>(based on mobile speed) and handoff as needed</a:t>
            </a:r>
          </a:p>
          <a:p>
            <a:pPr lvl="1" algn="just"/>
            <a:r>
              <a:rPr lang="en-US" altLang="zh-TW" dirty="0" smtClean="0"/>
              <a:t>Calls will </a:t>
            </a:r>
            <a:r>
              <a:rPr lang="en-US" altLang="zh-TW" dirty="0"/>
              <a:t>still be dropped if time period expires</a:t>
            </a:r>
          </a:p>
          <a:p>
            <a:pPr algn="just"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A504-6133-4F31-AC1B-F9AE6684AD35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/>
              <a:t>Practical </a:t>
            </a:r>
            <a:r>
              <a:rPr lang="en-US" altLang="zh-TW" sz="4000" b="1" dirty="0"/>
              <a:t>Handoff Considerations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Problems </a:t>
            </a:r>
            <a:r>
              <a:rPr lang="en-US" altLang="zh-TW" dirty="0"/>
              <a:t>occur because of a large range of mobile velocities</a:t>
            </a:r>
          </a:p>
          <a:p>
            <a:pPr lvl="1" algn="just"/>
            <a:r>
              <a:rPr lang="en-US" altLang="zh-TW" dirty="0"/>
              <a:t>pedestrian vs. vehicle user</a:t>
            </a:r>
          </a:p>
          <a:p>
            <a:pPr algn="just"/>
            <a:r>
              <a:rPr lang="en-US" altLang="zh-TW" dirty="0"/>
              <a:t>Small cell sizes and/or micro-cells </a:t>
            </a:r>
            <a:r>
              <a:rPr lang="en-US" altLang="zh-TW" sz="3100" b="1" dirty="0"/>
              <a:t>→</a:t>
            </a:r>
            <a:r>
              <a:rPr lang="en-US" altLang="zh-TW" dirty="0"/>
              <a:t> larger # handoffs</a:t>
            </a:r>
          </a:p>
          <a:p>
            <a:pPr algn="just"/>
            <a:r>
              <a:rPr lang="en-US" altLang="zh-TW" dirty="0"/>
              <a:t>MSC load is heavy when high speed users are passed between very small </a:t>
            </a:r>
            <a:r>
              <a:rPr lang="en-US" altLang="zh-TW" dirty="0" smtClean="0"/>
              <a:t>cells.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32795-0D86-45AF-986C-A5184BF6AA45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Umbrella Cells</a:t>
            </a:r>
          </a:p>
          <a:p>
            <a:pPr lvl="1" algn="just"/>
            <a:r>
              <a:rPr lang="en-US" altLang="zh-TW" dirty="0" smtClean="0"/>
              <a:t>Use </a:t>
            </a:r>
            <a:r>
              <a:rPr lang="en-US" altLang="zh-TW" dirty="0"/>
              <a:t>different antenna heights and </a:t>
            </a:r>
            <a:r>
              <a:rPr lang="en-US" altLang="zh-TW" dirty="0" err="1"/>
              <a:t>Tx</a:t>
            </a:r>
            <a:r>
              <a:rPr lang="en-US" altLang="zh-TW" dirty="0"/>
              <a:t> power levels to provide large </a:t>
            </a:r>
            <a:r>
              <a:rPr lang="en-US" altLang="zh-TW" b="1" dirty="0"/>
              <a:t>and </a:t>
            </a:r>
            <a:r>
              <a:rPr lang="en-US" altLang="zh-TW" dirty="0"/>
              <a:t>small cell coverage</a:t>
            </a:r>
          </a:p>
          <a:p>
            <a:pPr lvl="1" algn="just"/>
            <a:r>
              <a:rPr lang="en-US" altLang="zh-TW" dirty="0" smtClean="0"/>
              <a:t>Multiple </a:t>
            </a:r>
            <a:r>
              <a:rPr lang="en-US" altLang="zh-TW" dirty="0"/>
              <a:t>antennas &amp; </a:t>
            </a:r>
            <a:r>
              <a:rPr lang="en-US" altLang="zh-TW" dirty="0" err="1"/>
              <a:t>Tx</a:t>
            </a:r>
            <a:r>
              <a:rPr lang="en-US" altLang="zh-TW" dirty="0"/>
              <a:t> can be co-located at single location if necessary (saves on obtaining new tower licenses)</a:t>
            </a:r>
          </a:p>
          <a:p>
            <a:pPr lvl="1" algn="just"/>
            <a:r>
              <a:rPr lang="en-US" altLang="zh-TW" dirty="0" smtClean="0"/>
              <a:t>Large </a:t>
            </a:r>
            <a:r>
              <a:rPr lang="en-US" altLang="zh-TW" dirty="0"/>
              <a:t>cell </a:t>
            </a:r>
            <a:r>
              <a:rPr lang="en-US" altLang="zh-TW" sz="2700" b="1" dirty="0"/>
              <a:t>→</a:t>
            </a:r>
            <a:r>
              <a:rPr lang="en-US" altLang="zh-TW" dirty="0"/>
              <a:t> high speed traffic </a:t>
            </a:r>
            <a:r>
              <a:rPr lang="en-US" altLang="zh-TW" sz="2700" b="1" dirty="0"/>
              <a:t>→</a:t>
            </a:r>
            <a:r>
              <a:rPr lang="en-US" altLang="zh-TW" dirty="0"/>
              <a:t> fewer handoffs</a:t>
            </a:r>
          </a:p>
          <a:p>
            <a:pPr lvl="1" algn="just"/>
            <a:r>
              <a:rPr lang="en-US" altLang="zh-TW" dirty="0" smtClean="0"/>
              <a:t>Small </a:t>
            </a:r>
            <a:r>
              <a:rPr lang="en-US" altLang="zh-TW" dirty="0"/>
              <a:t>cell </a:t>
            </a:r>
            <a:r>
              <a:rPr lang="en-US" altLang="zh-TW" sz="2700" b="1" dirty="0"/>
              <a:t>→</a:t>
            </a:r>
            <a:r>
              <a:rPr lang="en-US" altLang="zh-TW" dirty="0"/>
              <a:t> low speed </a:t>
            </a:r>
            <a:r>
              <a:rPr lang="en-US" altLang="zh-TW" dirty="0" smtClean="0"/>
              <a:t>traffic.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5892C-1666-452F-9B2C-518E8196D474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4" name="Picture 4" descr="TMP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9750" y="1628775"/>
            <a:ext cx="8001000" cy="41687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The speed of each user may be estimated</a:t>
            </a:r>
          </a:p>
          <a:p>
            <a:pPr lvl="1" algn="just"/>
            <a:r>
              <a:rPr lang="en-IN" dirty="0" smtClean="0"/>
              <a:t>By the base station or MSC </a:t>
            </a:r>
          </a:p>
          <a:p>
            <a:pPr lvl="2" algn="just"/>
            <a:r>
              <a:rPr lang="en-IN" dirty="0" smtClean="0"/>
              <a:t>by evaluating how rapidly the short-term average signal strength on the RVC changes over time, </a:t>
            </a:r>
          </a:p>
          <a:p>
            <a:pPr lvl="2" algn="just"/>
            <a:r>
              <a:rPr lang="en-IN" dirty="0" smtClean="0"/>
              <a:t>or more sophisticated algorithms may be used to evaluate and partition users. </a:t>
            </a:r>
          </a:p>
          <a:p>
            <a:pPr algn="just"/>
            <a:r>
              <a:rPr lang="en-IN" dirty="0" smtClean="0"/>
              <a:t>If a high speed user in the large umbrella cell is approaching the base station, and its velocity is rapidly decreasing, </a:t>
            </a:r>
          </a:p>
          <a:p>
            <a:pPr lvl="1" algn="just"/>
            <a:r>
              <a:rPr lang="en-IN" dirty="0" smtClean="0"/>
              <a:t>The base station may decide to hand the user into the co-located microcell, without MSC intervention.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F62E-63E6-42C8-B674-11AF2AF63032}" type="slidenum">
              <a:rPr lang="en-US" altLang="zh-TW"/>
              <a:pPr/>
              <a:t>37</a:t>
            </a:fld>
            <a:endParaRPr lang="en-US" altLang="zh-TW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572560" cy="5214974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Cell Dragging</a:t>
            </a:r>
          </a:p>
          <a:p>
            <a:pPr lvl="1" algn="just"/>
            <a:r>
              <a:rPr lang="en-US" altLang="zh-TW" dirty="0" smtClean="0"/>
              <a:t>Low speed </a:t>
            </a:r>
            <a:r>
              <a:rPr lang="en-US" altLang="zh-TW" dirty="0"/>
              <a:t>user </a:t>
            </a:r>
            <a:r>
              <a:rPr lang="en-US" altLang="zh-TW" dirty="0" smtClean="0"/>
              <a:t>when in </a:t>
            </a:r>
            <a:r>
              <a:rPr lang="en-US" altLang="zh-TW" dirty="0"/>
              <a:t>line of sight to base station (very strong signal)</a:t>
            </a:r>
          </a:p>
          <a:p>
            <a:pPr lvl="1" algn="just"/>
            <a:r>
              <a:rPr lang="en-US" altLang="zh-TW" dirty="0" smtClean="0"/>
              <a:t>Strong signal </a:t>
            </a:r>
            <a:r>
              <a:rPr lang="en-US" altLang="zh-TW" dirty="0"/>
              <a:t>changing slowly</a:t>
            </a:r>
          </a:p>
          <a:p>
            <a:pPr lvl="1" algn="just"/>
            <a:r>
              <a:rPr lang="en-US" altLang="zh-TW" dirty="0" smtClean="0"/>
              <a:t>User moves </a:t>
            </a:r>
            <a:r>
              <a:rPr lang="en-US" altLang="zh-TW" dirty="0"/>
              <a:t>into the area of an adjacent cell without handoff</a:t>
            </a:r>
          </a:p>
          <a:p>
            <a:pPr lvl="1" algn="just"/>
            <a:r>
              <a:rPr lang="en-US" altLang="zh-TW" dirty="0" smtClean="0"/>
              <a:t>Causes interference </a:t>
            </a:r>
            <a:r>
              <a:rPr lang="en-US" altLang="zh-TW" dirty="0"/>
              <a:t>with adjacent cells and other </a:t>
            </a:r>
            <a:r>
              <a:rPr lang="en-US" altLang="zh-TW" dirty="0" smtClean="0"/>
              <a:t>cells</a:t>
            </a:r>
          </a:p>
          <a:p>
            <a:pPr lvl="1" algn="just"/>
            <a:r>
              <a:rPr lang="en-IN" dirty="0" smtClean="0"/>
              <a:t>Handoff thresholds and radio coverage parameters must be adjusted carefully.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9D14-032B-49E9-AB2B-09EED4C268AD}" type="slidenum">
              <a:rPr lang="en-US" altLang="zh-TW"/>
              <a:pPr/>
              <a:t>38</a:t>
            </a:fld>
            <a:endParaRPr lang="en-US" altLang="zh-TW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43050"/>
            <a:ext cx="8001000" cy="47387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Typical handoff parameters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Analog cellular (1st generation)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Threshold margin </a:t>
            </a:r>
            <a:r>
              <a:rPr lang="en-US" altLang="zh-TW" dirty="0"/>
              <a:t>△ </a:t>
            </a:r>
            <a:r>
              <a:rPr lang="en-US" altLang="zh-TW" sz="1600" dirty="0">
                <a:cs typeface="Times New Roman" pitchFamily="18" charset="0"/>
              </a:rPr>
              <a:t>≈</a:t>
            </a:r>
            <a:r>
              <a:rPr lang="en-US" altLang="zh-TW" dirty="0"/>
              <a:t> 6 to 12 dB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Total time </a:t>
            </a:r>
            <a:r>
              <a:rPr lang="en-US" altLang="zh-TW" dirty="0"/>
              <a:t>to complete handoff </a:t>
            </a:r>
            <a:r>
              <a:rPr lang="en-US" altLang="zh-TW" sz="1600" dirty="0">
                <a:cs typeface="Times New Roman" pitchFamily="18" charset="0"/>
              </a:rPr>
              <a:t>≈</a:t>
            </a:r>
            <a:r>
              <a:rPr lang="en-US" altLang="zh-TW" dirty="0"/>
              <a:t> 8 to 10 sec</a:t>
            </a:r>
          </a:p>
          <a:p>
            <a:pPr lvl="1">
              <a:lnSpc>
                <a:spcPct val="90000"/>
              </a:lnSpc>
            </a:pPr>
            <a:r>
              <a:rPr lang="en-US" altLang="zh-TW" dirty="0"/>
              <a:t>Digital cellular (2nd generation)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Total time </a:t>
            </a:r>
            <a:r>
              <a:rPr lang="en-US" altLang="zh-TW" dirty="0"/>
              <a:t>to complete handoff </a:t>
            </a:r>
            <a:r>
              <a:rPr lang="en-US" altLang="zh-TW" sz="1600" dirty="0">
                <a:cs typeface="Times New Roman" pitchFamily="18" charset="0"/>
              </a:rPr>
              <a:t>≈</a:t>
            </a:r>
            <a:r>
              <a:rPr lang="en-US" altLang="zh-TW" dirty="0"/>
              <a:t> 1 to 2 sec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Lower necessary </a:t>
            </a:r>
            <a:r>
              <a:rPr lang="en-US" altLang="zh-TW" dirty="0"/>
              <a:t>threshold margin △ </a:t>
            </a:r>
            <a:r>
              <a:rPr lang="en-US" altLang="zh-TW" sz="1600" dirty="0">
                <a:cs typeface="Times New Roman" pitchFamily="18" charset="0"/>
              </a:rPr>
              <a:t>≈</a:t>
            </a:r>
            <a:r>
              <a:rPr lang="en-US" altLang="zh-TW" dirty="0"/>
              <a:t> 0 to 6 dB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/>
              <a:t>Enabled by </a:t>
            </a:r>
            <a:r>
              <a:rPr lang="en-US" altLang="zh-TW" dirty="0"/>
              <a:t>mobile assisted handoff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F090-163F-4BE0-AE63-6F2B98BAA59B}" type="slidenum">
              <a:rPr lang="en-US" altLang="zh-TW"/>
              <a:pPr/>
              <a:t>39</a:t>
            </a:fld>
            <a:endParaRPr lang="en-US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altLang="zh-TW" dirty="0" smtClean="0"/>
              <a:t>Benefits of </a:t>
            </a:r>
            <a:r>
              <a:rPr lang="en-US" altLang="zh-TW" dirty="0"/>
              <a:t>small handoff time</a:t>
            </a:r>
          </a:p>
          <a:p>
            <a:pPr lvl="1" algn="just"/>
            <a:r>
              <a:rPr lang="en-US" altLang="zh-TW" sz="3000" dirty="0" smtClean="0"/>
              <a:t>Greater flexibility </a:t>
            </a:r>
            <a:r>
              <a:rPr lang="en-US" altLang="zh-TW" sz="3000" dirty="0"/>
              <a:t>in handling high/low speed users</a:t>
            </a:r>
          </a:p>
          <a:p>
            <a:pPr lvl="1" algn="just"/>
            <a:r>
              <a:rPr lang="en-US" altLang="zh-TW" sz="3000" dirty="0" smtClean="0"/>
              <a:t>Queuing handoffs </a:t>
            </a:r>
            <a:r>
              <a:rPr lang="en-US" altLang="zh-TW" sz="3000" dirty="0"/>
              <a:t>&amp; prioritizing</a:t>
            </a:r>
          </a:p>
          <a:p>
            <a:pPr lvl="1" algn="just"/>
            <a:r>
              <a:rPr lang="en-US" altLang="zh-TW" sz="3000" dirty="0" smtClean="0"/>
              <a:t>More time </a:t>
            </a:r>
            <a:r>
              <a:rPr lang="en-US" altLang="zh-TW" sz="3000" dirty="0"/>
              <a:t>to “rescue” calls needing urgent handoff</a:t>
            </a:r>
          </a:p>
          <a:p>
            <a:pPr lvl="1" algn="just"/>
            <a:r>
              <a:rPr lang="en-US" altLang="zh-TW" sz="3000" dirty="0" smtClean="0"/>
              <a:t>Fewer dropped calls.</a:t>
            </a:r>
            <a:endParaRPr lang="en-US" altLang="zh-TW" sz="3000" dirty="0"/>
          </a:p>
          <a:p>
            <a:pPr algn="just"/>
            <a:r>
              <a:rPr lang="en-US" altLang="zh-TW" dirty="0" smtClean="0"/>
              <a:t>Can make </a:t>
            </a:r>
            <a:r>
              <a:rPr lang="en-US" altLang="zh-TW" dirty="0"/>
              <a:t>decisions based on a wide range of metrics other than signal strength</a:t>
            </a:r>
          </a:p>
          <a:p>
            <a:pPr lvl="1" algn="just"/>
            <a:r>
              <a:rPr lang="en-US" altLang="zh-TW" sz="3000" dirty="0" smtClean="0"/>
              <a:t>Such as the </a:t>
            </a:r>
            <a:r>
              <a:rPr lang="en-US" altLang="zh-TW" sz="3000" dirty="0"/>
              <a:t>measure </a:t>
            </a:r>
            <a:r>
              <a:rPr lang="en-US" altLang="zh-TW" sz="3000" dirty="0" smtClean="0"/>
              <a:t>of interference </a:t>
            </a:r>
            <a:r>
              <a:rPr lang="en-US" altLang="zh-TW" sz="3000" dirty="0"/>
              <a:t>levels</a:t>
            </a:r>
          </a:p>
          <a:p>
            <a:pPr lvl="1" algn="just"/>
            <a:r>
              <a:rPr lang="en-US" altLang="zh-TW" sz="3000" dirty="0" smtClean="0"/>
              <a:t>Can have </a:t>
            </a:r>
            <a:r>
              <a:rPr lang="en-US" altLang="zh-TW" sz="3000" dirty="0"/>
              <a:t>a multidimensional algorithm for making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2A9231-E59D-4B14-8727-7E37C1BD5D0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sz="4000" smtClean="0"/>
              <a:t>Cellular Concept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AU" sz="2400" dirty="0" smtClean="0"/>
              <a:t>Why not a large radio tower and large service area?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AU" sz="2400" dirty="0" smtClean="0"/>
              <a:t>		– Number of simultaneous users would be very limited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AU" sz="2400" dirty="0" smtClean="0"/>
              <a:t>		(to total number of traffic channels T)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AU" sz="2400" dirty="0" smtClean="0"/>
              <a:t>		– Mobile handset would have greater power requirement</a:t>
            </a:r>
          </a:p>
          <a:p>
            <a:pPr algn="just" eaLnBrk="1" hangingPunct="1">
              <a:lnSpc>
                <a:spcPct val="80000"/>
              </a:lnSpc>
            </a:pPr>
            <a:r>
              <a:rPr lang="en-AU" sz="2400" dirty="0" smtClean="0"/>
              <a:t>Cellular concept - small cells with frequency reuse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AU" sz="2400" dirty="0" smtClean="0"/>
              <a:t>	– Advantages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AU" sz="2400" dirty="0" smtClean="0"/>
              <a:t>		• lower power handsets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AU" sz="2400" dirty="0" smtClean="0"/>
              <a:t>		• Increases system capacity with frequency reuse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AU" sz="2400" dirty="0" smtClean="0"/>
              <a:t>	– Drawbacks: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AU" sz="2400" dirty="0" smtClean="0"/>
              <a:t>		• Cost of cells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AU" sz="2400" dirty="0" smtClean="0"/>
              <a:t>		• Handoffs between cells must be supported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AU" sz="2400" dirty="0" smtClean="0"/>
              <a:t>		• Need to track user to route incoming call/message</a:t>
            </a:r>
          </a:p>
          <a:p>
            <a:pPr algn="just" eaLnBrk="1" hangingPunct="1">
              <a:lnSpc>
                <a:spcPct val="80000"/>
              </a:lnSpc>
            </a:pPr>
            <a:endParaRPr lang="en-AU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2C3E-23DA-41BC-81FF-B6112D89C63A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altLang="zh-TW" dirty="0"/>
              <a:t>Soft vs. Hard Handoffs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/>
              <a:t>Hard handoff: </a:t>
            </a:r>
            <a:r>
              <a:rPr lang="en-US" altLang="zh-TW" dirty="0" smtClean="0"/>
              <a:t>Different </a:t>
            </a:r>
            <a:r>
              <a:rPr lang="en-US" altLang="zh-TW" dirty="0"/>
              <a:t>radio channels assigned when moving from cell to cell</a:t>
            </a:r>
          </a:p>
          <a:p>
            <a:pPr lvl="2" algn="just">
              <a:lnSpc>
                <a:spcPct val="90000"/>
              </a:lnSpc>
            </a:pPr>
            <a:r>
              <a:rPr lang="en-US" altLang="zh-TW" dirty="0"/>
              <a:t>all analog (AMPS) &amp; digital TDMA systems (IS-136, GSM, etc.)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 smtClean="0"/>
              <a:t>Soft Handoff: Many </a:t>
            </a:r>
            <a:r>
              <a:rPr lang="en-US" altLang="zh-TW" dirty="0"/>
              <a:t>spread spectrum users share the </a:t>
            </a:r>
            <a:r>
              <a:rPr lang="en-US" altLang="zh-TW" b="1" dirty="0"/>
              <a:t>same </a:t>
            </a:r>
            <a:r>
              <a:rPr lang="en-US" altLang="zh-TW" dirty="0"/>
              <a:t>frequency in every cell</a:t>
            </a:r>
          </a:p>
          <a:p>
            <a:pPr lvl="2" algn="just">
              <a:lnSpc>
                <a:spcPct val="90000"/>
              </a:lnSpc>
            </a:pPr>
            <a:r>
              <a:rPr lang="en-US" altLang="zh-TW" dirty="0"/>
              <a:t>CDMA </a:t>
            </a:r>
            <a:r>
              <a:rPr lang="en-US" altLang="zh-TW" sz="2400" b="1" dirty="0"/>
              <a:t>→</a:t>
            </a:r>
            <a:r>
              <a:rPr lang="en-US" altLang="zh-TW" dirty="0"/>
              <a:t> IS-95</a:t>
            </a:r>
          </a:p>
          <a:p>
            <a:pPr lvl="2" algn="just">
              <a:lnSpc>
                <a:spcPct val="90000"/>
              </a:lnSpc>
            </a:pPr>
            <a:r>
              <a:rPr lang="en-US" altLang="zh-TW" dirty="0"/>
              <a:t>Since a mobile uses the same frequency in every cell, it can also be assigned the same code for multiple cells when it is near the boundary of multiple cells.</a:t>
            </a:r>
          </a:p>
          <a:p>
            <a:pPr lvl="2" algn="just">
              <a:lnSpc>
                <a:spcPct val="90000"/>
              </a:lnSpc>
            </a:pPr>
            <a:r>
              <a:rPr lang="en-US" altLang="zh-TW" dirty="0"/>
              <a:t>The MSC simultaneously monitors reverse link signal at several base stations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64D78-9002-4AA1-87A2-847060600E1C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87497"/>
            <a:ext cx="8001000" cy="5184775"/>
          </a:xfrm>
        </p:spPr>
        <p:txBody>
          <a:bodyPr/>
          <a:lstStyle/>
          <a:p>
            <a:pPr lvl="1" algn="just"/>
            <a:r>
              <a:rPr lang="en-US" altLang="zh-TW" sz="2800" dirty="0"/>
              <a:t>MSC dynamically decides which signal is best and then listens to that one</a:t>
            </a:r>
          </a:p>
          <a:p>
            <a:pPr lvl="2" algn="just"/>
            <a:r>
              <a:rPr lang="en-US" altLang="zh-TW" sz="2400" dirty="0" smtClean="0"/>
              <a:t>Passes data </a:t>
            </a:r>
            <a:r>
              <a:rPr lang="en-US" altLang="zh-TW" sz="2400" dirty="0"/>
              <a:t>from that base station on to the PSTN</a:t>
            </a:r>
          </a:p>
          <a:p>
            <a:pPr lvl="1" algn="just"/>
            <a:r>
              <a:rPr lang="en-US" altLang="zh-TW" sz="2800" dirty="0"/>
              <a:t>This choice of best signal can keep changing.</a:t>
            </a:r>
          </a:p>
          <a:p>
            <a:pPr lvl="1" algn="just"/>
            <a:r>
              <a:rPr lang="en-US" altLang="zh-TW" sz="2800" dirty="0"/>
              <a:t>Mobile user does nothing for handoffs except just transmit, MSC does all the work</a:t>
            </a:r>
          </a:p>
          <a:p>
            <a:pPr lvl="1" algn="just"/>
            <a:r>
              <a:rPr lang="en-US" altLang="zh-TW" sz="2800" dirty="0"/>
              <a:t>Advantage unique to CDMA systems</a:t>
            </a:r>
          </a:p>
          <a:p>
            <a:pPr lvl="2" algn="just"/>
            <a:r>
              <a:rPr lang="en-US" altLang="zh-TW" sz="2400" dirty="0"/>
              <a:t>As long as there are enough codes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3C91-0929-400B-AC56-25654648DE6E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572560" cy="500066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 Cells</a:t>
            </a:r>
          </a:p>
          <a:p>
            <a:pPr lvl="1" algn="just"/>
            <a:r>
              <a:rPr lang="en-US" altLang="zh-TW" dirty="0" smtClean="0"/>
              <a:t>Base station </a:t>
            </a:r>
            <a:r>
              <a:rPr lang="en-US" altLang="zh-TW" dirty="0"/>
              <a:t>antennas designed to cover specific </a:t>
            </a:r>
            <a:r>
              <a:rPr lang="en-US" altLang="zh-TW" dirty="0" smtClean="0"/>
              <a:t>geographical area</a:t>
            </a:r>
          </a:p>
          <a:p>
            <a:pPr lvl="1" algn="just"/>
            <a:r>
              <a:rPr lang="en-US" altLang="zh-TW" dirty="0" smtClean="0"/>
              <a:t>Allocated a group of radio channels</a:t>
            </a:r>
            <a:endParaRPr lang="en-US" altLang="zh-TW" dirty="0"/>
          </a:p>
          <a:p>
            <a:pPr lvl="1" algn="just"/>
            <a:r>
              <a:rPr lang="en-US" altLang="zh-TW" dirty="0" smtClean="0"/>
              <a:t>Hexagonal cell </a:t>
            </a:r>
            <a:r>
              <a:rPr lang="en-US" altLang="zh-TW" dirty="0"/>
              <a:t>shape assumed for planning</a:t>
            </a:r>
          </a:p>
          <a:p>
            <a:pPr lvl="2" algn="just"/>
            <a:r>
              <a:rPr lang="en-US" altLang="zh-TW" dirty="0" smtClean="0"/>
              <a:t>Simple model </a:t>
            </a:r>
            <a:r>
              <a:rPr lang="en-US" altLang="zh-TW" dirty="0"/>
              <a:t>for easy analysis </a:t>
            </a:r>
            <a:r>
              <a:rPr lang="en-US" altLang="zh-TW" sz="2500" b="1" dirty="0"/>
              <a:t>→</a:t>
            </a:r>
            <a:r>
              <a:rPr lang="en-US" altLang="zh-TW" dirty="0"/>
              <a:t> circles leave gaps</a:t>
            </a:r>
          </a:p>
          <a:p>
            <a:pPr lvl="2" algn="just"/>
            <a:r>
              <a:rPr lang="en-US" altLang="zh-TW" dirty="0" smtClean="0"/>
              <a:t>Actual cell </a:t>
            </a:r>
            <a:r>
              <a:rPr lang="en-US" altLang="zh-TW" dirty="0"/>
              <a:t>“footprint” is amorphous (no specific shape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151C-F812-441D-8021-004DBC173C48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85860"/>
            <a:ext cx="8572560" cy="4840303"/>
          </a:xfrm>
        </p:spPr>
        <p:txBody>
          <a:bodyPr>
            <a:normAutofit fontScale="92500"/>
          </a:bodyPr>
          <a:lstStyle/>
          <a:p>
            <a:pPr lvl="1" algn="just"/>
            <a:r>
              <a:rPr lang="en-US" altLang="zh-TW" dirty="0" smtClean="0"/>
              <a:t>Base station location</a:t>
            </a:r>
          </a:p>
          <a:p>
            <a:pPr lvl="2" algn="just"/>
            <a:r>
              <a:rPr lang="en-US" altLang="zh-TW" dirty="0" smtClean="0"/>
              <a:t>Center Excited </a:t>
            </a:r>
            <a:r>
              <a:rPr lang="en-US" altLang="zh-TW" sz="2500" b="1" dirty="0" smtClean="0"/>
              <a:t>→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omni</a:t>
            </a:r>
            <a:r>
              <a:rPr lang="en-US" altLang="zh-TW" dirty="0" smtClean="0"/>
              <a:t>-directional antenna (360° coverage)</a:t>
            </a:r>
          </a:p>
          <a:p>
            <a:pPr lvl="3" algn="just"/>
            <a:r>
              <a:rPr lang="en-US" altLang="zh-TW" sz="2200" dirty="0" smtClean="0"/>
              <a:t>Not necessarily in the exact center (can be up to </a:t>
            </a:r>
            <a:r>
              <a:rPr lang="en-US" altLang="zh-TW" sz="2200" i="1" dirty="0" smtClean="0"/>
              <a:t>R/4 </a:t>
            </a:r>
            <a:r>
              <a:rPr lang="en-US" altLang="zh-TW" sz="2200" dirty="0" smtClean="0"/>
              <a:t>from the ideal location)</a:t>
            </a:r>
          </a:p>
          <a:p>
            <a:pPr lvl="2" algn="just"/>
            <a:r>
              <a:rPr lang="en-US" altLang="zh-TW" sz="2600" dirty="0" smtClean="0"/>
              <a:t>Corner Excited </a:t>
            </a:r>
            <a:r>
              <a:rPr lang="en-US" altLang="zh-TW" sz="2600" b="1" dirty="0"/>
              <a:t>→</a:t>
            </a:r>
            <a:r>
              <a:rPr lang="en-US" altLang="zh-TW" sz="2600" dirty="0"/>
              <a:t> sectored or directional antennas on 3 corners with 120° coverage.</a:t>
            </a:r>
          </a:p>
          <a:p>
            <a:pPr lvl="3" algn="just"/>
            <a:r>
              <a:rPr lang="en-US" altLang="zh-TW" sz="2400" dirty="0" smtClean="0"/>
              <a:t>Very </a:t>
            </a:r>
            <a:r>
              <a:rPr lang="en-US" altLang="zh-TW" sz="2400" dirty="0" err="1" smtClean="0"/>
              <a:t>commom</a:t>
            </a:r>
            <a:endParaRPr lang="en-US" altLang="zh-TW" sz="2400" dirty="0"/>
          </a:p>
          <a:p>
            <a:pPr lvl="3" algn="just"/>
            <a:r>
              <a:rPr lang="en-US" altLang="zh-TW" sz="2400" dirty="0"/>
              <a:t>Note that what is defined as a “corner” is somewhat flexible → a sectored antenna covers 120° of a hexagonal cell.</a:t>
            </a:r>
          </a:p>
          <a:p>
            <a:pPr lvl="3" algn="just"/>
            <a:r>
              <a:rPr lang="en-US" altLang="zh-TW" sz="2400" dirty="0"/>
              <a:t>So one can define a cell as having three antennas in the center or antennas at 3 corners.</a:t>
            </a:r>
          </a:p>
          <a:p>
            <a:pPr algn="just"/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Reuse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TMP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815291" cy="4581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8647-FD97-4CC3-BE94-84E0FDF5D1D9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en-US" dirty="0" err="1" smtClean="0"/>
              <a:t>Contnd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981075"/>
            <a:ext cx="8501122" cy="532765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sz="2800" dirty="0"/>
              <a:t>Cells labeled with the same letter use the same group of channels.</a:t>
            </a:r>
          </a:p>
          <a:p>
            <a:pPr algn="just">
              <a:lnSpc>
                <a:spcPct val="90000"/>
              </a:lnSpc>
            </a:pPr>
            <a:r>
              <a:rPr lang="en-US" altLang="zh-TW" sz="2800" dirty="0"/>
              <a:t>Cell Cluster: </a:t>
            </a:r>
            <a:endParaRPr lang="en-US" altLang="zh-TW" sz="2800" dirty="0" smtClean="0"/>
          </a:p>
          <a:p>
            <a:pPr lvl="1" algn="just">
              <a:lnSpc>
                <a:spcPct val="90000"/>
              </a:lnSpc>
            </a:pPr>
            <a:r>
              <a:rPr lang="en-US" altLang="zh-TW" sz="2400" dirty="0" smtClean="0"/>
              <a:t>Group of </a:t>
            </a:r>
            <a:r>
              <a:rPr lang="en-US" altLang="zh-TW" sz="2400" i="1" dirty="0"/>
              <a:t>N </a:t>
            </a:r>
            <a:r>
              <a:rPr lang="en-US" altLang="zh-TW" sz="2400" dirty="0"/>
              <a:t>cells using complete set of available channels</a:t>
            </a:r>
          </a:p>
          <a:p>
            <a:pPr algn="just">
              <a:lnSpc>
                <a:spcPct val="90000"/>
              </a:lnSpc>
            </a:pPr>
            <a:r>
              <a:rPr lang="en-US" altLang="zh-TW" sz="2800" dirty="0"/>
              <a:t>Many base stations, lower power, and shorter towers</a:t>
            </a:r>
          </a:p>
          <a:p>
            <a:pPr algn="just">
              <a:lnSpc>
                <a:spcPct val="90000"/>
              </a:lnSpc>
            </a:pPr>
            <a:r>
              <a:rPr lang="en-US" altLang="zh-TW" sz="2800" dirty="0" smtClean="0"/>
              <a:t>Each </a:t>
            </a:r>
            <a:r>
              <a:rPr lang="en-US" altLang="zh-TW" sz="2800" dirty="0"/>
              <a:t>cell allocated a % of the total number of available channels</a:t>
            </a:r>
          </a:p>
          <a:p>
            <a:pPr algn="just">
              <a:lnSpc>
                <a:spcPct val="90000"/>
              </a:lnSpc>
            </a:pPr>
            <a:r>
              <a:rPr lang="en-US" altLang="zh-TW" sz="2800" dirty="0"/>
              <a:t>Nearby (adjacent) cells assigned different channel groups</a:t>
            </a:r>
          </a:p>
          <a:p>
            <a:pPr lvl="1" algn="just">
              <a:lnSpc>
                <a:spcPct val="90000"/>
              </a:lnSpc>
            </a:pPr>
            <a:r>
              <a:rPr lang="en-US" altLang="zh-TW" dirty="0" smtClean="0"/>
              <a:t>To prevent </a:t>
            </a:r>
            <a:r>
              <a:rPr lang="en-US" altLang="zh-TW" dirty="0"/>
              <a:t>interference between neighboring base stations and mobile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06500-2B56-458D-B1D9-436DBA6D88FA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289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System </a:t>
            </a:r>
            <a:r>
              <a:rPr lang="en-US" altLang="zh-TW" sz="4000" b="1" dirty="0"/>
              <a:t>Capacity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928670"/>
            <a:ext cx="8501122" cy="550072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zh-TW" i="1" dirty="0"/>
              <a:t>S </a:t>
            </a:r>
            <a:r>
              <a:rPr lang="en-US" altLang="zh-TW" dirty="0"/>
              <a:t>: total # of duplex channels available for use in a given area; determined by:</a:t>
            </a:r>
          </a:p>
          <a:p>
            <a:pPr lvl="1" algn="just"/>
            <a:r>
              <a:rPr lang="en-US" altLang="zh-TW" dirty="0"/>
              <a:t>amount of allocated spectrum</a:t>
            </a:r>
          </a:p>
          <a:p>
            <a:pPr lvl="1" algn="just"/>
            <a:r>
              <a:rPr lang="en-US" altLang="zh-TW" dirty="0"/>
              <a:t>channel BW </a:t>
            </a:r>
            <a:r>
              <a:rPr lang="en-US" altLang="zh-TW" sz="2700" b="1" dirty="0"/>
              <a:t>→</a:t>
            </a:r>
            <a:r>
              <a:rPr lang="en-US" altLang="zh-TW" dirty="0"/>
              <a:t> modulation format and/or standard specs. (e.g. AMPS)</a:t>
            </a:r>
          </a:p>
          <a:p>
            <a:pPr algn="just"/>
            <a:r>
              <a:rPr lang="en-US" altLang="zh-TW" i="1" dirty="0"/>
              <a:t>k </a:t>
            </a:r>
            <a:r>
              <a:rPr lang="en-US" altLang="zh-TW" dirty="0"/>
              <a:t>: number of channels for each cell (</a:t>
            </a:r>
            <a:r>
              <a:rPr lang="en-US" altLang="zh-TW" i="1" dirty="0"/>
              <a:t>k </a:t>
            </a:r>
            <a:r>
              <a:rPr lang="en-US" altLang="zh-TW" dirty="0"/>
              <a:t>&lt; </a:t>
            </a:r>
            <a:r>
              <a:rPr lang="en-US" altLang="zh-TW" i="1" dirty="0"/>
              <a:t>S</a:t>
            </a:r>
            <a:r>
              <a:rPr lang="en-US" altLang="zh-TW" dirty="0"/>
              <a:t>)</a:t>
            </a:r>
          </a:p>
          <a:p>
            <a:pPr algn="just"/>
            <a:r>
              <a:rPr lang="en-US" altLang="zh-TW" i="1" dirty="0"/>
              <a:t>N </a:t>
            </a:r>
            <a:r>
              <a:rPr lang="en-US" altLang="zh-TW" dirty="0"/>
              <a:t>: cluster size </a:t>
            </a:r>
            <a:r>
              <a:rPr lang="en-US" altLang="zh-TW" sz="3100" b="1" dirty="0"/>
              <a:t>→</a:t>
            </a:r>
            <a:r>
              <a:rPr lang="en-US" altLang="zh-TW" dirty="0"/>
              <a:t> # of cells forming </a:t>
            </a:r>
            <a:r>
              <a:rPr lang="en-US" altLang="zh-TW" i="1" dirty="0"/>
              <a:t>cluster</a:t>
            </a:r>
          </a:p>
          <a:p>
            <a:pPr algn="just"/>
            <a:r>
              <a:rPr lang="en-US" altLang="zh-TW" i="1" dirty="0"/>
              <a:t>S = k </a:t>
            </a:r>
            <a:r>
              <a:rPr lang="en-US" altLang="zh-TW" i="1" dirty="0" smtClean="0"/>
              <a:t>N</a:t>
            </a:r>
          </a:p>
          <a:p>
            <a:pPr algn="just">
              <a:lnSpc>
                <a:spcPct val="90000"/>
              </a:lnSpc>
            </a:pPr>
            <a:r>
              <a:rPr lang="en-US" altLang="zh-TW" i="1" dirty="0" smtClean="0"/>
              <a:t>M </a:t>
            </a:r>
            <a:r>
              <a:rPr lang="en-US" altLang="zh-TW" dirty="0" smtClean="0"/>
              <a:t>: # of times a cluster is replicated over a geographic coverage area</a:t>
            </a:r>
          </a:p>
          <a:p>
            <a:pPr algn="just">
              <a:lnSpc>
                <a:spcPct val="90000"/>
              </a:lnSpc>
            </a:pPr>
            <a:r>
              <a:rPr lang="en-US" altLang="zh-TW" dirty="0" smtClean="0"/>
              <a:t>System Capacity = Total # Duplex Channels = </a:t>
            </a:r>
            <a:r>
              <a:rPr lang="en-US" altLang="zh-TW" i="1" dirty="0" smtClean="0"/>
              <a:t>C</a:t>
            </a:r>
          </a:p>
          <a:p>
            <a:pPr algn="just">
              <a:lnSpc>
                <a:spcPct val="90000"/>
              </a:lnSpc>
            </a:pPr>
            <a:endParaRPr lang="en-US" altLang="zh-TW" sz="1400" i="1" dirty="0" smtClean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i="1" dirty="0" smtClean="0"/>
              <a:t>      		C = M S = M k N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dirty="0" smtClean="0"/>
              <a:t>	 </a:t>
            </a:r>
            <a:r>
              <a:rPr lang="en-US" altLang="zh-TW" sz="2400" dirty="0" smtClean="0"/>
              <a:t>(assuming exactly </a:t>
            </a:r>
            <a:r>
              <a:rPr lang="en-US" altLang="zh-TW" sz="2400" i="1" dirty="0" smtClean="0"/>
              <a:t>MN </a:t>
            </a:r>
            <a:r>
              <a:rPr lang="en-US" altLang="zh-TW" sz="2400" dirty="0" smtClean="0"/>
              <a:t>cells will cover the area)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">
  <a:themeElements>
    <a:clrScheme name="Custom 1">
      <a:dk1>
        <a:srgbClr val="D0FAFF"/>
      </a:dk1>
      <a:lt1>
        <a:srgbClr val="D0FAFF"/>
      </a:lt1>
      <a:dk2>
        <a:srgbClr val="D0FAFF"/>
      </a:dk2>
      <a:lt2>
        <a:srgbClr val="000000"/>
      </a:lt2>
      <a:accent1>
        <a:srgbClr val="006AED"/>
      </a:accent1>
      <a:accent2>
        <a:srgbClr val="0087BF"/>
      </a:accent2>
      <a:accent3>
        <a:srgbClr val="000000"/>
      </a:accent3>
      <a:accent4>
        <a:srgbClr val="9DBB3F"/>
      </a:accent4>
      <a:accent5>
        <a:srgbClr val="C77CC7"/>
      </a:accent5>
      <a:accent6>
        <a:srgbClr val="000000"/>
      </a:accent6>
      <a:hlink>
        <a:srgbClr val="E78707"/>
      </a:hlink>
      <a:folHlink>
        <a:srgbClr val="C618BA"/>
      </a:folHlink>
    </a:clrScheme>
    <a:fontScheme name="Welcome">
      <a:majorFont>
        <a:latin typeface="Book Antiqua"/>
        <a:ea typeface=""/>
        <a:cs typeface=""/>
        <a:font script="Jpan" typeface="ＭＳ Ｐゴシック"/>
        <a:font script="Hang" typeface="돋움"/>
        <a:font script="Hans" typeface="华文中宋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ajorFont>
      <a:minorFont>
        <a:latin typeface="Cambria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 Roman"/>
        <a:font script="Hebr" typeface="Times New 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 Cherokee"/>
        <a:font script="Yiii" typeface="Microsoft Yi  Baiti"/>
        <a:font script="Tibt" typeface="Microsoft  Himalaya"/>
        <a:font script="Thaa" typeface="MV Boli"/>
        <a:font script="Deva" typeface="Mangal"/>
        <a:font script="Telu" typeface="Gautami"/>
        <a:font script="Taml" typeface="Latha"/>
        <a:font script="Syrc" typeface="Estrangelo  Edessa"/>
        <a:font script="Orya" typeface="Kalinga"/>
        <a:font script="Mlym" typeface="Kartika"/>
        <a:font script="Laoo" typeface="DokChampa"/>
        <a:font script="Sinh" typeface="Iskoola Pota"/>
        <a:font script="Mong" typeface="Mongolian  Baiti"/>
        <a:font script="Viet" typeface="Times New  Roman"/>
        <a:font script="Uigh" typeface="Microsoft  Uighur"/>
      </a:minorFont>
    </a:fontScheme>
    <a:fmtScheme name="Welcome">
      <a:fillStyleLst>
        <a:solidFill>
          <a:schemeClr val="phClr">
            <a:tint val="100000"/>
            <a:shade val="100000"/>
            <a:hueMod val="100000"/>
            <a:satMod val="150000"/>
          </a:schemeClr>
        </a:solidFill>
        <a:gradFill rotWithShape="1">
          <a:gsLst>
            <a:gs pos="0">
              <a:schemeClr val="phClr">
                <a:tint val="10000"/>
                <a:shade val="100000"/>
                <a:hueMod val="100000"/>
                <a:satMod val="10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300000"/>
              </a:schemeClr>
            </a:gs>
          </a:gsLst>
          <a:lin ang="16200000" scaled="1"/>
        </a:gradFill>
        <a:gradFill flip="none" rotWithShape="1">
          <a:gsLst>
            <a:gs pos="0">
              <a:schemeClr val="phClr">
                <a:tint val="70000"/>
              </a:schemeClr>
            </a:gs>
            <a:gs pos="30000">
              <a:schemeClr val="phClr">
                <a:tint val="90000"/>
              </a:schemeClr>
            </a:gs>
            <a:gs pos="88000">
              <a:schemeClr val="phClr">
                <a:shade val="30000"/>
              </a:schemeClr>
            </a:gs>
            <a:gs pos="100000">
              <a:schemeClr val="phClr">
                <a:shade val="20000"/>
              </a:schemeClr>
            </a:gs>
          </a:gsLst>
          <a:lin ang="5400000" scaled="1"/>
          <a:tileRect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outerShdw blurRad="39000" dist="25400" dir="5400000">
              <a:srgbClr val="000000">
                <a:alpha val="40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30000"/>
                <a:hueMod val="100000"/>
              </a:schemeClr>
            </a:gs>
            <a:gs pos="20000">
              <a:schemeClr val="phClr">
                <a:tint val="100000"/>
                <a:shade val="100000"/>
                <a:hueMod val="1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30000"/>
                <a:hueMod val="100000"/>
                <a:satMod val="1600000"/>
              </a:schemeClr>
            </a:gs>
            <a:gs pos="20000">
              <a:schemeClr val="phClr">
                <a:tint val="100000"/>
                <a:shade val="100000"/>
                <a:hueMod val="100000"/>
                <a:satMod val="500000"/>
              </a:schemeClr>
            </a:gs>
            <a:gs pos="100000">
              <a:schemeClr val="phClr">
                <a:tint val="90000"/>
                <a:shade val="100000"/>
                <a:hueMod val="100000"/>
                <a:satMod val="16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2282</Words>
  <Application>Microsoft Office PowerPoint</Application>
  <PresentationFormat>On-screen Show (4:3)</PresentationFormat>
  <Paragraphs>331</Paragraphs>
  <Slides>41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Welcome</vt:lpstr>
      <vt:lpstr>Mobile Computing</vt:lpstr>
      <vt:lpstr>Introduction</vt:lpstr>
      <vt:lpstr>Contnd…</vt:lpstr>
      <vt:lpstr>Cellular Concept</vt:lpstr>
      <vt:lpstr>Frequency Reuse</vt:lpstr>
      <vt:lpstr>Contnd..</vt:lpstr>
      <vt:lpstr>Frequency Reuse</vt:lpstr>
      <vt:lpstr>Contnd..</vt:lpstr>
      <vt:lpstr>System Capacity</vt:lpstr>
      <vt:lpstr>Contnd..</vt:lpstr>
      <vt:lpstr>Contnd..</vt:lpstr>
      <vt:lpstr>Contnd..</vt:lpstr>
      <vt:lpstr>Slide 13</vt:lpstr>
      <vt:lpstr>Example</vt:lpstr>
      <vt:lpstr>Slide 15</vt:lpstr>
      <vt:lpstr>Channel Assignment Strategies</vt:lpstr>
      <vt:lpstr>Contnd..</vt:lpstr>
      <vt:lpstr>Contnd..</vt:lpstr>
      <vt:lpstr>Handoff Strategies</vt:lpstr>
      <vt:lpstr>Contnd..</vt:lpstr>
      <vt:lpstr>Contnd..</vt:lpstr>
      <vt:lpstr>Slide 22</vt:lpstr>
      <vt:lpstr>Contnd..</vt:lpstr>
      <vt:lpstr>Contnd..</vt:lpstr>
      <vt:lpstr>Contnd..</vt:lpstr>
      <vt:lpstr>Contnd..</vt:lpstr>
      <vt:lpstr>Contnd..</vt:lpstr>
      <vt:lpstr>Contnd..</vt:lpstr>
      <vt:lpstr>Contnd..</vt:lpstr>
      <vt:lpstr>Prioritizing Handoffs</vt:lpstr>
      <vt:lpstr>Contnd..</vt:lpstr>
      <vt:lpstr>Contnd..</vt:lpstr>
      <vt:lpstr>Practical Handoff Considerations</vt:lpstr>
      <vt:lpstr>Contnd..</vt:lpstr>
      <vt:lpstr>Slide 35</vt:lpstr>
      <vt:lpstr>Contnd..</vt:lpstr>
      <vt:lpstr>Contnd..</vt:lpstr>
      <vt:lpstr>Contnd..</vt:lpstr>
      <vt:lpstr>Contnd..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Amel</dc:creator>
  <cp:lastModifiedBy>Amel</cp:lastModifiedBy>
  <cp:revision>45</cp:revision>
  <dcterms:created xsi:type="dcterms:W3CDTF">2016-02-14T16:52:37Z</dcterms:created>
  <dcterms:modified xsi:type="dcterms:W3CDTF">2016-02-22T00:03:08Z</dcterms:modified>
</cp:coreProperties>
</file>