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04" r:id="rId15"/>
    <p:sldId id="270" r:id="rId16"/>
    <p:sldId id="271" r:id="rId17"/>
    <p:sldId id="272" r:id="rId18"/>
    <p:sldId id="278" r:id="rId19"/>
    <p:sldId id="277" r:id="rId20"/>
    <p:sldId id="274" r:id="rId21"/>
    <p:sldId id="275" r:id="rId22"/>
    <p:sldId id="276" r:id="rId23"/>
    <p:sldId id="27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1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8" r:id="rId49"/>
    <p:sldId id="305" r:id="rId50"/>
    <p:sldId id="306" r:id="rId51"/>
    <p:sldId id="307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08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26"/>
    </p:cViewPr>
  </p:sorterViewPr>
  <p:notesViewPr>
    <p:cSldViewPr>
      <p:cViewPr>
        <p:scale>
          <a:sx n="50" d="100"/>
          <a:sy n="50" d="100"/>
        </p:scale>
        <p:origin x="-1944" y="25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A4F4D-23E0-4E7D-9F3C-629D5EDCB98B}" type="datetimeFigureOut">
              <a:rPr lang="en-US" smtClean="0"/>
              <a:pPr/>
              <a:t>3/4/2016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A94FD-F2F3-4DBE-BF3A-3197528ABA6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F3716-2F8B-4FE3-A74D-F2138D0DCBAA}" type="datetimeFigureOut">
              <a:rPr lang="en-US" smtClean="0"/>
              <a:pPr/>
              <a:t>3/4/2016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1DCB2-E101-4D04-B537-F7F54D655218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e-DE"/>
              <a:t>Universität Karlsruhe</a:t>
            </a:r>
          </a:p>
          <a:p>
            <a:r>
              <a:rPr lang="de-DE"/>
              <a:t>Institut für Telematik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de-DE"/>
              <a:t>Mobilkommunikation</a:t>
            </a:r>
          </a:p>
          <a:p>
            <a:r>
              <a:rPr lang="de-DE"/>
              <a:t>SS 1998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e-DE"/>
              <a:t>Prof. Dr. Dr. h.c. G. Krüger</a:t>
            </a:r>
          </a:p>
          <a:p>
            <a:r>
              <a:rPr lang="de-DE"/>
              <a:t>E. Dorner / Dr. J. Schiller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14EB56-2361-4C51-98DF-AF8B17029DD3}" type="slidenum">
              <a:rPr lang="de-DE"/>
              <a:pPr/>
              <a:t>2</a:t>
            </a:fld>
            <a:endParaRPr lang="de-DE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ctr"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953B-5E90-478B-93D8-03ED64CB7D87}" type="datetime1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8" name="Chevron 7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595-F371-4523-8349-501BE2313D2A}" type="datetime1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D7E1-726A-413B-A4A1-9473A3F9B5E4}" type="datetime1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0" name="Chevron 9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AEA-52B6-45E1-8001-D44E93C67CBF}" type="datetime1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BEFB-7017-49D7-AC64-4471ECE1927B}" type="datetime1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9" name="Chevron 8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9DFA-AB8B-4BC8-B97B-EFA639A68D9D}" type="datetime1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1" name="Chevron 10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0CE-23C6-4F65-A95B-FE29461826EF}" type="datetime1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7" name="Chevron 6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0CA-8021-46C2-B0E5-95F6519F5DCE}" type="datetime1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AF71-E57B-4AB7-83C7-07CDD5D2E275}" type="datetime1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 anchor="ctr">
            <a:normAutofit/>
          </a:bodyPr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DCB0-4108-4DB7-87DC-2BC132F53BF2}" type="datetime1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 anchor="ctr">
            <a:normAutofit/>
          </a:bodyPr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C899-494B-430B-B7B5-E2CD797218FB}" type="datetime1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endParaRPr kumimoji="0" lang="zh-CN" altLang="en-US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7"/>
          <p:cNvGrpSpPr/>
          <p:nvPr/>
        </p:nvGrpSpPr>
        <p:grpSpPr>
          <a:xfrm>
            <a:off x="0" y="6570024"/>
            <a:ext cx="9144000" cy="288000"/>
            <a:chOff x="0" y="6353387"/>
            <a:chExt cx="9144000" cy="361763"/>
          </a:xfrm>
        </p:grpSpPr>
        <p:grpSp>
          <p:nvGrpSpPr>
            <p:cNvPr id="9" name="Group 16"/>
            <p:cNvGrpSpPr/>
            <p:nvPr/>
          </p:nvGrpSpPr>
          <p:grpSpPr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Chevron 11"/>
              <p:cNvSpPr/>
              <p:nvPr userDrawn="1"/>
            </p:nvSpPr>
            <p:spPr>
              <a:xfrm flipH="1">
                <a:off x="8640700" y="6354583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flipH="1">
                <a:off x="8767248" y="635515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flipH="1">
                <a:off x="8894116" y="635500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FCD0-0B1E-4658-B88E-76AC5FCC9C56}" type="datetime1">
              <a:rPr lang="en-US" smtClean="0"/>
              <a:pPr/>
              <a:t>3/4/2016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28" y="6570000"/>
            <a:ext cx="571472" cy="288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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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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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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929198"/>
            <a:ext cx="7534930" cy="766762"/>
          </a:xfrm>
        </p:spPr>
        <p:txBody>
          <a:bodyPr>
            <a:normAutofit/>
          </a:bodyPr>
          <a:lstStyle/>
          <a:p>
            <a:r>
              <a:rPr lang="en-IN" b="1" dirty="0" smtClean="0"/>
              <a:t>Wireless Communication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Tele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Focuses on voice-oriented </a:t>
            </a:r>
            <a:r>
              <a:rPr lang="en-IN" dirty="0" err="1" smtClean="0"/>
              <a:t>tele</a:t>
            </a:r>
            <a:r>
              <a:rPr lang="en-IN" dirty="0" smtClean="0"/>
              <a:t> services.</a:t>
            </a:r>
          </a:p>
          <a:p>
            <a:pPr lvl="1" algn="just"/>
            <a:r>
              <a:rPr lang="en-IN" dirty="0" smtClean="0"/>
              <a:t>Provision of high-quality digital voice transmission</a:t>
            </a:r>
          </a:p>
          <a:p>
            <a:pPr lvl="1" algn="just"/>
            <a:r>
              <a:rPr lang="en-IN" b="1" dirty="0" smtClean="0"/>
              <a:t>Emergency number</a:t>
            </a:r>
          </a:p>
          <a:p>
            <a:pPr lvl="2" algn="just"/>
            <a:r>
              <a:rPr lang="en-IN" dirty="0" smtClean="0"/>
              <a:t>Same number can be used throughout Europe.</a:t>
            </a:r>
          </a:p>
          <a:p>
            <a:pPr lvl="2" algn="just"/>
            <a:r>
              <a:rPr lang="en-IN" dirty="0" smtClean="0"/>
              <a:t>Mandatory service from all providers and free of charge.</a:t>
            </a:r>
          </a:p>
          <a:p>
            <a:pPr lvl="2" algn="just"/>
            <a:r>
              <a:rPr lang="en-IN" dirty="0" smtClean="0"/>
              <a:t>Has the highest priority, </a:t>
            </a:r>
          </a:p>
          <a:p>
            <a:pPr lvl="3" algn="just"/>
            <a:r>
              <a:rPr lang="en-IN" dirty="0" smtClean="0"/>
              <a:t>Possibly pre-empting other connections, </a:t>
            </a:r>
          </a:p>
          <a:p>
            <a:pPr lvl="3" algn="just"/>
            <a:r>
              <a:rPr lang="en-IN" dirty="0" smtClean="0"/>
              <a:t>Will automatically be set up with the closest emergency </a:t>
            </a:r>
            <a:r>
              <a:rPr lang="en-IN" dirty="0" err="1" smtClean="0"/>
              <a:t>center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Message services</a:t>
            </a:r>
          </a:p>
          <a:p>
            <a:pPr lvl="1" algn="just"/>
            <a:r>
              <a:rPr lang="en-IN" b="1" dirty="0" smtClean="0"/>
              <a:t>Short Message Service (SMS)</a:t>
            </a:r>
          </a:p>
          <a:p>
            <a:pPr lvl="2" algn="just"/>
            <a:r>
              <a:rPr lang="en-IN" dirty="0" smtClean="0"/>
              <a:t>160 characters. </a:t>
            </a:r>
          </a:p>
          <a:p>
            <a:pPr lvl="2" algn="just"/>
            <a:r>
              <a:rPr lang="en-IN" dirty="0" smtClean="0"/>
              <a:t>Do not use the standard data channels of GSM</a:t>
            </a:r>
          </a:p>
          <a:p>
            <a:pPr lvl="2" algn="just"/>
            <a:r>
              <a:rPr lang="en-IN" dirty="0" smtClean="0"/>
              <a:t>Exploit unused capacity in the signalling channels. Sending and receiving of SMS is possible during data or voice transmission.</a:t>
            </a:r>
          </a:p>
          <a:p>
            <a:pPr lvl="2" algn="just"/>
            <a:r>
              <a:rPr lang="en-IN" dirty="0" smtClean="0"/>
              <a:t>Can also transfer logos, ring tones, horoscopes</a:t>
            </a:r>
          </a:p>
          <a:p>
            <a:pPr lvl="2" algn="just"/>
            <a:r>
              <a:rPr lang="en-IN" dirty="0" smtClean="0"/>
              <a:t>SMS is typically the only way to reach a mobile phone from within the network.</a:t>
            </a:r>
          </a:p>
          <a:p>
            <a:pPr lvl="3" algn="just"/>
            <a:r>
              <a:rPr lang="en-IN" dirty="0" smtClean="0"/>
              <a:t>Used for updating mobile phone software.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algn="just"/>
            <a:r>
              <a:rPr lang="en-IN" b="1" dirty="0" smtClean="0"/>
              <a:t>Enhanced Message Service (EMS)</a:t>
            </a:r>
          </a:p>
          <a:p>
            <a:pPr lvl="2" algn="just"/>
            <a:r>
              <a:rPr lang="en-IN" dirty="0" smtClean="0"/>
              <a:t>offers a larger message size </a:t>
            </a:r>
          </a:p>
          <a:p>
            <a:pPr lvl="2" algn="just"/>
            <a:r>
              <a:rPr lang="en-IN" dirty="0" smtClean="0"/>
              <a:t>formatted text, and the transmission of animated pictures, small images and ring tones in a standardized way.</a:t>
            </a:r>
          </a:p>
          <a:p>
            <a:pPr lvl="1" algn="just"/>
            <a:r>
              <a:rPr lang="en-IN" b="1" dirty="0" smtClean="0"/>
              <a:t>Multimedia Message Service (MMS)</a:t>
            </a:r>
          </a:p>
          <a:p>
            <a:pPr lvl="2" algn="just"/>
            <a:r>
              <a:rPr lang="en-IN" dirty="0" smtClean="0"/>
              <a:t>Offers the transmission of larger pictures (GIF, JPG, WBMP), short video clips etc. </a:t>
            </a:r>
          </a:p>
          <a:p>
            <a:pPr lvl="1" algn="just"/>
            <a:r>
              <a:rPr lang="en-IN" b="1" dirty="0" smtClean="0"/>
              <a:t>Group 3 fax</a:t>
            </a:r>
          </a:p>
          <a:p>
            <a:pPr lvl="2" algn="just"/>
            <a:r>
              <a:rPr lang="en-IN" dirty="0" smtClean="0"/>
              <a:t>Fax data is transmitted as digital data over the </a:t>
            </a:r>
            <a:r>
              <a:rPr lang="en-IN" dirty="0" err="1" smtClean="0"/>
              <a:t>analog</a:t>
            </a:r>
            <a:r>
              <a:rPr lang="en-IN" dirty="0" smtClean="0"/>
              <a:t> telephone network using modems.</a:t>
            </a:r>
          </a:p>
          <a:p>
            <a:pPr lvl="2" algn="just"/>
            <a:r>
              <a:rPr lang="en-IN" dirty="0" smtClean="0"/>
              <a:t>Fax data and fax </a:t>
            </a:r>
            <a:r>
              <a:rPr lang="en-IN" dirty="0" err="1" smtClean="0"/>
              <a:t>signaling</a:t>
            </a:r>
            <a:r>
              <a:rPr lang="en-IN" dirty="0" smtClean="0"/>
              <a:t> is transmitted using a transparent bearer service.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Supplementary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User identification, </a:t>
            </a:r>
          </a:p>
          <a:p>
            <a:pPr algn="just"/>
            <a:r>
              <a:rPr lang="en-IN" dirty="0" smtClean="0"/>
              <a:t>Call redirection, </a:t>
            </a:r>
          </a:p>
          <a:p>
            <a:pPr algn="just"/>
            <a:r>
              <a:rPr lang="en-IN" dirty="0" smtClean="0"/>
              <a:t>Forwarding of ongoing calls. </a:t>
            </a:r>
          </a:p>
          <a:p>
            <a:pPr algn="just"/>
            <a:r>
              <a:rPr lang="en-IN" dirty="0" smtClean="0"/>
              <a:t>Standard ISDN features such as </a:t>
            </a:r>
          </a:p>
          <a:p>
            <a:pPr lvl="1" algn="just"/>
            <a:r>
              <a:rPr lang="en-IN" dirty="0" smtClean="0"/>
              <a:t>Closed user groups </a:t>
            </a:r>
          </a:p>
          <a:p>
            <a:pPr lvl="1" algn="just"/>
            <a:r>
              <a:rPr lang="en-IN" dirty="0" smtClean="0"/>
              <a:t>Multiparty communication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SIM</a:t>
            </a:r>
          </a:p>
          <a:p>
            <a:pPr algn="just"/>
            <a:r>
              <a:rPr lang="en-US" dirty="0" smtClean="0"/>
              <a:t>On-the air privacy</a:t>
            </a:r>
          </a:p>
          <a:p>
            <a:pPr lvl="1" algn="just"/>
            <a:r>
              <a:rPr lang="en-US" dirty="0" smtClean="0"/>
              <a:t>Encrypting the digital bit stream sent by the transmitter using secret key.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en-IN" dirty="0" smtClean="0"/>
              <a:t>System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7"/>
            <a:ext cx="8269409" cy="57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S</a:t>
            </a:r>
            <a:r>
              <a:rPr lang="en-IN" dirty="0" err="1" smtClean="0"/>
              <a:t>ubsystems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/>
              <a:t>radio sub system (RSS)</a:t>
            </a:r>
          </a:p>
          <a:p>
            <a:r>
              <a:rPr lang="en-IN" b="1" dirty="0" smtClean="0"/>
              <a:t>The network and switching subsystem (NSS) </a:t>
            </a:r>
          </a:p>
          <a:p>
            <a:r>
              <a:rPr lang="en-IN" b="1" dirty="0" smtClean="0"/>
              <a:t>The operation subsystem (OSS)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radio Sub System (RSS)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50006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3600" dirty="0" smtClean="0"/>
              <a:t>The </a:t>
            </a:r>
            <a:r>
              <a:rPr lang="en-IN" sz="3600" b="1" dirty="0" smtClean="0"/>
              <a:t>mobile stations (MS)</a:t>
            </a:r>
          </a:p>
          <a:p>
            <a:pPr lvl="1" algn="just"/>
            <a:r>
              <a:rPr lang="en-IN" dirty="0" smtClean="0"/>
              <a:t>Comprises all user equipment and software needed for communication with a GSM network.</a:t>
            </a:r>
          </a:p>
          <a:p>
            <a:pPr lvl="1" algn="just"/>
            <a:r>
              <a:rPr lang="en-IN" dirty="0" smtClean="0"/>
              <a:t>Consists of user independent hard- and software and of the </a:t>
            </a:r>
            <a:r>
              <a:rPr lang="en-IN" b="1" dirty="0" smtClean="0"/>
              <a:t>subscriber identity module (SIM).</a:t>
            </a:r>
          </a:p>
          <a:p>
            <a:pPr lvl="2" algn="just"/>
            <a:r>
              <a:rPr lang="en-IN" dirty="0" smtClean="0"/>
              <a:t>Stores all user-specific data that is relevant to GSM.</a:t>
            </a:r>
          </a:p>
          <a:p>
            <a:pPr lvl="2" algn="just"/>
            <a:r>
              <a:rPr lang="en-IN" dirty="0" smtClean="0"/>
              <a:t>Contains many identifiers and tables, such as card-type, serial number, a list of subscribed services, a </a:t>
            </a:r>
            <a:r>
              <a:rPr lang="en-IN" b="1" dirty="0" smtClean="0"/>
              <a:t>personal identity number (PIN), a PIN unblocking key (PUK), an authentication key </a:t>
            </a:r>
            <a:r>
              <a:rPr lang="en-IN" b="1" dirty="0" err="1" smtClean="0"/>
              <a:t>K</a:t>
            </a:r>
            <a:r>
              <a:rPr lang="en-IN" sz="800" b="1" dirty="0" err="1" smtClean="0"/>
              <a:t>i</a:t>
            </a:r>
            <a:r>
              <a:rPr lang="en-IN" b="1" dirty="0" smtClean="0"/>
              <a:t>, and the international </a:t>
            </a:r>
            <a:r>
              <a:rPr lang="it-IT" b="1" dirty="0" smtClean="0"/>
              <a:t>mobile subscriber identity (IMSI).</a:t>
            </a:r>
            <a:endParaRPr lang="en-IN" dirty="0" smtClean="0"/>
          </a:p>
          <a:p>
            <a:pPr lvl="1" algn="just"/>
            <a:r>
              <a:rPr lang="en-IN" dirty="0" smtClean="0"/>
              <a:t>MS can be identified via the </a:t>
            </a:r>
            <a:r>
              <a:rPr lang="en-IN" b="1" dirty="0" smtClean="0"/>
              <a:t>international mobile equipment identity (IMEI)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The MS stores dynamic information while logged onto the GSM system,</a:t>
            </a:r>
          </a:p>
          <a:p>
            <a:pPr lvl="1" algn="just"/>
            <a:r>
              <a:rPr lang="en-IN" dirty="0" smtClean="0"/>
              <a:t>The cipher key </a:t>
            </a:r>
            <a:r>
              <a:rPr lang="en-IN" dirty="0" err="1" smtClean="0"/>
              <a:t>Kc</a:t>
            </a:r>
            <a:r>
              <a:rPr lang="en-IN" dirty="0" smtClean="0"/>
              <a:t> </a:t>
            </a:r>
          </a:p>
          <a:p>
            <a:pPr lvl="1" algn="just"/>
            <a:r>
              <a:rPr lang="en-IN" dirty="0" smtClean="0"/>
              <a:t>The location information consisting of a temporary mobile subscriber identity (TMSI) </a:t>
            </a:r>
          </a:p>
          <a:p>
            <a:pPr lvl="1" algn="just"/>
            <a:r>
              <a:rPr lang="en-IN" dirty="0" smtClean="0"/>
              <a:t>The location area identification (LAI)</a:t>
            </a:r>
          </a:p>
          <a:p>
            <a:pPr algn="just"/>
            <a:r>
              <a:rPr lang="en-IN" dirty="0" smtClean="0"/>
              <a:t>Apart from the telephone interface MS can also offer other types of interfaces to users.</a:t>
            </a:r>
          </a:p>
          <a:p>
            <a:pPr lvl="1" algn="just"/>
            <a:r>
              <a:rPr lang="en-IN" dirty="0" smtClean="0"/>
              <a:t>With display, loudspeaker, microphone, and programmable soft keys, computer modems, IrDA, or Bluetooth.</a:t>
            </a:r>
          </a:p>
          <a:p>
            <a:pPr algn="just"/>
            <a:r>
              <a:rPr lang="en-IN" dirty="0" smtClean="0"/>
              <a:t>Vendor - specific functions and components.</a:t>
            </a:r>
          </a:p>
          <a:p>
            <a:pPr lvl="1" algn="just"/>
            <a:r>
              <a:rPr lang="en-IN" dirty="0" smtClean="0"/>
              <a:t>Cameras, fingerprint sensors, calendars, address books, games, and Internet browsers, location tracking etc.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4000" b="1" dirty="0" smtClean="0"/>
              <a:t>The base station subsystem (BSS)</a:t>
            </a:r>
          </a:p>
          <a:p>
            <a:pPr lvl="1" algn="just"/>
            <a:r>
              <a:rPr lang="en-IN" sz="3600" dirty="0" smtClean="0"/>
              <a:t>Performs all functions necessary to maintain radio connections to an MS. </a:t>
            </a:r>
          </a:p>
          <a:p>
            <a:pPr lvl="1" algn="just"/>
            <a:r>
              <a:rPr lang="en-IN" sz="3600" dirty="0" smtClean="0"/>
              <a:t>Coding/decoding of voice. </a:t>
            </a:r>
          </a:p>
          <a:p>
            <a:pPr lvl="1" algn="just"/>
            <a:r>
              <a:rPr lang="en-IN" sz="3600" dirty="0" smtClean="0"/>
              <a:t>Rate adaptation to/from the wireless network part. </a:t>
            </a:r>
          </a:p>
          <a:p>
            <a:pPr lvl="1" algn="just"/>
            <a:r>
              <a:rPr lang="en-IN" sz="3600" dirty="0" smtClean="0"/>
              <a:t>Besides a BSC, the BSS contains several </a:t>
            </a:r>
            <a:r>
              <a:rPr lang="en-IN" sz="3600" dirty="0" err="1" smtClean="0"/>
              <a:t>BTSs.</a:t>
            </a:r>
            <a:endParaRPr lang="en-I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02" name="Line 1462"/>
          <p:cNvSpPr>
            <a:spLocks noChangeShapeType="1"/>
          </p:cNvSpPr>
          <p:nvPr/>
        </p:nvSpPr>
        <p:spPr bwMode="auto">
          <a:xfrm>
            <a:off x="755650" y="3940175"/>
            <a:ext cx="68722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04" name="Line 1464"/>
          <p:cNvSpPr>
            <a:spLocks noChangeShapeType="1"/>
          </p:cNvSpPr>
          <p:nvPr/>
        </p:nvSpPr>
        <p:spPr bwMode="auto">
          <a:xfrm>
            <a:off x="755650" y="2757488"/>
            <a:ext cx="68722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03" name="Line 1463"/>
          <p:cNvSpPr>
            <a:spLocks noChangeShapeType="1"/>
          </p:cNvSpPr>
          <p:nvPr/>
        </p:nvSpPr>
        <p:spPr bwMode="auto">
          <a:xfrm>
            <a:off x="755650" y="3349625"/>
            <a:ext cx="68722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1490" y="-2143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Mobile phone subscribers worldwide</a:t>
            </a:r>
          </a:p>
        </p:txBody>
      </p:sp>
      <p:sp>
        <p:nvSpPr>
          <p:cNvPr id="165260" name="Rectangle 1420"/>
          <p:cNvSpPr>
            <a:spLocks noChangeArrowheads="1"/>
          </p:cNvSpPr>
          <p:nvPr/>
        </p:nvSpPr>
        <p:spPr bwMode="auto">
          <a:xfrm>
            <a:off x="7524750" y="5876925"/>
            <a:ext cx="3397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300" b="1">
                <a:solidFill>
                  <a:srgbClr val="000000"/>
                </a:solidFill>
              </a:rPr>
              <a:t>year</a:t>
            </a:r>
            <a:endParaRPr lang="de-DE"/>
          </a:p>
        </p:txBody>
      </p:sp>
      <p:sp>
        <p:nvSpPr>
          <p:cNvPr id="165261" name="Rectangle 1421"/>
          <p:cNvSpPr>
            <a:spLocks noChangeArrowheads="1"/>
          </p:cNvSpPr>
          <p:nvPr/>
        </p:nvSpPr>
        <p:spPr bwMode="auto">
          <a:xfrm rot="16200000">
            <a:off x="-615950" y="3144838"/>
            <a:ext cx="16462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300" b="1">
                <a:solidFill>
                  <a:srgbClr val="000000"/>
                </a:solidFill>
              </a:rPr>
              <a:t>Subscribers [million]</a:t>
            </a:r>
            <a:endParaRPr lang="de-DE"/>
          </a:p>
        </p:txBody>
      </p:sp>
      <p:sp>
        <p:nvSpPr>
          <p:cNvPr id="165300" name="Line 1460"/>
          <p:cNvSpPr>
            <a:spLocks noChangeShapeType="1"/>
          </p:cNvSpPr>
          <p:nvPr/>
        </p:nvSpPr>
        <p:spPr bwMode="auto">
          <a:xfrm>
            <a:off x="755650" y="5124450"/>
            <a:ext cx="68722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01" name="Line 1461"/>
          <p:cNvSpPr>
            <a:spLocks noChangeShapeType="1"/>
          </p:cNvSpPr>
          <p:nvPr/>
        </p:nvSpPr>
        <p:spPr bwMode="auto">
          <a:xfrm>
            <a:off x="755650" y="4532313"/>
            <a:ext cx="68722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05" name="Line 1465"/>
          <p:cNvSpPr>
            <a:spLocks noChangeShapeType="1"/>
          </p:cNvSpPr>
          <p:nvPr/>
        </p:nvSpPr>
        <p:spPr bwMode="auto">
          <a:xfrm>
            <a:off x="755650" y="2165350"/>
            <a:ext cx="68722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06" name="Line 1466"/>
          <p:cNvSpPr>
            <a:spLocks noChangeShapeType="1"/>
          </p:cNvSpPr>
          <p:nvPr/>
        </p:nvSpPr>
        <p:spPr bwMode="auto">
          <a:xfrm>
            <a:off x="755650" y="1573213"/>
            <a:ext cx="68722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07" name="Line 1467"/>
          <p:cNvSpPr>
            <a:spLocks noChangeShapeType="1"/>
          </p:cNvSpPr>
          <p:nvPr/>
        </p:nvSpPr>
        <p:spPr bwMode="auto">
          <a:xfrm>
            <a:off x="755650" y="982663"/>
            <a:ext cx="68722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08" name="Line 1468"/>
          <p:cNvSpPr>
            <a:spLocks noChangeShapeType="1"/>
          </p:cNvSpPr>
          <p:nvPr/>
        </p:nvSpPr>
        <p:spPr bwMode="auto">
          <a:xfrm>
            <a:off x="755650" y="982663"/>
            <a:ext cx="1588" cy="4732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09" name="Line 1469"/>
          <p:cNvSpPr>
            <a:spLocks noChangeShapeType="1"/>
          </p:cNvSpPr>
          <p:nvPr/>
        </p:nvSpPr>
        <p:spPr bwMode="auto">
          <a:xfrm>
            <a:off x="709613" y="5715000"/>
            <a:ext cx="460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10" name="Line 1470"/>
          <p:cNvSpPr>
            <a:spLocks noChangeShapeType="1"/>
          </p:cNvSpPr>
          <p:nvPr/>
        </p:nvSpPr>
        <p:spPr bwMode="auto">
          <a:xfrm>
            <a:off x="709613" y="5124450"/>
            <a:ext cx="460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11" name="Line 1471"/>
          <p:cNvSpPr>
            <a:spLocks noChangeShapeType="1"/>
          </p:cNvSpPr>
          <p:nvPr/>
        </p:nvSpPr>
        <p:spPr bwMode="auto">
          <a:xfrm>
            <a:off x="709613" y="4532313"/>
            <a:ext cx="460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12" name="Line 1472"/>
          <p:cNvSpPr>
            <a:spLocks noChangeShapeType="1"/>
          </p:cNvSpPr>
          <p:nvPr/>
        </p:nvSpPr>
        <p:spPr bwMode="auto">
          <a:xfrm>
            <a:off x="709613" y="3940175"/>
            <a:ext cx="460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13" name="Line 1473"/>
          <p:cNvSpPr>
            <a:spLocks noChangeShapeType="1"/>
          </p:cNvSpPr>
          <p:nvPr/>
        </p:nvSpPr>
        <p:spPr bwMode="auto">
          <a:xfrm>
            <a:off x="709613" y="3349625"/>
            <a:ext cx="460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14" name="Line 1474"/>
          <p:cNvSpPr>
            <a:spLocks noChangeShapeType="1"/>
          </p:cNvSpPr>
          <p:nvPr/>
        </p:nvSpPr>
        <p:spPr bwMode="auto">
          <a:xfrm>
            <a:off x="709613" y="2757488"/>
            <a:ext cx="460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15" name="Line 1475"/>
          <p:cNvSpPr>
            <a:spLocks noChangeShapeType="1"/>
          </p:cNvSpPr>
          <p:nvPr/>
        </p:nvSpPr>
        <p:spPr bwMode="auto">
          <a:xfrm>
            <a:off x="709613" y="2165350"/>
            <a:ext cx="460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16" name="Line 1476"/>
          <p:cNvSpPr>
            <a:spLocks noChangeShapeType="1"/>
          </p:cNvSpPr>
          <p:nvPr/>
        </p:nvSpPr>
        <p:spPr bwMode="auto">
          <a:xfrm>
            <a:off x="709613" y="1573213"/>
            <a:ext cx="460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17" name="Line 1477"/>
          <p:cNvSpPr>
            <a:spLocks noChangeShapeType="1"/>
          </p:cNvSpPr>
          <p:nvPr/>
        </p:nvSpPr>
        <p:spPr bwMode="auto">
          <a:xfrm>
            <a:off x="709613" y="982663"/>
            <a:ext cx="460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18" name="Line 1478"/>
          <p:cNvSpPr>
            <a:spLocks noChangeShapeType="1"/>
          </p:cNvSpPr>
          <p:nvPr/>
        </p:nvSpPr>
        <p:spPr bwMode="auto">
          <a:xfrm>
            <a:off x="755650" y="5715000"/>
            <a:ext cx="68722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19" name="Line 1479"/>
          <p:cNvSpPr>
            <a:spLocks noChangeShapeType="1"/>
          </p:cNvSpPr>
          <p:nvPr/>
        </p:nvSpPr>
        <p:spPr bwMode="auto">
          <a:xfrm flipV="1">
            <a:off x="755650" y="5715000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20" name="Line 1480"/>
          <p:cNvSpPr>
            <a:spLocks noChangeShapeType="1"/>
          </p:cNvSpPr>
          <p:nvPr/>
        </p:nvSpPr>
        <p:spPr bwMode="auto">
          <a:xfrm flipV="1">
            <a:off x="1519238" y="5715000"/>
            <a:ext cx="1587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21" name="Line 1481"/>
          <p:cNvSpPr>
            <a:spLocks noChangeShapeType="1"/>
          </p:cNvSpPr>
          <p:nvPr/>
        </p:nvSpPr>
        <p:spPr bwMode="auto">
          <a:xfrm flipV="1">
            <a:off x="2282825" y="5715000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22" name="Line 1482"/>
          <p:cNvSpPr>
            <a:spLocks noChangeShapeType="1"/>
          </p:cNvSpPr>
          <p:nvPr/>
        </p:nvSpPr>
        <p:spPr bwMode="auto">
          <a:xfrm flipV="1">
            <a:off x="3046413" y="5715000"/>
            <a:ext cx="1587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23" name="Line 1483"/>
          <p:cNvSpPr>
            <a:spLocks noChangeShapeType="1"/>
          </p:cNvSpPr>
          <p:nvPr/>
        </p:nvSpPr>
        <p:spPr bwMode="auto">
          <a:xfrm flipV="1">
            <a:off x="3810000" y="5715000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24" name="Line 1484"/>
          <p:cNvSpPr>
            <a:spLocks noChangeShapeType="1"/>
          </p:cNvSpPr>
          <p:nvPr/>
        </p:nvSpPr>
        <p:spPr bwMode="auto">
          <a:xfrm flipV="1">
            <a:off x="4573588" y="5715000"/>
            <a:ext cx="1587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25" name="Line 1485"/>
          <p:cNvSpPr>
            <a:spLocks noChangeShapeType="1"/>
          </p:cNvSpPr>
          <p:nvPr/>
        </p:nvSpPr>
        <p:spPr bwMode="auto">
          <a:xfrm flipV="1">
            <a:off x="5337175" y="5715000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26" name="Line 1486"/>
          <p:cNvSpPr>
            <a:spLocks noChangeShapeType="1"/>
          </p:cNvSpPr>
          <p:nvPr/>
        </p:nvSpPr>
        <p:spPr bwMode="auto">
          <a:xfrm flipV="1">
            <a:off x="6100763" y="5715000"/>
            <a:ext cx="1587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27" name="Line 1487"/>
          <p:cNvSpPr>
            <a:spLocks noChangeShapeType="1"/>
          </p:cNvSpPr>
          <p:nvPr/>
        </p:nvSpPr>
        <p:spPr bwMode="auto">
          <a:xfrm flipV="1">
            <a:off x="6864350" y="5715000"/>
            <a:ext cx="1588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28" name="Line 1488"/>
          <p:cNvSpPr>
            <a:spLocks noChangeShapeType="1"/>
          </p:cNvSpPr>
          <p:nvPr/>
        </p:nvSpPr>
        <p:spPr bwMode="auto">
          <a:xfrm flipV="1">
            <a:off x="7627938" y="5715000"/>
            <a:ext cx="1587" cy="476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29" name="Freeform 1489"/>
          <p:cNvSpPr>
            <a:spLocks/>
          </p:cNvSpPr>
          <p:nvPr/>
        </p:nvSpPr>
        <p:spPr bwMode="auto">
          <a:xfrm>
            <a:off x="1138238" y="1982788"/>
            <a:ext cx="6103937" cy="3613150"/>
          </a:xfrm>
          <a:custGeom>
            <a:avLst/>
            <a:gdLst/>
            <a:ahLst/>
            <a:cxnLst>
              <a:cxn ang="0">
                <a:pos x="0" y="2276"/>
              </a:cxn>
              <a:cxn ang="0">
                <a:pos x="481" y="2211"/>
              </a:cxn>
              <a:cxn ang="0">
                <a:pos x="962" y="2130"/>
              </a:cxn>
              <a:cxn ang="0">
                <a:pos x="1443" y="1839"/>
              </a:cxn>
              <a:cxn ang="0">
                <a:pos x="1924" y="1503"/>
              </a:cxn>
              <a:cxn ang="0">
                <a:pos x="2405" y="1147"/>
              </a:cxn>
              <a:cxn ang="0">
                <a:pos x="2886" y="859"/>
              </a:cxn>
              <a:cxn ang="0">
                <a:pos x="3366" y="553"/>
              </a:cxn>
              <a:cxn ang="0">
                <a:pos x="3845" y="0"/>
              </a:cxn>
            </a:cxnLst>
            <a:rect l="0" t="0" r="r" b="b"/>
            <a:pathLst>
              <a:path w="3845" h="2276">
                <a:moveTo>
                  <a:pt x="0" y="2276"/>
                </a:moveTo>
                <a:lnTo>
                  <a:pt x="481" y="2211"/>
                </a:lnTo>
                <a:lnTo>
                  <a:pt x="962" y="2130"/>
                </a:lnTo>
                <a:lnTo>
                  <a:pt x="1443" y="1839"/>
                </a:lnTo>
                <a:lnTo>
                  <a:pt x="1924" y="1503"/>
                </a:lnTo>
                <a:lnTo>
                  <a:pt x="2405" y="1147"/>
                </a:lnTo>
                <a:lnTo>
                  <a:pt x="2886" y="859"/>
                </a:lnTo>
                <a:lnTo>
                  <a:pt x="3366" y="553"/>
                </a:lnTo>
                <a:lnTo>
                  <a:pt x="3845" y="0"/>
                </a:lnTo>
              </a:path>
            </a:pathLst>
          </a:custGeom>
          <a:noFill/>
          <a:ln w="238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30" name="Freeform 1490"/>
          <p:cNvSpPr>
            <a:spLocks/>
          </p:cNvSpPr>
          <p:nvPr/>
        </p:nvSpPr>
        <p:spPr bwMode="auto">
          <a:xfrm>
            <a:off x="1138238" y="5389563"/>
            <a:ext cx="6103937" cy="322262"/>
          </a:xfrm>
          <a:custGeom>
            <a:avLst/>
            <a:gdLst/>
            <a:ahLst/>
            <a:cxnLst>
              <a:cxn ang="0">
                <a:pos x="0" y="203"/>
              </a:cxn>
              <a:cxn ang="0">
                <a:pos x="481" y="199"/>
              </a:cxn>
              <a:cxn ang="0">
                <a:pos x="962" y="187"/>
              </a:cxn>
              <a:cxn ang="0">
                <a:pos x="1443" y="136"/>
              </a:cxn>
              <a:cxn ang="0">
                <a:pos x="1924" y="84"/>
              </a:cxn>
              <a:cxn ang="0">
                <a:pos x="2405" y="29"/>
              </a:cxn>
              <a:cxn ang="0">
                <a:pos x="2886" y="0"/>
              </a:cxn>
              <a:cxn ang="0">
                <a:pos x="3367" y="0"/>
              </a:cxn>
              <a:cxn ang="0">
                <a:pos x="3845" y="15"/>
              </a:cxn>
            </a:cxnLst>
            <a:rect l="0" t="0" r="r" b="b"/>
            <a:pathLst>
              <a:path w="3845" h="203">
                <a:moveTo>
                  <a:pt x="0" y="203"/>
                </a:moveTo>
                <a:lnTo>
                  <a:pt x="481" y="199"/>
                </a:lnTo>
                <a:lnTo>
                  <a:pt x="962" y="187"/>
                </a:lnTo>
                <a:lnTo>
                  <a:pt x="1443" y="136"/>
                </a:lnTo>
                <a:lnTo>
                  <a:pt x="1924" y="84"/>
                </a:lnTo>
                <a:lnTo>
                  <a:pt x="2405" y="29"/>
                </a:lnTo>
                <a:lnTo>
                  <a:pt x="2886" y="0"/>
                </a:lnTo>
                <a:lnTo>
                  <a:pt x="3367" y="0"/>
                </a:lnTo>
                <a:lnTo>
                  <a:pt x="3845" y="15"/>
                </a:lnTo>
              </a:path>
            </a:pathLst>
          </a:custGeom>
          <a:noFill/>
          <a:ln w="23813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31" name="Freeform 1491"/>
          <p:cNvSpPr>
            <a:spLocks/>
          </p:cNvSpPr>
          <p:nvPr/>
        </p:nvSpPr>
        <p:spPr bwMode="auto">
          <a:xfrm>
            <a:off x="1138238" y="5014913"/>
            <a:ext cx="6113462" cy="700087"/>
          </a:xfrm>
          <a:custGeom>
            <a:avLst/>
            <a:gdLst/>
            <a:ahLst/>
            <a:cxnLst>
              <a:cxn ang="0">
                <a:pos x="0" y="441"/>
              </a:cxn>
              <a:cxn ang="0">
                <a:pos x="481" y="431"/>
              </a:cxn>
              <a:cxn ang="0">
                <a:pos x="962" y="413"/>
              </a:cxn>
              <a:cxn ang="0">
                <a:pos x="1443" y="351"/>
              </a:cxn>
              <a:cxn ang="0">
                <a:pos x="1924" y="288"/>
              </a:cxn>
              <a:cxn ang="0">
                <a:pos x="2405" y="232"/>
              </a:cxn>
              <a:cxn ang="0">
                <a:pos x="2886" y="181"/>
              </a:cxn>
              <a:cxn ang="0">
                <a:pos x="3367" y="117"/>
              </a:cxn>
              <a:cxn ang="0">
                <a:pos x="3851" y="0"/>
              </a:cxn>
            </a:cxnLst>
            <a:rect l="0" t="0" r="r" b="b"/>
            <a:pathLst>
              <a:path w="3851" h="441">
                <a:moveTo>
                  <a:pt x="0" y="441"/>
                </a:moveTo>
                <a:lnTo>
                  <a:pt x="481" y="431"/>
                </a:lnTo>
                <a:lnTo>
                  <a:pt x="962" y="413"/>
                </a:lnTo>
                <a:lnTo>
                  <a:pt x="1443" y="351"/>
                </a:lnTo>
                <a:lnTo>
                  <a:pt x="1924" y="288"/>
                </a:lnTo>
                <a:lnTo>
                  <a:pt x="2405" y="232"/>
                </a:lnTo>
                <a:lnTo>
                  <a:pt x="2886" y="181"/>
                </a:lnTo>
                <a:lnTo>
                  <a:pt x="3367" y="117"/>
                </a:lnTo>
                <a:lnTo>
                  <a:pt x="3851" y="0"/>
                </a:lnTo>
              </a:path>
            </a:pathLst>
          </a:custGeom>
          <a:noFill/>
          <a:ln w="23813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32" name="Freeform 1492"/>
          <p:cNvSpPr>
            <a:spLocks/>
          </p:cNvSpPr>
          <p:nvPr/>
        </p:nvSpPr>
        <p:spPr bwMode="auto">
          <a:xfrm>
            <a:off x="1138238" y="5532438"/>
            <a:ext cx="6108700" cy="130175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501" y="65"/>
              </a:cxn>
              <a:cxn ang="0">
                <a:pos x="1002" y="41"/>
              </a:cxn>
              <a:cxn ang="0">
                <a:pos x="1503" y="31"/>
              </a:cxn>
              <a:cxn ang="0">
                <a:pos x="2004" y="21"/>
              </a:cxn>
              <a:cxn ang="0">
                <a:pos x="2505" y="10"/>
              </a:cxn>
              <a:cxn ang="0">
                <a:pos x="3006" y="0"/>
              </a:cxn>
              <a:cxn ang="0">
                <a:pos x="3507" y="0"/>
              </a:cxn>
              <a:cxn ang="0">
                <a:pos x="4008" y="0"/>
              </a:cxn>
            </a:cxnLst>
            <a:rect l="0" t="0" r="r" b="b"/>
            <a:pathLst>
              <a:path w="4008" h="85">
                <a:moveTo>
                  <a:pt x="0" y="85"/>
                </a:moveTo>
                <a:lnTo>
                  <a:pt x="501" y="65"/>
                </a:lnTo>
                <a:lnTo>
                  <a:pt x="1002" y="41"/>
                </a:lnTo>
                <a:lnTo>
                  <a:pt x="1503" y="31"/>
                </a:lnTo>
                <a:lnTo>
                  <a:pt x="2004" y="21"/>
                </a:lnTo>
                <a:lnTo>
                  <a:pt x="2505" y="10"/>
                </a:lnTo>
                <a:lnTo>
                  <a:pt x="3006" y="0"/>
                </a:lnTo>
                <a:lnTo>
                  <a:pt x="3507" y="0"/>
                </a:lnTo>
                <a:lnTo>
                  <a:pt x="4008" y="0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33" name="Freeform 1493"/>
          <p:cNvSpPr>
            <a:spLocks/>
          </p:cNvSpPr>
          <p:nvPr/>
        </p:nvSpPr>
        <p:spPr bwMode="auto">
          <a:xfrm>
            <a:off x="1138238" y="5430838"/>
            <a:ext cx="6103937" cy="263525"/>
          </a:xfrm>
          <a:custGeom>
            <a:avLst/>
            <a:gdLst/>
            <a:ahLst/>
            <a:cxnLst>
              <a:cxn ang="0">
                <a:pos x="0" y="37"/>
              </a:cxn>
              <a:cxn ang="0">
                <a:pos x="481" y="18"/>
              </a:cxn>
              <a:cxn ang="0">
                <a:pos x="962" y="0"/>
              </a:cxn>
              <a:cxn ang="0">
                <a:pos x="1443" y="19"/>
              </a:cxn>
              <a:cxn ang="0">
                <a:pos x="1924" y="53"/>
              </a:cxn>
              <a:cxn ang="0">
                <a:pos x="2405" y="95"/>
              </a:cxn>
              <a:cxn ang="0">
                <a:pos x="2886" y="130"/>
              </a:cxn>
              <a:cxn ang="0">
                <a:pos x="3367" y="141"/>
              </a:cxn>
              <a:cxn ang="0">
                <a:pos x="3845" y="166"/>
              </a:cxn>
            </a:cxnLst>
            <a:rect l="0" t="0" r="r" b="b"/>
            <a:pathLst>
              <a:path w="3845" h="166">
                <a:moveTo>
                  <a:pt x="0" y="37"/>
                </a:moveTo>
                <a:lnTo>
                  <a:pt x="481" y="18"/>
                </a:lnTo>
                <a:lnTo>
                  <a:pt x="962" y="0"/>
                </a:lnTo>
                <a:lnTo>
                  <a:pt x="1443" y="19"/>
                </a:lnTo>
                <a:lnTo>
                  <a:pt x="1924" y="53"/>
                </a:lnTo>
                <a:lnTo>
                  <a:pt x="2405" y="95"/>
                </a:lnTo>
                <a:lnTo>
                  <a:pt x="2886" y="130"/>
                </a:lnTo>
                <a:lnTo>
                  <a:pt x="3367" y="141"/>
                </a:lnTo>
                <a:lnTo>
                  <a:pt x="3845" y="166"/>
                </a:lnTo>
              </a:path>
            </a:pathLst>
          </a:custGeom>
          <a:noFill/>
          <a:ln w="23813">
            <a:solidFill>
              <a:srgbClr val="8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34" name="Freeform 1494"/>
          <p:cNvSpPr>
            <a:spLocks/>
          </p:cNvSpPr>
          <p:nvPr/>
        </p:nvSpPr>
        <p:spPr bwMode="auto">
          <a:xfrm>
            <a:off x="1138238" y="5667375"/>
            <a:ext cx="6113462" cy="4762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481" y="30"/>
              </a:cxn>
              <a:cxn ang="0">
                <a:pos x="962" y="30"/>
              </a:cxn>
              <a:cxn ang="0">
                <a:pos x="1443" y="30"/>
              </a:cxn>
              <a:cxn ang="0">
                <a:pos x="1924" y="30"/>
              </a:cxn>
              <a:cxn ang="0">
                <a:pos x="2405" y="30"/>
              </a:cxn>
              <a:cxn ang="0">
                <a:pos x="2886" y="30"/>
              </a:cxn>
              <a:cxn ang="0">
                <a:pos x="3367" y="27"/>
              </a:cxn>
              <a:cxn ang="0">
                <a:pos x="3851" y="0"/>
              </a:cxn>
            </a:cxnLst>
            <a:rect l="0" t="0" r="r" b="b"/>
            <a:pathLst>
              <a:path w="3851" h="30">
                <a:moveTo>
                  <a:pt x="0" y="30"/>
                </a:moveTo>
                <a:lnTo>
                  <a:pt x="481" y="30"/>
                </a:lnTo>
                <a:lnTo>
                  <a:pt x="962" y="30"/>
                </a:lnTo>
                <a:lnTo>
                  <a:pt x="1443" y="30"/>
                </a:lnTo>
                <a:lnTo>
                  <a:pt x="1924" y="30"/>
                </a:lnTo>
                <a:lnTo>
                  <a:pt x="2405" y="30"/>
                </a:lnTo>
                <a:lnTo>
                  <a:pt x="2886" y="30"/>
                </a:lnTo>
                <a:lnTo>
                  <a:pt x="3367" y="27"/>
                </a:lnTo>
                <a:lnTo>
                  <a:pt x="3851" y="0"/>
                </a:lnTo>
              </a:path>
            </a:pathLst>
          </a:custGeom>
          <a:noFill/>
          <a:ln w="23813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35" name="Freeform 1495"/>
          <p:cNvSpPr>
            <a:spLocks/>
          </p:cNvSpPr>
          <p:nvPr/>
        </p:nvSpPr>
        <p:spPr bwMode="auto">
          <a:xfrm>
            <a:off x="1138238" y="625475"/>
            <a:ext cx="6159500" cy="4672013"/>
          </a:xfrm>
          <a:custGeom>
            <a:avLst/>
            <a:gdLst/>
            <a:ahLst/>
            <a:cxnLst>
              <a:cxn ang="0">
                <a:pos x="0" y="2943"/>
              </a:cxn>
              <a:cxn ang="0">
                <a:pos x="481" y="2821"/>
              </a:cxn>
              <a:cxn ang="0">
                <a:pos x="962" y="2677"/>
              </a:cxn>
              <a:cxn ang="0">
                <a:pos x="1443" y="2270"/>
              </a:cxn>
              <a:cxn ang="0">
                <a:pos x="1924" y="1862"/>
              </a:cxn>
              <a:cxn ang="0">
                <a:pos x="2405" y="1426"/>
              </a:cxn>
              <a:cxn ang="0">
                <a:pos x="2886" y="1082"/>
              </a:cxn>
              <a:cxn ang="0">
                <a:pos x="3361" y="690"/>
              </a:cxn>
              <a:cxn ang="0">
                <a:pos x="3880" y="0"/>
              </a:cxn>
            </a:cxnLst>
            <a:rect l="0" t="0" r="r" b="b"/>
            <a:pathLst>
              <a:path w="3880" h="2943">
                <a:moveTo>
                  <a:pt x="0" y="2943"/>
                </a:moveTo>
                <a:lnTo>
                  <a:pt x="481" y="2821"/>
                </a:lnTo>
                <a:lnTo>
                  <a:pt x="962" y="2677"/>
                </a:lnTo>
                <a:lnTo>
                  <a:pt x="1443" y="2270"/>
                </a:lnTo>
                <a:lnTo>
                  <a:pt x="1924" y="1862"/>
                </a:lnTo>
                <a:lnTo>
                  <a:pt x="2405" y="1426"/>
                </a:lnTo>
                <a:lnTo>
                  <a:pt x="2886" y="1082"/>
                </a:lnTo>
                <a:lnTo>
                  <a:pt x="3361" y="690"/>
                </a:lnTo>
                <a:lnTo>
                  <a:pt x="3880" y="0"/>
                </a:lnTo>
              </a:path>
            </a:pathLst>
          </a:custGeom>
          <a:noFill/>
          <a:ln w="23813">
            <a:solidFill>
              <a:srgbClr val="0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36" name="Freeform 1496"/>
          <p:cNvSpPr>
            <a:spLocks/>
          </p:cNvSpPr>
          <p:nvPr/>
        </p:nvSpPr>
        <p:spPr bwMode="auto">
          <a:xfrm>
            <a:off x="1138238" y="3143250"/>
            <a:ext cx="4581525" cy="2154238"/>
          </a:xfrm>
          <a:custGeom>
            <a:avLst/>
            <a:gdLst/>
            <a:ahLst/>
            <a:cxnLst>
              <a:cxn ang="0">
                <a:pos x="0" y="1414"/>
              </a:cxn>
              <a:cxn ang="0">
                <a:pos x="501" y="1287"/>
              </a:cxn>
              <a:cxn ang="0">
                <a:pos x="1002" y="1137"/>
              </a:cxn>
              <a:cxn ang="0">
                <a:pos x="1503" y="946"/>
              </a:cxn>
              <a:cxn ang="0">
                <a:pos x="2004" y="709"/>
              </a:cxn>
              <a:cxn ang="0">
                <a:pos x="2505" y="408"/>
              </a:cxn>
              <a:cxn ang="0">
                <a:pos x="3006" y="0"/>
              </a:cxn>
            </a:cxnLst>
            <a:rect l="0" t="0" r="r" b="b"/>
            <a:pathLst>
              <a:path w="3006" h="1414">
                <a:moveTo>
                  <a:pt x="0" y="1414"/>
                </a:moveTo>
                <a:lnTo>
                  <a:pt x="501" y="1287"/>
                </a:lnTo>
                <a:lnTo>
                  <a:pt x="1002" y="1137"/>
                </a:lnTo>
                <a:lnTo>
                  <a:pt x="1503" y="946"/>
                </a:lnTo>
                <a:lnTo>
                  <a:pt x="2004" y="709"/>
                </a:lnTo>
                <a:lnTo>
                  <a:pt x="2505" y="408"/>
                </a:lnTo>
                <a:lnTo>
                  <a:pt x="3006" y="0"/>
                </a:lnTo>
              </a:path>
            </a:pathLst>
          </a:custGeom>
          <a:noFill/>
          <a:ln w="23813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37" name="Freeform 1497"/>
          <p:cNvSpPr>
            <a:spLocks/>
          </p:cNvSpPr>
          <p:nvPr/>
        </p:nvSpPr>
        <p:spPr bwMode="auto">
          <a:xfrm>
            <a:off x="1062038" y="5519738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96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96"/>
                </a:lnTo>
                <a:lnTo>
                  <a:pt x="96" y="192"/>
                </a:lnTo>
                <a:lnTo>
                  <a:pt x="0" y="96"/>
                </a:lnTo>
                <a:lnTo>
                  <a:pt x="96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38" name="Freeform 1498"/>
          <p:cNvSpPr>
            <a:spLocks/>
          </p:cNvSpPr>
          <p:nvPr/>
        </p:nvSpPr>
        <p:spPr bwMode="auto">
          <a:xfrm>
            <a:off x="1825625" y="5414963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96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96"/>
                </a:lnTo>
                <a:lnTo>
                  <a:pt x="96" y="192"/>
                </a:lnTo>
                <a:lnTo>
                  <a:pt x="0" y="96"/>
                </a:lnTo>
                <a:lnTo>
                  <a:pt x="96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39" name="Freeform 1499"/>
          <p:cNvSpPr>
            <a:spLocks/>
          </p:cNvSpPr>
          <p:nvPr/>
        </p:nvSpPr>
        <p:spPr bwMode="auto">
          <a:xfrm>
            <a:off x="2589213" y="5287963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96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96"/>
                </a:lnTo>
                <a:lnTo>
                  <a:pt x="96" y="192"/>
                </a:lnTo>
                <a:lnTo>
                  <a:pt x="0" y="96"/>
                </a:lnTo>
                <a:lnTo>
                  <a:pt x="96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40" name="Freeform 1500"/>
          <p:cNvSpPr>
            <a:spLocks/>
          </p:cNvSpPr>
          <p:nvPr/>
        </p:nvSpPr>
        <p:spPr bwMode="auto">
          <a:xfrm>
            <a:off x="3352800" y="4826000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96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96"/>
                </a:lnTo>
                <a:lnTo>
                  <a:pt x="96" y="192"/>
                </a:lnTo>
                <a:lnTo>
                  <a:pt x="0" y="96"/>
                </a:lnTo>
                <a:lnTo>
                  <a:pt x="96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41" name="Freeform 1501"/>
          <p:cNvSpPr>
            <a:spLocks/>
          </p:cNvSpPr>
          <p:nvPr/>
        </p:nvSpPr>
        <p:spPr bwMode="auto">
          <a:xfrm>
            <a:off x="4116388" y="4292600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96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96"/>
                </a:lnTo>
                <a:lnTo>
                  <a:pt x="96" y="192"/>
                </a:lnTo>
                <a:lnTo>
                  <a:pt x="0" y="96"/>
                </a:lnTo>
                <a:lnTo>
                  <a:pt x="96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42" name="Freeform 1502"/>
          <p:cNvSpPr>
            <a:spLocks/>
          </p:cNvSpPr>
          <p:nvPr/>
        </p:nvSpPr>
        <p:spPr bwMode="auto">
          <a:xfrm>
            <a:off x="4879975" y="3727450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96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96"/>
                </a:lnTo>
                <a:lnTo>
                  <a:pt x="96" y="192"/>
                </a:lnTo>
                <a:lnTo>
                  <a:pt x="0" y="96"/>
                </a:lnTo>
                <a:lnTo>
                  <a:pt x="96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43" name="Freeform 1503"/>
          <p:cNvSpPr>
            <a:spLocks/>
          </p:cNvSpPr>
          <p:nvPr/>
        </p:nvSpPr>
        <p:spPr bwMode="auto">
          <a:xfrm>
            <a:off x="5643563" y="3270250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96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96"/>
                </a:lnTo>
                <a:lnTo>
                  <a:pt x="96" y="192"/>
                </a:lnTo>
                <a:lnTo>
                  <a:pt x="0" y="96"/>
                </a:lnTo>
                <a:lnTo>
                  <a:pt x="96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44" name="Freeform 1504"/>
          <p:cNvSpPr>
            <a:spLocks/>
          </p:cNvSpPr>
          <p:nvPr/>
        </p:nvSpPr>
        <p:spPr bwMode="auto">
          <a:xfrm>
            <a:off x="6403975" y="2778125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96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96"/>
                </a:lnTo>
                <a:lnTo>
                  <a:pt x="96" y="192"/>
                </a:lnTo>
                <a:lnTo>
                  <a:pt x="0" y="96"/>
                </a:lnTo>
                <a:lnTo>
                  <a:pt x="96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45" name="Freeform 1505"/>
          <p:cNvSpPr>
            <a:spLocks/>
          </p:cNvSpPr>
          <p:nvPr/>
        </p:nvSpPr>
        <p:spPr bwMode="auto">
          <a:xfrm>
            <a:off x="7158038" y="1916113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96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96"/>
                </a:lnTo>
                <a:lnTo>
                  <a:pt x="96" y="192"/>
                </a:lnTo>
                <a:lnTo>
                  <a:pt x="0" y="96"/>
                </a:lnTo>
                <a:lnTo>
                  <a:pt x="96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46" name="Rectangle 1506"/>
          <p:cNvSpPr>
            <a:spLocks noChangeArrowheads="1"/>
          </p:cNvSpPr>
          <p:nvPr/>
        </p:nvSpPr>
        <p:spPr bwMode="auto">
          <a:xfrm>
            <a:off x="1062038" y="5635625"/>
            <a:ext cx="152400" cy="152400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47" name="Rectangle 1507"/>
          <p:cNvSpPr>
            <a:spLocks noChangeArrowheads="1"/>
          </p:cNvSpPr>
          <p:nvPr/>
        </p:nvSpPr>
        <p:spPr bwMode="auto">
          <a:xfrm>
            <a:off x="1825625" y="5629275"/>
            <a:ext cx="152400" cy="152400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48" name="Rectangle 1508"/>
          <p:cNvSpPr>
            <a:spLocks noChangeArrowheads="1"/>
          </p:cNvSpPr>
          <p:nvPr/>
        </p:nvSpPr>
        <p:spPr bwMode="auto">
          <a:xfrm>
            <a:off x="2589213" y="5608638"/>
            <a:ext cx="152400" cy="152400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49" name="Rectangle 1509"/>
          <p:cNvSpPr>
            <a:spLocks noChangeArrowheads="1"/>
          </p:cNvSpPr>
          <p:nvPr/>
        </p:nvSpPr>
        <p:spPr bwMode="auto">
          <a:xfrm>
            <a:off x="3352800" y="5527675"/>
            <a:ext cx="152400" cy="152400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50" name="Rectangle 1510"/>
          <p:cNvSpPr>
            <a:spLocks noChangeArrowheads="1"/>
          </p:cNvSpPr>
          <p:nvPr/>
        </p:nvSpPr>
        <p:spPr bwMode="auto">
          <a:xfrm>
            <a:off x="4116388" y="5446713"/>
            <a:ext cx="152400" cy="152400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51" name="Rectangle 1511"/>
          <p:cNvSpPr>
            <a:spLocks noChangeArrowheads="1"/>
          </p:cNvSpPr>
          <p:nvPr/>
        </p:nvSpPr>
        <p:spPr bwMode="auto">
          <a:xfrm>
            <a:off x="4879975" y="5359400"/>
            <a:ext cx="152400" cy="152400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52" name="Rectangle 1512"/>
          <p:cNvSpPr>
            <a:spLocks noChangeArrowheads="1"/>
          </p:cNvSpPr>
          <p:nvPr/>
        </p:nvSpPr>
        <p:spPr bwMode="auto">
          <a:xfrm>
            <a:off x="5643563" y="5313363"/>
            <a:ext cx="152400" cy="152400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53" name="Rectangle 1513"/>
          <p:cNvSpPr>
            <a:spLocks noChangeArrowheads="1"/>
          </p:cNvSpPr>
          <p:nvPr/>
        </p:nvSpPr>
        <p:spPr bwMode="auto">
          <a:xfrm>
            <a:off x="6407150" y="5313363"/>
            <a:ext cx="152400" cy="152400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54" name="Rectangle 1514"/>
          <p:cNvSpPr>
            <a:spLocks noChangeArrowheads="1"/>
          </p:cNvSpPr>
          <p:nvPr/>
        </p:nvSpPr>
        <p:spPr bwMode="auto">
          <a:xfrm>
            <a:off x="7170738" y="5335588"/>
            <a:ext cx="152400" cy="152400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55" name="Freeform 1515"/>
          <p:cNvSpPr>
            <a:spLocks/>
          </p:cNvSpPr>
          <p:nvPr/>
        </p:nvSpPr>
        <p:spPr bwMode="auto">
          <a:xfrm>
            <a:off x="1062038" y="5638800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192"/>
              </a:cxn>
              <a:cxn ang="0">
                <a:pos x="0" y="192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192"/>
                </a:lnTo>
                <a:lnTo>
                  <a:pt x="0" y="192"/>
                </a:lnTo>
                <a:lnTo>
                  <a:pt x="96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56" name="Freeform 1516"/>
          <p:cNvSpPr>
            <a:spLocks/>
          </p:cNvSpPr>
          <p:nvPr/>
        </p:nvSpPr>
        <p:spPr bwMode="auto">
          <a:xfrm>
            <a:off x="1825625" y="5622925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192"/>
              </a:cxn>
              <a:cxn ang="0">
                <a:pos x="0" y="192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192"/>
                </a:lnTo>
                <a:lnTo>
                  <a:pt x="0" y="192"/>
                </a:lnTo>
                <a:lnTo>
                  <a:pt x="96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57" name="Freeform 1517"/>
          <p:cNvSpPr>
            <a:spLocks/>
          </p:cNvSpPr>
          <p:nvPr/>
        </p:nvSpPr>
        <p:spPr bwMode="auto">
          <a:xfrm>
            <a:off x="2589213" y="5594350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192"/>
              </a:cxn>
              <a:cxn ang="0">
                <a:pos x="0" y="192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192"/>
                </a:lnTo>
                <a:lnTo>
                  <a:pt x="0" y="192"/>
                </a:lnTo>
                <a:lnTo>
                  <a:pt x="96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58" name="Freeform 1518"/>
          <p:cNvSpPr>
            <a:spLocks/>
          </p:cNvSpPr>
          <p:nvPr/>
        </p:nvSpPr>
        <p:spPr bwMode="auto">
          <a:xfrm>
            <a:off x="3352800" y="5494338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192"/>
              </a:cxn>
              <a:cxn ang="0">
                <a:pos x="0" y="192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192"/>
                </a:lnTo>
                <a:lnTo>
                  <a:pt x="0" y="192"/>
                </a:lnTo>
                <a:lnTo>
                  <a:pt x="96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59" name="Freeform 1519"/>
          <p:cNvSpPr>
            <a:spLocks/>
          </p:cNvSpPr>
          <p:nvPr/>
        </p:nvSpPr>
        <p:spPr bwMode="auto">
          <a:xfrm>
            <a:off x="4116388" y="5395913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192"/>
              </a:cxn>
              <a:cxn ang="0">
                <a:pos x="0" y="192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192"/>
                </a:lnTo>
                <a:lnTo>
                  <a:pt x="0" y="192"/>
                </a:lnTo>
                <a:lnTo>
                  <a:pt x="96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60" name="Freeform 1520"/>
          <p:cNvSpPr>
            <a:spLocks/>
          </p:cNvSpPr>
          <p:nvPr/>
        </p:nvSpPr>
        <p:spPr bwMode="auto">
          <a:xfrm>
            <a:off x="4879975" y="5307013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192"/>
              </a:cxn>
              <a:cxn ang="0">
                <a:pos x="0" y="192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192"/>
                </a:lnTo>
                <a:lnTo>
                  <a:pt x="0" y="192"/>
                </a:lnTo>
                <a:lnTo>
                  <a:pt x="96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61" name="Freeform 1521"/>
          <p:cNvSpPr>
            <a:spLocks/>
          </p:cNvSpPr>
          <p:nvPr/>
        </p:nvSpPr>
        <p:spPr bwMode="auto">
          <a:xfrm>
            <a:off x="5643563" y="5224463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192"/>
              </a:cxn>
              <a:cxn ang="0">
                <a:pos x="0" y="192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192"/>
                </a:lnTo>
                <a:lnTo>
                  <a:pt x="0" y="192"/>
                </a:lnTo>
                <a:lnTo>
                  <a:pt x="96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62" name="Freeform 1522"/>
          <p:cNvSpPr>
            <a:spLocks/>
          </p:cNvSpPr>
          <p:nvPr/>
        </p:nvSpPr>
        <p:spPr bwMode="auto">
          <a:xfrm>
            <a:off x="6407150" y="5124450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192"/>
              </a:cxn>
              <a:cxn ang="0">
                <a:pos x="0" y="192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192"/>
                </a:lnTo>
                <a:lnTo>
                  <a:pt x="0" y="192"/>
                </a:lnTo>
                <a:lnTo>
                  <a:pt x="96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63" name="Freeform 1523"/>
          <p:cNvSpPr>
            <a:spLocks/>
          </p:cNvSpPr>
          <p:nvPr/>
        </p:nvSpPr>
        <p:spPr bwMode="auto">
          <a:xfrm>
            <a:off x="7167563" y="4932363"/>
            <a:ext cx="152400" cy="1524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192"/>
              </a:cxn>
              <a:cxn ang="0">
                <a:pos x="0" y="192"/>
              </a:cxn>
              <a:cxn ang="0">
                <a:pos x="96" y="0"/>
              </a:cxn>
            </a:cxnLst>
            <a:rect l="0" t="0" r="r" b="b"/>
            <a:pathLst>
              <a:path w="192" h="192">
                <a:moveTo>
                  <a:pt x="96" y="0"/>
                </a:moveTo>
                <a:lnTo>
                  <a:pt x="192" y="192"/>
                </a:lnTo>
                <a:lnTo>
                  <a:pt x="0" y="192"/>
                </a:lnTo>
                <a:lnTo>
                  <a:pt x="96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64" name="Rectangle 1524"/>
          <p:cNvSpPr>
            <a:spLocks noChangeArrowheads="1"/>
          </p:cNvSpPr>
          <p:nvPr/>
        </p:nvSpPr>
        <p:spPr bwMode="auto">
          <a:xfrm>
            <a:off x="1060450" y="5584825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65" name="Line 1525"/>
          <p:cNvSpPr>
            <a:spLocks noChangeShapeType="1"/>
          </p:cNvSpPr>
          <p:nvPr/>
        </p:nvSpPr>
        <p:spPr bwMode="auto">
          <a:xfrm flipH="1" flipV="1">
            <a:off x="1062038" y="5586413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66" name="Line 1526"/>
          <p:cNvSpPr>
            <a:spLocks noChangeShapeType="1"/>
          </p:cNvSpPr>
          <p:nvPr/>
        </p:nvSpPr>
        <p:spPr bwMode="auto">
          <a:xfrm>
            <a:off x="1138238" y="5662613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67" name="Line 1527"/>
          <p:cNvSpPr>
            <a:spLocks noChangeShapeType="1"/>
          </p:cNvSpPr>
          <p:nvPr/>
        </p:nvSpPr>
        <p:spPr bwMode="auto">
          <a:xfrm flipH="1">
            <a:off x="1062038" y="5662613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68" name="Line 1528"/>
          <p:cNvSpPr>
            <a:spLocks noChangeShapeType="1"/>
          </p:cNvSpPr>
          <p:nvPr/>
        </p:nvSpPr>
        <p:spPr bwMode="auto">
          <a:xfrm flipV="1">
            <a:off x="1138238" y="5586413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69" name="Rectangle 1529"/>
          <p:cNvSpPr>
            <a:spLocks noChangeArrowheads="1"/>
          </p:cNvSpPr>
          <p:nvPr/>
        </p:nvSpPr>
        <p:spPr bwMode="auto">
          <a:xfrm>
            <a:off x="1824038" y="5554663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70" name="Line 1530"/>
          <p:cNvSpPr>
            <a:spLocks noChangeShapeType="1"/>
          </p:cNvSpPr>
          <p:nvPr/>
        </p:nvSpPr>
        <p:spPr bwMode="auto">
          <a:xfrm flipH="1" flipV="1">
            <a:off x="1825625" y="5556250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71" name="Line 1531"/>
          <p:cNvSpPr>
            <a:spLocks noChangeShapeType="1"/>
          </p:cNvSpPr>
          <p:nvPr/>
        </p:nvSpPr>
        <p:spPr bwMode="auto">
          <a:xfrm>
            <a:off x="1901825" y="5632450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72" name="Line 1532"/>
          <p:cNvSpPr>
            <a:spLocks noChangeShapeType="1"/>
          </p:cNvSpPr>
          <p:nvPr/>
        </p:nvSpPr>
        <p:spPr bwMode="auto">
          <a:xfrm flipH="1">
            <a:off x="1825625" y="5632450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73" name="Line 1533"/>
          <p:cNvSpPr>
            <a:spLocks noChangeShapeType="1"/>
          </p:cNvSpPr>
          <p:nvPr/>
        </p:nvSpPr>
        <p:spPr bwMode="auto">
          <a:xfrm flipV="1">
            <a:off x="1901825" y="5556250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74" name="Rectangle 1534"/>
          <p:cNvSpPr>
            <a:spLocks noChangeArrowheads="1"/>
          </p:cNvSpPr>
          <p:nvPr/>
        </p:nvSpPr>
        <p:spPr bwMode="auto">
          <a:xfrm>
            <a:off x="2587625" y="5518150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75" name="Line 1535"/>
          <p:cNvSpPr>
            <a:spLocks noChangeShapeType="1"/>
          </p:cNvSpPr>
          <p:nvPr/>
        </p:nvSpPr>
        <p:spPr bwMode="auto">
          <a:xfrm flipH="1" flipV="1">
            <a:off x="2589213" y="55197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76" name="Line 1536"/>
          <p:cNvSpPr>
            <a:spLocks noChangeShapeType="1"/>
          </p:cNvSpPr>
          <p:nvPr/>
        </p:nvSpPr>
        <p:spPr bwMode="auto">
          <a:xfrm>
            <a:off x="2665413" y="55959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77" name="Line 1537"/>
          <p:cNvSpPr>
            <a:spLocks noChangeShapeType="1"/>
          </p:cNvSpPr>
          <p:nvPr/>
        </p:nvSpPr>
        <p:spPr bwMode="auto">
          <a:xfrm flipH="1">
            <a:off x="2589213" y="55959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78" name="Line 1538"/>
          <p:cNvSpPr>
            <a:spLocks noChangeShapeType="1"/>
          </p:cNvSpPr>
          <p:nvPr/>
        </p:nvSpPr>
        <p:spPr bwMode="auto">
          <a:xfrm flipV="1">
            <a:off x="2665413" y="55197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79" name="Rectangle 1539"/>
          <p:cNvSpPr>
            <a:spLocks noChangeArrowheads="1"/>
          </p:cNvSpPr>
          <p:nvPr/>
        </p:nvSpPr>
        <p:spPr bwMode="auto">
          <a:xfrm>
            <a:off x="3351213" y="5502275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80" name="Line 1540"/>
          <p:cNvSpPr>
            <a:spLocks noChangeShapeType="1"/>
          </p:cNvSpPr>
          <p:nvPr/>
        </p:nvSpPr>
        <p:spPr bwMode="auto">
          <a:xfrm flipH="1" flipV="1">
            <a:off x="3352800" y="5503863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81" name="Line 1541"/>
          <p:cNvSpPr>
            <a:spLocks noChangeShapeType="1"/>
          </p:cNvSpPr>
          <p:nvPr/>
        </p:nvSpPr>
        <p:spPr bwMode="auto">
          <a:xfrm>
            <a:off x="3429000" y="5580063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82" name="Line 1542"/>
          <p:cNvSpPr>
            <a:spLocks noChangeShapeType="1"/>
          </p:cNvSpPr>
          <p:nvPr/>
        </p:nvSpPr>
        <p:spPr bwMode="auto">
          <a:xfrm flipH="1">
            <a:off x="3352800" y="5580063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83" name="Line 1543"/>
          <p:cNvSpPr>
            <a:spLocks noChangeShapeType="1"/>
          </p:cNvSpPr>
          <p:nvPr/>
        </p:nvSpPr>
        <p:spPr bwMode="auto">
          <a:xfrm flipV="1">
            <a:off x="3429000" y="5503863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84" name="Rectangle 1544"/>
          <p:cNvSpPr>
            <a:spLocks noChangeArrowheads="1"/>
          </p:cNvSpPr>
          <p:nvPr/>
        </p:nvSpPr>
        <p:spPr bwMode="auto">
          <a:xfrm>
            <a:off x="4114800" y="5487988"/>
            <a:ext cx="158750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85" name="Line 1545"/>
          <p:cNvSpPr>
            <a:spLocks noChangeShapeType="1"/>
          </p:cNvSpPr>
          <p:nvPr/>
        </p:nvSpPr>
        <p:spPr bwMode="auto">
          <a:xfrm flipH="1" flipV="1">
            <a:off x="4116388" y="5489575"/>
            <a:ext cx="76200" cy="74613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86" name="Line 1546"/>
          <p:cNvSpPr>
            <a:spLocks noChangeShapeType="1"/>
          </p:cNvSpPr>
          <p:nvPr/>
        </p:nvSpPr>
        <p:spPr bwMode="auto">
          <a:xfrm>
            <a:off x="4192588" y="556418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87" name="Line 1547"/>
          <p:cNvSpPr>
            <a:spLocks noChangeShapeType="1"/>
          </p:cNvSpPr>
          <p:nvPr/>
        </p:nvSpPr>
        <p:spPr bwMode="auto">
          <a:xfrm flipH="1">
            <a:off x="4116388" y="556418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88" name="Line 1548"/>
          <p:cNvSpPr>
            <a:spLocks noChangeShapeType="1"/>
          </p:cNvSpPr>
          <p:nvPr/>
        </p:nvSpPr>
        <p:spPr bwMode="auto">
          <a:xfrm flipV="1">
            <a:off x="4192588" y="5489575"/>
            <a:ext cx="76200" cy="74613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89" name="Rectangle 1549"/>
          <p:cNvSpPr>
            <a:spLocks noChangeArrowheads="1"/>
          </p:cNvSpPr>
          <p:nvPr/>
        </p:nvSpPr>
        <p:spPr bwMode="auto">
          <a:xfrm>
            <a:off x="4878388" y="5470525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90" name="Line 1550"/>
          <p:cNvSpPr>
            <a:spLocks noChangeShapeType="1"/>
          </p:cNvSpPr>
          <p:nvPr/>
        </p:nvSpPr>
        <p:spPr bwMode="auto">
          <a:xfrm flipH="1" flipV="1">
            <a:off x="4879975" y="5472113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91" name="Line 1551"/>
          <p:cNvSpPr>
            <a:spLocks noChangeShapeType="1"/>
          </p:cNvSpPr>
          <p:nvPr/>
        </p:nvSpPr>
        <p:spPr bwMode="auto">
          <a:xfrm>
            <a:off x="4956175" y="5548313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92" name="Line 1552"/>
          <p:cNvSpPr>
            <a:spLocks noChangeShapeType="1"/>
          </p:cNvSpPr>
          <p:nvPr/>
        </p:nvSpPr>
        <p:spPr bwMode="auto">
          <a:xfrm flipH="1">
            <a:off x="4879975" y="5548313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93" name="Line 1553"/>
          <p:cNvSpPr>
            <a:spLocks noChangeShapeType="1"/>
          </p:cNvSpPr>
          <p:nvPr/>
        </p:nvSpPr>
        <p:spPr bwMode="auto">
          <a:xfrm flipV="1">
            <a:off x="4956175" y="5472113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94" name="Rectangle 1554"/>
          <p:cNvSpPr>
            <a:spLocks noChangeArrowheads="1"/>
          </p:cNvSpPr>
          <p:nvPr/>
        </p:nvSpPr>
        <p:spPr bwMode="auto">
          <a:xfrm>
            <a:off x="5641975" y="5454650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95" name="Line 1555"/>
          <p:cNvSpPr>
            <a:spLocks noChangeShapeType="1"/>
          </p:cNvSpPr>
          <p:nvPr/>
        </p:nvSpPr>
        <p:spPr bwMode="auto">
          <a:xfrm flipH="1" flipV="1">
            <a:off x="5643563" y="54562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96" name="Line 1556"/>
          <p:cNvSpPr>
            <a:spLocks noChangeShapeType="1"/>
          </p:cNvSpPr>
          <p:nvPr/>
        </p:nvSpPr>
        <p:spPr bwMode="auto">
          <a:xfrm>
            <a:off x="5719763" y="55324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97" name="Line 1557"/>
          <p:cNvSpPr>
            <a:spLocks noChangeShapeType="1"/>
          </p:cNvSpPr>
          <p:nvPr/>
        </p:nvSpPr>
        <p:spPr bwMode="auto">
          <a:xfrm flipH="1">
            <a:off x="5643563" y="55324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98" name="Line 1558"/>
          <p:cNvSpPr>
            <a:spLocks noChangeShapeType="1"/>
          </p:cNvSpPr>
          <p:nvPr/>
        </p:nvSpPr>
        <p:spPr bwMode="auto">
          <a:xfrm flipV="1">
            <a:off x="5719763" y="54562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399" name="Rectangle 1559"/>
          <p:cNvSpPr>
            <a:spLocks noChangeArrowheads="1"/>
          </p:cNvSpPr>
          <p:nvPr/>
        </p:nvSpPr>
        <p:spPr bwMode="auto">
          <a:xfrm>
            <a:off x="6405563" y="5454650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00" name="Line 1560"/>
          <p:cNvSpPr>
            <a:spLocks noChangeShapeType="1"/>
          </p:cNvSpPr>
          <p:nvPr/>
        </p:nvSpPr>
        <p:spPr bwMode="auto">
          <a:xfrm flipH="1" flipV="1">
            <a:off x="6407150" y="54562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01" name="Line 1561"/>
          <p:cNvSpPr>
            <a:spLocks noChangeShapeType="1"/>
          </p:cNvSpPr>
          <p:nvPr/>
        </p:nvSpPr>
        <p:spPr bwMode="auto">
          <a:xfrm>
            <a:off x="6483350" y="55324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02" name="Line 1562"/>
          <p:cNvSpPr>
            <a:spLocks noChangeShapeType="1"/>
          </p:cNvSpPr>
          <p:nvPr/>
        </p:nvSpPr>
        <p:spPr bwMode="auto">
          <a:xfrm flipH="1">
            <a:off x="6407150" y="55324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03" name="Line 1563"/>
          <p:cNvSpPr>
            <a:spLocks noChangeShapeType="1"/>
          </p:cNvSpPr>
          <p:nvPr/>
        </p:nvSpPr>
        <p:spPr bwMode="auto">
          <a:xfrm flipV="1">
            <a:off x="6483350" y="54562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04" name="Rectangle 1564"/>
          <p:cNvSpPr>
            <a:spLocks noChangeArrowheads="1"/>
          </p:cNvSpPr>
          <p:nvPr/>
        </p:nvSpPr>
        <p:spPr bwMode="auto">
          <a:xfrm>
            <a:off x="7169150" y="5454650"/>
            <a:ext cx="15716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05" name="Line 1565"/>
          <p:cNvSpPr>
            <a:spLocks noChangeShapeType="1"/>
          </p:cNvSpPr>
          <p:nvPr/>
        </p:nvSpPr>
        <p:spPr bwMode="auto">
          <a:xfrm flipH="1" flipV="1">
            <a:off x="7170738" y="54562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06" name="Line 1566"/>
          <p:cNvSpPr>
            <a:spLocks noChangeShapeType="1"/>
          </p:cNvSpPr>
          <p:nvPr/>
        </p:nvSpPr>
        <p:spPr bwMode="auto">
          <a:xfrm>
            <a:off x="7246938" y="55324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07" name="Line 1567"/>
          <p:cNvSpPr>
            <a:spLocks noChangeShapeType="1"/>
          </p:cNvSpPr>
          <p:nvPr/>
        </p:nvSpPr>
        <p:spPr bwMode="auto">
          <a:xfrm flipH="1">
            <a:off x="7170738" y="55324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08" name="Line 1568"/>
          <p:cNvSpPr>
            <a:spLocks noChangeShapeType="1"/>
          </p:cNvSpPr>
          <p:nvPr/>
        </p:nvSpPr>
        <p:spPr bwMode="auto">
          <a:xfrm flipV="1">
            <a:off x="7246938" y="5456238"/>
            <a:ext cx="76200" cy="762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09" name="Rectangle 1569"/>
          <p:cNvSpPr>
            <a:spLocks noChangeArrowheads="1"/>
          </p:cNvSpPr>
          <p:nvPr/>
        </p:nvSpPr>
        <p:spPr bwMode="auto">
          <a:xfrm>
            <a:off x="1060450" y="5413375"/>
            <a:ext cx="158750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10" name="Line 1570"/>
          <p:cNvSpPr>
            <a:spLocks noChangeShapeType="1"/>
          </p:cNvSpPr>
          <p:nvPr/>
        </p:nvSpPr>
        <p:spPr bwMode="auto">
          <a:xfrm flipH="1" flipV="1">
            <a:off x="1062038" y="54133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11" name="Line 1571"/>
          <p:cNvSpPr>
            <a:spLocks noChangeShapeType="1"/>
          </p:cNvSpPr>
          <p:nvPr/>
        </p:nvSpPr>
        <p:spPr bwMode="auto">
          <a:xfrm>
            <a:off x="1138238" y="54895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12" name="Line 1572"/>
          <p:cNvSpPr>
            <a:spLocks noChangeShapeType="1"/>
          </p:cNvSpPr>
          <p:nvPr/>
        </p:nvSpPr>
        <p:spPr bwMode="auto">
          <a:xfrm flipH="1">
            <a:off x="1062038" y="54895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13" name="Line 1573"/>
          <p:cNvSpPr>
            <a:spLocks noChangeShapeType="1"/>
          </p:cNvSpPr>
          <p:nvPr/>
        </p:nvSpPr>
        <p:spPr bwMode="auto">
          <a:xfrm flipV="1">
            <a:off x="1138238" y="54133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14" name="Line 1574"/>
          <p:cNvSpPr>
            <a:spLocks noChangeShapeType="1"/>
          </p:cNvSpPr>
          <p:nvPr/>
        </p:nvSpPr>
        <p:spPr bwMode="auto">
          <a:xfrm flipV="1">
            <a:off x="1138238" y="5413375"/>
            <a:ext cx="1587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15" name="Line 1575"/>
          <p:cNvSpPr>
            <a:spLocks noChangeShapeType="1"/>
          </p:cNvSpPr>
          <p:nvPr/>
        </p:nvSpPr>
        <p:spPr bwMode="auto">
          <a:xfrm>
            <a:off x="1138238" y="5489575"/>
            <a:ext cx="1587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16" name="Rectangle 1576"/>
          <p:cNvSpPr>
            <a:spLocks noChangeArrowheads="1"/>
          </p:cNvSpPr>
          <p:nvPr/>
        </p:nvSpPr>
        <p:spPr bwMode="auto">
          <a:xfrm>
            <a:off x="1824038" y="5381625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17" name="Line 1577"/>
          <p:cNvSpPr>
            <a:spLocks noChangeShapeType="1"/>
          </p:cNvSpPr>
          <p:nvPr/>
        </p:nvSpPr>
        <p:spPr bwMode="auto">
          <a:xfrm flipH="1" flipV="1">
            <a:off x="1825625" y="5383213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18" name="Line 1578"/>
          <p:cNvSpPr>
            <a:spLocks noChangeShapeType="1"/>
          </p:cNvSpPr>
          <p:nvPr/>
        </p:nvSpPr>
        <p:spPr bwMode="auto">
          <a:xfrm>
            <a:off x="1901825" y="5459413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19" name="Line 1579"/>
          <p:cNvSpPr>
            <a:spLocks noChangeShapeType="1"/>
          </p:cNvSpPr>
          <p:nvPr/>
        </p:nvSpPr>
        <p:spPr bwMode="auto">
          <a:xfrm flipH="1">
            <a:off x="1825625" y="5459413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20" name="Line 1580"/>
          <p:cNvSpPr>
            <a:spLocks noChangeShapeType="1"/>
          </p:cNvSpPr>
          <p:nvPr/>
        </p:nvSpPr>
        <p:spPr bwMode="auto">
          <a:xfrm flipV="1">
            <a:off x="1901825" y="5383213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21" name="Line 1581"/>
          <p:cNvSpPr>
            <a:spLocks noChangeShapeType="1"/>
          </p:cNvSpPr>
          <p:nvPr/>
        </p:nvSpPr>
        <p:spPr bwMode="auto">
          <a:xfrm flipV="1">
            <a:off x="1901825" y="5383213"/>
            <a:ext cx="1588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22" name="Line 1582"/>
          <p:cNvSpPr>
            <a:spLocks noChangeShapeType="1"/>
          </p:cNvSpPr>
          <p:nvPr/>
        </p:nvSpPr>
        <p:spPr bwMode="auto">
          <a:xfrm>
            <a:off x="1901825" y="5459413"/>
            <a:ext cx="1588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23" name="Rectangle 1583"/>
          <p:cNvSpPr>
            <a:spLocks noChangeArrowheads="1"/>
          </p:cNvSpPr>
          <p:nvPr/>
        </p:nvSpPr>
        <p:spPr bwMode="auto">
          <a:xfrm>
            <a:off x="2587625" y="5353050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24" name="Line 1584"/>
          <p:cNvSpPr>
            <a:spLocks noChangeShapeType="1"/>
          </p:cNvSpPr>
          <p:nvPr/>
        </p:nvSpPr>
        <p:spPr bwMode="auto">
          <a:xfrm flipH="1" flipV="1">
            <a:off x="2589213" y="5354638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25" name="Line 1585"/>
          <p:cNvSpPr>
            <a:spLocks noChangeShapeType="1"/>
          </p:cNvSpPr>
          <p:nvPr/>
        </p:nvSpPr>
        <p:spPr bwMode="auto">
          <a:xfrm>
            <a:off x="2665413" y="5430838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26" name="Line 1586"/>
          <p:cNvSpPr>
            <a:spLocks noChangeShapeType="1"/>
          </p:cNvSpPr>
          <p:nvPr/>
        </p:nvSpPr>
        <p:spPr bwMode="auto">
          <a:xfrm flipH="1">
            <a:off x="2589213" y="5430838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27" name="Line 1587"/>
          <p:cNvSpPr>
            <a:spLocks noChangeShapeType="1"/>
          </p:cNvSpPr>
          <p:nvPr/>
        </p:nvSpPr>
        <p:spPr bwMode="auto">
          <a:xfrm flipV="1">
            <a:off x="2665413" y="5354638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28" name="Line 1588"/>
          <p:cNvSpPr>
            <a:spLocks noChangeShapeType="1"/>
          </p:cNvSpPr>
          <p:nvPr/>
        </p:nvSpPr>
        <p:spPr bwMode="auto">
          <a:xfrm flipV="1">
            <a:off x="2665413" y="5354638"/>
            <a:ext cx="1587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29" name="Line 1589"/>
          <p:cNvSpPr>
            <a:spLocks noChangeShapeType="1"/>
          </p:cNvSpPr>
          <p:nvPr/>
        </p:nvSpPr>
        <p:spPr bwMode="auto">
          <a:xfrm>
            <a:off x="2665413" y="5430838"/>
            <a:ext cx="1587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30" name="Rectangle 1590"/>
          <p:cNvSpPr>
            <a:spLocks noChangeArrowheads="1"/>
          </p:cNvSpPr>
          <p:nvPr/>
        </p:nvSpPr>
        <p:spPr bwMode="auto">
          <a:xfrm>
            <a:off x="3351213" y="5383213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31" name="Line 1591"/>
          <p:cNvSpPr>
            <a:spLocks noChangeShapeType="1"/>
          </p:cNvSpPr>
          <p:nvPr/>
        </p:nvSpPr>
        <p:spPr bwMode="auto">
          <a:xfrm flipH="1" flipV="1">
            <a:off x="3352800" y="5384800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32" name="Line 1592"/>
          <p:cNvSpPr>
            <a:spLocks noChangeShapeType="1"/>
          </p:cNvSpPr>
          <p:nvPr/>
        </p:nvSpPr>
        <p:spPr bwMode="auto">
          <a:xfrm>
            <a:off x="3429000" y="5461000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33" name="Line 1593"/>
          <p:cNvSpPr>
            <a:spLocks noChangeShapeType="1"/>
          </p:cNvSpPr>
          <p:nvPr/>
        </p:nvSpPr>
        <p:spPr bwMode="auto">
          <a:xfrm flipH="1">
            <a:off x="3352800" y="5461000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34" name="Line 1594"/>
          <p:cNvSpPr>
            <a:spLocks noChangeShapeType="1"/>
          </p:cNvSpPr>
          <p:nvPr/>
        </p:nvSpPr>
        <p:spPr bwMode="auto">
          <a:xfrm flipV="1">
            <a:off x="3429000" y="5384800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35" name="Line 1595"/>
          <p:cNvSpPr>
            <a:spLocks noChangeShapeType="1"/>
          </p:cNvSpPr>
          <p:nvPr/>
        </p:nvSpPr>
        <p:spPr bwMode="auto">
          <a:xfrm flipV="1">
            <a:off x="3429000" y="5384800"/>
            <a:ext cx="1588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36" name="Line 1596"/>
          <p:cNvSpPr>
            <a:spLocks noChangeShapeType="1"/>
          </p:cNvSpPr>
          <p:nvPr/>
        </p:nvSpPr>
        <p:spPr bwMode="auto">
          <a:xfrm>
            <a:off x="3429000" y="5461000"/>
            <a:ext cx="1588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37" name="Rectangle 1597"/>
          <p:cNvSpPr>
            <a:spLocks noChangeArrowheads="1"/>
          </p:cNvSpPr>
          <p:nvPr/>
        </p:nvSpPr>
        <p:spPr bwMode="auto">
          <a:xfrm>
            <a:off x="4114800" y="5437188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38" name="Line 1598"/>
          <p:cNvSpPr>
            <a:spLocks noChangeShapeType="1"/>
          </p:cNvSpPr>
          <p:nvPr/>
        </p:nvSpPr>
        <p:spPr bwMode="auto">
          <a:xfrm flipH="1" flipV="1">
            <a:off x="4116388" y="54387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39" name="Line 1599"/>
          <p:cNvSpPr>
            <a:spLocks noChangeShapeType="1"/>
          </p:cNvSpPr>
          <p:nvPr/>
        </p:nvSpPr>
        <p:spPr bwMode="auto">
          <a:xfrm>
            <a:off x="4192588" y="55149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40" name="Line 1600"/>
          <p:cNvSpPr>
            <a:spLocks noChangeShapeType="1"/>
          </p:cNvSpPr>
          <p:nvPr/>
        </p:nvSpPr>
        <p:spPr bwMode="auto">
          <a:xfrm flipH="1">
            <a:off x="4116388" y="55149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41" name="Line 1601"/>
          <p:cNvSpPr>
            <a:spLocks noChangeShapeType="1"/>
          </p:cNvSpPr>
          <p:nvPr/>
        </p:nvSpPr>
        <p:spPr bwMode="auto">
          <a:xfrm flipV="1">
            <a:off x="4192588" y="54387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42" name="Line 1602"/>
          <p:cNvSpPr>
            <a:spLocks noChangeShapeType="1"/>
          </p:cNvSpPr>
          <p:nvPr/>
        </p:nvSpPr>
        <p:spPr bwMode="auto">
          <a:xfrm flipV="1">
            <a:off x="4192588" y="5438775"/>
            <a:ext cx="1587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43" name="Line 1603"/>
          <p:cNvSpPr>
            <a:spLocks noChangeShapeType="1"/>
          </p:cNvSpPr>
          <p:nvPr/>
        </p:nvSpPr>
        <p:spPr bwMode="auto">
          <a:xfrm>
            <a:off x="4192588" y="5514975"/>
            <a:ext cx="1587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44" name="Rectangle 1604"/>
          <p:cNvSpPr>
            <a:spLocks noChangeArrowheads="1"/>
          </p:cNvSpPr>
          <p:nvPr/>
        </p:nvSpPr>
        <p:spPr bwMode="auto">
          <a:xfrm>
            <a:off x="4878388" y="5503863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45" name="Line 1605"/>
          <p:cNvSpPr>
            <a:spLocks noChangeShapeType="1"/>
          </p:cNvSpPr>
          <p:nvPr/>
        </p:nvSpPr>
        <p:spPr bwMode="auto">
          <a:xfrm flipH="1" flipV="1">
            <a:off x="4879975" y="5505450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46" name="Line 1606"/>
          <p:cNvSpPr>
            <a:spLocks noChangeShapeType="1"/>
          </p:cNvSpPr>
          <p:nvPr/>
        </p:nvSpPr>
        <p:spPr bwMode="auto">
          <a:xfrm>
            <a:off x="4956175" y="5581650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47" name="Line 1607"/>
          <p:cNvSpPr>
            <a:spLocks noChangeShapeType="1"/>
          </p:cNvSpPr>
          <p:nvPr/>
        </p:nvSpPr>
        <p:spPr bwMode="auto">
          <a:xfrm flipH="1">
            <a:off x="4879975" y="5581650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48" name="Line 1608"/>
          <p:cNvSpPr>
            <a:spLocks noChangeShapeType="1"/>
          </p:cNvSpPr>
          <p:nvPr/>
        </p:nvSpPr>
        <p:spPr bwMode="auto">
          <a:xfrm flipV="1">
            <a:off x="4956175" y="5505450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49" name="Line 1609"/>
          <p:cNvSpPr>
            <a:spLocks noChangeShapeType="1"/>
          </p:cNvSpPr>
          <p:nvPr/>
        </p:nvSpPr>
        <p:spPr bwMode="auto">
          <a:xfrm flipV="1">
            <a:off x="4956175" y="5505450"/>
            <a:ext cx="1588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50" name="Line 1610"/>
          <p:cNvSpPr>
            <a:spLocks noChangeShapeType="1"/>
          </p:cNvSpPr>
          <p:nvPr/>
        </p:nvSpPr>
        <p:spPr bwMode="auto">
          <a:xfrm>
            <a:off x="4956175" y="5581650"/>
            <a:ext cx="1588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51" name="Rectangle 1611"/>
          <p:cNvSpPr>
            <a:spLocks noChangeArrowheads="1"/>
          </p:cNvSpPr>
          <p:nvPr/>
        </p:nvSpPr>
        <p:spPr bwMode="auto">
          <a:xfrm>
            <a:off x="5641975" y="5559425"/>
            <a:ext cx="158750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52" name="Line 1612"/>
          <p:cNvSpPr>
            <a:spLocks noChangeShapeType="1"/>
          </p:cNvSpPr>
          <p:nvPr/>
        </p:nvSpPr>
        <p:spPr bwMode="auto">
          <a:xfrm flipH="1" flipV="1">
            <a:off x="5643563" y="5561013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53" name="Line 1613"/>
          <p:cNvSpPr>
            <a:spLocks noChangeShapeType="1"/>
          </p:cNvSpPr>
          <p:nvPr/>
        </p:nvSpPr>
        <p:spPr bwMode="auto">
          <a:xfrm>
            <a:off x="5719763" y="5637213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54" name="Line 1614"/>
          <p:cNvSpPr>
            <a:spLocks noChangeShapeType="1"/>
          </p:cNvSpPr>
          <p:nvPr/>
        </p:nvSpPr>
        <p:spPr bwMode="auto">
          <a:xfrm flipH="1">
            <a:off x="5643563" y="5637213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55" name="Line 1615"/>
          <p:cNvSpPr>
            <a:spLocks noChangeShapeType="1"/>
          </p:cNvSpPr>
          <p:nvPr/>
        </p:nvSpPr>
        <p:spPr bwMode="auto">
          <a:xfrm flipV="1">
            <a:off x="5719763" y="5561013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56" name="Line 1616"/>
          <p:cNvSpPr>
            <a:spLocks noChangeShapeType="1"/>
          </p:cNvSpPr>
          <p:nvPr/>
        </p:nvSpPr>
        <p:spPr bwMode="auto">
          <a:xfrm flipV="1">
            <a:off x="5719763" y="5561013"/>
            <a:ext cx="1587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57" name="Line 1617"/>
          <p:cNvSpPr>
            <a:spLocks noChangeShapeType="1"/>
          </p:cNvSpPr>
          <p:nvPr/>
        </p:nvSpPr>
        <p:spPr bwMode="auto">
          <a:xfrm>
            <a:off x="5719763" y="5637213"/>
            <a:ext cx="1587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58" name="Rectangle 1618"/>
          <p:cNvSpPr>
            <a:spLocks noChangeArrowheads="1"/>
          </p:cNvSpPr>
          <p:nvPr/>
        </p:nvSpPr>
        <p:spPr bwMode="auto">
          <a:xfrm>
            <a:off x="6405563" y="5576888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59" name="Line 1619"/>
          <p:cNvSpPr>
            <a:spLocks noChangeShapeType="1"/>
          </p:cNvSpPr>
          <p:nvPr/>
        </p:nvSpPr>
        <p:spPr bwMode="auto">
          <a:xfrm flipH="1" flipV="1">
            <a:off x="6407150" y="55784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60" name="Line 1620"/>
          <p:cNvSpPr>
            <a:spLocks noChangeShapeType="1"/>
          </p:cNvSpPr>
          <p:nvPr/>
        </p:nvSpPr>
        <p:spPr bwMode="auto">
          <a:xfrm>
            <a:off x="6483350" y="56546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61" name="Line 1621"/>
          <p:cNvSpPr>
            <a:spLocks noChangeShapeType="1"/>
          </p:cNvSpPr>
          <p:nvPr/>
        </p:nvSpPr>
        <p:spPr bwMode="auto">
          <a:xfrm flipH="1">
            <a:off x="6407150" y="56546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62" name="Line 1622"/>
          <p:cNvSpPr>
            <a:spLocks noChangeShapeType="1"/>
          </p:cNvSpPr>
          <p:nvPr/>
        </p:nvSpPr>
        <p:spPr bwMode="auto">
          <a:xfrm flipV="1">
            <a:off x="6483350" y="55784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63" name="Line 1623"/>
          <p:cNvSpPr>
            <a:spLocks noChangeShapeType="1"/>
          </p:cNvSpPr>
          <p:nvPr/>
        </p:nvSpPr>
        <p:spPr bwMode="auto">
          <a:xfrm flipV="1">
            <a:off x="6483350" y="5578475"/>
            <a:ext cx="1588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64" name="Line 1624"/>
          <p:cNvSpPr>
            <a:spLocks noChangeShapeType="1"/>
          </p:cNvSpPr>
          <p:nvPr/>
        </p:nvSpPr>
        <p:spPr bwMode="auto">
          <a:xfrm>
            <a:off x="6483350" y="5654675"/>
            <a:ext cx="1588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65" name="Rectangle 1625"/>
          <p:cNvSpPr>
            <a:spLocks noChangeArrowheads="1"/>
          </p:cNvSpPr>
          <p:nvPr/>
        </p:nvSpPr>
        <p:spPr bwMode="auto">
          <a:xfrm>
            <a:off x="7169150" y="5589588"/>
            <a:ext cx="15716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66" name="Line 1626"/>
          <p:cNvSpPr>
            <a:spLocks noChangeShapeType="1"/>
          </p:cNvSpPr>
          <p:nvPr/>
        </p:nvSpPr>
        <p:spPr bwMode="auto">
          <a:xfrm flipH="1" flipV="1">
            <a:off x="7170738" y="55911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67" name="Line 1627"/>
          <p:cNvSpPr>
            <a:spLocks noChangeShapeType="1"/>
          </p:cNvSpPr>
          <p:nvPr/>
        </p:nvSpPr>
        <p:spPr bwMode="auto">
          <a:xfrm>
            <a:off x="7246938" y="56673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68" name="Line 1628"/>
          <p:cNvSpPr>
            <a:spLocks noChangeShapeType="1"/>
          </p:cNvSpPr>
          <p:nvPr/>
        </p:nvSpPr>
        <p:spPr bwMode="auto">
          <a:xfrm flipH="1">
            <a:off x="7170738" y="56673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69" name="Line 1629"/>
          <p:cNvSpPr>
            <a:spLocks noChangeShapeType="1"/>
          </p:cNvSpPr>
          <p:nvPr/>
        </p:nvSpPr>
        <p:spPr bwMode="auto">
          <a:xfrm flipV="1">
            <a:off x="7246938" y="5591175"/>
            <a:ext cx="76200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70" name="Line 1630"/>
          <p:cNvSpPr>
            <a:spLocks noChangeShapeType="1"/>
          </p:cNvSpPr>
          <p:nvPr/>
        </p:nvSpPr>
        <p:spPr bwMode="auto">
          <a:xfrm flipV="1">
            <a:off x="7246938" y="5591175"/>
            <a:ext cx="1587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71" name="Line 1631"/>
          <p:cNvSpPr>
            <a:spLocks noChangeShapeType="1"/>
          </p:cNvSpPr>
          <p:nvPr/>
        </p:nvSpPr>
        <p:spPr bwMode="auto">
          <a:xfrm>
            <a:off x="7246938" y="5667375"/>
            <a:ext cx="1587" cy="76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72" name="Oval 1632"/>
          <p:cNvSpPr>
            <a:spLocks noChangeArrowheads="1"/>
          </p:cNvSpPr>
          <p:nvPr/>
        </p:nvSpPr>
        <p:spPr bwMode="auto">
          <a:xfrm>
            <a:off x="1062038" y="5640388"/>
            <a:ext cx="152400" cy="150812"/>
          </a:xfrm>
          <a:prstGeom prst="ellipse">
            <a:avLst/>
          </a:prstGeom>
          <a:solidFill>
            <a:srgbClr val="800000"/>
          </a:solidFill>
          <a:ln w="127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73" name="Oval 1633"/>
          <p:cNvSpPr>
            <a:spLocks noChangeArrowheads="1"/>
          </p:cNvSpPr>
          <p:nvPr/>
        </p:nvSpPr>
        <p:spPr bwMode="auto">
          <a:xfrm>
            <a:off x="1825625" y="5640388"/>
            <a:ext cx="152400" cy="150812"/>
          </a:xfrm>
          <a:prstGeom prst="ellipse">
            <a:avLst/>
          </a:prstGeom>
          <a:solidFill>
            <a:srgbClr val="800000"/>
          </a:solidFill>
          <a:ln w="127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74" name="Oval 1634"/>
          <p:cNvSpPr>
            <a:spLocks noChangeArrowheads="1"/>
          </p:cNvSpPr>
          <p:nvPr/>
        </p:nvSpPr>
        <p:spPr bwMode="auto">
          <a:xfrm>
            <a:off x="2589213" y="5640388"/>
            <a:ext cx="152400" cy="150812"/>
          </a:xfrm>
          <a:prstGeom prst="ellipse">
            <a:avLst/>
          </a:prstGeom>
          <a:solidFill>
            <a:srgbClr val="800000"/>
          </a:solidFill>
          <a:ln w="127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75" name="Oval 1635"/>
          <p:cNvSpPr>
            <a:spLocks noChangeArrowheads="1"/>
          </p:cNvSpPr>
          <p:nvPr/>
        </p:nvSpPr>
        <p:spPr bwMode="auto">
          <a:xfrm>
            <a:off x="3352800" y="5640388"/>
            <a:ext cx="152400" cy="150812"/>
          </a:xfrm>
          <a:prstGeom prst="ellipse">
            <a:avLst/>
          </a:prstGeom>
          <a:solidFill>
            <a:srgbClr val="800000"/>
          </a:solidFill>
          <a:ln w="127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76" name="Oval 1636"/>
          <p:cNvSpPr>
            <a:spLocks noChangeArrowheads="1"/>
          </p:cNvSpPr>
          <p:nvPr/>
        </p:nvSpPr>
        <p:spPr bwMode="auto">
          <a:xfrm>
            <a:off x="4116388" y="5640388"/>
            <a:ext cx="152400" cy="150812"/>
          </a:xfrm>
          <a:prstGeom prst="ellipse">
            <a:avLst/>
          </a:prstGeom>
          <a:solidFill>
            <a:srgbClr val="800000"/>
          </a:solidFill>
          <a:ln w="127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77" name="Oval 1637"/>
          <p:cNvSpPr>
            <a:spLocks noChangeArrowheads="1"/>
          </p:cNvSpPr>
          <p:nvPr/>
        </p:nvSpPr>
        <p:spPr bwMode="auto">
          <a:xfrm>
            <a:off x="4879975" y="5640388"/>
            <a:ext cx="152400" cy="150812"/>
          </a:xfrm>
          <a:prstGeom prst="ellipse">
            <a:avLst/>
          </a:prstGeom>
          <a:solidFill>
            <a:srgbClr val="800000"/>
          </a:solidFill>
          <a:ln w="127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78" name="Oval 1638"/>
          <p:cNvSpPr>
            <a:spLocks noChangeArrowheads="1"/>
          </p:cNvSpPr>
          <p:nvPr/>
        </p:nvSpPr>
        <p:spPr bwMode="auto">
          <a:xfrm>
            <a:off x="5643563" y="5640388"/>
            <a:ext cx="152400" cy="150812"/>
          </a:xfrm>
          <a:prstGeom prst="ellipse">
            <a:avLst/>
          </a:prstGeom>
          <a:solidFill>
            <a:srgbClr val="800000"/>
          </a:solidFill>
          <a:ln w="127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79" name="Oval 1639"/>
          <p:cNvSpPr>
            <a:spLocks noChangeArrowheads="1"/>
          </p:cNvSpPr>
          <p:nvPr/>
        </p:nvSpPr>
        <p:spPr bwMode="auto">
          <a:xfrm>
            <a:off x="6407150" y="5634038"/>
            <a:ext cx="152400" cy="152400"/>
          </a:xfrm>
          <a:prstGeom prst="ellipse">
            <a:avLst/>
          </a:prstGeom>
          <a:solidFill>
            <a:srgbClr val="800000"/>
          </a:solidFill>
          <a:ln w="127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80" name="Oval 1640"/>
          <p:cNvSpPr>
            <a:spLocks noChangeArrowheads="1"/>
          </p:cNvSpPr>
          <p:nvPr/>
        </p:nvSpPr>
        <p:spPr bwMode="auto">
          <a:xfrm>
            <a:off x="7173913" y="5586413"/>
            <a:ext cx="152400" cy="152400"/>
          </a:xfrm>
          <a:prstGeom prst="ellipse">
            <a:avLst/>
          </a:prstGeom>
          <a:solidFill>
            <a:srgbClr val="800000"/>
          </a:solidFill>
          <a:ln w="127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81" name="Rectangle 1641"/>
          <p:cNvSpPr>
            <a:spLocks noChangeArrowheads="1"/>
          </p:cNvSpPr>
          <p:nvPr/>
        </p:nvSpPr>
        <p:spPr bwMode="auto">
          <a:xfrm>
            <a:off x="1060450" y="5219700"/>
            <a:ext cx="158750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82" name="Line 1642"/>
          <p:cNvSpPr>
            <a:spLocks noChangeShapeType="1"/>
          </p:cNvSpPr>
          <p:nvPr/>
        </p:nvSpPr>
        <p:spPr bwMode="auto">
          <a:xfrm flipV="1">
            <a:off x="1138238" y="5221288"/>
            <a:ext cx="1587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83" name="Line 1643"/>
          <p:cNvSpPr>
            <a:spLocks noChangeShapeType="1"/>
          </p:cNvSpPr>
          <p:nvPr/>
        </p:nvSpPr>
        <p:spPr bwMode="auto">
          <a:xfrm>
            <a:off x="1138238" y="5297488"/>
            <a:ext cx="1587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84" name="Line 1644"/>
          <p:cNvSpPr>
            <a:spLocks noChangeShapeType="1"/>
          </p:cNvSpPr>
          <p:nvPr/>
        </p:nvSpPr>
        <p:spPr bwMode="auto">
          <a:xfrm flipH="1">
            <a:off x="1062038" y="5297488"/>
            <a:ext cx="76200" cy="1587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85" name="Line 1645"/>
          <p:cNvSpPr>
            <a:spLocks noChangeShapeType="1"/>
          </p:cNvSpPr>
          <p:nvPr/>
        </p:nvSpPr>
        <p:spPr bwMode="auto">
          <a:xfrm>
            <a:off x="1138238" y="5297488"/>
            <a:ext cx="76200" cy="1587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86" name="Rectangle 1646"/>
          <p:cNvSpPr>
            <a:spLocks noChangeArrowheads="1"/>
          </p:cNvSpPr>
          <p:nvPr/>
        </p:nvSpPr>
        <p:spPr bwMode="auto">
          <a:xfrm>
            <a:off x="1824038" y="5026025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87" name="Line 1647"/>
          <p:cNvSpPr>
            <a:spLocks noChangeShapeType="1"/>
          </p:cNvSpPr>
          <p:nvPr/>
        </p:nvSpPr>
        <p:spPr bwMode="auto">
          <a:xfrm flipV="1">
            <a:off x="1901825" y="5027613"/>
            <a:ext cx="1588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88" name="Line 1648"/>
          <p:cNvSpPr>
            <a:spLocks noChangeShapeType="1"/>
          </p:cNvSpPr>
          <p:nvPr/>
        </p:nvSpPr>
        <p:spPr bwMode="auto">
          <a:xfrm>
            <a:off x="1901825" y="5103813"/>
            <a:ext cx="1588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89" name="Line 1649"/>
          <p:cNvSpPr>
            <a:spLocks noChangeShapeType="1"/>
          </p:cNvSpPr>
          <p:nvPr/>
        </p:nvSpPr>
        <p:spPr bwMode="auto">
          <a:xfrm flipH="1">
            <a:off x="1825625" y="5103813"/>
            <a:ext cx="76200" cy="1587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90" name="Line 1650"/>
          <p:cNvSpPr>
            <a:spLocks noChangeShapeType="1"/>
          </p:cNvSpPr>
          <p:nvPr/>
        </p:nvSpPr>
        <p:spPr bwMode="auto">
          <a:xfrm>
            <a:off x="1901825" y="5103813"/>
            <a:ext cx="76200" cy="1587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91" name="Rectangle 1651"/>
          <p:cNvSpPr>
            <a:spLocks noChangeArrowheads="1"/>
          </p:cNvSpPr>
          <p:nvPr/>
        </p:nvSpPr>
        <p:spPr bwMode="auto">
          <a:xfrm>
            <a:off x="2587625" y="4797425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92" name="Line 1652"/>
          <p:cNvSpPr>
            <a:spLocks noChangeShapeType="1"/>
          </p:cNvSpPr>
          <p:nvPr/>
        </p:nvSpPr>
        <p:spPr bwMode="auto">
          <a:xfrm flipV="1">
            <a:off x="2665413" y="4799013"/>
            <a:ext cx="1587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93" name="Line 1653"/>
          <p:cNvSpPr>
            <a:spLocks noChangeShapeType="1"/>
          </p:cNvSpPr>
          <p:nvPr/>
        </p:nvSpPr>
        <p:spPr bwMode="auto">
          <a:xfrm>
            <a:off x="2665413" y="4875213"/>
            <a:ext cx="1587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94" name="Line 1654"/>
          <p:cNvSpPr>
            <a:spLocks noChangeShapeType="1"/>
          </p:cNvSpPr>
          <p:nvPr/>
        </p:nvSpPr>
        <p:spPr bwMode="auto">
          <a:xfrm flipH="1">
            <a:off x="2589213" y="4875213"/>
            <a:ext cx="76200" cy="1587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95" name="Line 1655"/>
          <p:cNvSpPr>
            <a:spLocks noChangeShapeType="1"/>
          </p:cNvSpPr>
          <p:nvPr/>
        </p:nvSpPr>
        <p:spPr bwMode="auto">
          <a:xfrm>
            <a:off x="2665413" y="4875213"/>
            <a:ext cx="76200" cy="1587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96" name="Rectangle 1656"/>
          <p:cNvSpPr>
            <a:spLocks noChangeArrowheads="1"/>
          </p:cNvSpPr>
          <p:nvPr/>
        </p:nvSpPr>
        <p:spPr bwMode="auto">
          <a:xfrm>
            <a:off x="3351213" y="4151313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97" name="Line 1657"/>
          <p:cNvSpPr>
            <a:spLocks noChangeShapeType="1"/>
          </p:cNvSpPr>
          <p:nvPr/>
        </p:nvSpPr>
        <p:spPr bwMode="auto">
          <a:xfrm flipV="1">
            <a:off x="3429000" y="4152900"/>
            <a:ext cx="1588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98" name="Line 1658"/>
          <p:cNvSpPr>
            <a:spLocks noChangeShapeType="1"/>
          </p:cNvSpPr>
          <p:nvPr/>
        </p:nvSpPr>
        <p:spPr bwMode="auto">
          <a:xfrm>
            <a:off x="3429000" y="4229100"/>
            <a:ext cx="1588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499" name="Line 1659"/>
          <p:cNvSpPr>
            <a:spLocks noChangeShapeType="1"/>
          </p:cNvSpPr>
          <p:nvPr/>
        </p:nvSpPr>
        <p:spPr bwMode="auto">
          <a:xfrm flipH="1">
            <a:off x="3352800" y="4229100"/>
            <a:ext cx="76200" cy="1588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00" name="Line 1660"/>
          <p:cNvSpPr>
            <a:spLocks noChangeShapeType="1"/>
          </p:cNvSpPr>
          <p:nvPr/>
        </p:nvSpPr>
        <p:spPr bwMode="auto">
          <a:xfrm>
            <a:off x="3429000" y="4229100"/>
            <a:ext cx="76200" cy="1588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01" name="Rectangle 1661"/>
          <p:cNvSpPr>
            <a:spLocks noChangeArrowheads="1"/>
          </p:cNvSpPr>
          <p:nvPr/>
        </p:nvSpPr>
        <p:spPr bwMode="auto">
          <a:xfrm>
            <a:off x="4114800" y="3503613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02" name="Line 1662"/>
          <p:cNvSpPr>
            <a:spLocks noChangeShapeType="1"/>
          </p:cNvSpPr>
          <p:nvPr/>
        </p:nvSpPr>
        <p:spPr bwMode="auto">
          <a:xfrm flipV="1">
            <a:off x="4192588" y="3505200"/>
            <a:ext cx="1587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03" name="Line 1663"/>
          <p:cNvSpPr>
            <a:spLocks noChangeShapeType="1"/>
          </p:cNvSpPr>
          <p:nvPr/>
        </p:nvSpPr>
        <p:spPr bwMode="auto">
          <a:xfrm>
            <a:off x="4192588" y="3581400"/>
            <a:ext cx="1587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04" name="Line 1664"/>
          <p:cNvSpPr>
            <a:spLocks noChangeShapeType="1"/>
          </p:cNvSpPr>
          <p:nvPr/>
        </p:nvSpPr>
        <p:spPr bwMode="auto">
          <a:xfrm flipH="1">
            <a:off x="4116388" y="3581400"/>
            <a:ext cx="76200" cy="1588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05" name="Line 1665"/>
          <p:cNvSpPr>
            <a:spLocks noChangeShapeType="1"/>
          </p:cNvSpPr>
          <p:nvPr/>
        </p:nvSpPr>
        <p:spPr bwMode="auto">
          <a:xfrm>
            <a:off x="4192588" y="3581400"/>
            <a:ext cx="76200" cy="1588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06" name="Rectangle 1666"/>
          <p:cNvSpPr>
            <a:spLocks noChangeArrowheads="1"/>
          </p:cNvSpPr>
          <p:nvPr/>
        </p:nvSpPr>
        <p:spPr bwMode="auto">
          <a:xfrm>
            <a:off x="4878388" y="2811463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07" name="Line 1667"/>
          <p:cNvSpPr>
            <a:spLocks noChangeShapeType="1"/>
          </p:cNvSpPr>
          <p:nvPr/>
        </p:nvSpPr>
        <p:spPr bwMode="auto">
          <a:xfrm flipV="1">
            <a:off x="4956175" y="2813050"/>
            <a:ext cx="1588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08" name="Line 1668"/>
          <p:cNvSpPr>
            <a:spLocks noChangeShapeType="1"/>
          </p:cNvSpPr>
          <p:nvPr/>
        </p:nvSpPr>
        <p:spPr bwMode="auto">
          <a:xfrm>
            <a:off x="4956175" y="2889250"/>
            <a:ext cx="1588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09" name="Line 1669"/>
          <p:cNvSpPr>
            <a:spLocks noChangeShapeType="1"/>
          </p:cNvSpPr>
          <p:nvPr/>
        </p:nvSpPr>
        <p:spPr bwMode="auto">
          <a:xfrm flipH="1">
            <a:off x="4879975" y="2889250"/>
            <a:ext cx="76200" cy="1588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10" name="Line 1670"/>
          <p:cNvSpPr>
            <a:spLocks noChangeShapeType="1"/>
          </p:cNvSpPr>
          <p:nvPr/>
        </p:nvSpPr>
        <p:spPr bwMode="auto">
          <a:xfrm>
            <a:off x="4956175" y="2889250"/>
            <a:ext cx="76200" cy="1588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11" name="Rectangle 1671"/>
          <p:cNvSpPr>
            <a:spLocks noChangeArrowheads="1"/>
          </p:cNvSpPr>
          <p:nvPr/>
        </p:nvSpPr>
        <p:spPr bwMode="auto">
          <a:xfrm>
            <a:off x="5641975" y="2265363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12" name="Line 1672"/>
          <p:cNvSpPr>
            <a:spLocks noChangeShapeType="1"/>
          </p:cNvSpPr>
          <p:nvPr/>
        </p:nvSpPr>
        <p:spPr bwMode="auto">
          <a:xfrm flipV="1">
            <a:off x="5719763" y="2266950"/>
            <a:ext cx="1587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13" name="Line 1673"/>
          <p:cNvSpPr>
            <a:spLocks noChangeShapeType="1"/>
          </p:cNvSpPr>
          <p:nvPr/>
        </p:nvSpPr>
        <p:spPr bwMode="auto">
          <a:xfrm>
            <a:off x="5719763" y="2343150"/>
            <a:ext cx="1587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14" name="Line 1674"/>
          <p:cNvSpPr>
            <a:spLocks noChangeShapeType="1"/>
          </p:cNvSpPr>
          <p:nvPr/>
        </p:nvSpPr>
        <p:spPr bwMode="auto">
          <a:xfrm flipH="1">
            <a:off x="5643563" y="2343150"/>
            <a:ext cx="76200" cy="1588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15" name="Line 1675"/>
          <p:cNvSpPr>
            <a:spLocks noChangeShapeType="1"/>
          </p:cNvSpPr>
          <p:nvPr/>
        </p:nvSpPr>
        <p:spPr bwMode="auto">
          <a:xfrm>
            <a:off x="5719763" y="2343150"/>
            <a:ext cx="76200" cy="1588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16" name="Rectangle 1676"/>
          <p:cNvSpPr>
            <a:spLocks noChangeArrowheads="1"/>
          </p:cNvSpPr>
          <p:nvPr/>
        </p:nvSpPr>
        <p:spPr bwMode="auto">
          <a:xfrm>
            <a:off x="6405563" y="1625600"/>
            <a:ext cx="158750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17" name="Line 1677"/>
          <p:cNvSpPr>
            <a:spLocks noChangeShapeType="1"/>
          </p:cNvSpPr>
          <p:nvPr/>
        </p:nvSpPr>
        <p:spPr bwMode="auto">
          <a:xfrm flipV="1">
            <a:off x="6483350" y="1627188"/>
            <a:ext cx="1588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18" name="Line 1678"/>
          <p:cNvSpPr>
            <a:spLocks noChangeShapeType="1"/>
          </p:cNvSpPr>
          <p:nvPr/>
        </p:nvSpPr>
        <p:spPr bwMode="auto">
          <a:xfrm>
            <a:off x="6483350" y="1703388"/>
            <a:ext cx="1588" cy="74612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19" name="Line 1679"/>
          <p:cNvSpPr>
            <a:spLocks noChangeShapeType="1"/>
          </p:cNvSpPr>
          <p:nvPr/>
        </p:nvSpPr>
        <p:spPr bwMode="auto">
          <a:xfrm flipH="1">
            <a:off x="6407150" y="1703388"/>
            <a:ext cx="76200" cy="1587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20" name="Line 1680"/>
          <p:cNvSpPr>
            <a:spLocks noChangeShapeType="1"/>
          </p:cNvSpPr>
          <p:nvPr/>
        </p:nvSpPr>
        <p:spPr bwMode="auto">
          <a:xfrm>
            <a:off x="6483350" y="1703388"/>
            <a:ext cx="76200" cy="1587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21" name="Rectangle 1681"/>
          <p:cNvSpPr>
            <a:spLocks noChangeArrowheads="1"/>
          </p:cNvSpPr>
          <p:nvPr/>
        </p:nvSpPr>
        <p:spPr bwMode="auto">
          <a:xfrm>
            <a:off x="7207250" y="555625"/>
            <a:ext cx="157163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22" name="Line 1682"/>
          <p:cNvSpPr>
            <a:spLocks noChangeShapeType="1"/>
          </p:cNvSpPr>
          <p:nvPr/>
        </p:nvSpPr>
        <p:spPr bwMode="auto">
          <a:xfrm flipV="1">
            <a:off x="7285038" y="557213"/>
            <a:ext cx="1587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23" name="Line 1683"/>
          <p:cNvSpPr>
            <a:spLocks noChangeShapeType="1"/>
          </p:cNvSpPr>
          <p:nvPr/>
        </p:nvSpPr>
        <p:spPr bwMode="auto">
          <a:xfrm>
            <a:off x="7285038" y="633413"/>
            <a:ext cx="1587" cy="7620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24" name="Line 1684"/>
          <p:cNvSpPr>
            <a:spLocks noChangeShapeType="1"/>
          </p:cNvSpPr>
          <p:nvPr/>
        </p:nvSpPr>
        <p:spPr bwMode="auto">
          <a:xfrm flipH="1">
            <a:off x="7208838" y="633413"/>
            <a:ext cx="76200" cy="1587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25" name="Line 1685"/>
          <p:cNvSpPr>
            <a:spLocks noChangeShapeType="1"/>
          </p:cNvSpPr>
          <p:nvPr/>
        </p:nvSpPr>
        <p:spPr bwMode="auto">
          <a:xfrm>
            <a:off x="7285038" y="633413"/>
            <a:ext cx="76200" cy="1587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26" name="Rectangle 1686"/>
          <p:cNvSpPr>
            <a:spLocks noChangeArrowheads="1"/>
          </p:cNvSpPr>
          <p:nvPr/>
        </p:nvSpPr>
        <p:spPr bwMode="auto">
          <a:xfrm>
            <a:off x="1138238" y="5281613"/>
            <a:ext cx="77787" cy="30162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27" name="Rectangle 1687"/>
          <p:cNvSpPr>
            <a:spLocks noChangeArrowheads="1"/>
          </p:cNvSpPr>
          <p:nvPr/>
        </p:nvSpPr>
        <p:spPr bwMode="auto">
          <a:xfrm>
            <a:off x="1901825" y="5087938"/>
            <a:ext cx="77788" cy="30162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28" name="Rectangle 1688"/>
          <p:cNvSpPr>
            <a:spLocks noChangeArrowheads="1"/>
          </p:cNvSpPr>
          <p:nvPr/>
        </p:nvSpPr>
        <p:spPr bwMode="auto">
          <a:xfrm>
            <a:off x="2665413" y="4859338"/>
            <a:ext cx="77787" cy="30162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29" name="Rectangle 1689"/>
          <p:cNvSpPr>
            <a:spLocks noChangeArrowheads="1"/>
          </p:cNvSpPr>
          <p:nvPr/>
        </p:nvSpPr>
        <p:spPr bwMode="auto">
          <a:xfrm>
            <a:off x="3429000" y="4568825"/>
            <a:ext cx="77788" cy="30163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30" name="Rectangle 1690"/>
          <p:cNvSpPr>
            <a:spLocks noChangeArrowheads="1"/>
          </p:cNvSpPr>
          <p:nvPr/>
        </p:nvSpPr>
        <p:spPr bwMode="auto">
          <a:xfrm>
            <a:off x="4192588" y="4206875"/>
            <a:ext cx="77787" cy="3175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31" name="Rectangle 1691"/>
          <p:cNvSpPr>
            <a:spLocks noChangeArrowheads="1"/>
          </p:cNvSpPr>
          <p:nvPr/>
        </p:nvSpPr>
        <p:spPr bwMode="auto">
          <a:xfrm>
            <a:off x="4956175" y="3749675"/>
            <a:ext cx="77788" cy="30163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32" name="Rectangle 1692"/>
          <p:cNvSpPr>
            <a:spLocks noChangeArrowheads="1"/>
          </p:cNvSpPr>
          <p:nvPr/>
        </p:nvSpPr>
        <p:spPr bwMode="auto">
          <a:xfrm>
            <a:off x="5719763" y="3127375"/>
            <a:ext cx="77787" cy="30163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33" name="Rectangle 1693"/>
          <p:cNvSpPr>
            <a:spLocks noChangeArrowheads="1"/>
          </p:cNvSpPr>
          <p:nvPr/>
        </p:nvSpPr>
        <p:spPr bwMode="auto">
          <a:xfrm>
            <a:off x="555625" y="5627688"/>
            <a:ext cx="84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0</a:t>
            </a:r>
            <a:endParaRPr lang="de-DE"/>
          </a:p>
        </p:txBody>
      </p:sp>
      <p:sp>
        <p:nvSpPr>
          <p:cNvPr id="165534" name="Rectangle 1694"/>
          <p:cNvSpPr>
            <a:spLocks noChangeArrowheads="1"/>
          </p:cNvSpPr>
          <p:nvPr/>
        </p:nvSpPr>
        <p:spPr bwMode="auto">
          <a:xfrm>
            <a:off x="384175" y="5035550"/>
            <a:ext cx="2524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200</a:t>
            </a:r>
            <a:endParaRPr lang="de-DE"/>
          </a:p>
        </p:txBody>
      </p:sp>
      <p:sp>
        <p:nvSpPr>
          <p:cNvPr id="165535" name="Rectangle 1695"/>
          <p:cNvSpPr>
            <a:spLocks noChangeArrowheads="1"/>
          </p:cNvSpPr>
          <p:nvPr/>
        </p:nvSpPr>
        <p:spPr bwMode="auto">
          <a:xfrm>
            <a:off x="384175" y="4443413"/>
            <a:ext cx="2524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400</a:t>
            </a:r>
            <a:endParaRPr lang="de-DE"/>
          </a:p>
        </p:txBody>
      </p:sp>
      <p:sp>
        <p:nvSpPr>
          <p:cNvPr id="165536" name="Rectangle 1696"/>
          <p:cNvSpPr>
            <a:spLocks noChangeArrowheads="1"/>
          </p:cNvSpPr>
          <p:nvPr/>
        </p:nvSpPr>
        <p:spPr bwMode="auto">
          <a:xfrm>
            <a:off x="384175" y="3852863"/>
            <a:ext cx="2524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600</a:t>
            </a:r>
            <a:endParaRPr lang="de-DE"/>
          </a:p>
        </p:txBody>
      </p:sp>
      <p:sp>
        <p:nvSpPr>
          <p:cNvPr id="165537" name="Rectangle 1697"/>
          <p:cNvSpPr>
            <a:spLocks noChangeArrowheads="1"/>
          </p:cNvSpPr>
          <p:nvPr/>
        </p:nvSpPr>
        <p:spPr bwMode="auto">
          <a:xfrm>
            <a:off x="384175" y="3260725"/>
            <a:ext cx="2524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800</a:t>
            </a:r>
            <a:endParaRPr lang="de-DE"/>
          </a:p>
        </p:txBody>
      </p:sp>
      <p:sp>
        <p:nvSpPr>
          <p:cNvPr id="165538" name="Rectangle 1698"/>
          <p:cNvSpPr>
            <a:spLocks noChangeArrowheads="1"/>
          </p:cNvSpPr>
          <p:nvPr/>
        </p:nvSpPr>
        <p:spPr bwMode="auto">
          <a:xfrm>
            <a:off x="298450" y="2668588"/>
            <a:ext cx="3365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1000</a:t>
            </a:r>
            <a:endParaRPr lang="de-DE"/>
          </a:p>
        </p:txBody>
      </p:sp>
      <p:sp>
        <p:nvSpPr>
          <p:cNvPr id="165539" name="Rectangle 1699"/>
          <p:cNvSpPr>
            <a:spLocks noChangeArrowheads="1"/>
          </p:cNvSpPr>
          <p:nvPr/>
        </p:nvSpPr>
        <p:spPr bwMode="auto">
          <a:xfrm>
            <a:off x="298450" y="2078038"/>
            <a:ext cx="3365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1200</a:t>
            </a:r>
            <a:endParaRPr lang="de-DE"/>
          </a:p>
        </p:txBody>
      </p:sp>
      <p:sp>
        <p:nvSpPr>
          <p:cNvPr id="165540" name="Rectangle 1700"/>
          <p:cNvSpPr>
            <a:spLocks noChangeArrowheads="1"/>
          </p:cNvSpPr>
          <p:nvPr/>
        </p:nvSpPr>
        <p:spPr bwMode="auto">
          <a:xfrm>
            <a:off x="298450" y="1484313"/>
            <a:ext cx="3365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1400</a:t>
            </a:r>
            <a:endParaRPr lang="de-DE"/>
          </a:p>
        </p:txBody>
      </p:sp>
      <p:sp>
        <p:nvSpPr>
          <p:cNvPr id="165541" name="Rectangle 1701"/>
          <p:cNvSpPr>
            <a:spLocks noChangeArrowheads="1"/>
          </p:cNvSpPr>
          <p:nvPr/>
        </p:nvSpPr>
        <p:spPr bwMode="auto">
          <a:xfrm>
            <a:off x="298450" y="893763"/>
            <a:ext cx="3365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1600</a:t>
            </a:r>
            <a:endParaRPr lang="de-DE"/>
          </a:p>
        </p:txBody>
      </p:sp>
      <p:sp>
        <p:nvSpPr>
          <p:cNvPr id="165542" name="Rectangle 1702"/>
          <p:cNvSpPr>
            <a:spLocks noChangeArrowheads="1"/>
          </p:cNvSpPr>
          <p:nvPr/>
        </p:nvSpPr>
        <p:spPr bwMode="auto">
          <a:xfrm>
            <a:off x="968375" y="5848350"/>
            <a:ext cx="336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1996</a:t>
            </a:r>
            <a:endParaRPr lang="de-DE"/>
          </a:p>
        </p:txBody>
      </p:sp>
      <p:sp>
        <p:nvSpPr>
          <p:cNvPr id="165543" name="Rectangle 1703"/>
          <p:cNvSpPr>
            <a:spLocks noChangeArrowheads="1"/>
          </p:cNvSpPr>
          <p:nvPr/>
        </p:nvSpPr>
        <p:spPr bwMode="auto">
          <a:xfrm>
            <a:off x="1731963" y="5848350"/>
            <a:ext cx="336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1997</a:t>
            </a:r>
            <a:endParaRPr lang="de-DE"/>
          </a:p>
        </p:txBody>
      </p:sp>
      <p:sp>
        <p:nvSpPr>
          <p:cNvPr id="165544" name="Rectangle 1704"/>
          <p:cNvSpPr>
            <a:spLocks noChangeArrowheads="1"/>
          </p:cNvSpPr>
          <p:nvPr/>
        </p:nvSpPr>
        <p:spPr bwMode="auto">
          <a:xfrm>
            <a:off x="2495550" y="5848350"/>
            <a:ext cx="336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1998</a:t>
            </a:r>
            <a:endParaRPr lang="de-DE"/>
          </a:p>
        </p:txBody>
      </p:sp>
      <p:sp>
        <p:nvSpPr>
          <p:cNvPr id="165545" name="Rectangle 1705"/>
          <p:cNvSpPr>
            <a:spLocks noChangeArrowheads="1"/>
          </p:cNvSpPr>
          <p:nvPr/>
        </p:nvSpPr>
        <p:spPr bwMode="auto">
          <a:xfrm>
            <a:off x="3257550" y="5848350"/>
            <a:ext cx="336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1999</a:t>
            </a:r>
            <a:endParaRPr lang="de-DE"/>
          </a:p>
        </p:txBody>
      </p:sp>
      <p:sp>
        <p:nvSpPr>
          <p:cNvPr id="165546" name="Rectangle 1706"/>
          <p:cNvSpPr>
            <a:spLocks noChangeArrowheads="1"/>
          </p:cNvSpPr>
          <p:nvPr/>
        </p:nvSpPr>
        <p:spPr bwMode="auto">
          <a:xfrm>
            <a:off x="4021138" y="5848350"/>
            <a:ext cx="336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2000</a:t>
            </a:r>
            <a:endParaRPr lang="de-DE"/>
          </a:p>
        </p:txBody>
      </p:sp>
      <p:sp>
        <p:nvSpPr>
          <p:cNvPr id="165547" name="Rectangle 1707"/>
          <p:cNvSpPr>
            <a:spLocks noChangeArrowheads="1"/>
          </p:cNvSpPr>
          <p:nvPr/>
        </p:nvSpPr>
        <p:spPr bwMode="auto">
          <a:xfrm>
            <a:off x="4784725" y="5848350"/>
            <a:ext cx="336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2001</a:t>
            </a:r>
            <a:endParaRPr lang="de-DE"/>
          </a:p>
        </p:txBody>
      </p:sp>
      <p:sp>
        <p:nvSpPr>
          <p:cNvPr id="165548" name="Rectangle 1708"/>
          <p:cNvSpPr>
            <a:spLocks noChangeArrowheads="1"/>
          </p:cNvSpPr>
          <p:nvPr/>
        </p:nvSpPr>
        <p:spPr bwMode="auto">
          <a:xfrm>
            <a:off x="5548313" y="5848350"/>
            <a:ext cx="336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2002</a:t>
            </a:r>
            <a:endParaRPr lang="de-DE"/>
          </a:p>
        </p:txBody>
      </p:sp>
      <p:sp>
        <p:nvSpPr>
          <p:cNvPr id="165549" name="Rectangle 1709"/>
          <p:cNvSpPr>
            <a:spLocks noChangeArrowheads="1"/>
          </p:cNvSpPr>
          <p:nvPr/>
        </p:nvSpPr>
        <p:spPr bwMode="auto">
          <a:xfrm>
            <a:off x="6311900" y="5848350"/>
            <a:ext cx="336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2003</a:t>
            </a:r>
            <a:endParaRPr lang="de-DE"/>
          </a:p>
        </p:txBody>
      </p:sp>
      <p:sp>
        <p:nvSpPr>
          <p:cNvPr id="165550" name="Rectangle 1710"/>
          <p:cNvSpPr>
            <a:spLocks noChangeArrowheads="1"/>
          </p:cNvSpPr>
          <p:nvPr/>
        </p:nvSpPr>
        <p:spPr bwMode="auto">
          <a:xfrm>
            <a:off x="7092950" y="5848350"/>
            <a:ext cx="3365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2004</a:t>
            </a:r>
            <a:endParaRPr lang="de-DE"/>
          </a:p>
        </p:txBody>
      </p:sp>
      <p:sp>
        <p:nvSpPr>
          <p:cNvPr id="165573" name="Text Box 1733"/>
          <p:cNvSpPr txBox="1">
            <a:spLocks noChangeArrowheads="1"/>
          </p:cNvSpPr>
          <p:nvPr/>
        </p:nvSpPr>
        <p:spPr bwMode="auto">
          <a:xfrm>
            <a:off x="7451725" y="260350"/>
            <a:ext cx="1484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approx. 1.7 </a:t>
            </a:r>
            <a:r>
              <a:rPr lang="en-US" dirty="0" err="1">
                <a:solidFill>
                  <a:srgbClr val="008080"/>
                </a:solidFill>
              </a:rPr>
              <a:t>bn</a:t>
            </a:r>
            <a:endParaRPr lang="en-US" dirty="0">
              <a:solidFill>
                <a:srgbClr val="008080"/>
              </a:solidFill>
            </a:endParaRPr>
          </a:p>
        </p:txBody>
      </p:sp>
      <p:sp>
        <p:nvSpPr>
          <p:cNvPr id="165575" name="Rectangle 1735"/>
          <p:cNvSpPr>
            <a:spLocks noChangeArrowheads="1"/>
          </p:cNvSpPr>
          <p:nvPr/>
        </p:nvSpPr>
        <p:spPr bwMode="auto">
          <a:xfrm>
            <a:off x="7412038" y="2432050"/>
            <a:ext cx="1697037" cy="2046288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76" name="Line 1736"/>
          <p:cNvSpPr>
            <a:spLocks noChangeShapeType="1"/>
          </p:cNvSpPr>
          <p:nvPr/>
        </p:nvSpPr>
        <p:spPr bwMode="auto">
          <a:xfrm>
            <a:off x="7512050" y="2559050"/>
            <a:ext cx="284163" cy="1588"/>
          </a:xfrm>
          <a:prstGeom prst="line">
            <a:avLst/>
          </a:prstGeom>
          <a:noFill/>
          <a:ln w="238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77" name="Freeform 1737"/>
          <p:cNvSpPr>
            <a:spLocks/>
          </p:cNvSpPr>
          <p:nvPr/>
        </p:nvSpPr>
        <p:spPr bwMode="auto">
          <a:xfrm>
            <a:off x="7605713" y="2511425"/>
            <a:ext cx="95250" cy="9525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119" y="60"/>
              </a:cxn>
              <a:cxn ang="0">
                <a:pos x="60" y="119"/>
              </a:cxn>
              <a:cxn ang="0">
                <a:pos x="0" y="60"/>
              </a:cxn>
              <a:cxn ang="0">
                <a:pos x="60" y="0"/>
              </a:cxn>
            </a:cxnLst>
            <a:rect l="0" t="0" r="r" b="b"/>
            <a:pathLst>
              <a:path w="119" h="119">
                <a:moveTo>
                  <a:pt x="60" y="0"/>
                </a:moveTo>
                <a:lnTo>
                  <a:pt x="119" y="60"/>
                </a:lnTo>
                <a:lnTo>
                  <a:pt x="60" y="119"/>
                </a:lnTo>
                <a:lnTo>
                  <a:pt x="0" y="60"/>
                </a:lnTo>
                <a:lnTo>
                  <a:pt x="60" y="0"/>
                </a:lnTo>
                <a:close/>
              </a:path>
            </a:pathLst>
          </a:custGeom>
          <a:solidFill>
            <a:srgbClr val="000080"/>
          </a:solidFill>
          <a:ln w="1270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78" name="Rectangle 1738"/>
          <p:cNvSpPr>
            <a:spLocks noChangeArrowheads="1"/>
          </p:cNvSpPr>
          <p:nvPr/>
        </p:nvSpPr>
        <p:spPr bwMode="auto">
          <a:xfrm>
            <a:off x="7831138" y="2479675"/>
            <a:ext cx="6778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GSM total</a:t>
            </a:r>
            <a:endParaRPr lang="de-DE"/>
          </a:p>
        </p:txBody>
      </p:sp>
      <p:sp>
        <p:nvSpPr>
          <p:cNvPr id="165579" name="Line 1739"/>
          <p:cNvSpPr>
            <a:spLocks noChangeShapeType="1"/>
          </p:cNvSpPr>
          <p:nvPr/>
        </p:nvSpPr>
        <p:spPr bwMode="auto">
          <a:xfrm>
            <a:off x="7512050" y="2814638"/>
            <a:ext cx="284163" cy="1587"/>
          </a:xfrm>
          <a:prstGeom prst="line">
            <a:avLst/>
          </a:prstGeom>
          <a:noFill/>
          <a:ln w="23813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80" name="Rectangle 1740"/>
          <p:cNvSpPr>
            <a:spLocks noChangeArrowheads="1"/>
          </p:cNvSpPr>
          <p:nvPr/>
        </p:nvSpPr>
        <p:spPr bwMode="auto">
          <a:xfrm>
            <a:off x="7605713" y="2767013"/>
            <a:ext cx="95250" cy="95250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81" name="Rectangle 1741"/>
          <p:cNvSpPr>
            <a:spLocks noChangeArrowheads="1"/>
          </p:cNvSpPr>
          <p:nvPr/>
        </p:nvSpPr>
        <p:spPr bwMode="auto">
          <a:xfrm>
            <a:off x="7831138" y="2735263"/>
            <a:ext cx="7620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TDMA total</a:t>
            </a:r>
          </a:p>
        </p:txBody>
      </p:sp>
      <p:sp>
        <p:nvSpPr>
          <p:cNvPr id="165582" name="Line 1742"/>
          <p:cNvSpPr>
            <a:spLocks noChangeShapeType="1"/>
          </p:cNvSpPr>
          <p:nvPr/>
        </p:nvSpPr>
        <p:spPr bwMode="auto">
          <a:xfrm>
            <a:off x="7512050" y="3068638"/>
            <a:ext cx="284163" cy="1587"/>
          </a:xfrm>
          <a:prstGeom prst="line">
            <a:avLst/>
          </a:prstGeom>
          <a:noFill/>
          <a:ln w="23813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83" name="Freeform 1743"/>
          <p:cNvSpPr>
            <a:spLocks/>
          </p:cNvSpPr>
          <p:nvPr/>
        </p:nvSpPr>
        <p:spPr bwMode="auto">
          <a:xfrm>
            <a:off x="7605713" y="3022600"/>
            <a:ext cx="95250" cy="93663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119" y="119"/>
              </a:cxn>
              <a:cxn ang="0">
                <a:pos x="0" y="119"/>
              </a:cxn>
              <a:cxn ang="0">
                <a:pos x="60" y="0"/>
              </a:cxn>
            </a:cxnLst>
            <a:rect l="0" t="0" r="r" b="b"/>
            <a:pathLst>
              <a:path w="119" h="119">
                <a:moveTo>
                  <a:pt x="60" y="0"/>
                </a:moveTo>
                <a:lnTo>
                  <a:pt x="119" y="119"/>
                </a:lnTo>
                <a:lnTo>
                  <a:pt x="0" y="119"/>
                </a:lnTo>
                <a:lnTo>
                  <a:pt x="60" y="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84" name="Rectangle 1744"/>
          <p:cNvSpPr>
            <a:spLocks noChangeArrowheads="1"/>
          </p:cNvSpPr>
          <p:nvPr/>
        </p:nvSpPr>
        <p:spPr bwMode="auto">
          <a:xfrm>
            <a:off x="7831138" y="2990850"/>
            <a:ext cx="7778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CDMA total</a:t>
            </a:r>
          </a:p>
        </p:txBody>
      </p:sp>
      <p:sp>
        <p:nvSpPr>
          <p:cNvPr id="165585" name="Line 1745"/>
          <p:cNvSpPr>
            <a:spLocks noChangeShapeType="1"/>
          </p:cNvSpPr>
          <p:nvPr/>
        </p:nvSpPr>
        <p:spPr bwMode="auto">
          <a:xfrm>
            <a:off x="7512050" y="3325813"/>
            <a:ext cx="284163" cy="1587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86" name="Rectangle 1746"/>
          <p:cNvSpPr>
            <a:spLocks noChangeArrowheads="1"/>
          </p:cNvSpPr>
          <p:nvPr/>
        </p:nvSpPr>
        <p:spPr bwMode="auto">
          <a:xfrm>
            <a:off x="7604125" y="3276600"/>
            <a:ext cx="101600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87" name="Line 1747"/>
          <p:cNvSpPr>
            <a:spLocks noChangeShapeType="1"/>
          </p:cNvSpPr>
          <p:nvPr/>
        </p:nvSpPr>
        <p:spPr bwMode="auto">
          <a:xfrm flipH="1" flipV="1">
            <a:off x="7605713" y="3278188"/>
            <a:ext cx="47625" cy="47625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88" name="Line 1748"/>
          <p:cNvSpPr>
            <a:spLocks noChangeShapeType="1"/>
          </p:cNvSpPr>
          <p:nvPr/>
        </p:nvSpPr>
        <p:spPr bwMode="auto">
          <a:xfrm>
            <a:off x="7653338" y="3325813"/>
            <a:ext cx="47625" cy="46037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89" name="Line 1749"/>
          <p:cNvSpPr>
            <a:spLocks noChangeShapeType="1"/>
          </p:cNvSpPr>
          <p:nvPr/>
        </p:nvSpPr>
        <p:spPr bwMode="auto">
          <a:xfrm flipH="1">
            <a:off x="7605713" y="3325813"/>
            <a:ext cx="47625" cy="46037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90" name="Line 1750"/>
          <p:cNvSpPr>
            <a:spLocks noChangeShapeType="1"/>
          </p:cNvSpPr>
          <p:nvPr/>
        </p:nvSpPr>
        <p:spPr bwMode="auto">
          <a:xfrm flipV="1">
            <a:off x="7653338" y="3278188"/>
            <a:ext cx="47625" cy="47625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91" name="Rectangle 1751"/>
          <p:cNvSpPr>
            <a:spLocks noChangeArrowheads="1"/>
          </p:cNvSpPr>
          <p:nvPr/>
        </p:nvSpPr>
        <p:spPr bwMode="auto">
          <a:xfrm>
            <a:off x="7831138" y="3246438"/>
            <a:ext cx="6508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PDC total</a:t>
            </a:r>
          </a:p>
        </p:txBody>
      </p:sp>
      <p:sp>
        <p:nvSpPr>
          <p:cNvPr id="165592" name="Line 1752"/>
          <p:cNvSpPr>
            <a:spLocks noChangeShapeType="1"/>
          </p:cNvSpPr>
          <p:nvPr/>
        </p:nvSpPr>
        <p:spPr bwMode="auto">
          <a:xfrm>
            <a:off x="7512050" y="3579813"/>
            <a:ext cx="284163" cy="1587"/>
          </a:xfrm>
          <a:prstGeom prst="line">
            <a:avLst/>
          </a:prstGeom>
          <a:noFill/>
          <a:ln w="23813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93" name="Rectangle 1753"/>
          <p:cNvSpPr>
            <a:spLocks noChangeArrowheads="1"/>
          </p:cNvSpPr>
          <p:nvPr/>
        </p:nvSpPr>
        <p:spPr bwMode="auto">
          <a:xfrm>
            <a:off x="7604125" y="3530600"/>
            <a:ext cx="101600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94" name="Line 1754"/>
          <p:cNvSpPr>
            <a:spLocks noChangeShapeType="1"/>
          </p:cNvSpPr>
          <p:nvPr/>
        </p:nvSpPr>
        <p:spPr bwMode="auto">
          <a:xfrm flipH="1" flipV="1">
            <a:off x="7605713" y="3532188"/>
            <a:ext cx="47625" cy="47625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95" name="Line 1755"/>
          <p:cNvSpPr>
            <a:spLocks noChangeShapeType="1"/>
          </p:cNvSpPr>
          <p:nvPr/>
        </p:nvSpPr>
        <p:spPr bwMode="auto">
          <a:xfrm>
            <a:off x="7653338" y="3579813"/>
            <a:ext cx="47625" cy="47625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96" name="Line 1756"/>
          <p:cNvSpPr>
            <a:spLocks noChangeShapeType="1"/>
          </p:cNvSpPr>
          <p:nvPr/>
        </p:nvSpPr>
        <p:spPr bwMode="auto">
          <a:xfrm flipH="1">
            <a:off x="7605713" y="3579813"/>
            <a:ext cx="47625" cy="47625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97" name="Line 1757"/>
          <p:cNvSpPr>
            <a:spLocks noChangeShapeType="1"/>
          </p:cNvSpPr>
          <p:nvPr/>
        </p:nvSpPr>
        <p:spPr bwMode="auto">
          <a:xfrm flipV="1">
            <a:off x="7653338" y="3532188"/>
            <a:ext cx="47625" cy="47625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98" name="Line 1758"/>
          <p:cNvSpPr>
            <a:spLocks noChangeShapeType="1"/>
          </p:cNvSpPr>
          <p:nvPr/>
        </p:nvSpPr>
        <p:spPr bwMode="auto">
          <a:xfrm flipV="1">
            <a:off x="7653338" y="3532188"/>
            <a:ext cx="1587" cy="47625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599" name="Line 1759"/>
          <p:cNvSpPr>
            <a:spLocks noChangeShapeType="1"/>
          </p:cNvSpPr>
          <p:nvPr/>
        </p:nvSpPr>
        <p:spPr bwMode="auto">
          <a:xfrm>
            <a:off x="7653338" y="3579813"/>
            <a:ext cx="1587" cy="47625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600" name="Rectangle 1760"/>
          <p:cNvSpPr>
            <a:spLocks noChangeArrowheads="1"/>
          </p:cNvSpPr>
          <p:nvPr/>
        </p:nvSpPr>
        <p:spPr bwMode="auto">
          <a:xfrm>
            <a:off x="7831138" y="3500438"/>
            <a:ext cx="9699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Analogue</a:t>
            </a:r>
            <a:r>
              <a:rPr lang="de-DE" sz="1200">
                <a:solidFill>
                  <a:srgbClr val="000000"/>
                </a:solidFill>
              </a:rPr>
              <a:t> total</a:t>
            </a:r>
          </a:p>
        </p:txBody>
      </p:sp>
      <p:sp>
        <p:nvSpPr>
          <p:cNvPr id="165601" name="Line 1761"/>
          <p:cNvSpPr>
            <a:spLocks noChangeShapeType="1"/>
          </p:cNvSpPr>
          <p:nvPr/>
        </p:nvSpPr>
        <p:spPr bwMode="auto">
          <a:xfrm>
            <a:off x="7512050" y="3835400"/>
            <a:ext cx="284163" cy="1588"/>
          </a:xfrm>
          <a:prstGeom prst="line">
            <a:avLst/>
          </a:prstGeom>
          <a:noFill/>
          <a:ln w="23813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602" name="Oval 1762"/>
          <p:cNvSpPr>
            <a:spLocks noChangeArrowheads="1"/>
          </p:cNvSpPr>
          <p:nvPr/>
        </p:nvSpPr>
        <p:spPr bwMode="auto">
          <a:xfrm>
            <a:off x="7605713" y="3787775"/>
            <a:ext cx="95250" cy="95250"/>
          </a:xfrm>
          <a:prstGeom prst="ellipse">
            <a:avLst/>
          </a:prstGeom>
          <a:solidFill>
            <a:srgbClr val="800000"/>
          </a:solidFill>
          <a:ln w="127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603" name="Rectangle 1763"/>
          <p:cNvSpPr>
            <a:spLocks noChangeArrowheads="1"/>
          </p:cNvSpPr>
          <p:nvPr/>
        </p:nvSpPr>
        <p:spPr bwMode="auto">
          <a:xfrm>
            <a:off x="7831138" y="3756025"/>
            <a:ext cx="6429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W-CDMA</a:t>
            </a:r>
            <a:endParaRPr lang="de-DE"/>
          </a:p>
        </p:txBody>
      </p:sp>
      <p:sp>
        <p:nvSpPr>
          <p:cNvPr id="165604" name="Line 1764"/>
          <p:cNvSpPr>
            <a:spLocks noChangeShapeType="1"/>
          </p:cNvSpPr>
          <p:nvPr/>
        </p:nvSpPr>
        <p:spPr bwMode="auto">
          <a:xfrm>
            <a:off x="7512050" y="4089400"/>
            <a:ext cx="284163" cy="1588"/>
          </a:xfrm>
          <a:prstGeom prst="line">
            <a:avLst/>
          </a:prstGeom>
          <a:noFill/>
          <a:ln w="23813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605" name="Rectangle 1765"/>
          <p:cNvSpPr>
            <a:spLocks noChangeArrowheads="1"/>
          </p:cNvSpPr>
          <p:nvPr/>
        </p:nvSpPr>
        <p:spPr bwMode="auto">
          <a:xfrm>
            <a:off x="7604125" y="4041775"/>
            <a:ext cx="101600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606" name="Line 1766"/>
          <p:cNvSpPr>
            <a:spLocks noChangeShapeType="1"/>
          </p:cNvSpPr>
          <p:nvPr/>
        </p:nvSpPr>
        <p:spPr bwMode="auto">
          <a:xfrm flipV="1">
            <a:off x="7653338" y="4043363"/>
            <a:ext cx="1587" cy="46037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607" name="Line 1767"/>
          <p:cNvSpPr>
            <a:spLocks noChangeShapeType="1"/>
          </p:cNvSpPr>
          <p:nvPr/>
        </p:nvSpPr>
        <p:spPr bwMode="auto">
          <a:xfrm>
            <a:off x="7653338" y="4089400"/>
            <a:ext cx="1587" cy="47625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608" name="Line 1768"/>
          <p:cNvSpPr>
            <a:spLocks noChangeShapeType="1"/>
          </p:cNvSpPr>
          <p:nvPr/>
        </p:nvSpPr>
        <p:spPr bwMode="auto">
          <a:xfrm flipH="1">
            <a:off x="7605713" y="4089400"/>
            <a:ext cx="47625" cy="1588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609" name="Line 1769"/>
          <p:cNvSpPr>
            <a:spLocks noChangeShapeType="1"/>
          </p:cNvSpPr>
          <p:nvPr/>
        </p:nvSpPr>
        <p:spPr bwMode="auto">
          <a:xfrm>
            <a:off x="7653338" y="4089400"/>
            <a:ext cx="47625" cy="1588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610" name="Rectangle 1770"/>
          <p:cNvSpPr>
            <a:spLocks noChangeArrowheads="1"/>
          </p:cNvSpPr>
          <p:nvPr/>
        </p:nvSpPr>
        <p:spPr bwMode="auto">
          <a:xfrm>
            <a:off x="7831138" y="4011613"/>
            <a:ext cx="92868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Total wireless</a:t>
            </a:r>
            <a:endParaRPr lang="de-DE"/>
          </a:p>
        </p:txBody>
      </p:sp>
      <p:sp>
        <p:nvSpPr>
          <p:cNvPr id="165611" name="Line 1771"/>
          <p:cNvSpPr>
            <a:spLocks noChangeShapeType="1"/>
          </p:cNvSpPr>
          <p:nvPr/>
        </p:nvSpPr>
        <p:spPr bwMode="auto">
          <a:xfrm>
            <a:off x="7512050" y="4346575"/>
            <a:ext cx="284163" cy="1588"/>
          </a:xfrm>
          <a:prstGeom prst="line">
            <a:avLst/>
          </a:prstGeom>
          <a:noFill/>
          <a:ln w="23813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612" name="Rectangle 1772"/>
          <p:cNvSpPr>
            <a:spLocks noChangeArrowheads="1"/>
          </p:cNvSpPr>
          <p:nvPr/>
        </p:nvSpPr>
        <p:spPr bwMode="auto">
          <a:xfrm>
            <a:off x="7653338" y="4337050"/>
            <a:ext cx="49212" cy="17463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5613" name="Rectangle 1773"/>
          <p:cNvSpPr>
            <a:spLocks noChangeArrowheads="1"/>
          </p:cNvSpPr>
          <p:nvPr/>
        </p:nvSpPr>
        <p:spPr bwMode="auto">
          <a:xfrm>
            <a:off x="7831138" y="4267200"/>
            <a:ext cx="11557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Prediction (1998)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Autofit/>
          </a:bodyPr>
          <a:lstStyle/>
          <a:p>
            <a:pPr algn="just"/>
            <a:r>
              <a:rPr lang="en-IN" sz="3600" b="1" dirty="0" smtClean="0"/>
              <a:t>Base transceiver station (BTS)</a:t>
            </a:r>
          </a:p>
          <a:p>
            <a:pPr lvl="1" algn="just"/>
            <a:r>
              <a:rPr lang="en-IN" sz="3200" dirty="0" smtClean="0"/>
              <a:t>Comprises all radio equipment, i.e., antennas, signal processing, amplifiers necessary for radio transmission.</a:t>
            </a:r>
          </a:p>
          <a:p>
            <a:pPr algn="just"/>
            <a:r>
              <a:rPr lang="en-IN" sz="3600" dirty="0" smtClean="0"/>
              <a:t>Can form a radio cell or several cells</a:t>
            </a:r>
          </a:p>
          <a:p>
            <a:pPr algn="just"/>
            <a:r>
              <a:rPr lang="en-IN" sz="3600" dirty="0" smtClean="0"/>
              <a:t>Connected to MS via the </a:t>
            </a:r>
            <a:r>
              <a:rPr lang="en-IN" sz="3600" b="1" dirty="0" smtClean="0"/>
              <a:t>U</a:t>
            </a:r>
            <a:r>
              <a:rPr lang="en-IN" sz="2000" b="1" dirty="0" smtClean="0"/>
              <a:t>m</a:t>
            </a:r>
            <a:r>
              <a:rPr lang="en-IN" sz="1300" b="1" dirty="0" smtClean="0"/>
              <a:t> </a:t>
            </a:r>
            <a:r>
              <a:rPr lang="en-IN" sz="3600" b="1" dirty="0" smtClean="0"/>
              <a:t>interface (ISDN U interface for </a:t>
            </a:r>
            <a:r>
              <a:rPr lang="en-IN" sz="3600" dirty="0" smtClean="0"/>
              <a:t>mobile use)</a:t>
            </a:r>
          </a:p>
          <a:p>
            <a:pPr algn="just"/>
            <a:r>
              <a:rPr lang="en-IN" sz="3600" dirty="0" smtClean="0"/>
              <a:t>Connected to the BSC via the </a:t>
            </a:r>
            <a:r>
              <a:rPr lang="en-IN" sz="3600" b="1" dirty="0" err="1" smtClean="0"/>
              <a:t>A</a:t>
            </a:r>
            <a:r>
              <a:rPr lang="en-IN" sz="1800" b="1" dirty="0" err="1" smtClean="0"/>
              <a:t>bis</a:t>
            </a:r>
            <a:r>
              <a:rPr lang="en-IN" sz="1300" b="1" dirty="0" smtClean="0"/>
              <a:t> </a:t>
            </a:r>
            <a:r>
              <a:rPr lang="en-IN" sz="3600" b="1" dirty="0" smtClean="0"/>
              <a:t>interface.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Autofit/>
          </a:bodyPr>
          <a:lstStyle/>
          <a:p>
            <a:pPr algn="just"/>
            <a:r>
              <a:rPr lang="en-IN" sz="3600" b="1" dirty="0" smtClean="0"/>
              <a:t>Base Station Controller (BSC)</a:t>
            </a:r>
          </a:p>
          <a:p>
            <a:pPr lvl="1" algn="just"/>
            <a:r>
              <a:rPr lang="en-IN" sz="3200" dirty="0" smtClean="0"/>
              <a:t>Manages the </a:t>
            </a:r>
            <a:r>
              <a:rPr lang="en-IN" sz="3200" dirty="0" err="1" smtClean="0"/>
              <a:t>BTSs.</a:t>
            </a:r>
            <a:endParaRPr lang="en-IN" sz="3200" dirty="0" smtClean="0"/>
          </a:p>
          <a:p>
            <a:pPr lvl="1" algn="just"/>
            <a:r>
              <a:rPr lang="en-IN" sz="3200" dirty="0" smtClean="0"/>
              <a:t>Reserves radio frequencies, </a:t>
            </a:r>
          </a:p>
          <a:p>
            <a:pPr lvl="1" algn="just"/>
            <a:r>
              <a:rPr lang="en-IN" sz="3200" dirty="0" smtClean="0"/>
              <a:t>Handles the handover from one BTS to another within the BSS. </a:t>
            </a:r>
          </a:p>
          <a:p>
            <a:pPr lvl="1" algn="just"/>
            <a:r>
              <a:rPr lang="en-IN" sz="3200" dirty="0" smtClean="0"/>
              <a:t>Performs paging of the MS. </a:t>
            </a:r>
          </a:p>
          <a:p>
            <a:pPr lvl="1" algn="just"/>
            <a:r>
              <a:rPr lang="en-IN" sz="3200" dirty="0" smtClean="0"/>
              <a:t>Multiplexes the radio channels onto the fixed network connections at the A interface.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Tasks of the BTS and BSC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14393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Connection between the RSS and the NSS </a:t>
            </a:r>
          </a:p>
          <a:p>
            <a:pPr lvl="1" algn="just"/>
            <a:r>
              <a:rPr lang="en-IN" b="1" i="1" dirty="0" smtClean="0"/>
              <a:t>A</a:t>
            </a:r>
            <a:r>
              <a:rPr lang="en-IN" dirty="0" smtClean="0"/>
              <a:t> interface</a:t>
            </a:r>
          </a:p>
          <a:p>
            <a:pPr lvl="1" algn="just"/>
            <a:r>
              <a:rPr lang="en-IN" dirty="0" smtClean="0"/>
              <a:t>The A interface is typically based on circuit-switched PCM-30 systems (2.048 </a:t>
            </a:r>
            <a:r>
              <a:rPr lang="en-IN" dirty="0" err="1" smtClean="0"/>
              <a:t>Mbit</a:t>
            </a:r>
            <a:r>
              <a:rPr lang="en-IN" dirty="0" smtClean="0"/>
              <a:t>/s), </a:t>
            </a:r>
          </a:p>
          <a:p>
            <a:pPr lvl="1" algn="just"/>
            <a:r>
              <a:rPr lang="en-IN" dirty="0" smtClean="0"/>
              <a:t>Carrying up to 30 64 </a:t>
            </a:r>
            <a:r>
              <a:rPr lang="en-IN" dirty="0" err="1" smtClean="0"/>
              <a:t>kbit</a:t>
            </a:r>
            <a:r>
              <a:rPr lang="en-IN" dirty="0" smtClean="0"/>
              <a:t>/s connections.</a:t>
            </a:r>
          </a:p>
          <a:p>
            <a:pPr algn="just"/>
            <a:r>
              <a:rPr lang="en-IN" dirty="0" smtClean="0"/>
              <a:t>Connection between the RSS and OSS </a:t>
            </a:r>
          </a:p>
          <a:p>
            <a:pPr lvl="1" algn="just"/>
            <a:r>
              <a:rPr lang="en-IN" dirty="0" smtClean="0"/>
              <a:t>O interface </a:t>
            </a:r>
          </a:p>
          <a:p>
            <a:pPr lvl="1" algn="just"/>
            <a:r>
              <a:rPr lang="en-IN" dirty="0" smtClean="0"/>
              <a:t>The O interface uses the Signalling System No. 7 (SS7) based on X.25 </a:t>
            </a:r>
          </a:p>
          <a:p>
            <a:pPr lvl="1" algn="just"/>
            <a:r>
              <a:rPr lang="en-IN" dirty="0" smtClean="0"/>
              <a:t>Carrying management data to/from the RSS.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Network and Switching Subsystem (NSS)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829196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Connects the wireless network with standard public networks.</a:t>
            </a:r>
          </a:p>
          <a:p>
            <a:pPr algn="just"/>
            <a:r>
              <a:rPr lang="en-IN" dirty="0" smtClean="0"/>
              <a:t>Performs handovers between different BSSs.</a:t>
            </a:r>
          </a:p>
          <a:p>
            <a:pPr algn="just"/>
            <a:r>
              <a:rPr lang="en-IN" dirty="0" smtClean="0"/>
              <a:t>Comprises functions for worldwide localization of users .</a:t>
            </a:r>
          </a:p>
          <a:p>
            <a:pPr algn="just"/>
            <a:r>
              <a:rPr lang="en-IN" dirty="0" smtClean="0"/>
              <a:t>Supports charging &amp; Accounting.</a:t>
            </a:r>
          </a:p>
          <a:p>
            <a:pPr algn="just"/>
            <a:r>
              <a:rPr lang="en-IN" dirty="0" smtClean="0"/>
              <a:t>Roaming of users between different providers in different countries.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smtClean="0"/>
              <a:t>NSS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2864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Mobile services switching </a:t>
            </a:r>
            <a:r>
              <a:rPr lang="en-IN" b="1" dirty="0" err="1" smtClean="0"/>
              <a:t>center</a:t>
            </a:r>
            <a:r>
              <a:rPr lang="en-IN" b="1" dirty="0" smtClean="0"/>
              <a:t> (MSC)</a:t>
            </a:r>
          </a:p>
          <a:p>
            <a:pPr lvl="1" algn="just"/>
            <a:r>
              <a:rPr lang="en-IN" dirty="0" smtClean="0"/>
              <a:t>High-performance digital ISDN switches</a:t>
            </a:r>
          </a:p>
          <a:p>
            <a:pPr lvl="1" algn="just"/>
            <a:r>
              <a:rPr lang="en-IN" dirty="0" smtClean="0"/>
              <a:t>Set up connections to other MSCs and to the BSCs via the A interface</a:t>
            </a:r>
          </a:p>
          <a:p>
            <a:pPr lvl="1" algn="just"/>
            <a:r>
              <a:rPr lang="en-IN" dirty="0" smtClean="0"/>
              <a:t>Form the fixed backbone network of a GSM system.</a:t>
            </a:r>
          </a:p>
          <a:p>
            <a:pPr lvl="1" algn="just"/>
            <a:r>
              <a:rPr lang="en-IN" dirty="0" smtClean="0"/>
              <a:t>An MSC manages several BSCs in a geographical region.</a:t>
            </a:r>
          </a:p>
          <a:p>
            <a:pPr lvl="1" algn="just"/>
            <a:r>
              <a:rPr lang="en-IN" dirty="0" smtClean="0"/>
              <a:t>A </a:t>
            </a:r>
            <a:r>
              <a:rPr lang="en-IN" b="1" dirty="0" smtClean="0"/>
              <a:t>gateway MSC (GMSC) </a:t>
            </a:r>
          </a:p>
          <a:p>
            <a:pPr lvl="2" algn="just"/>
            <a:r>
              <a:rPr lang="en-IN" b="1" dirty="0" smtClean="0"/>
              <a:t>Has additional connections to other fixed networks, such as PSTN and ISDN.</a:t>
            </a:r>
          </a:p>
          <a:p>
            <a:pPr lvl="2" algn="just"/>
            <a:r>
              <a:rPr lang="en-IN" b="1" dirty="0" smtClean="0"/>
              <a:t>An MSC </a:t>
            </a:r>
            <a:r>
              <a:rPr lang="en-IN" dirty="0" smtClean="0"/>
              <a:t>can also connect to </a:t>
            </a:r>
            <a:r>
              <a:rPr lang="en-IN" b="1" dirty="0" smtClean="0"/>
              <a:t>public data networks (PDN) such as X.25</a:t>
            </a:r>
          </a:p>
          <a:p>
            <a:pPr lvl="3" algn="just"/>
            <a:r>
              <a:rPr lang="en-IN" dirty="0" smtClean="0"/>
              <a:t>Need additional </a:t>
            </a:r>
            <a:r>
              <a:rPr lang="en-IN" b="1" dirty="0" smtClean="0"/>
              <a:t>interworking functions (IWF).</a:t>
            </a:r>
          </a:p>
          <a:p>
            <a:pPr lvl="2"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Handles all </a:t>
            </a:r>
            <a:r>
              <a:rPr lang="en-IN" dirty="0" err="1" smtClean="0"/>
              <a:t>signaling</a:t>
            </a:r>
            <a:r>
              <a:rPr lang="en-IN" dirty="0" smtClean="0"/>
              <a:t> (</a:t>
            </a:r>
            <a:r>
              <a:rPr lang="en-IN" b="1" dirty="0" smtClean="0"/>
              <a:t>standard </a:t>
            </a:r>
            <a:r>
              <a:rPr lang="en-IN" b="1" dirty="0" err="1" smtClean="0"/>
              <a:t>signaling</a:t>
            </a:r>
            <a:r>
              <a:rPr lang="en-IN" b="1" dirty="0" smtClean="0"/>
              <a:t> system No. 7 (SS7)</a:t>
            </a:r>
            <a:r>
              <a:rPr lang="en-IN" dirty="0" smtClean="0"/>
              <a:t>) needed for connection setup, connection release and handover of connections to other MSCs.</a:t>
            </a:r>
          </a:p>
          <a:p>
            <a:pPr lvl="1" algn="just"/>
            <a:r>
              <a:rPr lang="en-IN" dirty="0" smtClean="0"/>
              <a:t>Features of SS7 are number portability, free phone/toll/collect/credit calls, call forwarding, three-way calling etc.</a:t>
            </a:r>
          </a:p>
          <a:p>
            <a:pPr algn="just"/>
            <a:r>
              <a:rPr lang="en-IN" dirty="0" smtClean="0"/>
              <a:t>Performs all functions needed for supplementary services such as call forwarding, multi-party calls, reverse charging etc.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/>
              <a:t>Home location register (HLR)</a:t>
            </a:r>
          </a:p>
          <a:p>
            <a:pPr lvl="1" algn="just"/>
            <a:r>
              <a:rPr lang="en-IN" dirty="0" smtClean="0"/>
              <a:t>Stores all user-relevant information</a:t>
            </a:r>
          </a:p>
          <a:p>
            <a:pPr lvl="1" algn="just"/>
            <a:r>
              <a:rPr lang="en-IN" dirty="0" smtClean="0"/>
              <a:t>Comprises static information, such as</a:t>
            </a:r>
          </a:p>
          <a:p>
            <a:pPr lvl="2" algn="just"/>
            <a:r>
              <a:rPr lang="en-IN" dirty="0" smtClean="0"/>
              <a:t>The </a:t>
            </a:r>
            <a:r>
              <a:rPr lang="en-IN" b="1" dirty="0" smtClean="0"/>
              <a:t>mobile subscriber ISDN number (MSISDN), </a:t>
            </a:r>
          </a:p>
          <a:p>
            <a:pPr lvl="2" algn="just"/>
            <a:r>
              <a:rPr lang="en-IN" b="1" dirty="0" smtClean="0"/>
              <a:t>Subscribed </a:t>
            </a:r>
            <a:r>
              <a:rPr lang="en-IN" dirty="0" smtClean="0"/>
              <a:t>services (e.g., call forwarding, roaming restrictions, GPRS), </a:t>
            </a:r>
          </a:p>
          <a:p>
            <a:pPr lvl="2" algn="just"/>
            <a:r>
              <a:rPr lang="en-IN" dirty="0" smtClean="0"/>
              <a:t>The </a:t>
            </a:r>
            <a:r>
              <a:rPr lang="en-IN" b="1" dirty="0" smtClean="0"/>
              <a:t>international mobile subscriber identity (IMSI)</a:t>
            </a:r>
          </a:p>
          <a:p>
            <a:pPr lvl="1"/>
            <a:r>
              <a:rPr lang="en-IN" dirty="0" smtClean="0"/>
              <a:t>Dynamic information such as</a:t>
            </a:r>
          </a:p>
          <a:p>
            <a:pPr lvl="2"/>
            <a:r>
              <a:rPr lang="en-IN" dirty="0" smtClean="0"/>
              <a:t>The current </a:t>
            </a:r>
            <a:r>
              <a:rPr lang="en-IN" b="1" dirty="0" smtClean="0"/>
              <a:t>location area (LA) of the MS, </a:t>
            </a:r>
          </a:p>
          <a:p>
            <a:pPr lvl="2"/>
            <a:r>
              <a:rPr lang="en-IN" b="1" dirty="0" smtClean="0"/>
              <a:t>The mobile subscriber roaming number (MSRN), </a:t>
            </a:r>
          </a:p>
          <a:p>
            <a:pPr lvl="2"/>
            <a:r>
              <a:rPr lang="en-IN" b="1" dirty="0" smtClean="0"/>
              <a:t>The current VLR and MSC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As soon as an MS leaves its current LA,</a:t>
            </a:r>
          </a:p>
          <a:p>
            <a:pPr lvl="1" algn="just"/>
            <a:r>
              <a:rPr lang="en-IN" dirty="0" smtClean="0"/>
              <a:t>The information in the HLR is updated. </a:t>
            </a:r>
          </a:p>
          <a:p>
            <a:pPr lvl="2" algn="just"/>
            <a:r>
              <a:rPr lang="en-IN" dirty="0" smtClean="0"/>
              <a:t>Is necessary to localize a user in the worldwide GSM network.</a:t>
            </a:r>
          </a:p>
          <a:p>
            <a:pPr lvl="2" algn="just"/>
            <a:r>
              <a:rPr lang="en-IN" dirty="0" smtClean="0"/>
              <a:t>Supports charging and accounting</a:t>
            </a:r>
          </a:p>
          <a:p>
            <a:pPr algn="just"/>
            <a:r>
              <a:rPr lang="en-IN" dirty="0" smtClean="0"/>
              <a:t>Can manage data for several million customers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42928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/>
              <a:t>Visitor location register (VLR)</a:t>
            </a:r>
          </a:p>
          <a:p>
            <a:pPr lvl="1" algn="just"/>
            <a:r>
              <a:rPr lang="en-IN" dirty="0" smtClean="0"/>
              <a:t>dynamic database which stores all important information needed for the MS users currently in the LA that is associated to the MSC.</a:t>
            </a:r>
          </a:p>
          <a:p>
            <a:pPr lvl="1" algn="just"/>
            <a:r>
              <a:rPr lang="en-IN" dirty="0" smtClean="0"/>
              <a:t>If a new MS comes into an LA the VLR is responsible for</a:t>
            </a:r>
          </a:p>
          <a:p>
            <a:pPr lvl="2" algn="just"/>
            <a:r>
              <a:rPr lang="en-IN" dirty="0" smtClean="0"/>
              <a:t>It copies all relevant information for this user from the HLR</a:t>
            </a:r>
          </a:p>
          <a:p>
            <a:pPr lvl="1" algn="just"/>
            <a:r>
              <a:rPr lang="en-IN" dirty="0" smtClean="0"/>
              <a:t>Avoids frequent HLR updates and long-distance </a:t>
            </a:r>
            <a:r>
              <a:rPr lang="en-IN" dirty="0" err="1" smtClean="0"/>
              <a:t>signaling</a:t>
            </a:r>
            <a:r>
              <a:rPr lang="en-IN" dirty="0" smtClean="0"/>
              <a:t> of user information.</a:t>
            </a:r>
          </a:p>
          <a:p>
            <a:pPr lvl="1" algn="just"/>
            <a:r>
              <a:rPr lang="en-IN" dirty="0" smtClean="0"/>
              <a:t>Capable of managing up to one million customers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Telecommunication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graphs of mobile and fixed users crossed in March 2002.</a:t>
            </a:r>
          </a:p>
          <a:p>
            <a:pPr algn="just"/>
            <a:r>
              <a:rPr lang="en-IN" dirty="0" smtClean="0"/>
              <a:t>GSM, TDMA, CDMA, and PDC are all second generation systems.</a:t>
            </a:r>
          </a:p>
          <a:p>
            <a:pPr algn="just"/>
            <a:r>
              <a:rPr lang="en-IN" dirty="0" smtClean="0"/>
              <a:t>GSM is heavily dominating the current market.</a:t>
            </a:r>
          </a:p>
          <a:p>
            <a:pPr lvl="1" algn="just"/>
            <a:r>
              <a:rPr lang="en-IN" dirty="0" smtClean="0"/>
              <a:t>System architecture  served many other systems as an early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 Subsystem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Contains the necessary functions for network operation and maintenance.</a:t>
            </a:r>
          </a:p>
          <a:p>
            <a:pPr algn="just"/>
            <a:r>
              <a:rPr lang="en-IN" dirty="0" smtClean="0"/>
              <a:t>Possesses network entities of its own and accesses other entities via SS7 </a:t>
            </a:r>
            <a:r>
              <a:rPr lang="en-IN" dirty="0" err="1" smtClean="0"/>
              <a:t>signaling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Operation and maintenance </a:t>
            </a:r>
            <a:r>
              <a:rPr lang="en-IN" b="1" dirty="0" err="1" smtClean="0"/>
              <a:t>center</a:t>
            </a:r>
            <a:r>
              <a:rPr lang="en-IN" b="1" dirty="0" smtClean="0"/>
              <a:t> (OMC)</a:t>
            </a:r>
          </a:p>
          <a:p>
            <a:pPr lvl="1" algn="just"/>
            <a:r>
              <a:rPr lang="en-IN" dirty="0" smtClean="0"/>
              <a:t>Monitors and controls all other network entities via the O interface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OMC management functions are</a:t>
            </a:r>
          </a:p>
          <a:p>
            <a:pPr lvl="1" algn="just"/>
            <a:r>
              <a:rPr lang="en-IN" dirty="0" smtClean="0"/>
              <a:t>Traffic monitoring, </a:t>
            </a:r>
          </a:p>
          <a:p>
            <a:pPr lvl="1" algn="just"/>
            <a:r>
              <a:rPr lang="en-IN" dirty="0" smtClean="0"/>
              <a:t>status reports of network entities, </a:t>
            </a:r>
          </a:p>
          <a:p>
            <a:pPr lvl="1" algn="just"/>
            <a:r>
              <a:rPr lang="en-IN" dirty="0" smtClean="0"/>
              <a:t>subscriber and security management, </a:t>
            </a:r>
          </a:p>
          <a:p>
            <a:pPr lvl="1" algn="just"/>
            <a:r>
              <a:rPr lang="en-IN" dirty="0" smtClean="0"/>
              <a:t>Accounting and billing.</a:t>
            </a:r>
          </a:p>
          <a:p>
            <a:pPr algn="just"/>
            <a:r>
              <a:rPr lang="en-IN" dirty="0" smtClean="0"/>
              <a:t>Use the concept of </a:t>
            </a:r>
            <a:r>
              <a:rPr lang="en-IN" b="1" dirty="0" smtClean="0"/>
              <a:t>telecommunication management network (TMN).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/>
              <a:t>Authentication centre (</a:t>
            </a:r>
            <a:r>
              <a:rPr lang="en-IN" b="1" dirty="0" err="1" smtClean="0"/>
              <a:t>AuC</a:t>
            </a:r>
            <a:r>
              <a:rPr lang="en-IN" b="1" dirty="0" smtClean="0"/>
              <a:t>)</a:t>
            </a:r>
          </a:p>
          <a:p>
            <a:pPr lvl="1" algn="just"/>
            <a:r>
              <a:rPr lang="en-IN" dirty="0" smtClean="0"/>
              <a:t>Defined to protect user identity and data transmission.</a:t>
            </a:r>
          </a:p>
          <a:p>
            <a:pPr lvl="1" algn="just"/>
            <a:r>
              <a:rPr lang="en-IN" dirty="0" smtClean="0"/>
              <a:t>Contains the algorithms for authentication as well as the keys for encryption </a:t>
            </a:r>
          </a:p>
          <a:p>
            <a:pPr lvl="1" algn="just"/>
            <a:r>
              <a:rPr lang="en-IN" dirty="0" smtClean="0"/>
              <a:t>Generates the values needed for user authentication in the HLR.</a:t>
            </a:r>
          </a:p>
          <a:p>
            <a:pPr lvl="1" algn="just"/>
            <a:r>
              <a:rPr lang="en-IN" dirty="0" smtClean="0"/>
              <a:t>Situated in a special protected part of the HLR.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Equipment identity register (EIR)</a:t>
            </a:r>
          </a:p>
          <a:p>
            <a:pPr lvl="1" algn="just"/>
            <a:r>
              <a:rPr lang="en-IN" dirty="0" smtClean="0"/>
              <a:t>A database for all IMEIs</a:t>
            </a:r>
          </a:p>
          <a:p>
            <a:pPr lvl="1" algn="just"/>
            <a:r>
              <a:rPr lang="en-IN" dirty="0" smtClean="0"/>
              <a:t>Has a blacklist of stolen (or locked) devices.</a:t>
            </a:r>
          </a:p>
          <a:p>
            <a:pPr lvl="2" algn="just"/>
            <a:r>
              <a:rPr lang="en-IN" dirty="0" smtClean="0"/>
              <a:t>The blacklists of different providers are not usually synchronized</a:t>
            </a:r>
          </a:p>
          <a:p>
            <a:pPr lvl="1" algn="just"/>
            <a:r>
              <a:rPr lang="en-IN" dirty="0" smtClean="0"/>
              <a:t>Also contains a list of valid IMEIs (white list), and a list of malfunctioning devices (gray list).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Channel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en-US" dirty="0" smtClean="0"/>
              <a:t>Physical Channels</a:t>
            </a:r>
          </a:p>
          <a:p>
            <a:r>
              <a:rPr lang="en-US" dirty="0" smtClean="0"/>
              <a:t>Logical Channels</a:t>
            </a:r>
          </a:p>
          <a:p>
            <a:pPr lvl="1"/>
            <a:r>
              <a:rPr lang="en-IN" b="1" dirty="0" smtClean="0"/>
              <a:t>Traffic channels (TCH)</a:t>
            </a:r>
          </a:p>
          <a:p>
            <a:pPr lvl="1"/>
            <a:r>
              <a:rPr lang="en-IN" b="1" dirty="0" smtClean="0"/>
              <a:t>Control channels (CCH)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Traffic channels (TCH)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Transmit user data</a:t>
            </a:r>
          </a:p>
          <a:p>
            <a:pPr algn="just"/>
            <a:r>
              <a:rPr lang="en-IN" dirty="0" smtClean="0"/>
              <a:t>Full-rate TCH (TCH/F)</a:t>
            </a:r>
          </a:p>
          <a:p>
            <a:pPr lvl="1" algn="just"/>
            <a:r>
              <a:rPr lang="en-IN" dirty="0" smtClean="0"/>
              <a:t>Data rate of 22.8 </a:t>
            </a:r>
            <a:r>
              <a:rPr lang="en-IN" dirty="0" err="1" smtClean="0"/>
              <a:t>kbit</a:t>
            </a:r>
            <a:r>
              <a:rPr lang="en-IN" dirty="0" smtClean="0"/>
              <a:t>/s</a:t>
            </a:r>
          </a:p>
          <a:p>
            <a:pPr lvl="1" algn="just"/>
            <a:r>
              <a:rPr lang="en-IN" dirty="0" smtClean="0"/>
              <a:t>The standard </a:t>
            </a:r>
            <a:r>
              <a:rPr lang="en-IN" dirty="0" err="1" smtClean="0"/>
              <a:t>codecs</a:t>
            </a:r>
            <a:r>
              <a:rPr lang="en-IN" dirty="0" smtClean="0"/>
              <a:t> for voice are called </a:t>
            </a:r>
            <a:r>
              <a:rPr lang="en-IN" b="1" dirty="0" smtClean="0"/>
              <a:t>full rate (FR, 13 </a:t>
            </a:r>
            <a:r>
              <a:rPr lang="en-IN" b="1" dirty="0" err="1" smtClean="0"/>
              <a:t>kbit</a:t>
            </a:r>
            <a:r>
              <a:rPr lang="en-IN" b="1" dirty="0" smtClean="0"/>
              <a:t>/s).</a:t>
            </a:r>
            <a:endParaRPr lang="en-IN" dirty="0" smtClean="0"/>
          </a:p>
          <a:p>
            <a:pPr algn="just"/>
            <a:r>
              <a:rPr lang="en-IN" dirty="0" smtClean="0"/>
              <a:t>Half-rate TCH (TCH/H)</a:t>
            </a:r>
          </a:p>
          <a:p>
            <a:pPr lvl="1" algn="just"/>
            <a:r>
              <a:rPr lang="en-IN" dirty="0" smtClean="0"/>
              <a:t>data rate of 11.4 </a:t>
            </a:r>
            <a:r>
              <a:rPr lang="en-IN" dirty="0" err="1" smtClean="0"/>
              <a:t>kbit</a:t>
            </a:r>
            <a:r>
              <a:rPr lang="en-IN" dirty="0" smtClean="0"/>
              <a:t>/s</a:t>
            </a:r>
          </a:p>
          <a:p>
            <a:pPr lvl="1" algn="just"/>
            <a:r>
              <a:rPr lang="en-IN" dirty="0" smtClean="0"/>
              <a:t>Doubles the capacity of the GSM system for voice transmission.</a:t>
            </a:r>
          </a:p>
          <a:p>
            <a:pPr lvl="2" algn="just"/>
            <a:r>
              <a:rPr lang="en-IN" dirty="0" smtClean="0"/>
              <a:t>speech quality decreases</a:t>
            </a:r>
          </a:p>
          <a:p>
            <a:pPr lvl="1" algn="just"/>
            <a:r>
              <a:rPr lang="en-IN" dirty="0" smtClean="0"/>
              <a:t>The standard </a:t>
            </a:r>
            <a:r>
              <a:rPr lang="en-IN" dirty="0" err="1" smtClean="0"/>
              <a:t>codecs</a:t>
            </a:r>
            <a:r>
              <a:rPr lang="en-IN" dirty="0" smtClean="0"/>
              <a:t> for voice are called </a:t>
            </a:r>
            <a:r>
              <a:rPr lang="en-IN" b="1" dirty="0" smtClean="0"/>
              <a:t>half rate (HR, 5.6 </a:t>
            </a:r>
            <a:r>
              <a:rPr lang="en-IN" b="1" dirty="0" err="1" smtClean="0"/>
              <a:t>kbit</a:t>
            </a:r>
            <a:r>
              <a:rPr lang="en-IN" b="1" dirty="0" smtClean="0"/>
              <a:t>/s).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/>
              <a:t>Enhanced full rate (EFR)</a:t>
            </a:r>
          </a:p>
          <a:p>
            <a:pPr lvl="1" algn="just"/>
            <a:r>
              <a:rPr lang="en-IN" dirty="0" smtClean="0"/>
              <a:t>A newer codec</a:t>
            </a:r>
            <a:r>
              <a:rPr lang="en-IN" b="1" dirty="0" smtClean="0"/>
              <a:t> provides better voice quality than FR </a:t>
            </a:r>
            <a:r>
              <a:rPr lang="en-IN" dirty="0" smtClean="0"/>
              <a:t>as long as the transmission error rate is low. </a:t>
            </a:r>
          </a:p>
          <a:p>
            <a:pPr lvl="1" algn="just"/>
            <a:r>
              <a:rPr lang="en-IN" dirty="0" smtClean="0"/>
              <a:t>The generated data rate is only 12.2 </a:t>
            </a:r>
            <a:r>
              <a:rPr lang="en-IN" dirty="0" err="1" smtClean="0"/>
              <a:t>kbit</a:t>
            </a:r>
            <a:r>
              <a:rPr lang="en-IN" dirty="0" smtClean="0"/>
              <a:t>/s. </a:t>
            </a:r>
          </a:p>
          <a:p>
            <a:pPr lvl="1" algn="just"/>
            <a:r>
              <a:rPr lang="en-IN" dirty="0" smtClean="0"/>
              <a:t>Adaptive multi-rate (AMR, )</a:t>
            </a:r>
          </a:p>
          <a:p>
            <a:pPr lvl="2" algn="just"/>
            <a:r>
              <a:rPr lang="en-IN" dirty="0" smtClean="0"/>
              <a:t>New </a:t>
            </a:r>
            <a:r>
              <a:rPr lang="en-IN" dirty="0" err="1" smtClean="0"/>
              <a:t>codecs</a:t>
            </a:r>
            <a:r>
              <a:rPr lang="en-IN" dirty="0" smtClean="0"/>
              <a:t>, which automatically choose the best mode of operation depending on the error rate .</a:t>
            </a:r>
          </a:p>
          <a:p>
            <a:pPr lvl="2" algn="just"/>
            <a:r>
              <a:rPr lang="en-IN" dirty="0" smtClean="0"/>
              <a:t>Used together with 3G systems.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 algn="just">
              <a:buSzPct val="50000"/>
              <a:buFont typeface="Wingdings 2"/>
              <a:buChar char=""/>
            </a:pPr>
            <a:r>
              <a:rPr lang="en-IN" sz="3200" b="1" dirty="0" smtClean="0"/>
              <a:t>Tandem free operation (TFO).</a:t>
            </a:r>
          </a:p>
          <a:p>
            <a:pPr marL="800100" lvl="3" indent="-342900" algn="just">
              <a:buSzPct val="50000"/>
              <a:buFont typeface="Wingdings 2"/>
              <a:buChar char=""/>
            </a:pPr>
            <a:r>
              <a:rPr lang="en-IN" sz="2800" dirty="0" smtClean="0"/>
              <a:t>An additional increase in voice quality is provided.</a:t>
            </a:r>
          </a:p>
          <a:p>
            <a:pPr lvl="1" algn="just"/>
            <a:r>
              <a:rPr lang="en-IN" dirty="0" smtClean="0"/>
              <a:t>coding to and from PCM encoded voice (standard in ISDN) can be skipped and the GSM encoded voice data is directly exchanged.</a:t>
            </a:r>
          </a:p>
          <a:p>
            <a:pPr algn="just"/>
            <a:r>
              <a:rPr lang="en-US" dirty="0" smtClean="0"/>
              <a:t>Possible Data Rates</a:t>
            </a:r>
          </a:p>
          <a:p>
            <a:pPr lvl="1" algn="just"/>
            <a:r>
              <a:rPr lang="en-IN" b="1" dirty="0" smtClean="0"/>
              <a:t>TCH/F4.8, TCH/F9.6, TCH/F14.4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channels (CCH)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To control medium access, allocation of traffic channels or mobility management.</a:t>
            </a:r>
          </a:p>
          <a:p>
            <a:pPr algn="just"/>
            <a:r>
              <a:rPr lang="en-IN" b="1" dirty="0" smtClean="0"/>
              <a:t>Broadcast control channel (BCCH)</a:t>
            </a:r>
          </a:p>
          <a:p>
            <a:pPr lvl="1" algn="just"/>
            <a:r>
              <a:rPr lang="en-IN" dirty="0" smtClean="0"/>
              <a:t>Used by BTS to signal information to all MSs within a cell.</a:t>
            </a:r>
          </a:p>
          <a:p>
            <a:pPr lvl="1" algn="just"/>
            <a:r>
              <a:rPr lang="en-IN" dirty="0" smtClean="0"/>
              <a:t>Information transmitted in this channel is, </a:t>
            </a:r>
          </a:p>
          <a:p>
            <a:pPr lvl="2" algn="just"/>
            <a:r>
              <a:rPr lang="en-IN" dirty="0" smtClean="0"/>
              <a:t>the cell identifier, options available within this cell, and frequencies available inside the cell and in </a:t>
            </a:r>
            <a:r>
              <a:rPr lang="en-IN" dirty="0" err="1" smtClean="0"/>
              <a:t>neighboring</a:t>
            </a:r>
            <a:r>
              <a:rPr lang="en-IN" dirty="0" smtClean="0"/>
              <a:t> cells.</a:t>
            </a:r>
          </a:p>
          <a:p>
            <a:pPr lvl="1" algn="just"/>
            <a:r>
              <a:rPr lang="en-IN" b="1" dirty="0" smtClean="0"/>
              <a:t>Frequency correction channel (FCCH)</a:t>
            </a:r>
          </a:p>
          <a:p>
            <a:pPr lvl="1" algn="just"/>
            <a:r>
              <a:rPr lang="en-IN" b="1" dirty="0" smtClean="0"/>
              <a:t>Synchronization channel (SCH)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Common control channel (CCCH)</a:t>
            </a:r>
          </a:p>
          <a:p>
            <a:pPr lvl="1" algn="just"/>
            <a:r>
              <a:rPr lang="en-IN" dirty="0" smtClean="0"/>
              <a:t>All information regarding connection setup between MS and BS is exchanged.</a:t>
            </a:r>
          </a:p>
          <a:p>
            <a:pPr lvl="1" algn="just"/>
            <a:r>
              <a:rPr lang="en-IN" dirty="0" smtClean="0"/>
              <a:t>The paging channel (PCH)</a:t>
            </a:r>
          </a:p>
          <a:p>
            <a:pPr lvl="2" algn="just"/>
            <a:r>
              <a:rPr lang="en-IN" dirty="0" smtClean="0"/>
              <a:t>For calls toward an MS, the BTS uses for paging the appropriate MS.</a:t>
            </a:r>
          </a:p>
          <a:p>
            <a:pPr lvl="1" algn="just"/>
            <a:r>
              <a:rPr lang="en-IN" dirty="0" smtClean="0"/>
              <a:t>The random access channel (RACH)</a:t>
            </a:r>
          </a:p>
          <a:p>
            <a:pPr lvl="2" algn="just"/>
            <a:r>
              <a:rPr lang="en-IN" dirty="0" smtClean="0"/>
              <a:t>If an MS wants to set up a call, it uses to send data to the BTS.</a:t>
            </a:r>
          </a:p>
          <a:p>
            <a:pPr lvl="1" algn="just"/>
            <a:r>
              <a:rPr lang="en-IN" dirty="0" smtClean="0"/>
              <a:t>The </a:t>
            </a:r>
            <a:r>
              <a:rPr lang="en-IN" b="1" dirty="0" smtClean="0"/>
              <a:t>access grant channel (AGCH) </a:t>
            </a:r>
          </a:p>
          <a:p>
            <a:pPr lvl="2" algn="just"/>
            <a:r>
              <a:rPr lang="en-IN" dirty="0" smtClean="0"/>
              <a:t>BTS uses to </a:t>
            </a:r>
            <a:r>
              <a:rPr lang="en-IN" b="1" dirty="0" smtClean="0"/>
              <a:t>to signal an MS </a:t>
            </a:r>
            <a:r>
              <a:rPr lang="en-IN" dirty="0" smtClean="0"/>
              <a:t>that it can use a TCH or SDCCH for further connection setup.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19100" algn="just"/>
            <a:r>
              <a:rPr lang="en-US" dirty="0" smtClean="0"/>
              <a:t>Formerly: </a:t>
            </a:r>
            <a:r>
              <a:rPr lang="en-US" dirty="0" err="1" smtClean="0"/>
              <a:t>Groupe</a:t>
            </a:r>
            <a:r>
              <a:rPr lang="en-US" dirty="0" smtClean="0"/>
              <a:t> </a:t>
            </a:r>
            <a:r>
              <a:rPr lang="en-US" dirty="0" err="1" smtClean="0"/>
              <a:t>Spéciale</a:t>
            </a:r>
            <a:r>
              <a:rPr lang="en-US" dirty="0" smtClean="0"/>
              <a:t> Mobile (founded 1982)</a:t>
            </a:r>
          </a:p>
          <a:p>
            <a:pPr marL="419100" algn="just"/>
            <a:r>
              <a:rPr lang="en-US" dirty="0" smtClean="0"/>
              <a:t>Now: Global System for Mobile Communication.</a:t>
            </a:r>
          </a:p>
          <a:p>
            <a:pPr algn="just"/>
            <a:r>
              <a:rPr lang="en-IN" dirty="0" smtClean="0"/>
              <a:t>The primary goal of GSM </a:t>
            </a:r>
          </a:p>
          <a:p>
            <a:pPr lvl="1" algn="just"/>
            <a:r>
              <a:rPr lang="en-IN" dirty="0" smtClean="0"/>
              <a:t>To provide a mobile phone system that allows users to roam throughout Europe and provides voice services compatible to ISDN and other PSTN systems.</a:t>
            </a:r>
          </a:p>
          <a:p>
            <a:pPr algn="just"/>
            <a:r>
              <a:rPr lang="en-IN" b="1" dirty="0" smtClean="0"/>
              <a:t>GSM 900, GSM 1800, GSM 1900, GSM 400, GSM R</a:t>
            </a:r>
            <a:endParaRPr lang="en-US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3600" b="1" dirty="0" smtClean="0"/>
              <a:t>Dedicated control channel (DCCH)</a:t>
            </a:r>
          </a:p>
          <a:p>
            <a:pPr lvl="1" algn="just"/>
            <a:r>
              <a:rPr lang="en-IN" sz="3200" dirty="0" smtClean="0"/>
              <a:t>Bidirectional channels</a:t>
            </a:r>
          </a:p>
          <a:p>
            <a:pPr lvl="1" algn="just"/>
            <a:r>
              <a:rPr lang="en-IN" sz="3200" b="1" dirty="0" smtClean="0"/>
              <a:t>The stand-alone dedicated control channel (SDCCH)</a:t>
            </a:r>
          </a:p>
          <a:p>
            <a:pPr lvl="2" algn="just"/>
            <a:r>
              <a:rPr lang="en-IN" sz="2800" dirty="0" smtClean="0"/>
              <a:t>A low data rate (782 bit/s)  channel for </a:t>
            </a:r>
            <a:r>
              <a:rPr lang="en-IN" sz="2800" dirty="0" err="1" smtClean="0"/>
              <a:t>signaling</a:t>
            </a:r>
            <a:r>
              <a:rPr lang="en-IN" sz="2800" dirty="0" smtClean="0"/>
              <a:t>. used as long as an MS has not established a TCH with the BTS.</a:t>
            </a:r>
          </a:p>
          <a:p>
            <a:pPr lvl="2" algn="just"/>
            <a:r>
              <a:rPr lang="en-IN" sz="2800" dirty="0" smtClean="0"/>
              <a:t>Comprise authentication, registration or other data needed for setting up a TCH.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500726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n-IN" b="1" dirty="0" smtClean="0"/>
              <a:t>Slow associated dedicated control channel (SACCH)</a:t>
            </a:r>
          </a:p>
          <a:p>
            <a:pPr lvl="2" algn="just"/>
            <a:r>
              <a:rPr lang="en-IN" dirty="0" smtClean="0"/>
              <a:t>associated with each TCH and SDCCH.</a:t>
            </a:r>
          </a:p>
          <a:p>
            <a:pPr lvl="2" algn="just"/>
            <a:r>
              <a:rPr lang="en-IN" dirty="0" smtClean="0"/>
              <a:t>Used to exchange system information, such as the channel quality and signal power level.</a:t>
            </a:r>
          </a:p>
          <a:p>
            <a:pPr lvl="1" algn="just"/>
            <a:r>
              <a:rPr lang="en-IN" b="1" dirty="0" smtClean="0"/>
              <a:t>Fast associated dedicated control channel (FACCH)</a:t>
            </a:r>
          </a:p>
          <a:p>
            <a:pPr lvl="2" algn="just"/>
            <a:r>
              <a:rPr lang="en-IN" dirty="0" smtClean="0"/>
              <a:t>Used if more </a:t>
            </a:r>
            <a:r>
              <a:rPr lang="en-IN" dirty="0" err="1" smtClean="0"/>
              <a:t>signaling</a:t>
            </a:r>
            <a:r>
              <a:rPr lang="en-IN" dirty="0" smtClean="0"/>
              <a:t> information needs to be transmitted and a TCH already exists</a:t>
            </a:r>
          </a:p>
          <a:p>
            <a:pPr lvl="2" algn="just"/>
            <a:r>
              <a:rPr lang="en-IN" dirty="0" smtClean="0"/>
              <a:t>Uses the time slots which are otherwise used by the TCH.</a:t>
            </a:r>
          </a:p>
          <a:p>
            <a:pPr lvl="2" algn="just"/>
            <a:r>
              <a:rPr lang="en-IN" dirty="0" smtClean="0"/>
              <a:t>Necessary in the case of handovers where BTS and MS have to exchange larger amounts of data in less time.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TDMA Frame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501122" cy="529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GSM TDMA Frame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Each 200 kHz carrier is subdivided into frames that are repeated continuously.</a:t>
            </a:r>
          </a:p>
          <a:p>
            <a:pPr algn="just"/>
            <a:r>
              <a:rPr lang="en-IN" dirty="0" smtClean="0"/>
              <a:t>Duration of a frame is 4.615 </a:t>
            </a:r>
            <a:r>
              <a:rPr lang="en-IN" dirty="0" err="1" smtClean="0"/>
              <a:t>ms.</a:t>
            </a:r>
            <a:endParaRPr lang="en-IN" dirty="0" smtClean="0"/>
          </a:p>
          <a:p>
            <a:pPr lvl="1" algn="just"/>
            <a:r>
              <a:rPr lang="en-IN" dirty="0" smtClean="0"/>
              <a:t>Subdivided into 8 </a:t>
            </a:r>
            <a:r>
              <a:rPr lang="en-IN" b="1" dirty="0" smtClean="0"/>
              <a:t>GSM time slots.</a:t>
            </a:r>
          </a:p>
          <a:p>
            <a:pPr lvl="1" algn="just"/>
            <a:r>
              <a:rPr lang="en-IN" dirty="0" smtClean="0"/>
              <a:t>each slot represents a physical TDM channel and lasts for 577 </a:t>
            </a:r>
            <a:r>
              <a:rPr lang="en-IN" i="1" dirty="0" err="1" smtClean="0"/>
              <a:t>μs</a:t>
            </a:r>
            <a:r>
              <a:rPr lang="en-IN" i="1" dirty="0" smtClean="0"/>
              <a:t>.</a:t>
            </a:r>
          </a:p>
          <a:p>
            <a:pPr algn="just"/>
            <a:r>
              <a:rPr lang="en-IN" dirty="0" smtClean="0"/>
              <a:t>Each TDM channel occupies the 200 kHz carrier for 577 </a:t>
            </a:r>
            <a:r>
              <a:rPr lang="en-IN" i="1" dirty="0" err="1" smtClean="0"/>
              <a:t>μs</a:t>
            </a:r>
            <a:r>
              <a:rPr lang="en-IN" i="1" dirty="0" smtClean="0"/>
              <a:t> every 4.615 </a:t>
            </a:r>
            <a:r>
              <a:rPr lang="en-IN" i="1" dirty="0" err="1" smtClean="0"/>
              <a:t>ms.</a:t>
            </a:r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Bursts </a:t>
            </a:r>
          </a:p>
          <a:p>
            <a:pPr lvl="1" algn="just"/>
            <a:r>
              <a:rPr lang="en-IN" dirty="0" smtClean="0"/>
              <a:t>Small portions in which Data is transmitted.</a:t>
            </a:r>
          </a:p>
          <a:p>
            <a:pPr lvl="1" algn="just"/>
            <a:r>
              <a:rPr lang="en-IN" dirty="0" smtClean="0"/>
              <a:t>Only 546.5 </a:t>
            </a:r>
            <a:r>
              <a:rPr lang="en-IN" i="1" dirty="0" err="1" smtClean="0"/>
              <a:t>μs</a:t>
            </a:r>
            <a:r>
              <a:rPr lang="en-IN" i="1" dirty="0" smtClean="0"/>
              <a:t> long and contains 148 </a:t>
            </a:r>
            <a:r>
              <a:rPr lang="en-IN" dirty="0" smtClean="0"/>
              <a:t>bits.</a:t>
            </a:r>
          </a:p>
          <a:p>
            <a:pPr lvl="1"/>
            <a:r>
              <a:rPr lang="en-IN" dirty="0" smtClean="0"/>
              <a:t>The remaining 30.5 </a:t>
            </a:r>
            <a:r>
              <a:rPr lang="en-IN" i="1" dirty="0" err="1" smtClean="0"/>
              <a:t>μs</a:t>
            </a:r>
            <a:r>
              <a:rPr lang="en-IN" i="1" dirty="0" smtClean="0"/>
              <a:t> are used as guard space to avoid overlapping with </a:t>
            </a:r>
            <a:r>
              <a:rPr lang="en-IN" dirty="0" smtClean="0"/>
              <a:t>other bursts.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Burst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Tail</a:t>
            </a:r>
          </a:p>
          <a:p>
            <a:pPr lvl="1" algn="just"/>
            <a:r>
              <a:rPr lang="en-IN" dirty="0" smtClean="0"/>
              <a:t>The first and last three bits of a normal burst</a:t>
            </a:r>
          </a:p>
          <a:p>
            <a:pPr lvl="1" algn="just"/>
            <a:r>
              <a:rPr lang="en-IN" dirty="0" smtClean="0"/>
              <a:t>All set to 0 and can be used to enhance the receiver performance.</a:t>
            </a:r>
          </a:p>
          <a:p>
            <a:pPr algn="just"/>
            <a:r>
              <a:rPr lang="en-IN" dirty="0" smtClean="0"/>
              <a:t>The training sequence</a:t>
            </a:r>
          </a:p>
          <a:p>
            <a:pPr lvl="1" algn="just"/>
            <a:r>
              <a:rPr lang="en-IN" dirty="0" smtClean="0"/>
              <a:t>Used to adapt the parameters of the receiver to the current path propagation characteristics and to select the strongest signal in case of multi-path propagation.</a:t>
            </a:r>
          </a:p>
          <a:p>
            <a:pPr algn="just"/>
            <a:r>
              <a:rPr lang="en-IN" dirty="0" smtClean="0"/>
              <a:t>flag S -</a:t>
            </a:r>
            <a:r>
              <a:rPr lang="en-IN" b="1" dirty="0" smtClean="0"/>
              <a:t>Stealing Flags</a:t>
            </a:r>
            <a:endParaRPr lang="en-IN" dirty="0" smtClean="0"/>
          </a:p>
          <a:p>
            <a:pPr lvl="1" algn="just"/>
            <a:r>
              <a:rPr lang="en-IN" dirty="0" smtClean="0"/>
              <a:t>Indicates whether the data field contains user or network control data.</a:t>
            </a:r>
          </a:p>
          <a:p>
            <a:pPr lvl="1" algn="just"/>
            <a:r>
              <a:rPr lang="en-IN" dirty="0" smtClean="0"/>
              <a:t>These two bits are set when a traffic channel burst has been ‘‘stolen” by a FACCH (the Fast Associated Control Channel).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501122" cy="507209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Frequency correction burst </a:t>
            </a:r>
          </a:p>
          <a:p>
            <a:pPr lvl="1" algn="just"/>
            <a:r>
              <a:rPr lang="en-IN" dirty="0" smtClean="0"/>
              <a:t>Allows the MS to correct the local oscillator to avoid interference with </a:t>
            </a:r>
            <a:r>
              <a:rPr lang="en-IN" dirty="0" err="1" smtClean="0"/>
              <a:t>neighboring</a:t>
            </a:r>
            <a:r>
              <a:rPr lang="en-IN" dirty="0" smtClean="0"/>
              <a:t> channels, </a:t>
            </a:r>
          </a:p>
          <a:p>
            <a:pPr algn="just"/>
            <a:r>
              <a:rPr lang="en-IN" dirty="0" smtClean="0"/>
              <a:t>Synchronization burst </a:t>
            </a:r>
          </a:p>
          <a:p>
            <a:pPr lvl="1" algn="just"/>
            <a:r>
              <a:rPr lang="en-IN" dirty="0" smtClean="0"/>
              <a:t>Synchronizes the MS with the BTS in time, with an extended training sequence </a:t>
            </a:r>
          </a:p>
          <a:p>
            <a:pPr algn="just"/>
            <a:r>
              <a:rPr lang="en-IN" dirty="0" smtClean="0"/>
              <a:t>Access burst </a:t>
            </a:r>
          </a:p>
          <a:p>
            <a:pPr lvl="1" algn="just"/>
            <a:r>
              <a:rPr lang="en-IN" dirty="0" smtClean="0"/>
              <a:t>Used for the initial connection setup between MS and BTS,</a:t>
            </a:r>
          </a:p>
          <a:p>
            <a:pPr algn="just"/>
            <a:r>
              <a:rPr lang="en-IN" dirty="0" smtClean="0"/>
              <a:t>Dummy burst </a:t>
            </a:r>
          </a:p>
          <a:p>
            <a:pPr lvl="1" algn="just"/>
            <a:r>
              <a:rPr lang="en-IN" dirty="0" smtClean="0"/>
              <a:t>Used if no data is available for a slot.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2" descr="F11_9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>
          <a:xfrm>
            <a:off x="471486" y="428604"/>
            <a:ext cx="8243918" cy="6037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1 Burst = 156.25 bits</a:t>
            </a:r>
          </a:p>
          <a:p>
            <a:pPr algn="just"/>
            <a:r>
              <a:rPr lang="en-US" dirty="0" smtClean="0"/>
              <a:t>1 frame = 8*156.25 =1250 bits</a:t>
            </a:r>
          </a:p>
          <a:p>
            <a:pPr algn="just"/>
            <a:r>
              <a:rPr lang="en-US" dirty="0" smtClean="0"/>
              <a:t>1 </a:t>
            </a:r>
            <a:r>
              <a:rPr lang="en-US" dirty="0" err="1" smtClean="0"/>
              <a:t>Multiframe</a:t>
            </a:r>
            <a:r>
              <a:rPr lang="en-US" dirty="0" smtClean="0"/>
              <a:t> = 26 TDMA frames</a:t>
            </a:r>
          </a:p>
          <a:p>
            <a:pPr algn="just"/>
            <a:r>
              <a:rPr lang="en-US" dirty="0" smtClean="0"/>
              <a:t>1 </a:t>
            </a:r>
            <a:r>
              <a:rPr lang="en-US" dirty="0" err="1" smtClean="0"/>
              <a:t>Superframe</a:t>
            </a:r>
            <a:r>
              <a:rPr lang="en-US" dirty="0" smtClean="0"/>
              <a:t> = 51 </a:t>
            </a:r>
            <a:r>
              <a:rPr lang="en-US" dirty="0" err="1" smtClean="0"/>
              <a:t>multiframes</a:t>
            </a:r>
            <a:endParaRPr lang="en-US" dirty="0" smtClean="0"/>
          </a:p>
          <a:p>
            <a:pPr algn="just"/>
            <a:r>
              <a:rPr lang="en-US" dirty="0" smtClean="0"/>
              <a:t>1 </a:t>
            </a:r>
            <a:r>
              <a:rPr lang="en-US" dirty="0" err="1" smtClean="0"/>
              <a:t>Hyperframe</a:t>
            </a:r>
            <a:r>
              <a:rPr lang="en-US" dirty="0" smtClean="0"/>
              <a:t> = 2048 </a:t>
            </a:r>
            <a:r>
              <a:rPr lang="en-US" dirty="0" err="1" smtClean="0"/>
              <a:t>superframes</a:t>
            </a:r>
            <a:endParaRPr lang="en-US" dirty="0" smtClean="0"/>
          </a:p>
          <a:p>
            <a:pPr algn="just"/>
            <a:r>
              <a:rPr lang="en-US" dirty="0" smtClean="0"/>
              <a:t>A complete </a:t>
            </a:r>
            <a:r>
              <a:rPr lang="en-US" dirty="0" err="1" smtClean="0"/>
              <a:t>hyperframe</a:t>
            </a:r>
            <a:r>
              <a:rPr lang="en-US" dirty="0" smtClean="0"/>
              <a:t> is send every 3h 28m and 54s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 in GSM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7" descr="F11_11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>
          <a:xfrm>
            <a:off x="428596" y="1571612"/>
            <a:ext cx="8286808" cy="49085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GSM: Mobile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Permits the integration of different voice and data services and the interworking with existing networks.</a:t>
            </a:r>
          </a:p>
          <a:p>
            <a:pPr algn="just"/>
            <a:r>
              <a:rPr lang="en-IN" sz="2800" dirty="0" smtClean="0"/>
              <a:t>Categories of services: </a:t>
            </a:r>
          </a:p>
          <a:p>
            <a:pPr lvl="1" algn="just"/>
            <a:r>
              <a:rPr lang="en-IN" sz="2400" dirty="0" smtClean="0"/>
              <a:t>Bearer, Tele, and Supplementary services.</a:t>
            </a:r>
          </a:p>
          <a:p>
            <a:pPr algn="just"/>
            <a:r>
              <a:rPr lang="en-IN" sz="2800" dirty="0" smtClean="0"/>
              <a:t>Reference model for GSM services</a:t>
            </a:r>
          </a:p>
          <a:p>
            <a:pPr algn="just"/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548047"/>
            <a:ext cx="8001056" cy="180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Based on Residually Excited Linear Predictive Coder (RELP).</a:t>
            </a:r>
          </a:p>
          <a:p>
            <a:pPr lvl="1" algn="just"/>
            <a:r>
              <a:rPr lang="en-US" dirty="0" smtClean="0"/>
              <a:t>Enhanced by including a Long-Term Predictor(LTP)</a:t>
            </a:r>
          </a:p>
          <a:p>
            <a:pPr lvl="1" algn="just"/>
            <a:r>
              <a:rPr lang="en-US" dirty="0" smtClean="0"/>
              <a:t>Provides 260 bits for each 20ms block of speech</a:t>
            </a:r>
          </a:p>
          <a:p>
            <a:pPr lvl="2" algn="just"/>
            <a:r>
              <a:rPr lang="en-US" dirty="0" smtClean="0"/>
              <a:t>Bit rate of 13kbps.</a:t>
            </a:r>
          </a:p>
          <a:p>
            <a:pPr algn="just"/>
            <a:r>
              <a:rPr lang="en-US" dirty="0" smtClean="0"/>
              <a:t>GSM operates in Discontinuous Transmission Mode (DTX)</a:t>
            </a:r>
          </a:p>
          <a:p>
            <a:pPr lvl="1" algn="just"/>
            <a:r>
              <a:rPr lang="en-US" dirty="0" smtClean="0"/>
              <a:t>Incorporating a voice activity detector (VAD)</a:t>
            </a:r>
          </a:p>
          <a:p>
            <a:pPr lvl="1" algn="just"/>
            <a:r>
              <a:rPr lang="en-US" dirty="0" smtClean="0"/>
              <a:t>Increases the battery life</a:t>
            </a:r>
          </a:p>
          <a:p>
            <a:pPr lvl="1" algn="just"/>
            <a:r>
              <a:rPr lang="en-US" dirty="0" smtClean="0"/>
              <a:t>Reduces the radio interferences</a:t>
            </a:r>
          </a:p>
          <a:p>
            <a:pPr lvl="1" algn="just"/>
            <a:r>
              <a:rPr lang="en-US" dirty="0" smtClean="0"/>
              <a:t>GSM transmitter is not active during silent periods</a:t>
            </a:r>
          </a:p>
          <a:p>
            <a:pPr lvl="1" algn="just"/>
            <a:r>
              <a:rPr lang="en-US" dirty="0" smtClean="0"/>
              <a:t>A comfort noise subsystem (CNS) at the receiving end</a:t>
            </a:r>
          </a:p>
          <a:p>
            <a:pPr lvl="2" algn="just"/>
            <a:r>
              <a:rPr lang="en-US" dirty="0" smtClean="0"/>
              <a:t>Introduces a background acoustic noise compensation 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TCH/FS, SACCH, FACCH</a:t>
            </a:r>
          </a:p>
          <a:p>
            <a:pPr lvl="1" algn="just"/>
            <a:r>
              <a:rPr lang="en-US" dirty="0" smtClean="0"/>
              <a:t>O/P of speech coder ordered into groups for error correction.</a:t>
            </a:r>
          </a:p>
          <a:p>
            <a:pPr lvl="1" algn="just"/>
            <a:r>
              <a:rPr lang="en-US" dirty="0" smtClean="0"/>
              <a:t>The most important 50bits (</a:t>
            </a:r>
            <a:r>
              <a:rPr lang="en-US" dirty="0" err="1" smtClean="0"/>
              <a:t>Ia</a:t>
            </a:r>
            <a:r>
              <a:rPr lang="en-US" dirty="0" smtClean="0"/>
              <a:t>) in the 260 bits frame have 3 parity check (CRC) bits.</a:t>
            </a:r>
          </a:p>
          <a:p>
            <a:pPr lvl="1" algn="just"/>
            <a:r>
              <a:rPr lang="en-US" dirty="0" smtClean="0"/>
              <a:t>Next 132 bits along with the 53 bits are reordered and appended by four trailing zero bits – 189 bits data block</a:t>
            </a:r>
          </a:p>
          <a:p>
            <a:pPr lvl="1" algn="just"/>
            <a:r>
              <a:rPr lang="en-US" dirty="0" smtClean="0"/>
              <a:t>This block is encoded using a rate ½ convolution encoder with constraint length K=5 for error protection – sequence of 378 bits</a:t>
            </a:r>
          </a:p>
          <a:p>
            <a:pPr lvl="1" algn="just"/>
            <a:r>
              <a:rPr lang="en-US" dirty="0" smtClean="0"/>
              <a:t>The least important 78 bits-no protection. Just concatenated.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9" descr="F11_1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>
          <a:xfrm>
            <a:off x="500034" y="642918"/>
            <a:ext cx="8266452" cy="5653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Channel Coding- Data Channels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Based on handling 60 bits of user data at 5ms intervals.</a:t>
            </a:r>
          </a:p>
          <a:p>
            <a:pPr algn="just"/>
            <a:r>
              <a:rPr lang="en-US" dirty="0" smtClean="0"/>
              <a:t>240 bits of user data are applied with four tailing bits to a half-rate punctured convolution coder with constraint length K=5.</a:t>
            </a:r>
          </a:p>
          <a:p>
            <a:pPr lvl="1" algn="just"/>
            <a:r>
              <a:rPr lang="en-US" dirty="0" smtClean="0"/>
              <a:t>Results in 488 coded bits – reduced to 456 bits</a:t>
            </a:r>
          </a:p>
          <a:p>
            <a:pPr lvl="1" algn="just"/>
            <a:r>
              <a:rPr lang="en-US" dirty="0" smtClean="0"/>
              <a:t>Data is separated into four 114 bit data bursts </a:t>
            </a:r>
          </a:p>
          <a:p>
            <a:pPr lvl="2" algn="just"/>
            <a:r>
              <a:rPr lang="en-US" dirty="0" smtClean="0"/>
              <a:t>Applied in an interleaved fashion to consecutive slots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Channel Coding for Control Channels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Control channel messages – 184 bits</a:t>
            </a:r>
          </a:p>
          <a:p>
            <a:pPr algn="just"/>
            <a:r>
              <a:rPr lang="en-US" dirty="0" smtClean="0"/>
              <a:t>Encoded using a shortened binary cyclic fire code, followed by a half rate convolution coder.</a:t>
            </a:r>
          </a:p>
          <a:p>
            <a:pPr algn="just"/>
            <a:r>
              <a:rPr lang="en-US" dirty="0" smtClean="0"/>
              <a:t>Fire code produces 184 message bits followed by 40 parity bits</a:t>
            </a:r>
          </a:p>
          <a:p>
            <a:pPr algn="just"/>
            <a:r>
              <a:rPr lang="en-US" dirty="0" smtClean="0"/>
              <a:t>Four tail bits are added</a:t>
            </a:r>
          </a:p>
          <a:p>
            <a:pPr lvl="1" algn="just"/>
            <a:r>
              <a:rPr lang="en-US" dirty="0" smtClean="0"/>
              <a:t>To clear the convolution coder – 228 bits data block</a:t>
            </a:r>
          </a:p>
          <a:p>
            <a:pPr algn="just"/>
            <a:r>
              <a:rPr lang="en-US" dirty="0" smtClean="0"/>
              <a:t>This block is applied to a half-rate K=5 convolution code using a generator polynomials G</a:t>
            </a:r>
            <a:r>
              <a:rPr lang="en-US" sz="2600" dirty="0" smtClean="0"/>
              <a:t>0 (x</a:t>
            </a:r>
            <a:r>
              <a:rPr lang="en-US" sz="3000" dirty="0" smtClean="0"/>
              <a:t>) and </a:t>
            </a:r>
            <a:r>
              <a:rPr lang="en-US" dirty="0" smtClean="0"/>
              <a:t>G</a:t>
            </a:r>
            <a:r>
              <a:rPr lang="en-US" sz="26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(x</a:t>
            </a:r>
            <a:r>
              <a:rPr lang="en-US" sz="3600" dirty="0" smtClean="0"/>
              <a:t>)</a:t>
            </a:r>
          </a:p>
          <a:p>
            <a:pPr algn="just"/>
            <a:r>
              <a:rPr lang="en-US" dirty="0" smtClean="0"/>
              <a:t>Resulting 456 encoded bits are interleaved onto 8 consecutive frames </a:t>
            </a:r>
            <a:r>
              <a:rPr lang="en-US" sz="3600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smtClean="0"/>
              <a:t>Interleaving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14356"/>
            <a:ext cx="8643998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456 encoded bits  are broken into 8 57bit sub-blocks</a:t>
            </a:r>
          </a:p>
          <a:p>
            <a:pPr lvl="1" algn="just"/>
            <a:r>
              <a:rPr lang="en-US" dirty="0" smtClean="0"/>
              <a:t>Minimizes the effect of sudden fades on received data.</a:t>
            </a:r>
          </a:p>
          <a:p>
            <a:pPr algn="just"/>
            <a:r>
              <a:rPr lang="en-US" dirty="0" smtClean="0"/>
              <a:t>8 Sub-blocks are spread over 8 consecutive TCH time slots</a:t>
            </a:r>
          </a:p>
          <a:p>
            <a:pPr algn="just"/>
            <a:r>
              <a:rPr lang="en-US" dirty="0" smtClean="0"/>
              <a:t>Each time slot carries two 57 bit blocks of data from two different 20ms speech/control segment.</a:t>
            </a:r>
            <a:endParaRPr lang="en-IN" dirty="0"/>
          </a:p>
        </p:txBody>
      </p:sp>
      <p:pic>
        <p:nvPicPr>
          <p:cNvPr id="4" name="Picture 7" descr="F11_1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 b="27621"/>
          <a:stretch>
            <a:fillRect/>
          </a:stretch>
        </p:blipFill>
        <p:spPr>
          <a:xfrm>
            <a:off x="0" y="4929198"/>
            <a:ext cx="9144000" cy="16875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Modifies the contents of 8 interleaved blocks through encryption techniques known only to MS and BTS.</a:t>
            </a:r>
          </a:p>
          <a:p>
            <a:pPr algn="just"/>
            <a:r>
              <a:rPr lang="en-US" dirty="0" smtClean="0"/>
              <a:t>Security is enhanced by changing the encryption algorithm call to call.</a:t>
            </a:r>
          </a:p>
          <a:p>
            <a:pPr algn="just"/>
            <a:r>
              <a:rPr lang="en-US" dirty="0" smtClean="0"/>
              <a:t>A3</a:t>
            </a:r>
          </a:p>
          <a:p>
            <a:pPr lvl="1" algn="just"/>
            <a:r>
              <a:rPr lang="en-US" dirty="0" smtClean="0"/>
              <a:t>Prevents unauthorized network access </a:t>
            </a:r>
          </a:p>
          <a:p>
            <a:pPr lvl="1" algn="just"/>
            <a:r>
              <a:rPr lang="en-US" dirty="0" smtClean="0"/>
              <a:t>Authenticate each mobile by verifying the users </a:t>
            </a:r>
            <a:r>
              <a:rPr lang="en-US" dirty="0" err="1" smtClean="0"/>
              <a:t>passcode</a:t>
            </a:r>
            <a:r>
              <a:rPr lang="en-US" dirty="0" smtClean="0"/>
              <a:t> with in the SIM with the key at the MSC</a:t>
            </a:r>
          </a:p>
          <a:p>
            <a:pPr algn="just"/>
            <a:r>
              <a:rPr lang="en-US" dirty="0" smtClean="0"/>
              <a:t>A5</a:t>
            </a:r>
          </a:p>
          <a:p>
            <a:pPr lvl="1" algn="just"/>
            <a:r>
              <a:rPr lang="en-US" dirty="0" smtClean="0"/>
              <a:t>privacy for the radio </a:t>
            </a:r>
            <a:r>
              <a:rPr lang="en-US" dirty="0" smtClean="0"/>
              <a:t>transmission</a:t>
            </a:r>
          </a:p>
          <a:p>
            <a:pPr lvl="1" algn="just"/>
            <a:r>
              <a:rPr lang="en-US" dirty="0" smtClean="0"/>
              <a:t>Provides scrambling for the 114 coded data bits</a:t>
            </a: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Burst Formatting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Adds binary data to the ciphered blocks</a:t>
            </a:r>
          </a:p>
          <a:p>
            <a:pPr lvl="1" algn="just"/>
            <a:r>
              <a:rPr lang="en-US" sz="3200" dirty="0" smtClean="0"/>
              <a:t>Helps synchronization and equalization of received signal</a:t>
            </a:r>
            <a:endParaRPr lang="en-IN" sz="3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0.3 GMSK Scheme</a:t>
            </a:r>
          </a:p>
          <a:p>
            <a:pPr lvl="1" algn="just"/>
            <a:r>
              <a:rPr lang="en-US" dirty="0" smtClean="0"/>
              <a:t>0.3-3dB bandwidth of the Gaussian pulse shaping filter with relation to the bit rate </a:t>
            </a:r>
          </a:p>
          <a:p>
            <a:pPr lvl="1" algn="just"/>
            <a:r>
              <a:rPr lang="en-US" dirty="0" smtClean="0"/>
              <a:t>Binary ones and zeros are represented in GSM by shifting the RF carrier by +_ 67.708 kHz.</a:t>
            </a:r>
          </a:p>
          <a:p>
            <a:pPr lvl="1" algn="just"/>
            <a:r>
              <a:rPr lang="en-US" dirty="0" smtClean="0"/>
              <a:t>Channel data rate is 270.83333kbps</a:t>
            </a:r>
          </a:p>
          <a:p>
            <a:pPr lvl="2" algn="just"/>
            <a:r>
              <a:rPr lang="en-US" dirty="0" smtClean="0"/>
              <a:t>Minimizes the BW occupied by the modulation spectrum &amp; improves the channel capacity</a:t>
            </a:r>
          </a:p>
          <a:p>
            <a:pPr algn="just"/>
            <a:r>
              <a:rPr lang="en-US" dirty="0" smtClean="0"/>
              <a:t>Passed through a Gaussian filter to smooth the rapid frequency transitions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Hopping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Normal case data burst transmitted using the same carrier frequency</a:t>
            </a:r>
          </a:p>
          <a:p>
            <a:pPr algn="just"/>
            <a:r>
              <a:rPr lang="en-US" dirty="0" smtClean="0"/>
              <a:t>In case of severe multi path problem;</a:t>
            </a:r>
          </a:p>
          <a:p>
            <a:pPr lvl="1" algn="just"/>
            <a:r>
              <a:rPr lang="en-US" dirty="0" smtClean="0"/>
              <a:t>Cell defined as a hopping cell</a:t>
            </a:r>
          </a:p>
          <a:p>
            <a:pPr lvl="2" algn="just"/>
            <a:r>
              <a:rPr lang="en-US" dirty="0" smtClean="0"/>
              <a:t>Slow frequency hopping may be implemented.</a:t>
            </a:r>
          </a:p>
          <a:p>
            <a:pPr lvl="2" algn="just"/>
            <a:r>
              <a:rPr lang="en-US" dirty="0" smtClean="0"/>
              <a:t>Carried out on a frame by frame basis</a:t>
            </a:r>
          </a:p>
          <a:p>
            <a:pPr lvl="2" algn="just"/>
            <a:r>
              <a:rPr lang="en-US" dirty="0" smtClean="0"/>
              <a:t>At a rate of 217.6 hops per sec</a:t>
            </a:r>
          </a:p>
          <a:p>
            <a:pPr lvl="2" algn="just"/>
            <a:r>
              <a:rPr lang="en-US" dirty="0" smtClean="0"/>
              <a:t>As many 64 channels used before repeating a hopping sequence</a:t>
            </a:r>
          </a:p>
          <a:p>
            <a:pPr lvl="2" algn="just"/>
            <a:r>
              <a:rPr lang="en-US" dirty="0" smtClean="0"/>
              <a:t>Specified by the service provider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A </a:t>
            </a:r>
            <a:r>
              <a:rPr lang="en-IN" b="1" dirty="0" smtClean="0"/>
              <a:t>mobile station MS is </a:t>
            </a:r>
            <a:r>
              <a:rPr lang="en-IN" dirty="0" smtClean="0"/>
              <a:t>connected to the </a:t>
            </a:r>
            <a:r>
              <a:rPr lang="en-IN" b="1" dirty="0" smtClean="0"/>
              <a:t>GSM public land mobile network (PLMN) via the Um interface.</a:t>
            </a:r>
          </a:p>
          <a:p>
            <a:pPr algn="just"/>
            <a:r>
              <a:rPr lang="en-IN" dirty="0" smtClean="0"/>
              <a:t>This network is connected to transit networks, e.g., </a:t>
            </a:r>
            <a:r>
              <a:rPr lang="en-IN" b="1" dirty="0" smtClean="0"/>
              <a:t>integrated services digital network (ISDN) or traditional public switched telephone network (PSTN). </a:t>
            </a:r>
          </a:p>
          <a:p>
            <a:pPr algn="just"/>
            <a:r>
              <a:rPr lang="en-IN" b="1" dirty="0" smtClean="0"/>
              <a:t>There </a:t>
            </a:r>
            <a:r>
              <a:rPr lang="en-IN" dirty="0" smtClean="0"/>
              <a:t>might be an additional network, the source/destination network, before another </a:t>
            </a:r>
            <a:r>
              <a:rPr lang="en-IN" b="1" dirty="0" smtClean="0"/>
              <a:t>terminal TE is connected.</a:t>
            </a:r>
          </a:p>
          <a:p>
            <a:pPr algn="just"/>
            <a:r>
              <a:rPr lang="en-IN" dirty="0" smtClean="0"/>
              <a:t>The </a:t>
            </a:r>
            <a:r>
              <a:rPr lang="en-IN" b="1" dirty="0" smtClean="0"/>
              <a:t>mobile termination (MT) </a:t>
            </a:r>
          </a:p>
          <a:p>
            <a:pPr lvl="1" algn="just"/>
            <a:r>
              <a:rPr lang="en-IN" b="1" dirty="0" smtClean="0"/>
              <a:t>Performs all </a:t>
            </a:r>
            <a:r>
              <a:rPr lang="en-IN" dirty="0" smtClean="0"/>
              <a:t>network specific tasks (TDMA, FDMA, coding etc.) within the mobile station MS, and offers an interface for data transmission (S) to the terminal TE which can then be network independent.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Performed at the receiver with the help of the training sequence.</a:t>
            </a:r>
          </a:p>
          <a:p>
            <a:r>
              <a:rPr lang="en-US" dirty="0" smtClean="0"/>
              <a:t>Type not specified, left up to the manufacture. </a:t>
            </a:r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Signal for a particular user is determined by;</a:t>
            </a:r>
          </a:p>
          <a:p>
            <a:pPr lvl="1" algn="just"/>
            <a:r>
              <a:rPr lang="en-US" dirty="0" smtClean="0"/>
              <a:t>The assigned time slot and Absolute radio frequency channel numbers</a:t>
            </a:r>
          </a:p>
          <a:p>
            <a:pPr lvl="1" algn="just"/>
            <a:r>
              <a:rPr lang="en-US" dirty="0" smtClean="0"/>
              <a:t>Appropriate TS is demodulated with the aid if synchronization data provided by the burst formatting</a:t>
            </a:r>
          </a:p>
          <a:p>
            <a:pPr algn="just"/>
            <a:r>
              <a:rPr lang="en-US" dirty="0" smtClean="0"/>
              <a:t>Binary info is deciphered, de-interleaved, channel decoded, and speech decoded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Bearer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358246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Comprise all services that enable the transparent transmission of data between the interfaces to the network.</a:t>
            </a:r>
          </a:p>
          <a:p>
            <a:pPr algn="just"/>
            <a:r>
              <a:rPr lang="en-IN" dirty="0" smtClean="0"/>
              <a:t>Permit transparent and non-transparent, synchronous or asynchronous data transmission.</a:t>
            </a:r>
          </a:p>
          <a:p>
            <a:pPr algn="just"/>
            <a:r>
              <a:rPr lang="en-IN" dirty="0" smtClean="0"/>
              <a:t>Transparent bearer services </a:t>
            </a:r>
          </a:p>
          <a:p>
            <a:pPr lvl="1" algn="just"/>
            <a:r>
              <a:rPr lang="en-IN" dirty="0" smtClean="0"/>
              <a:t>Only use the functions of the physical layer (layer 1) to transmit data. </a:t>
            </a:r>
          </a:p>
          <a:p>
            <a:pPr lvl="1" algn="just"/>
            <a:r>
              <a:rPr lang="en-IN" dirty="0" smtClean="0"/>
              <a:t>Data transmission has a constant delay and throughput if no transmission errors occur.</a:t>
            </a:r>
          </a:p>
          <a:p>
            <a:pPr lvl="2" algn="just"/>
            <a:r>
              <a:rPr lang="en-IN" dirty="0" smtClean="0"/>
              <a:t>To increase transmission quality, use Forward Error Correction </a:t>
            </a:r>
          </a:p>
          <a:p>
            <a:pPr lvl="1"/>
            <a:r>
              <a:rPr lang="en-IN" dirty="0" smtClean="0"/>
              <a:t>Data rates of 2.4, 4.8, or 9.6 </a:t>
            </a:r>
            <a:r>
              <a:rPr lang="en-IN" dirty="0" err="1" smtClean="0"/>
              <a:t>kbit</a:t>
            </a:r>
            <a:r>
              <a:rPr lang="en-IN" dirty="0" smtClean="0"/>
              <a:t>/s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Non-transparent bearer services </a:t>
            </a:r>
          </a:p>
          <a:p>
            <a:pPr lvl="1" algn="just"/>
            <a:r>
              <a:rPr lang="en-IN" dirty="0" smtClean="0"/>
              <a:t>Use protocols of layers two and three to implement error correction and flow control.</a:t>
            </a:r>
          </a:p>
          <a:p>
            <a:pPr lvl="1" algn="just"/>
            <a:r>
              <a:rPr lang="en-IN" dirty="0" smtClean="0"/>
              <a:t>A radio link protocol (RLP) added to the transparent bearer services.</a:t>
            </a:r>
          </a:p>
          <a:p>
            <a:pPr lvl="1" algn="just"/>
            <a:r>
              <a:rPr lang="en-IN" dirty="0" smtClean="0"/>
              <a:t>This protocol comprises mechanisms of </a:t>
            </a:r>
          </a:p>
          <a:p>
            <a:pPr lvl="2" algn="just"/>
            <a:r>
              <a:rPr lang="en-IN" dirty="0" smtClean="0"/>
              <a:t>high-level data link control (HDLC), and </a:t>
            </a:r>
          </a:p>
          <a:p>
            <a:pPr lvl="2" algn="just"/>
            <a:r>
              <a:rPr lang="en-IN" dirty="0" smtClean="0"/>
              <a:t>Special selective-reject mechanisms to trigger retransmission of erroneous data.</a:t>
            </a:r>
          </a:p>
          <a:p>
            <a:pPr lvl="1" algn="just"/>
            <a:r>
              <a:rPr lang="en-IN" dirty="0" smtClean="0"/>
              <a:t>Now throughput and delay may vary depending on transmission quality.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/>
          <a:lstStyle/>
          <a:p>
            <a:pPr algn="just"/>
            <a:r>
              <a:rPr lang="en-IN" dirty="0" smtClean="0"/>
              <a:t>Data transmission can be</a:t>
            </a:r>
          </a:p>
          <a:p>
            <a:pPr lvl="1" algn="just"/>
            <a:r>
              <a:rPr lang="en-IN" dirty="0" smtClean="0"/>
              <a:t>Full-duplex, synchronous with data rates of 1.2, 2.4, 4.8, and 9.6 </a:t>
            </a:r>
            <a:r>
              <a:rPr lang="en-IN" dirty="0" err="1" smtClean="0"/>
              <a:t>kbit</a:t>
            </a:r>
            <a:r>
              <a:rPr lang="en-IN" dirty="0" smtClean="0"/>
              <a:t>/s </a:t>
            </a:r>
          </a:p>
          <a:p>
            <a:pPr lvl="1" algn="just"/>
            <a:r>
              <a:rPr lang="en-IN" dirty="0" smtClean="0"/>
              <a:t>Full-duplex, asynchronous from 300 to 9,600 bit/s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">
  <a:themeElements>
    <a:clrScheme name="Custom 1">
      <a:dk1>
        <a:srgbClr val="D0FAFF"/>
      </a:dk1>
      <a:lt1>
        <a:srgbClr val="D0FAFF"/>
      </a:lt1>
      <a:dk2>
        <a:srgbClr val="D0FAFF"/>
      </a:dk2>
      <a:lt2>
        <a:srgbClr val="000000"/>
      </a:lt2>
      <a:accent1>
        <a:srgbClr val="006AED"/>
      </a:accent1>
      <a:accent2>
        <a:srgbClr val="0087BF"/>
      </a:accent2>
      <a:accent3>
        <a:srgbClr val="000000"/>
      </a:accent3>
      <a:accent4>
        <a:srgbClr val="9DBB3F"/>
      </a:accent4>
      <a:accent5>
        <a:srgbClr val="C77CC7"/>
      </a:accent5>
      <a:accent6>
        <a:srgbClr val="000000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3286</Words>
  <Application>Microsoft Office PowerPoint</Application>
  <PresentationFormat>On-screen Show (4:3)</PresentationFormat>
  <Paragraphs>406</Paragraphs>
  <Slides>61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Welcome</vt:lpstr>
      <vt:lpstr>Mobile Computing</vt:lpstr>
      <vt:lpstr>Mobile phone subscribers worldwide</vt:lpstr>
      <vt:lpstr>Telecommunication Systems</vt:lpstr>
      <vt:lpstr>GSM</vt:lpstr>
      <vt:lpstr>GSM: Mobile Services</vt:lpstr>
      <vt:lpstr>Contnd..</vt:lpstr>
      <vt:lpstr>Bearer Services</vt:lpstr>
      <vt:lpstr>Contnd..</vt:lpstr>
      <vt:lpstr>Contnd..</vt:lpstr>
      <vt:lpstr>Tele Services</vt:lpstr>
      <vt:lpstr>Contnd..</vt:lpstr>
      <vt:lpstr>Contnd..</vt:lpstr>
      <vt:lpstr>Supplementary Services</vt:lpstr>
      <vt:lpstr>GSM Features</vt:lpstr>
      <vt:lpstr>System architecture</vt:lpstr>
      <vt:lpstr>GSM Subsystems</vt:lpstr>
      <vt:lpstr>The radio Sub System (RSS)</vt:lpstr>
      <vt:lpstr>Contnd..</vt:lpstr>
      <vt:lpstr>RSS</vt:lpstr>
      <vt:lpstr>Contnd..</vt:lpstr>
      <vt:lpstr>Contnd..</vt:lpstr>
      <vt:lpstr>Tasks of the BTS and BSC</vt:lpstr>
      <vt:lpstr>RSS Interfaces</vt:lpstr>
      <vt:lpstr>Network and Switching Subsystem (NSS)</vt:lpstr>
      <vt:lpstr>NSS</vt:lpstr>
      <vt:lpstr>NSS</vt:lpstr>
      <vt:lpstr>Slide 27</vt:lpstr>
      <vt:lpstr>Contnd..</vt:lpstr>
      <vt:lpstr>Contnd..</vt:lpstr>
      <vt:lpstr>Operation Subsystem</vt:lpstr>
      <vt:lpstr>OSS</vt:lpstr>
      <vt:lpstr>OSS</vt:lpstr>
      <vt:lpstr>OSS</vt:lpstr>
      <vt:lpstr>Channel Type</vt:lpstr>
      <vt:lpstr>Traffic channels (TCH)</vt:lpstr>
      <vt:lpstr>Contnd..</vt:lpstr>
      <vt:lpstr>Contnd..</vt:lpstr>
      <vt:lpstr>Control channels (CCH)</vt:lpstr>
      <vt:lpstr>Contnd..</vt:lpstr>
      <vt:lpstr>Slide 40</vt:lpstr>
      <vt:lpstr>Contnd..</vt:lpstr>
      <vt:lpstr>GSM TDMA Frame Structure</vt:lpstr>
      <vt:lpstr>GSM TDMA Frame Structure</vt:lpstr>
      <vt:lpstr>Contnd..</vt:lpstr>
      <vt:lpstr>Normal Burst</vt:lpstr>
      <vt:lpstr>Bursts</vt:lpstr>
      <vt:lpstr>Slide 47</vt:lpstr>
      <vt:lpstr>Contnd..</vt:lpstr>
      <vt:lpstr>Signal Processing in GSM</vt:lpstr>
      <vt:lpstr>Speech Coding</vt:lpstr>
      <vt:lpstr>Channel Coding</vt:lpstr>
      <vt:lpstr>Slide 52</vt:lpstr>
      <vt:lpstr>Channel Coding- Data Channels</vt:lpstr>
      <vt:lpstr>Channel Coding for Control Channels</vt:lpstr>
      <vt:lpstr>Interleaving</vt:lpstr>
      <vt:lpstr>Ciphering</vt:lpstr>
      <vt:lpstr>Burst Formatting</vt:lpstr>
      <vt:lpstr>Modulation</vt:lpstr>
      <vt:lpstr>Frequency Hopping</vt:lpstr>
      <vt:lpstr>Equalization</vt:lpstr>
      <vt:lpstr>Demodulation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AMEL</dc:creator>
  <cp:lastModifiedBy>Amel</cp:lastModifiedBy>
  <cp:revision>217</cp:revision>
  <dcterms:created xsi:type="dcterms:W3CDTF">2015-11-23T13:23:57Z</dcterms:created>
  <dcterms:modified xsi:type="dcterms:W3CDTF">2016-03-04T05:18:33Z</dcterms:modified>
</cp:coreProperties>
</file>