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7" r:id="rId2"/>
    <p:sldId id="258" r:id="rId3"/>
    <p:sldId id="265" r:id="rId4"/>
    <p:sldId id="259" r:id="rId5"/>
    <p:sldId id="260" r:id="rId6"/>
    <p:sldId id="266" r:id="rId7"/>
    <p:sldId id="262" r:id="rId8"/>
    <p:sldId id="261" r:id="rId9"/>
    <p:sldId id="263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5" r:id="rId37"/>
    <p:sldId id="294" r:id="rId38"/>
    <p:sldId id="293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26"/>
    </p:cViewPr>
  </p:sorterViewPr>
  <p:notesViewPr>
    <p:cSldViewPr>
      <p:cViewPr>
        <p:scale>
          <a:sx n="50" d="100"/>
          <a:sy n="50" d="100"/>
        </p:scale>
        <p:origin x="-1944" y="25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A4F4D-23E0-4E7D-9F3C-629D5EDCB98B}" type="datetimeFigureOut">
              <a:rPr lang="en-US" smtClean="0"/>
              <a:pPr/>
              <a:t>2/11/2016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A94FD-F2F3-4DBE-BF3A-3197528ABA6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F3716-2F8B-4FE3-A74D-F2138D0DCBAA}" type="datetimeFigureOut">
              <a:rPr lang="en-US" smtClean="0"/>
              <a:pPr/>
              <a:t>2/11/2016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1DCB2-E101-4D04-B537-F7F54D65521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F,T,CDMA-Frequency, Time, Code Division Multiple</a:t>
            </a:r>
            <a:r>
              <a:rPr lang="en-IN" baseline="0" dirty="0" smtClean="0"/>
              <a:t> Access. FDD-Frequency Division Duplex </a:t>
            </a:r>
          </a:p>
          <a:p>
            <a:r>
              <a:rPr lang="en-IN" i="1" dirty="0" smtClean="0"/>
              <a:t>E, JTACS-</a:t>
            </a:r>
            <a:r>
              <a:rPr lang="en-IN" dirty="0" smtClean="0"/>
              <a:t> Extended, </a:t>
            </a:r>
            <a:r>
              <a:rPr lang="en-IN" dirty="0" err="1" smtClean="0"/>
              <a:t>Japaneses</a:t>
            </a:r>
            <a:r>
              <a:rPr lang="en-IN" dirty="0" smtClean="0"/>
              <a:t> Total Access Communications System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1DCB2-E101-4D04-B537-F7F54D655218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.instead of limiting each user to only one specific time slot in the GSM TDMA standard.</a:t>
            </a:r>
          </a:p>
          <a:p>
            <a:r>
              <a:rPr lang="en-US" dirty="0" smtClean="0"/>
              <a:t>. Billed as a premium service by the carrier.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1DCB2-E101-4D04-B537-F7F54D655218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1DCB2-E101-4D04-B537-F7F54D655218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*Multiple Modulation</a:t>
            </a:r>
            <a:r>
              <a:rPr lang="en-US" baseline="0" dirty="0" smtClean="0"/>
              <a:t> and Coding Schemes (MCS)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1DCB2-E101-4D04-B537-F7F54D655218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ETSI-European Telecommunications Standards</a:t>
            </a:r>
            <a:r>
              <a:rPr lang="en-US" baseline="0" dirty="0" smtClean="0"/>
              <a:t> Institute</a:t>
            </a:r>
          </a:p>
          <a:p>
            <a:r>
              <a:rPr lang="en-US" baseline="0" dirty="0" smtClean="0"/>
              <a:t>UMTS-Universal Mobile Telecommunication System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1DCB2-E101-4D04-B537-F7F54D655218}" type="slidenum">
              <a:rPr lang="en-IN" smtClean="0"/>
              <a:pPr/>
              <a:t>25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1x-one time the original </a:t>
            </a:r>
            <a:r>
              <a:rPr lang="en-US" dirty="0" err="1" smtClean="0"/>
              <a:t>CDMAone</a:t>
            </a:r>
            <a:r>
              <a:rPr lang="en-US" dirty="0" smtClean="0"/>
              <a:t> channel bandwidth</a:t>
            </a:r>
            <a:r>
              <a:rPr lang="en-IN" dirty="0" smtClean="0"/>
              <a:t>,</a:t>
            </a:r>
            <a:r>
              <a:rPr lang="en-IN" baseline="0" dirty="0" smtClean="0"/>
              <a:t> RTT-Radio Transmission Technology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1DCB2-E101-4D04-B537-F7F54D655218}" type="slidenum">
              <a:rPr lang="en-IN" smtClean="0"/>
              <a:pPr/>
              <a:t>30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ctr"/>
          <a:lstStyle>
            <a:lvl1pPr algn="r">
              <a:defRPr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2792" y="3357562"/>
            <a:ext cx="6400800" cy="17526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953B-5E90-478B-93D8-03ED64CB7D87}" type="datetime1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8" name="Chevron 7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2919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595-F371-4523-8349-501BE2313D2A}" type="datetime1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154758"/>
          </a:xfrm>
        </p:spPr>
        <p:txBody>
          <a:bodyPr vert="eaVert"/>
          <a:lstStyle>
            <a:lvl1pPr>
              <a:defRPr>
                <a:effectLst>
                  <a:outerShdw blurRad="50800" dist="50800" dir="189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15475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D7E1-726A-413B-A4A1-9473A3F9B5E4}" type="datetime1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0" name="Chevron 9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AEA-52B6-45E1-8001-D44E93C67CBF}" type="datetime1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86113"/>
            <a:ext cx="7772400" cy="1362075"/>
          </a:xfrm>
        </p:spPr>
        <p:txBody>
          <a:bodyPr anchor="t"/>
          <a:lstStyle>
            <a:lvl1pPr algn="r">
              <a:defRPr sz="4000" b="0" cap="all"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85926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BEFB-7017-49D7-AC64-4471ECE1927B}" type="datetime1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9" name="Chevron 8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9DFA-AB8B-4BC8-B97B-EFA639A68D9D}" type="datetime1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1" name="Chevron 10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0CE-23C6-4F65-A95B-FE29461826EF}" type="datetime1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7" name="Chevron 6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0CA-8021-46C2-B0E5-95F6519F5DCE}" type="datetime1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AF71-E57B-4AB7-83C7-07CDD5D2E275}" type="datetime1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745" y="285728"/>
            <a:ext cx="5106055" cy="1162050"/>
          </a:xfrm>
        </p:spPr>
        <p:txBody>
          <a:bodyPr anchor="ctr">
            <a:normAutofit/>
          </a:bodyPr>
          <a:lstStyle>
            <a:lvl1pPr algn="ctr">
              <a:defRPr sz="32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6218"/>
            <a:ext cx="5111750" cy="46796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5729"/>
            <a:ext cx="3008313" cy="5840435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400"/>
            </a:lvl1pPr>
            <a:lvl2pPr marL="457200" indent="0">
              <a:spcAft>
                <a:spcPts val="0"/>
              </a:spcAft>
              <a:buNone/>
              <a:defRPr sz="1200"/>
            </a:lvl2pPr>
            <a:lvl3pPr marL="914400" indent="0">
              <a:spcAft>
                <a:spcPts val="0"/>
              </a:spcAft>
              <a:buNone/>
              <a:defRPr sz="1000"/>
            </a:lvl3pPr>
            <a:lvl4pPr marL="1371600" indent="0">
              <a:spcAft>
                <a:spcPts val="0"/>
              </a:spcAft>
              <a:buNone/>
              <a:defRPr sz="900"/>
            </a:lvl4pPr>
            <a:lvl5pPr marL="1828800" indent="0">
              <a:spcAft>
                <a:spcPts val="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DCB0-4108-4DB7-87DC-2BC132F53BF2}" type="datetime1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72" y="615868"/>
            <a:ext cx="928694" cy="5813528"/>
          </a:xfrm>
        </p:spPr>
        <p:txBody>
          <a:bodyPr vert="eaVert" anchor="ctr">
            <a:normAutofit/>
          </a:bodyPr>
          <a:lstStyle>
            <a:lvl1pPr algn="l">
              <a:defRPr sz="28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18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348" y="612777"/>
            <a:ext cx="6858048" cy="4745051"/>
          </a:xfrm>
          <a:ln w="38100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path path="rect">
                <a:fillToRect l="100000" t="100000"/>
              </a:path>
              <a:tileRect r="-100000" b="-100000"/>
            </a:gradFill>
            <a:prstDash val="solid"/>
          </a:ln>
          <a:effectLst>
            <a:outerShdw blurRad="38100" dist="50800" dir="54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5500702"/>
            <a:ext cx="6858048" cy="928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C899-494B-430B-B7B5-E2CD797218FB}" type="datetime1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3">
              <a:alphaModFix amt="30000"/>
              <a:duotone>
                <a:schemeClr val="accent1"/>
                <a:srgbClr val="FFFFFF"/>
              </a:duotone>
            </a:blip>
            <a:tile tx="0" ty="0" sx="100000" sy="100000" flip="none" algn="tl"/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endParaRPr kumimoji="0" lang="zh-CN" altLang="en-US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7"/>
          <p:cNvGrpSpPr/>
          <p:nvPr/>
        </p:nvGrpSpPr>
        <p:grpSpPr>
          <a:xfrm>
            <a:off x="0" y="6570024"/>
            <a:ext cx="9144000" cy="288000"/>
            <a:chOff x="0" y="6353387"/>
            <a:chExt cx="9144000" cy="361763"/>
          </a:xfrm>
        </p:grpSpPr>
        <p:grpSp>
          <p:nvGrpSpPr>
            <p:cNvPr id="9" name="Group 16"/>
            <p:cNvGrpSpPr/>
            <p:nvPr/>
          </p:nvGrpSpPr>
          <p:grpSpPr>
            <a:xfrm>
              <a:off x="0" y="6353387"/>
              <a:ext cx="8756597" cy="360000"/>
              <a:chOff x="1" y="6353387"/>
              <a:chExt cx="8756597" cy="360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1" y="653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50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 flipV="1">
                <a:off x="1" y="635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75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640700" y="6354583"/>
              <a:ext cx="503300" cy="360567"/>
              <a:chOff x="8640700" y="6354583"/>
              <a:chExt cx="503300" cy="360567"/>
            </a:xfrm>
          </p:grpSpPr>
          <p:sp>
            <p:nvSpPr>
              <p:cNvPr id="12" name="Chevron 11"/>
              <p:cNvSpPr/>
              <p:nvPr userDrawn="1"/>
            </p:nvSpPr>
            <p:spPr>
              <a:xfrm flipH="1">
                <a:off x="8640700" y="6354583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 userDrawn="1"/>
            </p:nvSpPr>
            <p:spPr>
              <a:xfrm flipH="1">
                <a:off x="8767248" y="635515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shade val="75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 userDrawn="1"/>
            </p:nvSpPr>
            <p:spPr>
              <a:xfrm flipH="1">
                <a:off x="8894116" y="635500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shade val="75000"/>
                    </a:schemeClr>
                  </a:gs>
                  <a:gs pos="100000">
                    <a:schemeClr val="accent1">
                      <a:shade val="50000"/>
                      <a:shade val="2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FCD0-0B1E-4658-B88E-76AC5FCC9C56}" type="datetime1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28" y="6570000"/>
            <a:ext cx="571472" cy="288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1430"/>
          <a:gradFill flip="none" rotWithShape="1">
            <a:gsLst>
              <a:gs pos="0">
                <a:schemeClr val="accent2"/>
              </a:gs>
              <a:gs pos="45000">
                <a:schemeClr val="accent2">
                  <a:tint val="60000"/>
                </a:schemeClr>
              </a:gs>
              <a:gs pos="90000">
                <a:schemeClr val="accent2">
                  <a:tint val="40000"/>
                </a:schemeClr>
              </a:gs>
              <a:gs pos="100000">
                <a:schemeClr val="accent2">
                  <a:tint val="20000"/>
                </a:schemeClr>
              </a:gs>
            </a:gsLst>
            <a:lin ang="5400000" scaled="1"/>
            <a:tileRect/>
          </a:gradFill>
          <a:effectLst>
            <a:outerShdw blurRad="44450" dist="41910" dir="3600000" algn="tl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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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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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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929198"/>
            <a:ext cx="7534930" cy="766762"/>
          </a:xfrm>
        </p:spPr>
        <p:txBody>
          <a:bodyPr>
            <a:normAutofit fontScale="92500"/>
          </a:bodyPr>
          <a:lstStyle/>
          <a:p>
            <a:r>
              <a:rPr lang="en-IN" b="1" dirty="0" smtClean="0"/>
              <a:t>Introduction to wireless communication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smtClean="0"/>
              <a:t>Worldwide Subscriber base as a function of cellular technology in late 2001</a:t>
            </a:r>
          </a:p>
        </p:txBody>
      </p:sp>
      <p:pic>
        <p:nvPicPr>
          <p:cNvPr id="20483" name="Picture 4" descr="2-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14442" y="1714488"/>
            <a:ext cx="7772400" cy="4611687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-24"/>
            <a:ext cx="7793037" cy="137953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Various Upgrade paths for 2G Technologies</a:t>
            </a:r>
          </a:p>
        </p:txBody>
      </p:sp>
      <p:pic>
        <p:nvPicPr>
          <p:cNvPr id="29699" name="Picture 4" descr="2-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357298"/>
            <a:ext cx="7543800" cy="5029200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2.5G TDMA Standards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mtClean="0"/>
              <a:t>	The three TDMA upgrade options include</a:t>
            </a:r>
          </a:p>
          <a:p>
            <a:pPr lvl="1" algn="just" eaLnBrk="1" hangingPunct="1"/>
            <a:r>
              <a:rPr lang="en-US" smtClean="0"/>
              <a:t>High Speed Circuit Switched Data (HSCD)</a:t>
            </a:r>
          </a:p>
          <a:p>
            <a:pPr lvl="1" algn="just" eaLnBrk="1" hangingPunct="1"/>
            <a:r>
              <a:rPr lang="en-US" smtClean="0"/>
              <a:t>General Packet Radio Service (GPRS)</a:t>
            </a:r>
          </a:p>
          <a:p>
            <a:pPr lvl="1" algn="just" eaLnBrk="1" hangingPunct="1"/>
            <a:r>
              <a:rPr lang="en-US" smtClean="0"/>
              <a:t>Enhanced Data Rates for GSM Evolution (EDGE)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7224" y="304800"/>
            <a:ext cx="7800975" cy="1455738"/>
          </a:xfrm>
        </p:spPr>
        <p:txBody>
          <a:bodyPr/>
          <a:lstStyle/>
          <a:p>
            <a:pPr eaLnBrk="1" hangingPunct="1"/>
            <a:r>
              <a:rPr lang="en-US" dirty="0" smtClean="0"/>
              <a:t>High Speed Circuit Switched Data (HSCD) for 2.5 GSM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00034" y="1714489"/>
            <a:ext cx="8455054" cy="5143512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dirty="0" smtClean="0"/>
              <a:t>A circuit switched technique </a:t>
            </a:r>
          </a:p>
          <a:p>
            <a:pPr algn="just" eaLnBrk="1" hangingPunct="1"/>
            <a:r>
              <a:rPr lang="en-US" dirty="0" smtClean="0"/>
              <a:t>Allows a single mobile subscriber to use consecutive user time slots in the GSM standard.</a:t>
            </a:r>
          </a:p>
          <a:p>
            <a:pPr algn="just" eaLnBrk="1" hangingPunct="1"/>
            <a:r>
              <a:rPr lang="en-US" dirty="0" smtClean="0"/>
              <a:t>Increased application data rate to 14400 bps as compared to the original 9600 bps in the GSM specification.</a:t>
            </a:r>
          </a:p>
          <a:p>
            <a:pPr algn="just" eaLnBrk="1" hangingPunct="1"/>
            <a:r>
              <a:rPr lang="en-US" dirty="0" smtClean="0"/>
              <a:t>Able to provide raw transmission rate </a:t>
            </a:r>
            <a:r>
              <a:rPr lang="en-US" dirty="0" err="1" smtClean="0"/>
              <a:t>upto</a:t>
            </a:r>
            <a:r>
              <a:rPr lang="en-US" dirty="0" smtClean="0"/>
              <a:t> 57.6 kbps by using </a:t>
            </a:r>
            <a:r>
              <a:rPr lang="en-US" dirty="0" err="1" smtClean="0"/>
              <a:t>upto</a:t>
            </a:r>
            <a:r>
              <a:rPr lang="en-US" dirty="0" smtClean="0"/>
              <a:t> 4 consecutive time slots.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High Speed Circuit Switched Data (HSCD) for 2.5 GSM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HSCSD is ideal for dedicated streaming Internet access or real-time interactive web sessions.</a:t>
            </a:r>
          </a:p>
          <a:p>
            <a:pPr lvl="1" algn="just"/>
            <a:r>
              <a:rPr lang="en-US" dirty="0" smtClean="0"/>
              <a:t>Simply requires the service provider to implement a software change at existing GSM base stations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GPRS for 2.5  GSM and IS-136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en-US" dirty="0" smtClean="0"/>
              <a:t>General Packet Radio Service (GPRS) is a packet-based data network.</a:t>
            </a:r>
          </a:p>
          <a:p>
            <a:pPr lvl="1" algn="just"/>
            <a:r>
              <a:rPr lang="en-US" dirty="0" smtClean="0"/>
              <a:t>Well suited for non-real time internet usage</a:t>
            </a:r>
          </a:p>
          <a:p>
            <a:pPr lvl="2" algn="just"/>
            <a:r>
              <a:rPr lang="en-US" dirty="0" smtClean="0"/>
              <a:t>Retrieval of email and web browsing where the user downloads much more data than it uploads.</a:t>
            </a:r>
          </a:p>
          <a:p>
            <a:pPr algn="just"/>
            <a:r>
              <a:rPr lang="en-US" dirty="0" smtClean="0"/>
              <a:t>Supports multi-user network sharing of individual radio channels and time slots</a:t>
            </a:r>
          </a:p>
          <a:p>
            <a:pPr lvl="1" algn="just"/>
            <a:r>
              <a:rPr lang="en-US" dirty="0" smtClean="0"/>
              <a:t>HSCSD, dedicates circuit switched channels to specific users</a:t>
            </a:r>
          </a:p>
          <a:p>
            <a:pPr algn="just"/>
            <a:r>
              <a:rPr lang="en-US" dirty="0" smtClean="0"/>
              <a:t>GPRS can support many more user than HSCSD, but in a </a:t>
            </a:r>
            <a:r>
              <a:rPr lang="en-US" dirty="0" err="1" smtClean="0"/>
              <a:t>bursty</a:t>
            </a:r>
            <a:r>
              <a:rPr lang="en-US" dirty="0" smtClean="0"/>
              <a:t> manner.</a:t>
            </a:r>
          </a:p>
          <a:p>
            <a:pPr>
              <a:buNone/>
            </a:pPr>
            <a:endParaRPr lang="en-US" dirty="0" smtClean="0"/>
          </a:p>
          <a:p>
            <a:pPr algn="just" eaLnBrk="1" hangingPunct="1"/>
            <a:endParaRPr lang="en-US" dirty="0" smtClean="0"/>
          </a:p>
        </p:txBody>
      </p:sp>
      <p:sp>
        <p:nvSpPr>
          <p:cNvPr id="3379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SheikhooOo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GPRS for 2.5  GSM and IS-136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Provides a packet network on dedicated GSM or IS-136 radio channels.</a:t>
            </a:r>
          </a:p>
          <a:p>
            <a:pPr algn="just"/>
            <a:r>
              <a:rPr lang="en-US" dirty="0" smtClean="0"/>
              <a:t>Retains the original modulation formats that of 2G TDMA standards.</a:t>
            </a:r>
          </a:p>
          <a:p>
            <a:pPr algn="just"/>
            <a:r>
              <a:rPr lang="en-US" dirty="0" smtClean="0"/>
              <a:t>Instructed to tune to dedicated GPRS radio channels and particular time slots for always on access.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482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SheikhooOo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GPRS for 2.5  GSM and IS-136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Achives</a:t>
            </a:r>
            <a:r>
              <a:rPr lang="en-US" dirty="0" smtClean="0"/>
              <a:t> transmission rate </a:t>
            </a:r>
            <a:r>
              <a:rPr lang="en-US" dirty="0" err="1" smtClean="0"/>
              <a:t>upto</a:t>
            </a:r>
            <a:r>
              <a:rPr lang="en-US" dirty="0" smtClean="0"/>
              <a:t> 171.2 kbps (21.4*8)</a:t>
            </a:r>
          </a:p>
          <a:p>
            <a:pPr algn="just"/>
            <a:r>
              <a:rPr lang="en-US" dirty="0" smtClean="0"/>
              <a:t>Throughput decreases as more users attempt to use the n/w or as propagation conditions become poor.</a:t>
            </a:r>
          </a:p>
          <a:p>
            <a:pPr algn="just"/>
            <a:r>
              <a:rPr lang="en-US" dirty="0" smtClean="0"/>
              <a:t>The channel rate works well with both GSM and IS-136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EDGE for 2.5 GSM and IS-136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en-US" dirty="0" smtClean="0"/>
              <a:t>Enhanced Data rates for GSM Evolution is a more advanced upgrade to the GSM standard.</a:t>
            </a:r>
          </a:p>
          <a:p>
            <a:pPr lvl="1" algn="just"/>
            <a:r>
              <a:rPr lang="en-US" dirty="0" smtClean="0"/>
              <a:t>Requires the addition of new hardware and software at existing base station. </a:t>
            </a:r>
          </a:p>
          <a:p>
            <a:pPr algn="just"/>
            <a:r>
              <a:rPr lang="en-US" dirty="0" smtClean="0"/>
              <a:t>EDGE was developed from the desire of both GSM and IS-136 operators to have a common technology path for 3G high speed data access.</a:t>
            </a:r>
          </a:p>
        </p:txBody>
      </p:sp>
      <p:sp>
        <p:nvSpPr>
          <p:cNvPr id="3789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SheikhooOo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EDGE for 2.5 GSM and IS-136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/>
              <a:t>EDGE introduces a new digital modulation format, 8-PSK (octal phase shift keying), which is used in addition to GSM’s standard GMSK modulation.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Allows 9 different air interface formats*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Each uses either GMSK or 8-PSK depending upon the demand.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EDGE can provide up to several megabits per second of data throughput to individual data users.</a:t>
            </a:r>
          </a:p>
        </p:txBody>
      </p:sp>
      <p:sp>
        <p:nvSpPr>
          <p:cNvPr id="3891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SheikhooOo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the way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Evolved  since 1897 by Marconi’s radio demonstration.</a:t>
            </a:r>
          </a:p>
          <a:p>
            <a:pPr algn="just"/>
            <a:r>
              <a:rPr lang="en-IN" dirty="0" smtClean="0"/>
              <a:t>Mobile radio communication industry is growing by order of magnitudes.</a:t>
            </a:r>
          </a:p>
          <a:p>
            <a:pPr lvl="1" algn="just"/>
            <a:r>
              <a:rPr lang="en-IN" dirty="0" err="1" smtClean="0"/>
              <a:t>Fueled</a:t>
            </a:r>
            <a:r>
              <a:rPr lang="en-IN" dirty="0" smtClean="0"/>
              <a:t> by digital and miniaturization technologies.</a:t>
            </a:r>
          </a:p>
          <a:p>
            <a:pPr lvl="1" algn="just"/>
            <a:r>
              <a:rPr lang="en-IN" dirty="0" smtClean="0"/>
              <a:t>Cellular N/W and Personal Communication Services (PCS)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for 2.5 GSM and IS-136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coverage range is smaller</a:t>
            </a:r>
          </a:p>
          <a:p>
            <a:pPr lvl="1" algn="just"/>
            <a:r>
              <a:rPr lang="en-US" dirty="0" smtClean="0"/>
              <a:t>Higher data rates and relaxed error control.</a:t>
            </a:r>
          </a:p>
          <a:p>
            <a:pPr algn="just"/>
            <a:r>
              <a:rPr lang="en-US" dirty="0" smtClean="0"/>
              <a:t>Incremental Redundancy</a:t>
            </a:r>
          </a:p>
          <a:p>
            <a:pPr lvl="1" algn="just"/>
            <a:r>
              <a:rPr lang="en-US" dirty="0" smtClean="0"/>
              <a:t>Selection of best air interference.</a:t>
            </a:r>
          </a:p>
          <a:p>
            <a:pPr algn="just"/>
            <a:r>
              <a:rPr lang="en-US" dirty="0" smtClean="0"/>
              <a:t>Packets are transmitted first with maximum error protection and data rate throughput then reduced for subsequent packets.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for 2.5 GSM and IS-136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rate of 547.2 kbps can be provided without error protection.</a:t>
            </a:r>
          </a:p>
          <a:p>
            <a:pPr lvl="1"/>
            <a:r>
              <a:rPr lang="en-US" dirty="0" smtClean="0"/>
              <a:t>Practically with 384 kbps for a single dedicated user on a single GSM channel.</a:t>
            </a:r>
          </a:p>
          <a:p>
            <a:r>
              <a:rPr lang="en-US" dirty="0" smtClean="0"/>
              <a:t>Can provide rate </a:t>
            </a:r>
            <a:r>
              <a:rPr lang="en-US" dirty="0" err="1" smtClean="0"/>
              <a:t>upto</a:t>
            </a:r>
            <a:r>
              <a:rPr lang="en-US" dirty="0" smtClean="0"/>
              <a:t> several megabits per second by combining the capacity of different radio channels.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 Wireless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329642" cy="47688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Promises unparalleled wireless access.</a:t>
            </a:r>
          </a:p>
          <a:p>
            <a:pPr lvl="1" algn="just"/>
            <a:r>
              <a:rPr lang="en-US" dirty="0" smtClean="0"/>
              <a:t>Multi-megabit Internet access</a:t>
            </a:r>
          </a:p>
          <a:p>
            <a:pPr lvl="1" algn="just"/>
            <a:r>
              <a:rPr lang="en-US" dirty="0" smtClean="0"/>
              <a:t>Communication using VoIP</a:t>
            </a:r>
          </a:p>
          <a:p>
            <a:pPr lvl="1" algn="just"/>
            <a:r>
              <a:rPr lang="en-US" dirty="0" smtClean="0"/>
              <a:t>Voice-activated calls</a:t>
            </a:r>
          </a:p>
          <a:p>
            <a:pPr lvl="1" algn="just"/>
            <a:r>
              <a:rPr lang="en-US" dirty="0" smtClean="0"/>
              <a:t>Unparalleled network capacity</a:t>
            </a:r>
          </a:p>
          <a:p>
            <a:pPr lvl="1" algn="just"/>
            <a:r>
              <a:rPr lang="en-US" dirty="0" smtClean="0"/>
              <a:t>Always on access</a:t>
            </a:r>
          </a:p>
          <a:p>
            <a:pPr algn="just"/>
            <a:r>
              <a:rPr lang="en-US" dirty="0" smtClean="0"/>
              <a:t>3G equipments are developed to receive</a:t>
            </a:r>
          </a:p>
          <a:p>
            <a:pPr lvl="1" algn="just"/>
            <a:r>
              <a:rPr lang="en-US" dirty="0" smtClean="0"/>
              <a:t>Live music, </a:t>
            </a:r>
          </a:p>
          <a:p>
            <a:pPr lvl="1" algn="just"/>
            <a:r>
              <a:rPr lang="en-US" dirty="0" smtClean="0"/>
              <a:t>Conduct interactive web sessions, </a:t>
            </a:r>
          </a:p>
          <a:p>
            <a:pPr lvl="1" algn="just"/>
            <a:r>
              <a:rPr lang="en-US" dirty="0" smtClean="0"/>
              <a:t>simultaneous voice an data access with multiple parties etc..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0108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Evolution of 2G CDMA systems leaded to CDMA 2000.</a:t>
            </a:r>
          </a:p>
          <a:p>
            <a:pPr lvl="1" algn="just"/>
            <a:r>
              <a:rPr lang="en-US" dirty="0" smtClean="0"/>
              <a:t>Based on IS-95&amp;IS95B technologies.</a:t>
            </a:r>
          </a:p>
          <a:p>
            <a:pPr algn="just"/>
            <a:r>
              <a:rPr lang="en-US" dirty="0" smtClean="0"/>
              <a:t>Evolution of GSM,IS-136 and PDC systems leads to Wideband CDMA (W-CDMA)-Universal Mobile Telecommunications Service (UMTS)</a:t>
            </a:r>
          </a:p>
          <a:p>
            <a:pPr lvl="1" algn="just"/>
            <a:r>
              <a:rPr lang="en-US" dirty="0" smtClean="0"/>
              <a:t>Based on n/w fundamentals of GSM</a:t>
            </a:r>
          </a:p>
          <a:p>
            <a:pPr lvl="1" algn="just"/>
            <a:r>
              <a:rPr lang="en-US" dirty="0" smtClean="0"/>
              <a:t>Merged versions of GSM &amp; IS-136 through EDGE.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Telecommunication standards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19"/>
            <a:ext cx="840108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International Telecommunication Union</a:t>
            </a:r>
          </a:p>
          <a:p>
            <a:pPr lvl="1"/>
            <a:r>
              <a:rPr lang="en-US" dirty="0" smtClean="0"/>
              <a:t>Plan - International Mobile Telephone 2000 </a:t>
            </a:r>
          </a:p>
          <a:p>
            <a:r>
              <a:rPr lang="en-US" dirty="0" smtClean="0"/>
              <a:t>ITU IMT-2000</a:t>
            </a:r>
          </a:p>
          <a:p>
            <a:pPr lvl="1"/>
            <a:r>
              <a:rPr lang="en-US" dirty="0" smtClean="0"/>
              <a:t>3GPP-3G Partnership Project for Wideband CDMA standards</a:t>
            </a:r>
          </a:p>
          <a:p>
            <a:pPr lvl="1"/>
            <a:r>
              <a:rPr lang="en-US" dirty="0" smtClean="0"/>
              <a:t>3Gpp2-3G Partnership Project for CDMA2000 standards</a:t>
            </a:r>
          </a:p>
          <a:p>
            <a:r>
              <a:rPr lang="en-US" dirty="0" smtClean="0"/>
              <a:t>Introduces new spectrum band requirement.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 W-CDMA (UMTS)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9117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Evolved since late 1996 under ETSI.</a:t>
            </a:r>
          </a:p>
          <a:p>
            <a:pPr algn="just"/>
            <a:r>
              <a:rPr lang="en-US" dirty="0" smtClean="0"/>
              <a:t>UMTS submitted by ETSI in 1998</a:t>
            </a:r>
          </a:p>
          <a:p>
            <a:pPr algn="just"/>
            <a:r>
              <a:rPr lang="en-US" dirty="0" smtClean="0"/>
              <a:t>Various W-CDMA proposals agreed to merge into a single W-CDMA standard called UMTS.</a:t>
            </a:r>
          </a:p>
          <a:p>
            <a:pPr algn="just"/>
            <a:r>
              <a:rPr lang="en-US" dirty="0" smtClean="0"/>
              <a:t>Assures compatibility with old generation technologies.</a:t>
            </a:r>
          </a:p>
          <a:p>
            <a:pPr algn="just"/>
            <a:r>
              <a:rPr lang="en-US" dirty="0" smtClean="0"/>
              <a:t>Retained N/W structure and bit level packaging of GSM </a:t>
            </a:r>
          </a:p>
          <a:p>
            <a:pPr lvl="1" algn="just"/>
            <a:r>
              <a:rPr lang="en-US" dirty="0" smtClean="0"/>
              <a:t>With additional capacity and bandwidth provided by new CDMA air interface.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W-CDMA is the primary focus of the 3GPP world standard body.</a:t>
            </a:r>
          </a:p>
          <a:p>
            <a:pPr algn="just"/>
            <a:r>
              <a:rPr lang="en-US" dirty="0" smtClean="0"/>
              <a:t>ETSI remains the organizational body that coordinated the W-CDMA.</a:t>
            </a:r>
          </a:p>
          <a:p>
            <a:pPr algn="just"/>
            <a:r>
              <a:rPr lang="en-US" dirty="0" smtClean="0"/>
              <a:t>3GPP standards body is developing W-CDMA for both;</a:t>
            </a:r>
          </a:p>
          <a:p>
            <a:pPr lvl="1" algn="just"/>
            <a:r>
              <a:rPr lang="en-US" dirty="0" smtClean="0"/>
              <a:t>Wide area mobile cellular coverage (using FDD)</a:t>
            </a:r>
          </a:p>
          <a:p>
            <a:pPr lvl="1" algn="just"/>
            <a:r>
              <a:rPr lang="en-US" dirty="0" smtClean="0"/>
              <a:t>Indoor cordless type application (using TDD)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Requires a minimum spectrum of 5MHz.</a:t>
            </a:r>
          </a:p>
          <a:p>
            <a:pPr algn="just"/>
            <a:r>
              <a:rPr lang="en-US" dirty="0" smtClean="0"/>
              <a:t>Data rates from 8kbps to 2Mbps.</a:t>
            </a:r>
          </a:p>
          <a:p>
            <a:pPr algn="just"/>
            <a:r>
              <a:rPr lang="en-US" dirty="0" smtClean="0"/>
              <a:t>Each 5MHz channel can support 100 and 350 simultaneous voice calls at once.</a:t>
            </a:r>
          </a:p>
          <a:p>
            <a:pPr algn="just"/>
            <a:r>
              <a:rPr lang="en-US" dirty="0" smtClean="0"/>
              <a:t>Provide 6 times increase in spectral efficiency over GSM.</a:t>
            </a:r>
          </a:p>
          <a:p>
            <a:pPr algn="just"/>
            <a:r>
              <a:rPr lang="en-US" dirty="0" smtClean="0"/>
              <a:t>Require new expensive base station equipment.</a:t>
            </a:r>
          </a:p>
          <a:p>
            <a:pPr lvl="1" algn="just"/>
            <a:r>
              <a:rPr lang="en-US" dirty="0" smtClean="0"/>
              <a:t>Cell phones need dual or tri-mode</a:t>
            </a:r>
          </a:p>
          <a:p>
            <a:pPr algn="just"/>
            <a:r>
              <a:rPr lang="en-US" dirty="0" smtClean="0"/>
              <a:t>Expected complete installation by 2010……..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572560" cy="4697427"/>
          </a:xfrm>
        </p:spPr>
        <p:txBody>
          <a:bodyPr/>
          <a:lstStyle/>
          <a:p>
            <a:pPr algn="just"/>
            <a:r>
              <a:rPr lang="en-US" dirty="0" smtClean="0"/>
              <a:t>“Always on” packet based wireless service.</a:t>
            </a:r>
          </a:p>
          <a:p>
            <a:pPr algn="just"/>
            <a:r>
              <a:rPr lang="en-US" dirty="0" smtClean="0"/>
              <a:t>Supports packet data rates up to 2.048Mbps per user(stationary).</a:t>
            </a:r>
          </a:p>
          <a:p>
            <a:pPr algn="just"/>
            <a:r>
              <a:rPr lang="en-US" dirty="0" smtClean="0"/>
              <a:t>Future version will have 8Mbps rate.</a:t>
            </a:r>
          </a:p>
          <a:p>
            <a:pPr algn="just"/>
            <a:r>
              <a:rPr lang="en-US" dirty="0" smtClean="0"/>
              <a:t>Provides public and private network features, video conferencing and virtual home environment.</a:t>
            </a:r>
          </a:p>
          <a:p>
            <a:pPr algn="just"/>
            <a:r>
              <a:rPr lang="en-US" dirty="0" smtClean="0"/>
              <a:t>Expects wide range of applications in future.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 CDMA2000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Introduces a family of new high data rate Internet access capabilities within existing systems gradually.</a:t>
            </a:r>
          </a:p>
          <a:p>
            <a:pPr lvl="1" algn="just"/>
            <a:r>
              <a:rPr lang="en-US" dirty="0" smtClean="0"/>
              <a:t>Assures backward compatibilities as well.</a:t>
            </a:r>
          </a:p>
          <a:p>
            <a:pPr lvl="1" algn="just"/>
            <a:r>
              <a:rPr lang="en-US" dirty="0" smtClean="0"/>
              <a:t>No need to change out entire base station or reallocate spectrum.</a:t>
            </a:r>
          </a:p>
          <a:p>
            <a:pPr algn="just"/>
            <a:r>
              <a:rPr lang="en-US" dirty="0" smtClean="0"/>
              <a:t>Developed under the working group 45 of the Telecommunications Industry Association (TIA).</a:t>
            </a:r>
          </a:p>
          <a:p>
            <a:pPr lvl="1" algn="just"/>
            <a:r>
              <a:rPr lang="en-US" dirty="0" smtClean="0"/>
              <a:t>Involves participation of 3GPP2 working group.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Contd...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Cellular concept was developed Bell Laboratories in the 1960s and 1970s</a:t>
            </a:r>
          </a:p>
          <a:p>
            <a:pPr algn="just"/>
            <a:r>
              <a:rPr lang="en-IN" dirty="0" smtClean="0"/>
              <a:t>Wireless  Communication era begun in the year of 1970 with the development of highly reliable miniature, solid-state RF h/w.</a:t>
            </a:r>
          </a:p>
          <a:p>
            <a:pPr algn="just"/>
            <a:r>
              <a:rPr lang="en-IN" dirty="0" smtClean="0"/>
              <a:t>AM -&gt; FM</a:t>
            </a:r>
          </a:p>
          <a:p>
            <a:pPr algn="just"/>
            <a:r>
              <a:rPr lang="en-IN" dirty="0" smtClean="0"/>
              <a:t>The future is related to radio spectrum allocations and regulatory decisions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CDMA2000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cdma2000-1x RTT</a:t>
            </a:r>
          </a:p>
          <a:p>
            <a:pPr lvl="1" algn="just"/>
            <a:r>
              <a:rPr lang="en-US" dirty="0" smtClean="0"/>
              <a:t>1.25MHz Channel</a:t>
            </a:r>
          </a:p>
          <a:p>
            <a:pPr lvl="1" algn="just"/>
            <a:r>
              <a:rPr lang="en-US" dirty="0" smtClean="0"/>
              <a:t>Data rate up to 307kbps</a:t>
            </a:r>
          </a:p>
          <a:p>
            <a:pPr lvl="1" algn="just"/>
            <a:r>
              <a:rPr lang="en-US" dirty="0" smtClean="0"/>
              <a:t>Supports up to twice as  many voice users and battery life as the 2G CDMA standard.</a:t>
            </a:r>
          </a:p>
          <a:p>
            <a:pPr lvl="1" algn="just"/>
            <a:r>
              <a:rPr lang="en-US" dirty="0" smtClean="0"/>
              <a:t>Build for both FDD and TDD.</a:t>
            </a:r>
          </a:p>
          <a:p>
            <a:pPr lvl="1" algn="just"/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CDMA2000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improvements are gained through </a:t>
            </a:r>
          </a:p>
          <a:p>
            <a:pPr lvl="1" algn="just"/>
            <a:r>
              <a:rPr lang="en-US" dirty="0" smtClean="0"/>
              <a:t>Use of rapidly adaptable baseband signaling and chipping rates for each user</a:t>
            </a:r>
          </a:p>
          <a:p>
            <a:pPr lvl="1" algn="just"/>
            <a:r>
              <a:rPr lang="en-US" dirty="0" smtClean="0"/>
              <a:t>Multilevel keying within the same gross framework </a:t>
            </a:r>
          </a:p>
          <a:p>
            <a:pPr algn="just"/>
            <a:r>
              <a:rPr lang="en-US" dirty="0" smtClean="0"/>
              <a:t>No additional RF equipment is needed.</a:t>
            </a:r>
          </a:p>
          <a:p>
            <a:pPr lvl="1" algn="just"/>
            <a:r>
              <a:rPr lang="en-US" dirty="0" smtClean="0"/>
              <a:t>Changes only in S/W or in baseband H/W.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CDMA2000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Cdma2000 1xEV </a:t>
            </a:r>
            <a:r>
              <a:rPr lang="en-US" sz="2800" dirty="0" smtClean="0"/>
              <a:t>(Evolutionary Advancement)</a:t>
            </a:r>
            <a:endParaRPr lang="en-US" dirty="0" smtClean="0"/>
          </a:p>
          <a:p>
            <a:pPr lvl="1" algn="just"/>
            <a:r>
              <a:rPr lang="en-US" dirty="0" smtClean="0"/>
              <a:t>Developed by Qualcomm.</a:t>
            </a:r>
          </a:p>
          <a:p>
            <a:pPr lvl="1" algn="just"/>
            <a:r>
              <a:rPr lang="en-US" dirty="0" smtClean="0"/>
              <a:t>High Data Rate (HDR) Packet Standard</a:t>
            </a:r>
          </a:p>
          <a:p>
            <a:pPr lvl="2" algn="just"/>
            <a:r>
              <a:rPr lang="en-US" dirty="0" smtClean="0"/>
              <a:t>Cdma2000 1xEV-DO(2.4Mbps),</a:t>
            </a:r>
          </a:p>
          <a:p>
            <a:pPr lvl="2" algn="just"/>
            <a:r>
              <a:rPr lang="en-US" dirty="0" smtClean="0"/>
              <a:t> Cdma2000 1xEV-DV(144kbps&amp;twice voice channels as IS-95B)</a:t>
            </a:r>
          </a:p>
          <a:p>
            <a:pPr lvl="1" algn="just"/>
            <a:r>
              <a:rPr lang="en-US" dirty="0" smtClean="0"/>
              <a:t>Individual 1.25MHz channel may be installed in CDMA base station to provide specific high speed packet data access within selected cells.</a:t>
            </a:r>
          </a:p>
          <a:p>
            <a:pPr lvl="1" algn="just"/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CDMA2000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Cdma2000 3xRTT</a:t>
            </a:r>
          </a:p>
          <a:p>
            <a:pPr lvl="1"/>
            <a:r>
              <a:rPr lang="en-US" dirty="0" smtClean="0"/>
              <a:t>3 adjacent 1.25MHz radio channels are used together</a:t>
            </a:r>
          </a:p>
          <a:p>
            <a:pPr lvl="2"/>
            <a:r>
              <a:rPr lang="en-US" dirty="0" smtClean="0"/>
              <a:t>Speed of 2Mbps per user.</a:t>
            </a:r>
          </a:p>
          <a:p>
            <a:pPr lvl="2"/>
            <a:r>
              <a:rPr lang="en-US" dirty="0" smtClean="0"/>
              <a:t>New RF H/W is required in the base station.</a:t>
            </a:r>
          </a:p>
          <a:p>
            <a:pPr lvl="1"/>
            <a:r>
              <a:rPr lang="en-US" dirty="0" smtClean="0"/>
              <a:t>3 non-adjacent channels </a:t>
            </a:r>
          </a:p>
          <a:p>
            <a:pPr lvl="2"/>
            <a:r>
              <a:rPr lang="en-US" dirty="0" smtClean="0"/>
              <a:t>operated simultaneously and in parallel as individual 1.25MHz</a:t>
            </a:r>
          </a:p>
          <a:p>
            <a:pPr lvl="2"/>
            <a:r>
              <a:rPr lang="en-US" dirty="0" smtClean="0"/>
              <a:t>No new RF H/W required in the base station.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 smtClean="0"/>
              <a:t>3G TD-SCDMA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564360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Time Division Synchronous CDMA </a:t>
            </a:r>
          </a:p>
          <a:p>
            <a:pPr lvl="1" algn="just"/>
            <a:r>
              <a:rPr lang="en-US" dirty="0" smtClean="0"/>
              <a:t>Chinese standard- CATT &amp; Siemens Corporation.</a:t>
            </a:r>
          </a:p>
          <a:p>
            <a:pPr lvl="1" algn="just"/>
            <a:r>
              <a:rPr lang="en-US" dirty="0" smtClean="0"/>
              <a:t>Evolved through the addition of high data rate equipment at each GSM base station.</a:t>
            </a:r>
          </a:p>
          <a:p>
            <a:pPr lvl="1" algn="just"/>
            <a:r>
              <a:rPr lang="en-US" dirty="0" smtClean="0"/>
              <a:t>Combines TDMA&amp;TDD</a:t>
            </a:r>
          </a:p>
          <a:p>
            <a:pPr lvl="2" algn="just"/>
            <a:r>
              <a:rPr lang="en-US" dirty="0" smtClean="0"/>
              <a:t>5 millisecond frame</a:t>
            </a:r>
          </a:p>
          <a:p>
            <a:pPr lvl="3" algn="just"/>
            <a:r>
              <a:rPr lang="en-US" dirty="0" smtClean="0"/>
              <a:t>Subdivided into 7 time slots. </a:t>
            </a:r>
          </a:p>
          <a:p>
            <a:pPr lvl="3" algn="just"/>
            <a:r>
              <a:rPr lang="en-US" dirty="0" smtClean="0"/>
              <a:t>Flexibly assigned either to a single HDR user or several slower users.</a:t>
            </a:r>
          </a:p>
          <a:p>
            <a:pPr lvl="3" algn="just"/>
            <a:r>
              <a:rPr lang="en-US" dirty="0" smtClean="0"/>
              <a:t>Separate time slots for uplink and downlink.</a:t>
            </a:r>
          </a:p>
          <a:p>
            <a:pPr lvl="3" algn="just"/>
            <a:r>
              <a:rPr lang="en-US" dirty="0" smtClean="0"/>
              <a:t>More slots for forward link.</a:t>
            </a:r>
          </a:p>
          <a:p>
            <a:pPr lvl="1" algn="just"/>
            <a:r>
              <a:rPr lang="en-US" dirty="0" smtClean="0"/>
              <a:t>Up to 384kbps rate is provided to data users.</a:t>
            </a:r>
          </a:p>
          <a:p>
            <a:pPr lvl="1" algn="just"/>
            <a:r>
              <a:rPr lang="en-US" dirty="0" smtClean="0"/>
              <a:t>Several times of Spectral efficiency achieved by;</a:t>
            </a:r>
          </a:p>
          <a:p>
            <a:pPr lvl="2" algn="just"/>
            <a:r>
              <a:rPr lang="en-US" dirty="0" smtClean="0"/>
              <a:t>Smart Antennas, spatial filtering, and joint detection techniques 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Wireless Local Loop (WLL)&amp;LMDS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“Last Mile” of a telecommunication network that resides b/w the central office (CO) and the individual homes and </a:t>
            </a:r>
            <a:r>
              <a:rPr lang="en-US" dirty="0" err="1" smtClean="0"/>
              <a:t>bussinesses</a:t>
            </a:r>
            <a:r>
              <a:rPr lang="en-US" dirty="0" smtClean="0"/>
              <a:t> in the close proximity to the CO.</a:t>
            </a:r>
          </a:p>
          <a:p>
            <a:pPr algn="just"/>
            <a:r>
              <a:rPr lang="en-US" dirty="0" smtClean="0"/>
              <a:t>Cheap and fast alternative for fixed network setup.</a:t>
            </a:r>
          </a:p>
          <a:p>
            <a:pPr algn="just"/>
            <a:r>
              <a:rPr lang="en-US" dirty="0" smtClean="0"/>
              <a:t>Created using micro wave wireless links.</a:t>
            </a:r>
          </a:p>
          <a:p>
            <a:pPr algn="just"/>
            <a:r>
              <a:rPr lang="en-US" dirty="0" smtClean="0"/>
              <a:t>Many new services and applications have been proposed.</a:t>
            </a:r>
          </a:p>
          <a:p>
            <a:pPr lvl="1" algn="just"/>
            <a:r>
              <a:rPr lang="en-US" dirty="0" smtClean="0"/>
              <a:t>Local Multipoint Distribution Service (LMDS)</a:t>
            </a: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9394" name="Picture 2" descr="http://images.slideplayer.com/2/736425/slides/slide_18.jpg"/>
          <p:cNvPicPr>
            <a:picLocks noChangeAspect="1" noChangeArrowheads="1"/>
          </p:cNvPicPr>
          <p:nvPr/>
        </p:nvPicPr>
        <p:blipFill>
          <a:blip r:embed="rId2"/>
          <a:srcRect l="14159" r="13274" b="11042"/>
          <a:stretch>
            <a:fillRect/>
          </a:stretch>
        </p:blipFill>
        <p:spPr bwMode="auto">
          <a:xfrm>
            <a:off x="500035" y="468680"/>
            <a:ext cx="8124224" cy="57464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://www.oocities.org/es/eliecer_yanez/ryt/t3_archivos/imagen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8331080" cy="5429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858280" cy="1143000"/>
          </a:xfrm>
        </p:spPr>
        <p:txBody>
          <a:bodyPr>
            <a:noAutofit/>
          </a:bodyPr>
          <a:lstStyle/>
          <a:p>
            <a:pPr marL="742950" lvl="1" indent="-285750" algn="ctr" rtl="0">
              <a:spcBef>
                <a:spcPct val="20000"/>
              </a:spcBef>
            </a:pPr>
            <a:r>
              <a:rPr lang="en-US" sz="4000" kern="1200" dirty="0" smtClean="0">
                <a:solidFill>
                  <a:srgbClr val="D0FAFF"/>
                </a:solidFill>
                <a:latin typeface="Cambria"/>
                <a:ea typeface="+mn-ea"/>
                <a:cs typeface="+mn-cs"/>
              </a:rPr>
              <a:t>Local Multipoint Distribution </a:t>
            </a:r>
            <a:r>
              <a:rPr lang="en-US" sz="4000" kern="1200" dirty="0" smtClean="0">
                <a:solidFill>
                  <a:srgbClr val="D0FAFF"/>
                </a:solidFill>
                <a:latin typeface="Cambria"/>
                <a:ea typeface="+mn-ea"/>
                <a:cs typeface="+mn-cs"/>
              </a:rPr>
              <a:t>Service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Provides broadband telecommunications access in the local exchange.</a:t>
            </a:r>
          </a:p>
          <a:p>
            <a:pPr algn="just"/>
            <a:r>
              <a:rPr lang="en-US" dirty="0" smtClean="0"/>
              <a:t>A brand new type of service in 1300MHz of unused spectrum.</a:t>
            </a:r>
          </a:p>
          <a:p>
            <a:pPr algn="just"/>
            <a:r>
              <a:rPr lang="en-US" dirty="0" smtClean="0"/>
              <a:t>Major application is in a Local Exchange Carrier (LEC) network.</a:t>
            </a:r>
          </a:p>
          <a:p>
            <a:pPr lvl="1" algn="just"/>
            <a:r>
              <a:rPr lang="en-US" dirty="0" smtClean="0"/>
              <a:t>Requires a LOS path (Using a millimeter wave fixed wireless link).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0418" name="Picture 2" descr="http://images.slideplayer.com/2/736425/slides/slide_22.jpg"/>
          <p:cNvPicPr>
            <a:picLocks noChangeAspect="1" noChangeArrowheads="1"/>
          </p:cNvPicPr>
          <p:nvPr/>
        </p:nvPicPr>
        <p:blipFill>
          <a:blip r:embed="rId2"/>
          <a:srcRect l="3767" t="18749" r="4826" b="7292"/>
          <a:stretch>
            <a:fillRect/>
          </a:stretch>
        </p:blipFill>
        <p:spPr bwMode="auto">
          <a:xfrm>
            <a:off x="500034" y="714356"/>
            <a:ext cx="8358246" cy="53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 Penetration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500034" y="1285860"/>
            <a:ext cx="835824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Mobile Communication Devices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421484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57373"/>
            <a:ext cx="4286280" cy="41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71604" y="606006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Mobile Station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60600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Base Station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Mobile Telephones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public mobile telephone service in 1946.</a:t>
            </a:r>
          </a:p>
          <a:p>
            <a:r>
              <a:rPr lang="en-IN" dirty="0" smtClean="0"/>
              <a:t>Cellular </a:t>
            </a:r>
            <a:r>
              <a:rPr lang="en-IN" dirty="0" err="1" smtClean="0"/>
              <a:t>radiotechnology</a:t>
            </a:r>
            <a:r>
              <a:rPr lang="en-IN" dirty="0" smtClean="0"/>
              <a:t> during 1950s and 1960s</a:t>
            </a:r>
          </a:p>
          <a:p>
            <a:r>
              <a:rPr lang="en-IN" dirty="0" smtClean="0"/>
              <a:t>First US Cellular Phone System- AMPS-1983</a:t>
            </a:r>
          </a:p>
          <a:p>
            <a:r>
              <a:rPr lang="en-IN" dirty="0" err="1" smtClean="0"/>
              <a:t>USDigital</a:t>
            </a:r>
            <a:r>
              <a:rPr lang="en-IN" dirty="0" smtClean="0"/>
              <a:t> Cellular System-1991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Cellular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805"/>
            <a:ext cx="8229600" cy="4525963"/>
          </a:xfrm>
        </p:spPr>
        <p:txBody>
          <a:bodyPr/>
          <a:lstStyle/>
          <a:p>
            <a:pPr algn="just"/>
            <a:r>
              <a:rPr lang="en-IN" sz="2800" dirty="0" smtClean="0"/>
              <a:t>Explosive growth since the mid of 1990s.</a:t>
            </a:r>
          </a:p>
          <a:p>
            <a:pPr algn="just"/>
            <a:r>
              <a:rPr lang="en-IN" sz="2800" dirty="0" smtClean="0"/>
              <a:t>Subscription increase of 40% or more per year.</a:t>
            </a:r>
          </a:p>
          <a:p>
            <a:pPr lvl="1" algn="just"/>
            <a:r>
              <a:rPr lang="en-IN" sz="2400" dirty="0" smtClean="0"/>
              <a:t>A viable, robust voice and data transport mechanism.</a:t>
            </a:r>
          </a:p>
          <a:p>
            <a:pPr algn="just"/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928934"/>
            <a:ext cx="6858047" cy="364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2G Cellular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Generation</a:t>
            </a:r>
          </a:p>
          <a:p>
            <a:pPr lvl="1"/>
            <a:r>
              <a:rPr lang="en-IN" dirty="0" err="1" smtClean="0"/>
              <a:t>Analog</a:t>
            </a:r>
            <a:endParaRPr lang="en-IN" dirty="0" smtClean="0"/>
          </a:p>
          <a:p>
            <a:pPr lvl="2"/>
            <a:r>
              <a:rPr lang="en-IN" dirty="0" smtClean="0"/>
              <a:t>AMPS,ETACS, JTACS</a:t>
            </a:r>
          </a:p>
          <a:p>
            <a:pPr lvl="1"/>
            <a:r>
              <a:rPr lang="en-IN" dirty="0" smtClean="0"/>
              <a:t>Relied on FDMA/FDD and </a:t>
            </a:r>
            <a:r>
              <a:rPr lang="en-IN" dirty="0" err="1" smtClean="0"/>
              <a:t>analog</a:t>
            </a:r>
            <a:r>
              <a:rPr lang="en-IN" dirty="0" smtClean="0"/>
              <a:t> FM</a:t>
            </a:r>
          </a:p>
          <a:p>
            <a:r>
              <a:rPr lang="en-IN" dirty="0" smtClean="0"/>
              <a:t>Second Generation</a:t>
            </a:r>
          </a:p>
          <a:p>
            <a:pPr lvl="1"/>
            <a:r>
              <a:rPr lang="en-US" dirty="0" smtClean="0"/>
              <a:t>Introduced in the early 1990s.</a:t>
            </a:r>
            <a:endParaRPr lang="en-IN" dirty="0" smtClean="0"/>
          </a:p>
          <a:p>
            <a:pPr lvl="1"/>
            <a:r>
              <a:rPr lang="en-IN" dirty="0" smtClean="0"/>
              <a:t>Digital Modulation formats and TDMA/FDD &amp; CDMA/FDD multiple access techniques.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892"/>
            <a:ext cx="8229600" cy="1143000"/>
          </a:xfrm>
        </p:spPr>
        <p:txBody>
          <a:bodyPr/>
          <a:lstStyle/>
          <a:p>
            <a:r>
              <a:rPr lang="en-IN" dirty="0" smtClean="0"/>
              <a:t>2G Standards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401080" cy="585791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TDMA Standards</a:t>
            </a:r>
          </a:p>
          <a:p>
            <a:pPr lvl="1" algn="just"/>
            <a:r>
              <a:rPr lang="en-IN" dirty="0" smtClean="0"/>
              <a:t>Global System Mobile (GSM)</a:t>
            </a:r>
          </a:p>
          <a:p>
            <a:pPr lvl="2" algn="just"/>
            <a:r>
              <a:rPr lang="en-US" dirty="0" smtClean="0"/>
              <a:t>Supports 8 time slotted users for each 200 kHz radio channel.</a:t>
            </a:r>
            <a:endParaRPr lang="en-IN" dirty="0" smtClean="0"/>
          </a:p>
          <a:p>
            <a:pPr lvl="2" algn="just"/>
            <a:r>
              <a:rPr lang="en-IN" dirty="0" smtClean="0"/>
              <a:t>Europe, Asia, Australia, South America &amp; Some parts of US</a:t>
            </a:r>
          </a:p>
          <a:p>
            <a:pPr lvl="1" algn="just"/>
            <a:r>
              <a:rPr lang="en-IN" dirty="0" smtClean="0"/>
              <a:t>North American Digital Cellular (NADC), Interim Standard 136 (IS-136)</a:t>
            </a:r>
          </a:p>
          <a:p>
            <a:pPr lvl="2" algn="just"/>
            <a:r>
              <a:rPr lang="en-US" dirty="0" smtClean="0"/>
              <a:t>Supports 3 time slotted users for each 30 kHz radio channel.</a:t>
            </a:r>
            <a:endParaRPr lang="en-IN" dirty="0" smtClean="0"/>
          </a:p>
          <a:p>
            <a:pPr lvl="2" algn="just"/>
            <a:r>
              <a:rPr lang="en-IN" dirty="0" smtClean="0"/>
              <a:t>North America, South America, Australia</a:t>
            </a:r>
          </a:p>
          <a:p>
            <a:pPr lvl="1" algn="just"/>
            <a:r>
              <a:rPr lang="en-IN" dirty="0" smtClean="0"/>
              <a:t>Pacific Digital Cellular (PDC)</a:t>
            </a:r>
          </a:p>
          <a:p>
            <a:pPr lvl="2" algn="just"/>
            <a:r>
              <a:rPr lang="en-IN" dirty="0" smtClean="0"/>
              <a:t>Japanese Standard similar to IS-136</a:t>
            </a:r>
          </a:p>
          <a:p>
            <a:pPr algn="just"/>
            <a:r>
              <a:rPr lang="en-IN" dirty="0" smtClean="0"/>
              <a:t>CDMA</a:t>
            </a:r>
          </a:p>
          <a:p>
            <a:pPr lvl="1" algn="just"/>
            <a:r>
              <a:rPr lang="en-IN" dirty="0" smtClean="0"/>
              <a:t>Interim Standard 95 (IS-95) (CDMA one)</a:t>
            </a:r>
          </a:p>
          <a:p>
            <a:pPr lvl="2" algn="just"/>
            <a:r>
              <a:rPr lang="en-US" dirty="0" smtClean="0"/>
              <a:t>Supports 64 users that are orthogonally coded and simultaneously transmitted on each 1.25 MHz channel.</a:t>
            </a:r>
            <a:endParaRPr lang="en-IN" dirty="0" smtClean="0"/>
          </a:p>
          <a:p>
            <a:pPr lvl="2" algn="just"/>
            <a:r>
              <a:rPr lang="en-IN" dirty="0" smtClean="0"/>
              <a:t>North America, Korea, Japan, China, South America &amp; Australia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">
  <a:themeElements>
    <a:clrScheme name="Custom 1">
      <a:dk1>
        <a:srgbClr val="D0FAFF"/>
      </a:dk1>
      <a:lt1>
        <a:srgbClr val="D0FAFF"/>
      </a:lt1>
      <a:dk2>
        <a:srgbClr val="D0FAFF"/>
      </a:dk2>
      <a:lt2>
        <a:srgbClr val="000000"/>
      </a:lt2>
      <a:accent1>
        <a:srgbClr val="006AED"/>
      </a:accent1>
      <a:accent2>
        <a:srgbClr val="0087BF"/>
      </a:accent2>
      <a:accent3>
        <a:srgbClr val="000000"/>
      </a:accent3>
      <a:accent4>
        <a:srgbClr val="9DBB3F"/>
      </a:accent4>
      <a:accent5>
        <a:srgbClr val="C77CC7"/>
      </a:accent5>
      <a:accent6>
        <a:srgbClr val="000000"/>
      </a:accent6>
      <a:hlink>
        <a:srgbClr val="E78707"/>
      </a:hlink>
      <a:folHlink>
        <a:srgbClr val="C618BA"/>
      </a:folHlink>
    </a:clrScheme>
    <a:fontScheme name="Welcome">
      <a:majorFont>
        <a:latin typeface="Book Antiqua"/>
        <a:ea typeface=""/>
        <a:cs typeface=""/>
        <a:font script="Jpan" typeface="ＭＳ Ｐゴシック"/>
        <a:font script="Hang" typeface="돋움"/>
        <a:font script="Hans" typeface="华文中宋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ajorFont>
      <a:min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30000"/>
                <a:hueMod val="100000"/>
              </a:schemeClr>
            </a:gs>
            <a:gs pos="20000">
              <a:schemeClr val="phClr">
                <a:tint val="100000"/>
                <a:shade val="100000"/>
                <a:hueMod val="1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30000"/>
                <a:hueMod val="100000"/>
                <a:satMod val="1600000"/>
              </a:schemeClr>
            </a:gs>
            <a:gs pos="20000">
              <a:schemeClr val="phClr">
                <a:tint val="100000"/>
                <a:shade val="100000"/>
                <a:hueMod val="100000"/>
                <a:satMod val="5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1708</Words>
  <Application>Microsoft Office PowerPoint</Application>
  <PresentationFormat>On-screen Show (4:3)</PresentationFormat>
  <Paragraphs>222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Welcome</vt:lpstr>
      <vt:lpstr>Mobile Computing</vt:lpstr>
      <vt:lpstr>On the way communication</vt:lpstr>
      <vt:lpstr>Contd...</vt:lpstr>
      <vt:lpstr>Market Penetration Data</vt:lpstr>
      <vt:lpstr>Mobile Communication Devices</vt:lpstr>
      <vt:lpstr>Mobile Telephones</vt:lpstr>
      <vt:lpstr>Cellular Communication</vt:lpstr>
      <vt:lpstr>2G Cellular Network</vt:lpstr>
      <vt:lpstr>2G Standards</vt:lpstr>
      <vt:lpstr>Worldwide Subscriber base as a function of cellular technology in late 2001</vt:lpstr>
      <vt:lpstr>Various Upgrade paths for 2G Technologies</vt:lpstr>
      <vt:lpstr>2.5G TDMA Standards</vt:lpstr>
      <vt:lpstr>High Speed Circuit Switched Data (HSCD) for 2.5 GSM</vt:lpstr>
      <vt:lpstr>High Speed Circuit Switched Data (HSCD) for 2.5 GSM</vt:lpstr>
      <vt:lpstr>GPRS for 2.5  GSM and IS-136</vt:lpstr>
      <vt:lpstr>GPRS for 2.5  GSM and IS-136</vt:lpstr>
      <vt:lpstr>GPRS for 2.5  GSM and IS-136</vt:lpstr>
      <vt:lpstr>EDGE for 2.5 GSM and IS-136</vt:lpstr>
      <vt:lpstr>EDGE for 2.5 GSM and IS-136</vt:lpstr>
      <vt:lpstr>EDGE for 2.5 GSM and IS-136</vt:lpstr>
      <vt:lpstr>EDGE for 2.5 GSM and IS-136</vt:lpstr>
      <vt:lpstr>3G Wireless Networks</vt:lpstr>
      <vt:lpstr>3G</vt:lpstr>
      <vt:lpstr>Telecommunication standards</vt:lpstr>
      <vt:lpstr>3G W-CDMA (UMTS)</vt:lpstr>
      <vt:lpstr>UMTS</vt:lpstr>
      <vt:lpstr>UMTS</vt:lpstr>
      <vt:lpstr>UMTS</vt:lpstr>
      <vt:lpstr>3G CDMA2000</vt:lpstr>
      <vt:lpstr>CDMA2000</vt:lpstr>
      <vt:lpstr>CDMA2000</vt:lpstr>
      <vt:lpstr>CDMA2000</vt:lpstr>
      <vt:lpstr>CDMA2000</vt:lpstr>
      <vt:lpstr>3G TD-SCDMA</vt:lpstr>
      <vt:lpstr>Wireless Local Loop (WLL)&amp;LMDS</vt:lpstr>
      <vt:lpstr>Slide 36</vt:lpstr>
      <vt:lpstr>Slide 37</vt:lpstr>
      <vt:lpstr>Local Multipoint Distribution Service 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AMEL</dc:creator>
  <cp:lastModifiedBy>Amel</cp:lastModifiedBy>
  <cp:revision>135</cp:revision>
  <dcterms:created xsi:type="dcterms:W3CDTF">2015-11-23T13:23:57Z</dcterms:created>
  <dcterms:modified xsi:type="dcterms:W3CDTF">2016-02-11T16:58:27Z</dcterms:modified>
</cp:coreProperties>
</file>