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  <p:sldId id="289" r:id="rId31"/>
    <p:sldId id="286" r:id="rId32"/>
    <p:sldId id="290" r:id="rId33"/>
    <p:sldId id="291" r:id="rId34"/>
    <p:sldId id="292" r:id="rId35"/>
    <p:sldId id="293" r:id="rId36"/>
    <p:sldId id="294" r:id="rId37"/>
    <p:sldId id="296" r:id="rId38"/>
    <p:sldId id="295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80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953B-5E90-478B-93D8-03ED64CB7D87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595-F371-4523-8349-501BE2313D2A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D7E1-726A-413B-A4A1-9473A3F9B5E4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AEA-52B6-45E1-8001-D44E93C67CBF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BEFB-7017-49D7-AC64-4471ECE1927B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9DFA-AB8B-4BC8-B97B-EFA639A68D9D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0CE-23C6-4F65-A95B-FE29461826EF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0CA-8021-46C2-B0E5-95F6519F5DCE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AF71-E57B-4AB7-83C7-07CDD5D2E275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DCB0-4108-4DB7-87DC-2BC132F53BF2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C899-494B-430B-B7B5-E2CD797218FB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8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FCD0-0B1E-4658-B88E-76AC5FCC9C56}" type="datetime1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7534930" cy="766762"/>
          </a:xfrm>
        </p:spPr>
        <p:txBody>
          <a:bodyPr>
            <a:normAutofit/>
          </a:bodyPr>
          <a:lstStyle/>
          <a:p>
            <a:r>
              <a:rPr lang="en-IN" dirty="0" smtClean="0"/>
              <a:t>Cellular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i="1" dirty="0" smtClean="0"/>
              <a:t>S/I relates the cluster size N, which in turn determines the overall capacity </a:t>
            </a:r>
            <a:r>
              <a:rPr lang="en-IN" dirty="0" smtClean="0"/>
              <a:t>of the system</a:t>
            </a:r>
          </a:p>
          <a:p>
            <a:pPr algn="just"/>
            <a:r>
              <a:rPr lang="en-US" dirty="0" smtClean="0"/>
              <a:t>Example</a:t>
            </a:r>
          </a:p>
          <a:p>
            <a:pPr lvl="1" algn="just"/>
            <a:r>
              <a:rPr lang="en-IN" dirty="0" smtClean="0"/>
              <a:t>For the U.S. AMPS sufficient voice quality is provided when </a:t>
            </a:r>
            <a:r>
              <a:rPr lang="en-IN" i="1" dirty="0" smtClean="0"/>
              <a:t>S/I is greater than or equal </a:t>
            </a:r>
            <a:r>
              <a:rPr lang="en-IN" dirty="0" smtClean="0"/>
              <a:t>to 18 dB.</a:t>
            </a:r>
          </a:p>
          <a:p>
            <a:pPr lvl="1" algn="just"/>
            <a:r>
              <a:rPr lang="en-IN" dirty="0" smtClean="0"/>
              <a:t>To meet this requirement, the cluster size </a:t>
            </a:r>
            <a:r>
              <a:rPr lang="en-IN" i="1" dirty="0" smtClean="0"/>
              <a:t>N should be at least 6.49, assuming a path loss exponent n = 4.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Illustration of the first tier of co-channel cells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42955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IN" dirty="0" smtClean="0"/>
              <a:t>In terms of the co-channel reuse ratio </a:t>
            </a:r>
            <a:r>
              <a:rPr lang="en-IN" i="1" dirty="0" smtClean="0"/>
              <a:t>Q</a:t>
            </a:r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IN" i="1" dirty="0" smtClean="0"/>
              <a:t>Worst case S/I for the example =49.56=17</a:t>
            </a:r>
          </a:p>
          <a:p>
            <a:pPr lvl="1" algn="just"/>
            <a:r>
              <a:rPr lang="en-US" i="1" dirty="0" smtClean="0"/>
              <a:t>Less than 18dB</a:t>
            </a:r>
            <a:endParaRPr lang="en-IN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0974" y="1857364"/>
            <a:ext cx="4125538" cy="83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0929" y="3395664"/>
            <a:ext cx="4145583" cy="77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-1"/>
            <a:ext cx="8215370" cy="645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Typically, about 5% of the entire mobile spectrum is devoted to control channels.</a:t>
            </a:r>
          </a:p>
          <a:p>
            <a:r>
              <a:rPr lang="en-IN" dirty="0" smtClean="0"/>
              <a:t>Control channels are generally not allowed to be used as voice channels, and vice versa.</a:t>
            </a:r>
          </a:p>
          <a:p>
            <a:r>
              <a:rPr lang="en-IN" dirty="0" smtClean="0"/>
              <a:t>Frequency reuse strategy applied to control channels is different and generally more conservative.</a:t>
            </a:r>
          </a:p>
          <a:p>
            <a:r>
              <a:rPr lang="en-US" dirty="0" smtClean="0"/>
              <a:t>Need more care in CDMA.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EB501-0FED-4397-A3B0-BA77F8E3121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Adjacent Channel Interference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401080" cy="4768865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Interference resulting from signals which are adjacent in frequency to the desired signal.</a:t>
            </a:r>
          </a:p>
          <a:p>
            <a:pPr lvl="1" algn="just"/>
            <a:r>
              <a:rPr lang="en-IN" sz="2400" dirty="0" smtClean="0"/>
              <a:t>Results from imperfect receiver filters.</a:t>
            </a:r>
          </a:p>
          <a:p>
            <a:pPr algn="just"/>
            <a:r>
              <a:rPr lang="en-AU" dirty="0" smtClean="0"/>
              <a:t>Near Far effect</a:t>
            </a:r>
          </a:p>
          <a:p>
            <a:pPr lvl="1" algn="just"/>
            <a:r>
              <a:rPr lang="en-AU" sz="2400" dirty="0" smtClean="0"/>
              <a:t>Particularly severe when the mobile is far away from its BS and very near to an adjacent channel transmitter.</a:t>
            </a:r>
          </a:p>
          <a:p>
            <a:pPr lvl="1" algn="just"/>
            <a:r>
              <a:rPr lang="en-AU" sz="2400" dirty="0" smtClean="0"/>
              <a:t>Also happens when a mobile close to BS uses a channel which is adjacent to a very weak mobile transmitting to the same 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AU" dirty="0" smtClean="0"/>
              <a:t>ACI can be reduced by careful filtering and  frequency assignment</a:t>
            </a:r>
          </a:p>
          <a:p>
            <a:pPr algn="just"/>
            <a:r>
              <a:rPr lang="en-AU" dirty="0" smtClean="0"/>
              <a:t>As a cell only has a fraction of channels, these channels do not have to be adjacent in frequency</a:t>
            </a:r>
          </a:p>
          <a:p>
            <a:pPr algn="just"/>
            <a:r>
              <a:rPr lang="en-AU" dirty="0" smtClean="0"/>
              <a:t>ACI is reduced if we maximize the separation between adjacent channels in a cell</a:t>
            </a:r>
          </a:p>
          <a:p>
            <a:pPr algn="just"/>
            <a:r>
              <a:rPr lang="en-AU" dirty="0" smtClean="0"/>
              <a:t>Power control of all mobiles</a:t>
            </a:r>
          </a:p>
          <a:p>
            <a:pPr lvl="1" algn="just"/>
            <a:r>
              <a:rPr lang="en-IN" dirty="0" smtClean="0"/>
              <a:t>Under constant control by the serving base stations</a:t>
            </a:r>
          </a:p>
          <a:p>
            <a:pPr lvl="1" algn="just"/>
            <a:r>
              <a:rPr lang="en-IN" smtClean="0"/>
              <a:t>Helps prolong battery life and reduces the reverse channel </a:t>
            </a:r>
            <a:r>
              <a:rPr lang="en-IN" i="1" smtClean="0"/>
              <a:t>S/I in the system</a:t>
            </a:r>
            <a:endParaRPr lang="en-AU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Trunking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err="1" smtClean="0"/>
              <a:t>Trunking</a:t>
            </a:r>
            <a:r>
              <a:rPr lang="en-IN" dirty="0" smtClean="0"/>
              <a:t> system : Accommodate a large number of users in a limited radio spectrum</a:t>
            </a:r>
          </a:p>
          <a:p>
            <a:pPr lvl="1" algn="just"/>
            <a:r>
              <a:rPr lang="en-IN" dirty="0" smtClean="0"/>
              <a:t>Providing access to each user, on demand, from a pool of available channels.	</a:t>
            </a:r>
          </a:p>
          <a:p>
            <a:pPr algn="just"/>
            <a:r>
              <a:rPr lang="en-IN" dirty="0" smtClean="0"/>
              <a:t>When a particular user requests service and all of the radio channels are already in use, </a:t>
            </a:r>
          </a:p>
          <a:p>
            <a:pPr lvl="1" algn="just"/>
            <a:r>
              <a:rPr lang="en-IN" dirty="0" smtClean="0"/>
              <a:t>The user is blocked, or denied access to the system. </a:t>
            </a:r>
          </a:p>
          <a:p>
            <a:pPr lvl="1" algn="just"/>
            <a:r>
              <a:rPr lang="en-IN" dirty="0" smtClean="0"/>
              <a:t>A queue may be used to hold the requesting users until a channel becomes available.</a:t>
            </a:r>
          </a:p>
          <a:p>
            <a:pPr lvl="1"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Terms Used in </a:t>
            </a:r>
            <a:r>
              <a:rPr lang="en-IN" dirty="0" err="1" smtClean="0"/>
              <a:t>Trunking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Set-up Time : The time required to allocate a radio  channel to a user.</a:t>
            </a:r>
          </a:p>
          <a:p>
            <a:pPr algn="just"/>
            <a:r>
              <a:rPr lang="en-IN" dirty="0" smtClean="0"/>
              <a:t>Blocked Call : Call which can’t be completed at time of request, due to congestion.</a:t>
            </a:r>
          </a:p>
          <a:p>
            <a:pPr algn="just"/>
            <a:r>
              <a:rPr lang="en-IN" dirty="0" smtClean="0"/>
              <a:t>Holding Time: Average duration of a typical call. Denoted by H (in second).</a:t>
            </a:r>
          </a:p>
          <a:p>
            <a:pPr algn="just"/>
            <a:r>
              <a:rPr lang="en-IN" dirty="0" smtClean="0"/>
              <a:t>Traffic Intensity: Measure of channel time utilization, which is the average channel occupancy measured in </a:t>
            </a:r>
            <a:r>
              <a:rPr lang="en-IN" dirty="0" err="1" smtClean="0"/>
              <a:t>Erlangs</a:t>
            </a:r>
            <a:r>
              <a:rPr lang="en-IN" dirty="0" smtClean="0"/>
              <a:t>. </a:t>
            </a:r>
          </a:p>
          <a:p>
            <a:pPr lvl="1" algn="just"/>
            <a:r>
              <a:rPr lang="en-IN" dirty="0" smtClean="0"/>
              <a:t>This is a dimensionless quantity and may be used to measure the time utilization of single or multiple channels. Denoted by A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IN" dirty="0" smtClean="0"/>
              <a:t>Load: Traffic intensity across the entire trunked radio system, measured in </a:t>
            </a:r>
            <a:r>
              <a:rPr lang="en-IN" dirty="0" err="1" smtClean="0"/>
              <a:t>Erlangs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Grade of Service(GOS): A measure of congestion which is specified as the probability of a call being blocked (</a:t>
            </a:r>
            <a:r>
              <a:rPr lang="en-IN" dirty="0" err="1" smtClean="0"/>
              <a:t>Erlang</a:t>
            </a:r>
            <a:r>
              <a:rPr lang="en-IN" dirty="0" smtClean="0"/>
              <a:t> B), or the probability of a call being delayed beyond a certain amount of time (</a:t>
            </a:r>
            <a:r>
              <a:rPr lang="en-IN" dirty="0" err="1" smtClean="0"/>
              <a:t>Erlang</a:t>
            </a:r>
            <a:r>
              <a:rPr lang="en-IN" dirty="0" smtClean="0"/>
              <a:t> C).</a:t>
            </a:r>
          </a:p>
          <a:p>
            <a:pPr algn="just"/>
            <a:r>
              <a:rPr lang="en-IN" dirty="0" smtClean="0"/>
              <a:t>Request Rate: The average number of call requests per unit time. Denoted by μ second</a:t>
            </a:r>
            <a:r>
              <a:rPr lang="en-IN" baseline="30000" dirty="0" smtClean="0"/>
              <a:t>-1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Interference and System Capacity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Major limiting factor in the performance of cellular radio systems. </a:t>
            </a:r>
          </a:p>
          <a:p>
            <a:pPr algn="just"/>
            <a:r>
              <a:rPr lang="en-IN" dirty="0" smtClean="0"/>
              <a:t>Sources of interference</a:t>
            </a:r>
          </a:p>
          <a:p>
            <a:pPr lvl="1" algn="just"/>
            <a:r>
              <a:rPr lang="en-IN" dirty="0" smtClean="0"/>
              <a:t>Another mobile in the same cell, </a:t>
            </a:r>
          </a:p>
          <a:p>
            <a:pPr lvl="1" algn="just"/>
            <a:r>
              <a:rPr lang="en-IN" dirty="0" smtClean="0"/>
              <a:t>A call in progress in a neighbouring cell, </a:t>
            </a:r>
          </a:p>
          <a:p>
            <a:pPr lvl="1" algn="just"/>
            <a:r>
              <a:rPr lang="en-IN" dirty="0" smtClean="0"/>
              <a:t>Other base stations operating in the same frequency band, </a:t>
            </a:r>
          </a:p>
          <a:p>
            <a:pPr lvl="1" algn="just"/>
            <a:r>
              <a:rPr lang="en-IN" dirty="0" smtClean="0"/>
              <a:t>Any non-cellular system which inadvertently leaks energy into the cellular frequency band.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Grade of Service(GOS)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Measure of the ability of a user to access a trunked system during the busiest hour.</a:t>
            </a:r>
          </a:p>
          <a:p>
            <a:pPr lvl="1" algn="just"/>
            <a:r>
              <a:rPr lang="en-IN" dirty="0" smtClean="0"/>
              <a:t>A benchmark used to define the desired performance of a particular trunked system</a:t>
            </a:r>
            <a:r>
              <a:rPr lang="en-IN" dirty="0" smtClean="0"/>
              <a:t>.</a:t>
            </a:r>
          </a:p>
          <a:p>
            <a:pPr algn="just"/>
            <a:r>
              <a:rPr lang="en-IN" i="1" dirty="0" smtClean="0"/>
              <a:t>GOS is typically </a:t>
            </a:r>
            <a:r>
              <a:rPr lang="en-IN" i="1" dirty="0" smtClean="0"/>
              <a:t>given </a:t>
            </a:r>
            <a:r>
              <a:rPr lang="en-IN" dirty="0" smtClean="0"/>
              <a:t>as </a:t>
            </a:r>
            <a:r>
              <a:rPr lang="en-IN" dirty="0" smtClean="0"/>
              <a:t>the likelihood that </a:t>
            </a:r>
            <a:r>
              <a:rPr lang="en-IN" dirty="0" smtClean="0"/>
              <a:t>a</a:t>
            </a:r>
          </a:p>
          <a:p>
            <a:pPr lvl="1" algn="just"/>
            <a:r>
              <a:rPr lang="en-IN" dirty="0" smtClean="0"/>
              <a:t>Call </a:t>
            </a:r>
            <a:r>
              <a:rPr lang="en-IN" dirty="0" smtClean="0"/>
              <a:t>is blocked</a:t>
            </a:r>
            <a:r>
              <a:rPr lang="en-IN" dirty="0" smtClean="0"/>
              <a:t>,</a:t>
            </a:r>
          </a:p>
          <a:p>
            <a:pPr lvl="1" algn="just"/>
            <a:r>
              <a:rPr lang="en-IN" dirty="0" smtClean="0"/>
              <a:t>Call </a:t>
            </a:r>
            <a:r>
              <a:rPr lang="en-IN" dirty="0" smtClean="0"/>
              <a:t>experiencing a delay </a:t>
            </a:r>
            <a:r>
              <a:rPr lang="en-IN" dirty="0" smtClean="0"/>
              <a:t>greater than </a:t>
            </a:r>
            <a:r>
              <a:rPr lang="en-IN" dirty="0" smtClean="0"/>
              <a:t>a certain queuing time.</a:t>
            </a:r>
            <a:endParaRPr lang="en-IN" dirty="0" smtClean="0"/>
          </a:p>
          <a:p>
            <a:pPr lvl="1"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Computation of GOS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476886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The traffic intensity offered by each user;</a:t>
            </a:r>
          </a:p>
          <a:p>
            <a:pPr algn="just">
              <a:buNone/>
            </a:pPr>
            <a:r>
              <a:rPr lang="en-IN" dirty="0" smtClean="0"/>
              <a:t>				A</a:t>
            </a:r>
            <a:r>
              <a:rPr lang="en-IN" sz="2400" dirty="0" smtClean="0"/>
              <a:t>u</a:t>
            </a:r>
            <a:r>
              <a:rPr lang="en-IN" dirty="0" smtClean="0"/>
              <a:t>=</a:t>
            </a:r>
            <a:r>
              <a:rPr lang="el-GR" dirty="0" smtClean="0"/>
              <a:t>λ</a:t>
            </a:r>
            <a:r>
              <a:rPr lang="en-IN" dirty="0" smtClean="0"/>
              <a:t>H</a:t>
            </a:r>
          </a:p>
          <a:p>
            <a:pPr lvl="1" algn="just"/>
            <a:r>
              <a:rPr lang="en-IN" dirty="0" smtClean="0"/>
              <a:t>λ: average number of call request per unit time for each user.</a:t>
            </a:r>
          </a:p>
          <a:p>
            <a:pPr lvl="1" algn="just"/>
            <a:r>
              <a:rPr lang="en-IN" dirty="0" smtClean="0"/>
              <a:t>H: average duration of a call.</a:t>
            </a:r>
          </a:p>
          <a:p>
            <a:pPr algn="just"/>
            <a:r>
              <a:rPr lang="en-IN" dirty="0" smtClean="0"/>
              <a:t>A system containing U users and an unspecified number of channels; the total offered traffic intensity;</a:t>
            </a:r>
          </a:p>
          <a:p>
            <a:pPr algn="just">
              <a:buNone/>
            </a:pPr>
            <a:r>
              <a:rPr lang="en-IN" dirty="0" smtClean="0"/>
              <a:t>				</a:t>
            </a:r>
            <a:r>
              <a:rPr lang="en-IN" dirty="0" smtClean="0"/>
              <a:t>A=</a:t>
            </a:r>
            <a:r>
              <a:rPr lang="en-IN" dirty="0" err="1" smtClean="0"/>
              <a:t>UA</a:t>
            </a:r>
            <a:r>
              <a:rPr lang="en-IN" sz="2400" dirty="0" err="1" smtClean="0"/>
              <a:t>u</a:t>
            </a:r>
            <a:endParaRPr lang="en-IN" sz="2400" dirty="0" smtClean="0"/>
          </a:p>
          <a:p>
            <a:pPr algn="just"/>
            <a:r>
              <a:rPr lang="en-IN" dirty="0" smtClean="0"/>
              <a:t>In a C channel trunked system, if the traffic is equally </a:t>
            </a:r>
            <a:r>
              <a:rPr lang="en-IN" dirty="0" smtClean="0"/>
              <a:t>distributed </a:t>
            </a:r>
            <a:r>
              <a:rPr lang="en-IN" dirty="0" smtClean="0"/>
              <a:t>among the channels, then the traffic intensity per channel;</a:t>
            </a:r>
          </a:p>
          <a:p>
            <a:pPr algn="just">
              <a:buNone/>
            </a:pPr>
            <a:r>
              <a:rPr lang="en-IN" dirty="0" smtClean="0"/>
              <a:t>				A</a:t>
            </a:r>
            <a:r>
              <a:rPr lang="en-IN" sz="2400" dirty="0" smtClean="0"/>
              <a:t>c</a:t>
            </a:r>
            <a:r>
              <a:rPr lang="en-IN" dirty="0" smtClean="0"/>
              <a:t>=</a:t>
            </a:r>
            <a:r>
              <a:rPr lang="en-IN" dirty="0" err="1" smtClean="0"/>
              <a:t>UA</a:t>
            </a:r>
            <a:r>
              <a:rPr lang="en-IN" sz="2400" dirty="0" err="1" smtClean="0"/>
              <a:t>u</a:t>
            </a:r>
            <a:r>
              <a:rPr lang="en-IN" dirty="0" smtClean="0"/>
              <a:t>/C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Trunked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Blocked calls </a:t>
            </a:r>
            <a:r>
              <a:rPr lang="en-IN" dirty="0" smtClean="0"/>
              <a:t>cleared </a:t>
            </a:r>
            <a:r>
              <a:rPr lang="en-IN" dirty="0" smtClean="0"/>
              <a:t> - No </a:t>
            </a:r>
            <a:r>
              <a:rPr lang="en-IN" dirty="0" smtClean="0"/>
              <a:t>queuing for call requests:</a:t>
            </a:r>
          </a:p>
          <a:p>
            <a:pPr lvl="1" algn="just"/>
            <a:r>
              <a:rPr lang="en-IN" dirty="0" smtClean="0"/>
              <a:t>For every user who requests service, it is assumed there is no setup time  and the user is given immediate access to a channel if one is available.</a:t>
            </a:r>
          </a:p>
          <a:p>
            <a:pPr lvl="1" algn="just"/>
            <a:r>
              <a:rPr lang="en-IN" dirty="0" smtClean="0"/>
              <a:t>If no channels are available, the requesting user is blocked without access and is free to try again later.</a:t>
            </a:r>
          </a:p>
          <a:p>
            <a:pPr lvl="1" algn="just"/>
            <a:r>
              <a:rPr lang="en-IN" dirty="0" smtClean="0"/>
              <a:t>GOS</a:t>
            </a:r>
            <a:r>
              <a:rPr lang="en-IN" dirty="0" smtClean="0"/>
              <a:t>: </a:t>
            </a:r>
            <a:r>
              <a:rPr lang="en-IN" dirty="0" err="1" smtClean="0"/>
              <a:t>Erlang</a:t>
            </a:r>
            <a:r>
              <a:rPr lang="en-IN" dirty="0" smtClean="0"/>
              <a:t> B formula determines the probability that a call is blocked.</a:t>
            </a:r>
          </a:p>
          <a:p>
            <a:pPr algn="just"/>
            <a:r>
              <a:rPr lang="en-IN" dirty="0" smtClean="0"/>
              <a:t>Blocked calls </a:t>
            </a:r>
            <a:r>
              <a:rPr lang="en-IN" dirty="0" smtClean="0"/>
              <a:t>delayed </a:t>
            </a:r>
            <a:r>
              <a:rPr lang="en-IN" dirty="0" smtClean="0"/>
              <a:t> - A </a:t>
            </a:r>
            <a:r>
              <a:rPr lang="en-IN" dirty="0" smtClean="0"/>
              <a:t>queue </a:t>
            </a:r>
            <a:r>
              <a:rPr lang="en-IN" dirty="0" smtClean="0"/>
              <a:t>is </a:t>
            </a:r>
            <a:r>
              <a:rPr lang="en-IN" dirty="0" smtClean="0"/>
              <a:t>provided.</a:t>
            </a:r>
            <a:endParaRPr lang="en-IN" dirty="0" smtClean="0"/>
          </a:p>
          <a:p>
            <a:pPr lvl="1" algn="just"/>
            <a:r>
              <a:rPr lang="en-IN" dirty="0" smtClean="0"/>
              <a:t>If a channel is not available immediately, the call request may be delayed until a channel becomes available.</a:t>
            </a:r>
          </a:p>
          <a:p>
            <a:pPr lvl="1" algn="just"/>
            <a:r>
              <a:rPr lang="en-IN" dirty="0" smtClean="0"/>
              <a:t>GOS</a:t>
            </a:r>
            <a:r>
              <a:rPr lang="en-IN" dirty="0" smtClean="0"/>
              <a:t>: </a:t>
            </a:r>
            <a:r>
              <a:rPr lang="en-IN" dirty="0" err="1" smtClean="0"/>
              <a:t>Erlang</a:t>
            </a:r>
            <a:r>
              <a:rPr lang="en-IN" dirty="0" smtClean="0"/>
              <a:t> C formula gives the likelihood that a call is initially denied access to the system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Blocked Calls Cleared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Blocking Probability -- </a:t>
            </a:r>
            <a:r>
              <a:rPr lang="en-IN" dirty="0" err="1" smtClean="0"/>
              <a:t>Erlang</a:t>
            </a:r>
            <a:r>
              <a:rPr lang="en-IN" dirty="0" smtClean="0"/>
              <a:t> B Formula</a:t>
            </a:r>
            <a:r>
              <a:rPr lang="en-IN" dirty="0" smtClean="0"/>
              <a:t>:</a:t>
            </a:r>
          </a:p>
          <a:p>
            <a:pPr lvl="8" algn="just"/>
            <a:r>
              <a:rPr lang="en-US" dirty="0" smtClean="0"/>
              <a:t>C = Number of Trunked channels</a:t>
            </a:r>
          </a:p>
          <a:p>
            <a:pPr lvl="8" algn="just"/>
            <a:r>
              <a:rPr lang="en-US" dirty="0" smtClean="0"/>
              <a:t>A = Total offered traffic</a:t>
            </a:r>
          </a:p>
          <a:p>
            <a:pPr lvl="8" algn="just"/>
            <a:r>
              <a:rPr lang="en-US" dirty="0" smtClean="0"/>
              <a:t>K = Channels in use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Assumed to be</a:t>
            </a:r>
          </a:p>
          <a:p>
            <a:pPr lvl="1" algn="just"/>
            <a:r>
              <a:rPr lang="en-IN" dirty="0" smtClean="0"/>
              <a:t>There are infinite number of users.</a:t>
            </a:r>
          </a:p>
          <a:p>
            <a:pPr lvl="1" algn="just"/>
            <a:r>
              <a:rPr lang="en-IN" dirty="0" smtClean="0"/>
              <a:t>Call requests are </a:t>
            </a:r>
            <a:r>
              <a:rPr lang="en-IN" dirty="0" err="1" smtClean="0"/>
              <a:t>memoryless</a:t>
            </a:r>
            <a:r>
              <a:rPr lang="en-IN" dirty="0" smtClean="0"/>
              <a:t>; both new and blocked users may request a channel at any time.</a:t>
            </a:r>
          </a:p>
          <a:p>
            <a:pPr lvl="1" algn="just"/>
            <a:r>
              <a:rPr lang="en-IN" dirty="0" smtClean="0"/>
              <a:t>Service time of a user is exponentially distributed</a:t>
            </a:r>
          </a:p>
          <a:p>
            <a:pPr lvl="1" algn="just"/>
            <a:r>
              <a:rPr lang="en-IN" dirty="0" smtClean="0"/>
              <a:t>Traffic requests are described by Poisson model.</a:t>
            </a:r>
          </a:p>
          <a:p>
            <a:pPr lvl="1" algn="just"/>
            <a:r>
              <a:rPr lang="en-IN" dirty="0" smtClean="0"/>
              <a:t>Inter-arrival times of call requests are independent </a:t>
            </a:r>
            <a:r>
              <a:rPr lang="en-IN" dirty="0" smtClean="0"/>
              <a:t>and exponentially distributed.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71060"/>
            <a:ext cx="3000396" cy="13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Blocked Calls Delayed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Erlang</a:t>
            </a:r>
            <a:r>
              <a:rPr lang="en-IN" dirty="0" smtClean="0"/>
              <a:t> C Formula – the likelihood of a call is initially denied to access a channel: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2700338"/>
            <a:ext cx="61150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429132"/>
            <a:ext cx="70770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average delay D for all calls in a queued system is given by: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average delay for those calls which are queued is given by: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786058"/>
            <a:ext cx="3562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5072074"/>
            <a:ext cx="13620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Trunking</a:t>
            </a:r>
            <a:r>
              <a:rPr lang="en-IN" dirty="0" smtClean="0"/>
              <a:t> 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measure of the number of users which can be offered a particular GOS with a particular configuration of fixed channels.</a:t>
            </a:r>
          </a:p>
          <a:p>
            <a:pPr algn="just"/>
            <a:r>
              <a:rPr lang="en-IN" dirty="0" smtClean="0"/>
              <a:t>The way in which channels are grouped can substantially alter the number of users handled by a trunked system.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Improving Capacity in Cellular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Adding New Channels</a:t>
            </a:r>
          </a:p>
          <a:p>
            <a:r>
              <a:rPr lang="en-IN" dirty="0" smtClean="0"/>
              <a:t>Frequency borrowing</a:t>
            </a:r>
          </a:p>
          <a:p>
            <a:r>
              <a:rPr lang="en-IN" dirty="0" smtClean="0"/>
              <a:t>Change of Cell Pattern</a:t>
            </a:r>
          </a:p>
          <a:p>
            <a:r>
              <a:rPr lang="en-IN" dirty="0" smtClean="0"/>
              <a:t>Cell </a:t>
            </a:r>
            <a:r>
              <a:rPr lang="en-IN" dirty="0" smtClean="0"/>
              <a:t>Splitting</a:t>
            </a:r>
          </a:p>
          <a:p>
            <a:r>
              <a:rPr lang="en-IN" dirty="0" smtClean="0"/>
              <a:t>Sectoring </a:t>
            </a:r>
          </a:p>
          <a:p>
            <a:r>
              <a:rPr lang="en-IN" dirty="0" smtClean="0"/>
              <a:t>Repeaters for Range Extension</a:t>
            </a:r>
          </a:p>
          <a:p>
            <a:r>
              <a:rPr lang="en-IN" dirty="0" smtClean="0"/>
              <a:t>Coverage </a:t>
            </a:r>
            <a:r>
              <a:rPr lang="en-IN" dirty="0" smtClean="0"/>
              <a:t>zone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F21D2-55C4-4AEB-B6C8-17E09EECDD2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Cell Splitting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714356"/>
            <a:ext cx="8572560" cy="5411807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The process of subdividing a congested cell into smaller cells, </a:t>
            </a:r>
          </a:p>
          <a:p>
            <a:pPr lvl="1" algn="just"/>
            <a:r>
              <a:rPr lang="en-IN" dirty="0" smtClean="0"/>
              <a:t>With its own base station </a:t>
            </a:r>
          </a:p>
          <a:p>
            <a:pPr lvl="1" algn="just"/>
            <a:r>
              <a:rPr lang="en-IN" dirty="0" smtClean="0"/>
              <a:t>With a corresponding reduction in antenna height and transmitter power.</a:t>
            </a:r>
          </a:p>
          <a:p>
            <a:pPr algn="just"/>
            <a:r>
              <a:rPr lang="en-US" dirty="0" smtClean="0"/>
              <a:t>Cell splitting (smaller microcells) is usually done on </a:t>
            </a:r>
            <a:r>
              <a:rPr lang="en-US" dirty="0" smtClean="0"/>
              <a:t>demand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IN" dirty="0" smtClean="0"/>
              <a:t>The co-channel reuse ratio D/R kept unchanged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Splitting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430660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643050"/>
            <a:ext cx="4214842" cy="448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Voice channels </a:t>
            </a:r>
          </a:p>
          <a:p>
            <a:pPr lvl="1" algn="just"/>
            <a:r>
              <a:rPr lang="en-IN" dirty="0" smtClean="0"/>
              <a:t>Causes cross talk</a:t>
            </a:r>
          </a:p>
          <a:p>
            <a:pPr algn="just"/>
            <a:r>
              <a:rPr lang="en-IN" dirty="0" smtClean="0"/>
              <a:t>Control channels,</a:t>
            </a:r>
          </a:p>
          <a:p>
            <a:pPr lvl="1" algn="just"/>
            <a:r>
              <a:rPr lang="en-IN" dirty="0" smtClean="0"/>
              <a:t>Leads to missed and blocked calls due to errors in the digital signalling.</a:t>
            </a:r>
          </a:p>
          <a:p>
            <a:pPr algn="just"/>
            <a:r>
              <a:rPr lang="en-IN" dirty="0" smtClean="0"/>
              <a:t>More severe in urban areas</a:t>
            </a:r>
          </a:p>
          <a:p>
            <a:pPr algn="just"/>
            <a:r>
              <a:rPr lang="en-IN" dirty="0" smtClean="0"/>
              <a:t>A major bottleneck in increasing capacity and is often responsible for dropped calls.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Ensure that the frequency reuse plan for the new microcells behaves exactly as for the original cells.</a:t>
            </a:r>
          </a:p>
          <a:p>
            <a:pPr algn="just"/>
            <a:r>
              <a:rPr lang="en-IN" dirty="0" smtClean="0"/>
              <a:t>Splitting process continues until all the channels in an area are used in the lower power group.</a:t>
            </a:r>
          </a:p>
          <a:p>
            <a:pPr lvl="1" algn="just"/>
            <a:r>
              <a:rPr lang="en-IN" i="1" dirty="0" smtClean="0"/>
              <a:t>Antenna </a:t>
            </a:r>
            <a:r>
              <a:rPr lang="en-IN" i="1" dirty="0" err="1" smtClean="0"/>
              <a:t>downtilting</a:t>
            </a:r>
            <a:r>
              <a:rPr lang="en-IN" i="1" dirty="0" smtClean="0"/>
              <a:t>, which deliberately focuses radiated </a:t>
            </a:r>
            <a:r>
              <a:rPr lang="en-IN" dirty="0" smtClean="0"/>
              <a:t>energy from the base station toward the ground, is often used to limit the radio coverage of newly formed microcells.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6F991-9700-4500-8B85-0B79E80DE6F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Cell Splitting Drawbacks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572560" cy="5197493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dirty="0" smtClean="0"/>
              <a:t>In practice not all cells are split simultaneously, therefore we may have cells of different sizes.</a:t>
            </a:r>
          </a:p>
          <a:p>
            <a:pPr algn="just" eaLnBrk="1" hangingPunct="1"/>
            <a:r>
              <a:rPr lang="en-US" dirty="0" smtClean="0"/>
              <a:t>Also the handoff between the cells and microcells has to be taken care off so that high speed and low speed mobiles are equally served.</a:t>
            </a:r>
          </a:p>
          <a:p>
            <a:pPr algn="just" eaLnBrk="1" hangingPunct="1"/>
            <a:r>
              <a:rPr lang="en-US" dirty="0" smtClean="0"/>
              <a:t>Decreasing cell size results in more handoffs per call and higher processing load per subscriber. Thus, the handoff rate will increase exponentially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Sectoring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technique for decreasing co-channel interference and thus increasing system capacity by using directional antennas.</a:t>
            </a:r>
          </a:p>
          <a:p>
            <a:pPr algn="just"/>
            <a:r>
              <a:rPr lang="en-IN" dirty="0" smtClean="0"/>
              <a:t>The co-channel interference in a cellular system may be decreased by replacing a single </a:t>
            </a:r>
            <a:r>
              <a:rPr lang="en-IN" dirty="0" err="1" smtClean="0"/>
              <a:t>omnidirectional</a:t>
            </a:r>
            <a:r>
              <a:rPr lang="en-IN" dirty="0" smtClean="0"/>
              <a:t> antenna at the base station by several directional antennas, each radiating within a specified sector.</a:t>
            </a:r>
          </a:p>
          <a:p>
            <a:pPr algn="just"/>
            <a:r>
              <a:rPr lang="en-IN" dirty="0" smtClean="0"/>
              <a:t>The cell radius kept unchanged.</a:t>
            </a:r>
          </a:p>
          <a:p>
            <a:pPr algn="just"/>
            <a:r>
              <a:rPr lang="en-IN" dirty="0" smtClean="0"/>
              <a:t>The </a:t>
            </a:r>
            <a:r>
              <a:rPr lang="en-IN" i="1" dirty="0" smtClean="0"/>
              <a:t>D/R ratio is decreased.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550072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571612"/>
            <a:ext cx="289083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Reduction of interference from  co-channel cells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61903"/>
            <a:ext cx="7643866" cy="503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Sectoring uses more than one antenna per base station,</a:t>
            </a:r>
          </a:p>
          <a:p>
            <a:pPr lvl="1" algn="just"/>
            <a:r>
              <a:rPr lang="en-IN" dirty="0" smtClean="0"/>
              <a:t>The available channels in the cell must be subdivided and dedicated to a specific antenna. </a:t>
            </a:r>
          </a:p>
          <a:p>
            <a:pPr lvl="1" algn="just"/>
            <a:r>
              <a:rPr lang="en-IN" dirty="0" smtClean="0"/>
              <a:t>This breaks up the available trunked channel pool into several smaller pools.</a:t>
            </a:r>
          </a:p>
          <a:p>
            <a:pPr algn="just"/>
            <a:r>
              <a:rPr lang="en-IN" dirty="0" smtClean="0"/>
              <a:t>Decreases </a:t>
            </a:r>
            <a:r>
              <a:rPr lang="en-IN" dirty="0" err="1" smtClean="0"/>
              <a:t>trunking</a:t>
            </a:r>
            <a:r>
              <a:rPr lang="en-IN" dirty="0" smtClean="0"/>
              <a:t> efficiency.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N" dirty="0" smtClean="0"/>
              <a:t>Repeaters for Range Extension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429288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Repeater does not add capacity to the </a:t>
            </a:r>
            <a:r>
              <a:rPr lang="en-IN" sz="2400" dirty="0" smtClean="0"/>
              <a:t>system.</a:t>
            </a:r>
            <a:endParaRPr lang="en-IN" sz="2400" dirty="0" smtClean="0"/>
          </a:p>
          <a:p>
            <a:pPr lvl="1" algn="just"/>
            <a:r>
              <a:rPr lang="en-IN" sz="2000" dirty="0" smtClean="0"/>
              <a:t>It simply serves to reradiate the base station signal into specific locations.</a:t>
            </a:r>
          </a:p>
          <a:p>
            <a:pPr algn="just"/>
            <a:r>
              <a:rPr lang="en-IN" sz="2400" dirty="0" smtClean="0"/>
              <a:t>Repeaters are bidirectional in nature, and simultaneously send signals to and receive signals from a serving base station.</a:t>
            </a:r>
          </a:p>
          <a:p>
            <a:pPr algn="just"/>
            <a:r>
              <a:rPr lang="en-IN" sz="2400" dirty="0" smtClean="0"/>
              <a:t>May be </a:t>
            </a:r>
            <a:r>
              <a:rPr lang="en-IN" sz="2400" dirty="0" smtClean="0"/>
              <a:t>installed anywhere and are capable of repeating an entire cellular or PCS band.</a:t>
            </a:r>
          </a:p>
          <a:p>
            <a:pPr algn="just"/>
            <a:r>
              <a:rPr lang="en-IN" sz="2400" dirty="0" smtClean="0"/>
              <a:t>Upon receiving signals from a base station forward link, </a:t>
            </a:r>
          </a:p>
          <a:p>
            <a:pPr lvl="1" algn="just"/>
            <a:r>
              <a:rPr lang="en-IN" sz="2400" dirty="0" smtClean="0"/>
              <a:t>Amplifies and reradiates the base station signals to the specific coverage region. </a:t>
            </a:r>
          </a:p>
          <a:p>
            <a:pPr algn="just"/>
            <a:r>
              <a:rPr lang="en-IN" sz="2400" dirty="0" smtClean="0"/>
              <a:t>Unfortunately, the received noise and interference is also reradiated.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Distributed Antenna System (DAS)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59978"/>
            <a:ext cx="7786742" cy="482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Microcell Zone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501122" cy="498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Microcell Zone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Multiple zones and a single base station make up a cell.</a:t>
            </a:r>
          </a:p>
          <a:p>
            <a:pPr algn="just"/>
            <a:r>
              <a:rPr lang="en-IN" dirty="0" smtClean="0"/>
              <a:t>Zone sites are connected to a single base station and share the same radio equipment.</a:t>
            </a:r>
          </a:p>
          <a:p>
            <a:pPr lvl="1" algn="just"/>
            <a:r>
              <a:rPr lang="en-IN" dirty="0" smtClean="0"/>
              <a:t>The zones are connected by coaxial cable, </a:t>
            </a:r>
            <a:r>
              <a:rPr lang="en-IN" dirty="0" err="1" smtClean="0"/>
              <a:t>fiberoptic</a:t>
            </a:r>
            <a:r>
              <a:rPr lang="en-IN" dirty="0" smtClean="0"/>
              <a:t> cable, or microwave link to the base station.</a:t>
            </a:r>
          </a:p>
          <a:p>
            <a:pPr algn="just"/>
            <a:r>
              <a:rPr lang="en-IN" dirty="0" smtClean="0"/>
              <a:t>Antennas are placed at the outer edges of the cell. </a:t>
            </a:r>
          </a:p>
          <a:p>
            <a:pPr lvl="1" algn="just"/>
            <a:r>
              <a:rPr lang="en-IN" dirty="0" smtClean="0"/>
              <a:t>Any base station channel  may be assigned to any zone by the base station.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00200"/>
            <a:ext cx="8001056" cy="4525963"/>
          </a:xfrm>
        </p:spPr>
        <p:txBody>
          <a:bodyPr/>
          <a:lstStyle/>
          <a:p>
            <a:pPr algn="just"/>
            <a:r>
              <a:rPr lang="en-IN" dirty="0" smtClean="0"/>
              <a:t>Types of system-generated cellular interference </a:t>
            </a:r>
          </a:p>
          <a:p>
            <a:pPr lvl="1" algn="just"/>
            <a:r>
              <a:rPr lang="en-IN" i="1" dirty="0" smtClean="0"/>
              <a:t>Co-channel interference </a:t>
            </a:r>
          </a:p>
          <a:p>
            <a:pPr lvl="1" algn="just"/>
            <a:r>
              <a:rPr lang="en-IN" i="1" dirty="0" smtClean="0"/>
              <a:t>Adjacent channel interference.</a:t>
            </a:r>
          </a:p>
          <a:p>
            <a:pPr algn="just"/>
            <a:r>
              <a:rPr lang="en-IN" dirty="0" smtClean="0"/>
              <a:t>Difficult to control in practice</a:t>
            </a:r>
          </a:p>
          <a:p>
            <a:pPr algn="just"/>
            <a:r>
              <a:rPr lang="en-IN" dirty="0" smtClean="0"/>
              <a:t>Interference due to out-of-band users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Microcell Zone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A given </a:t>
            </a:r>
            <a:r>
              <a:rPr lang="en-IN" dirty="0" smtClean="0"/>
              <a:t>channel is active only in the particular zone</a:t>
            </a:r>
          </a:p>
          <a:p>
            <a:pPr algn="just"/>
            <a:r>
              <a:rPr lang="en-IN" dirty="0" smtClean="0"/>
              <a:t>The channels are distributed in time and space by all three zones and are also reused in co-channel cells in the normal fashion.</a:t>
            </a:r>
          </a:p>
          <a:p>
            <a:pPr algn="just"/>
            <a:r>
              <a:rPr lang="en-IN" dirty="0" smtClean="0"/>
              <a:t>Co-channel </a:t>
            </a:r>
            <a:r>
              <a:rPr lang="en-IN" dirty="0" smtClean="0"/>
              <a:t>interference in the cellular system is reduced</a:t>
            </a:r>
          </a:p>
          <a:p>
            <a:pPr lvl="1" algn="just"/>
            <a:r>
              <a:rPr lang="en-IN" dirty="0" smtClean="0"/>
              <a:t>Since a </a:t>
            </a:r>
            <a:r>
              <a:rPr lang="en-IN" dirty="0" smtClean="0"/>
              <a:t>large central base station is replaced by several lower powered transmitters (zone transmitters) on the edges of the cell.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For the same </a:t>
            </a:r>
            <a:r>
              <a:rPr lang="en-IN" i="1" dirty="0" smtClean="0"/>
              <a:t>S/I requirement, this system provides </a:t>
            </a:r>
            <a:r>
              <a:rPr lang="en-IN" dirty="0" smtClean="0"/>
              <a:t>a significant increase in </a:t>
            </a:r>
            <a:r>
              <a:rPr lang="en-IN" dirty="0" smtClean="0"/>
              <a:t>signal quality and capacity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No </a:t>
            </a:r>
            <a:r>
              <a:rPr lang="en-IN" dirty="0" smtClean="0"/>
              <a:t>degradation </a:t>
            </a:r>
            <a:r>
              <a:rPr lang="en-IN" dirty="0" smtClean="0"/>
              <a:t>in </a:t>
            </a:r>
            <a:r>
              <a:rPr lang="en-IN" dirty="0" err="1" smtClean="0"/>
              <a:t>trunking</a:t>
            </a:r>
            <a:r>
              <a:rPr lang="en-IN" dirty="0" smtClean="0"/>
              <a:t> </a:t>
            </a:r>
            <a:r>
              <a:rPr lang="en-IN" dirty="0" smtClean="0"/>
              <a:t>efficiency.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3"/>
            <a:ext cx="7929618" cy="499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Co-Channel Interference (CCI)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i="1" dirty="0" smtClean="0"/>
              <a:t>Co-channel cells</a:t>
            </a:r>
          </a:p>
          <a:p>
            <a:pPr lvl="1" algn="just"/>
            <a:r>
              <a:rPr lang="en-IN" dirty="0" smtClean="0"/>
              <a:t>Cells that use the same set of frequencies.</a:t>
            </a:r>
          </a:p>
          <a:p>
            <a:pPr algn="just"/>
            <a:r>
              <a:rPr lang="en-IN" i="1" dirty="0" smtClean="0"/>
              <a:t>Co-channel interference</a:t>
            </a:r>
          </a:p>
          <a:p>
            <a:pPr lvl="1" algn="just"/>
            <a:r>
              <a:rPr lang="en-IN" dirty="0" smtClean="0"/>
              <a:t>Interference between signals from these cells</a:t>
            </a:r>
          </a:p>
          <a:p>
            <a:pPr algn="just"/>
            <a:r>
              <a:rPr lang="en-US" dirty="0" smtClean="0"/>
              <a:t>Can not be managed by </a:t>
            </a:r>
            <a:r>
              <a:rPr lang="en-IN" dirty="0" smtClean="0"/>
              <a:t>increasing the signal-to-noise ratio (SNR).</a:t>
            </a:r>
          </a:p>
          <a:p>
            <a:pPr algn="just"/>
            <a:r>
              <a:rPr lang="en-IN" dirty="0" smtClean="0"/>
              <a:t>To reduce co-channel interference, </a:t>
            </a:r>
          </a:p>
          <a:p>
            <a:pPr lvl="1" algn="just"/>
            <a:r>
              <a:rPr lang="en-IN" dirty="0" smtClean="0"/>
              <a:t>Co-channel cells must be physically separated by a minimum distance</a:t>
            </a:r>
            <a:r>
              <a:rPr lang="fr-FR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73D71-2BD1-4A50-9152-440F4C1CFF5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dirty="0" smtClean="0"/>
              <a:t>Co-Channel Interference (CCI)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AU" sz="2400" dirty="0" smtClean="0"/>
              <a:t>Let R be the radius of a cell and let D be the distance between the </a:t>
            </a:r>
            <a:r>
              <a:rPr lang="en-AU" sz="2400" dirty="0" err="1" smtClean="0"/>
              <a:t>centers</a:t>
            </a:r>
            <a:r>
              <a:rPr lang="en-AU" sz="2400" dirty="0" smtClean="0"/>
              <a:t> of co-channel cells</a:t>
            </a:r>
          </a:p>
          <a:p>
            <a:pPr lvl="1" algn="just"/>
            <a:r>
              <a:rPr lang="en-AU" sz="1800" dirty="0" smtClean="0"/>
              <a:t>The CCI is independent of the transmit power</a:t>
            </a:r>
          </a:p>
          <a:p>
            <a:pPr algn="just" eaLnBrk="1" hangingPunct="1"/>
            <a:r>
              <a:rPr lang="en-AU" sz="2400" dirty="0" smtClean="0"/>
              <a:t>By increasing the ratio D/R we reduce CCI</a:t>
            </a:r>
          </a:p>
          <a:p>
            <a:pPr algn="just" eaLnBrk="1" hangingPunct="1"/>
            <a:r>
              <a:rPr lang="en-AU" sz="2400" dirty="0" smtClean="0"/>
              <a:t>We define the co-channel frequency reuse ratio as Q=D/R, then for hexagonal cells, Q=</a:t>
            </a:r>
            <a:r>
              <a:rPr lang="en-AU" sz="2400" dirty="0" smtClean="0">
                <a:cs typeface="Arial" charset="0"/>
              </a:rPr>
              <a:t>√3N</a:t>
            </a:r>
          </a:p>
          <a:p>
            <a:pPr algn="just" eaLnBrk="1" hangingPunct="1"/>
            <a:r>
              <a:rPr lang="en-AU" sz="2400" dirty="0" smtClean="0">
                <a:cs typeface="Arial" charset="0"/>
              </a:rPr>
              <a:t>By reducing Q</a:t>
            </a:r>
          </a:p>
          <a:p>
            <a:pPr lvl="1" algn="just" eaLnBrk="1" hangingPunct="1"/>
            <a:r>
              <a:rPr lang="en-AU" sz="2400" dirty="0" smtClean="0">
                <a:cs typeface="Arial" charset="0"/>
              </a:rPr>
              <a:t>The cluster size N is reduced</a:t>
            </a:r>
          </a:p>
          <a:p>
            <a:pPr lvl="1" algn="just" eaLnBrk="1" hangingPunct="1"/>
            <a:r>
              <a:rPr lang="en-AU" sz="2400" dirty="0" smtClean="0">
                <a:cs typeface="Arial" charset="0"/>
              </a:rPr>
              <a:t>The systems traffic capacity is increased (the number of channels per cell is increased)</a:t>
            </a:r>
          </a:p>
          <a:p>
            <a:pPr lvl="1" algn="just" eaLnBrk="1" hangingPunct="1"/>
            <a:r>
              <a:rPr lang="en-AU" sz="2400" dirty="0" smtClean="0">
                <a:cs typeface="Arial" charset="0"/>
              </a:rPr>
              <a:t>CCI is increased</a:t>
            </a:r>
          </a:p>
          <a:p>
            <a:pPr algn="just" eaLnBrk="1" hangingPunct="1"/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CF0C0-0426-4FAA-9B17-20AB2599884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CCI (cont)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AU" sz="2400" dirty="0" smtClean="0"/>
              <a:t>By increasing Q</a:t>
            </a:r>
          </a:p>
          <a:p>
            <a:pPr lvl="1" algn="just" eaLnBrk="1" hangingPunct="1"/>
            <a:r>
              <a:rPr lang="en-AU" sz="2400" dirty="0" smtClean="0"/>
              <a:t>Cluster size N is increased</a:t>
            </a:r>
          </a:p>
          <a:p>
            <a:pPr lvl="1" algn="just" eaLnBrk="1" hangingPunct="1"/>
            <a:r>
              <a:rPr lang="en-AU" sz="2400" dirty="0" smtClean="0"/>
              <a:t>The system capacity is decreased</a:t>
            </a:r>
          </a:p>
          <a:p>
            <a:pPr lvl="1" algn="just" eaLnBrk="1" hangingPunct="1"/>
            <a:r>
              <a:rPr lang="en-AU" sz="2400" dirty="0" smtClean="0"/>
              <a:t>CCI is decreased</a:t>
            </a:r>
          </a:p>
          <a:p>
            <a:pPr algn="just" eaLnBrk="1" hangingPunct="1"/>
            <a:r>
              <a:rPr lang="en-AU" sz="2400" dirty="0" smtClean="0"/>
              <a:t>Mathematically, </a:t>
            </a:r>
            <a:r>
              <a:rPr lang="en-AU" sz="2400" i="1" dirty="0" smtClean="0">
                <a:solidFill>
                  <a:srgbClr val="FF3300"/>
                </a:solidFill>
              </a:rPr>
              <a:t>CCI ratio Calculation</a:t>
            </a:r>
          </a:p>
          <a:p>
            <a:pPr algn="just" eaLnBrk="1" hangingPunct="1"/>
            <a:r>
              <a:rPr lang="en-AU" sz="2400" dirty="0" smtClean="0"/>
              <a:t>Let i</a:t>
            </a:r>
            <a:r>
              <a:rPr lang="en-AU" sz="1400" dirty="0" smtClean="0"/>
              <a:t>0</a:t>
            </a:r>
            <a:r>
              <a:rPr lang="en-AU" sz="2400" dirty="0" smtClean="0"/>
              <a:t> be the number of co-channel cells</a:t>
            </a:r>
          </a:p>
          <a:p>
            <a:pPr algn="just" eaLnBrk="1" hangingPunct="1"/>
            <a:r>
              <a:rPr lang="en-AU" sz="2400" dirty="0" smtClean="0"/>
              <a:t>Signal-to-interference ratio (SIR) is;	</a:t>
            </a:r>
          </a:p>
          <a:p>
            <a:pPr algn="just" eaLnBrk="1" hangingPunct="1">
              <a:buFontTx/>
              <a:buNone/>
            </a:pPr>
            <a:r>
              <a:rPr lang="en-AU" sz="2400" dirty="0" smtClean="0"/>
              <a:t>				</a:t>
            </a:r>
          </a:p>
          <a:p>
            <a:pPr algn="just" eaLnBrk="1" hangingPunct="1">
              <a:buFontTx/>
              <a:buNone/>
            </a:pPr>
            <a:endParaRPr lang="en-AU" sz="2400" dirty="0" smtClean="0">
              <a:cs typeface="Arial" charset="0"/>
            </a:endParaRPr>
          </a:p>
          <a:p>
            <a:pPr algn="just" eaLnBrk="1" hangingPunct="1">
              <a:buFontTx/>
              <a:buNone/>
            </a:pPr>
            <a:endParaRPr lang="en-AU" sz="2400" dirty="0" smtClean="0">
              <a:cs typeface="Arial" charset="0"/>
            </a:endParaRPr>
          </a:p>
          <a:p>
            <a:pPr algn="just" eaLnBrk="1" hangingPunct="1">
              <a:buFontTx/>
              <a:buNone/>
            </a:pPr>
            <a:r>
              <a:rPr lang="en-AU" sz="2400" dirty="0" smtClean="0">
                <a:cs typeface="Arial" charset="0"/>
              </a:rPr>
              <a:t>	Where S is power from desired BS and Ii is the power from </a:t>
            </a:r>
            <a:r>
              <a:rPr lang="en-AU" sz="2400" dirty="0" err="1" smtClean="0">
                <a:cs typeface="Arial" charset="0"/>
              </a:rPr>
              <a:t>i-th</a:t>
            </a:r>
            <a:r>
              <a:rPr lang="en-AU" sz="2400" dirty="0" smtClean="0">
                <a:cs typeface="Arial" charset="0"/>
              </a:rPr>
              <a:t> interferer BS</a:t>
            </a:r>
            <a:endParaRPr lang="en-A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6855" y="4301749"/>
            <a:ext cx="1130831" cy="119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AU" dirty="0" smtClean="0"/>
              <a:t>Let P</a:t>
            </a:r>
            <a:r>
              <a:rPr lang="en-AU" baseline="-25000" dirty="0" smtClean="0"/>
              <a:t>0</a:t>
            </a:r>
            <a:r>
              <a:rPr lang="en-AU" dirty="0" smtClean="0"/>
              <a:t> be the received power at a distance d</a:t>
            </a:r>
            <a:r>
              <a:rPr lang="en-AU" baseline="-25000" dirty="0" smtClean="0"/>
              <a:t>0</a:t>
            </a:r>
            <a:r>
              <a:rPr lang="en-AU" dirty="0" smtClean="0"/>
              <a:t> from the transmitter. </a:t>
            </a:r>
          </a:p>
          <a:p>
            <a:pPr algn="just"/>
            <a:r>
              <a:rPr lang="en-AU" dirty="0" smtClean="0"/>
              <a:t>The received power of the mobile at the distance d from the transmitter is		</a:t>
            </a:r>
          </a:p>
          <a:p>
            <a:pPr algn="just">
              <a:buNone/>
            </a:pPr>
            <a:r>
              <a:rPr lang="en-AU" dirty="0" smtClean="0"/>
              <a:t>			P</a:t>
            </a:r>
            <a:r>
              <a:rPr lang="en-AU" baseline="-25000" dirty="0" smtClean="0"/>
              <a:t>r</a:t>
            </a:r>
            <a:r>
              <a:rPr lang="en-AU" dirty="0" smtClean="0"/>
              <a:t>=P</a:t>
            </a:r>
            <a:r>
              <a:rPr lang="en-AU" baseline="-25000" dirty="0" smtClean="0"/>
              <a:t>0</a:t>
            </a:r>
            <a:r>
              <a:rPr lang="en-AU" dirty="0" smtClean="0"/>
              <a:t> (d/d</a:t>
            </a:r>
            <a:r>
              <a:rPr lang="en-AU" baseline="-25000" dirty="0" smtClean="0"/>
              <a:t>0</a:t>
            </a:r>
            <a:r>
              <a:rPr lang="en-AU" dirty="0" smtClean="0"/>
              <a:t>)</a:t>
            </a:r>
            <a:r>
              <a:rPr lang="en-AU" baseline="30000" dirty="0" smtClean="0"/>
              <a:t>- n</a:t>
            </a:r>
            <a:r>
              <a:rPr lang="en-AU" dirty="0" smtClean="0">
                <a:cs typeface="Arial" charset="0"/>
              </a:rPr>
              <a:t> 	or</a:t>
            </a:r>
          </a:p>
          <a:p>
            <a:pPr algn="just">
              <a:buNone/>
            </a:pPr>
            <a:r>
              <a:rPr lang="en-AU" dirty="0" smtClean="0">
                <a:cs typeface="Arial" charset="0"/>
              </a:rPr>
              <a:t>		</a:t>
            </a:r>
            <a:r>
              <a:rPr lang="en-AU" dirty="0" smtClean="0"/>
              <a:t>P</a:t>
            </a:r>
            <a:r>
              <a:rPr lang="en-AU" baseline="-25000" dirty="0" smtClean="0"/>
              <a:t>r </a:t>
            </a:r>
            <a:r>
              <a:rPr lang="en-AU" dirty="0" smtClean="0"/>
              <a:t>(</a:t>
            </a:r>
            <a:r>
              <a:rPr lang="en-AU" dirty="0" err="1" smtClean="0"/>
              <a:t>dBm</a:t>
            </a:r>
            <a:r>
              <a:rPr lang="en-AU" dirty="0" smtClean="0"/>
              <a:t>) = P</a:t>
            </a:r>
            <a:r>
              <a:rPr lang="en-AU" baseline="-25000" dirty="0" smtClean="0"/>
              <a:t>0 </a:t>
            </a:r>
            <a:r>
              <a:rPr lang="en-AU" dirty="0" smtClean="0"/>
              <a:t>(</a:t>
            </a:r>
            <a:r>
              <a:rPr lang="en-AU" dirty="0" err="1" smtClean="0"/>
              <a:t>dBm</a:t>
            </a:r>
            <a:r>
              <a:rPr lang="en-AU" dirty="0" smtClean="0"/>
              <a:t>)-10 </a:t>
            </a:r>
            <a:r>
              <a:rPr lang="en-US" dirty="0" smtClean="0">
                <a:cs typeface="Arial" charset="0"/>
              </a:rPr>
              <a:t>n</a:t>
            </a:r>
            <a:r>
              <a:rPr lang="en-AU" dirty="0" smtClean="0">
                <a:cs typeface="Arial" charset="0"/>
              </a:rPr>
              <a:t> log 10</a:t>
            </a:r>
            <a:r>
              <a:rPr lang="en-AU" dirty="0" smtClean="0"/>
              <a:t> (d/d</a:t>
            </a:r>
            <a:r>
              <a:rPr lang="en-AU" baseline="-25000" dirty="0" smtClean="0"/>
              <a:t>0</a:t>
            </a:r>
            <a:r>
              <a:rPr lang="en-AU" dirty="0" smtClean="0"/>
              <a:t>)</a:t>
            </a:r>
            <a:r>
              <a:rPr lang="en-AU" dirty="0" smtClean="0">
                <a:cs typeface="Arial" charset="0"/>
              </a:rPr>
              <a:t> </a:t>
            </a:r>
          </a:p>
          <a:p>
            <a:pPr lvl="1" algn="just"/>
            <a:r>
              <a:rPr lang="en-AU" dirty="0" smtClean="0"/>
              <a:t>Where </a:t>
            </a:r>
            <a:r>
              <a:rPr lang="en-US" dirty="0" smtClean="0">
                <a:cs typeface="Arial" charset="0"/>
              </a:rPr>
              <a:t>n</a:t>
            </a:r>
            <a:r>
              <a:rPr lang="en-AU" dirty="0" smtClean="0">
                <a:cs typeface="Arial" charset="0"/>
              </a:rPr>
              <a:t> is the path loss component and n=2,3,4</a:t>
            </a:r>
          </a:p>
          <a:p>
            <a:pPr algn="just"/>
            <a:r>
              <a:rPr lang="en-IN" dirty="0" smtClean="0"/>
              <a:t>The received power at a given mobile due to the </a:t>
            </a:r>
            <a:r>
              <a:rPr lang="en-IN" i="1" dirty="0" err="1" smtClean="0"/>
              <a:t>ith</a:t>
            </a:r>
            <a:r>
              <a:rPr lang="en-IN" i="1" dirty="0" smtClean="0"/>
              <a:t> interfering cell</a:t>
            </a:r>
            <a:r>
              <a:rPr lang="en-AU" i="1" dirty="0" smtClean="0"/>
              <a:t> is proportional to</a:t>
            </a:r>
            <a:r>
              <a:rPr lang="en-AU" dirty="0" smtClean="0"/>
              <a:t> (Di)</a:t>
            </a:r>
            <a:r>
              <a:rPr lang="en-AU" baseline="30000" dirty="0" smtClean="0"/>
              <a:t>-n</a:t>
            </a:r>
          </a:p>
          <a:p>
            <a:pPr lvl="1" algn="just"/>
            <a:r>
              <a:rPr lang="en-AU" dirty="0" smtClean="0"/>
              <a:t>n ranges between 2 &amp; 4</a:t>
            </a:r>
            <a:endParaRPr lang="en-AU" baseline="30000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/>
          <a:lstStyle/>
          <a:p>
            <a:pPr algn="just"/>
            <a:r>
              <a:rPr lang="en-IN" dirty="0" smtClean="0"/>
              <a:t>When the transmit power of each base station is equal and the path loss exponent is the same throughout the coverage area, </a:t>
            </a:r>
            <a:r>
              <a:rPr lang="en-IN" i="1" dirty="0" smtClean="0"/>
              <a:t>S/I for a mobile can be approximated as</a:t>
            </a:r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IN" dirty="0" smtClean="0"/>
              <a:t>If all the interfering base stations are equidistant from the desired base station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714752"/>
            <a:ext cx="150779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5857893"/>
            <a:ext cx="230934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">
  <a:themeElements>
    <a:clrScheme name="Custom 1">
      <a:dk1>
        <a:srgbClr val="D0FAFF"/>
      </a:dk1>
      <a:lt1>
        <a:srgbClr val="D0FAFF"/>
      </a:lt1>
      <a:dk2>
        <a:srgbClr val="D0FAFF"/>
      </a:dk2>
      <a:lt2>
        <a:srgbClr val="000000"/>
      </a:lt2>
      <a:accent1>
        <a:srgbClr val="006AED"/>
      </a:accent1>
      <a:accent2>
        <a:srgbClr val="0087BF"/>
      </a:accent2>
      <a:accent3>
        <a:srgbClr val="000000"/>
      </a:accent3>
      <a:accent4>
        <a:srgbClr val="9DBB3F"/>
      </a:accent4>
      <a:accent5>
        <a:srgbClr val="C77CC7"/>
      </a:accent5>
      <a:accent6>
        <a:srgbClr val="000000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1838</Words>
  <Application>Microsoft Office PowerPoint</Application>
  <PresentationFormat>On-screen Show (4:3)</PresentationFormat>
  <Paragraphs>215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Welcome</vt:lpstr>
      <vt:lpstr>Mobile Computing</vt:lpstr>
      <vt:lpstr>Interference and System Capacity</vt:lpstr>
      <vt:lpstr>Contnd..</vt:lpstr>
      <vt:lpstr>Contnd..</vt:lpstr>
      <vt:lpstr>Co-Channel Interference (CCI)</vt:lpstr>
      <vt:lpstr>Co-Channel Interference (CCI)</vt:lpstr>
      <vt:lpstr>CCI (cont)</vt:lpstr>
      <vt:lpstr>Slide 8</vt:lpstr>
      <vt:lpstr>Contnd..</vt:lpstr>
      <vt:lpstr>Slide 10</vt:lpstr>
      <vt:lpstr>Illustration of the first tier of co-channel cells</vt:lpstr>
      <vt:lpstr>Slide 12</vt:lpstr>
      <vt:lpstr>Slide 13</vt:lpstr>
      <vt:lpstr>Channel Planning</vt:lpstr>
      <vt:lpstr>Adjacent Channel Interference</vt:lpstr>
      <vt:lpstr>Slide 16</vt:lpstr>
      <vt:lpstr>Trunking </vt:lpstr>
      <vt:lpstr>Terms Used in Trunking</vt:lpstr>
      <vt:lpstr>Contnd..</vt:lpstr>
      <vt:lpstr>Grade of Service(GOS)</vt:lpstr>
      <vt:lpstr>Computation of GOS</vt:lpstr>
      <vt:lpstr>Types of Trunked systems</vt:lpstr>
      <vt:lpstr>Blocked Calls Cleared</vt:lpstr>
      <vt:lpstr>Blocked Calls Delayed</vt:lpstr>
      <vt:lpstr>Slide 25</vt:lpstr>
      <vt:lpstr>Trunking Efficiency</vt:lpstr>
      <vt:lpstr>Improving Capacity in Cellular Systems</vt:lpstr>
      <vt:lpstr>Cell Splitting</vt:lpstr>
      <vt:lpstr>Cell Splitting</vt:lpstr>
      <vt:lpstr>Contnd..</vt:lpstr>
      <vt:lpstr>Cell Splitting Drawbacks</vt:lpstr>
      <vt:lpstr>Sectoring</vt:lpstr>
      <vt:lpstr>Slide 33</vt:lpstr>
      <vt:lpstr>Reduction of interference from  co-channel cells</vt:lpstr>
      <vt:lpstr>Drawback</vt:lpstr>
      <vt:lpstr>Repeaters for Range Extension</vt:lpstr>
      <vt:lpstr>Distributed Antenna System (DAS)</vt:lpstr>
      <vt:lpstr>A Microcell Zone Concept</vt:lpstr>
      <vt:lpstr>A Microcell Zone</vt:lpstr>
      <vt:lpstr>A Microcell Zone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Amel</dc:creator>
  <cp:lastModifiedBy>Amel</cp:lastModifiedBy>
  <cp:revision>52</cp:revision>
  <dcterms:created xsi:type="dcterms:W3CDTF">2016-02-22T00:01:26Z</dcterms:created>
  <dcterms:modified xsi:type="dcterms:W3CDTF">2016-02-26T06:11:58Z</dcterms:modified>
</cp:coreProperties>
</file>