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9" r:id="rId17"/>
    <p:sldId id="274" r:id="rId18"/>
    <p:sldId id="275" r:id="rId19"/>
    <p:sldId id="276" r:id="rId20"/>
    <p:sldId id="277" r:id="rId21"/>
    <p:sldId id="280" r:id="rId22"/>
    <p:sldId id="278" r:id="rId23"/>
    <p:sldId id="282" r:id="rId24"/>
    <p:sldId id="281" r:id="rId25"/>
    <p:sldId id="283" r:id="rId26"/>
    <p:sldId id="26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EA774-39F0-41B6-A007-AA825E8CFE4B}" type="datetimeFigureOut">
              <a:rPr lang="en-US" smtClean="0"/>
              <a:pPr/>
              <a:t>3/14/2016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FD369-6911-4AA9-8A6D-C303BFF2330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FD369-6911-4AA9-8A6D-C303BFF23301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ADPSM-Adaptive Digital Pulse </a:t>
            </a:r>
            <a:r>
              <a:rPr lang="en-US" smtClean="0"/>
              <a:t>Code Modulation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FD369-6911-4AA9-8A6D-C303BFF23301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ctr"/>
          <a:lstStyle>
            <a:lvl1pPr algn="r">
              <a:defRPr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2792" y="3357562"/>
            <a:ext cx="6400800" cy="17526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953B-5E90-478B-93D8-03ED64CB7D87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8" name="Chevron 7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2919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595-F371-4523-8349-501BE2313D2A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154758"/>
          </a:xfrm>
        </p:spPr>
        <p:txBody>
          <a:bodyPr vert="eaVert"/>
          <a:lstStyle>
            <a:lvl1pPr>
              <a:defRPr>
                <a:effectLst>
                  <a:outerShdw blurRad="50800" dist="50800" dir="189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15475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D7E1-726A-413B-A4A1-9473A3F9B5E4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0" name="Chevron 9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AEA-52B6-45E1-8001-D44E93C67CBF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86113"/>
            <a:ext cx="7772400" cy="1362075"/>
          </a:xfrm>
        </p:spPr>
        <p:txBody>
          <a:bodyPr anchor="t"/>
          <a:lstStyle>
            <a:lvl1pPr algn="r">
              <a:defRPr sz="4000" b="0" cap="all"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85926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BEFB-7017-49D7-AC64-4471ECE1927B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9" name="Chevron 8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9DFA-AB8B-4BC8-B97B-EFA639A68D9D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1" name="Chevron 10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0CE-23C6-4F65-A95B-FE29461826EF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7" name="Chevron 6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0CA-8021-46C2-B0E5-95F6519F5DCE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AF71-E57B-4AB7-83C7-07CDD5D2E275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745" y="285728"/>
            <a:ext cx="5106055" cy="1162050"/>
          </a:xfrm>
        </p:spPr>
        <p:txBody>
          <a:bodyPr anchor="ctr">
            <a:normAutofit/>
          </a:bodyPr>
          <a:lstStyle>
            <a:lvl1pPr algn="ctr">
              <a:defRPr sz="32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6218"/>
            <a:ext cx="5111750" cy="46796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5729"/>
            <a:ext cx="3008313" cy="5840435"/>
          </a:xfrm>
        </p:spPr>
        <p:txBody>
          <a:bodyPr anchor="b"/>
          <a:lstStyle>
            <a:lvl1pPr marL="0" indent="0">
              <a:spcAft>
                <a:spcPts val="0"/>
              </a:spcAft>
              <a:buNone/>
              <a:defRPr sz="1400"/>
            </a:lvl1pPr>
            <a:lvl2pPr marL="457200" indent="0">
              <a:spcAft>
                <a:spcPts val="0"/>
              </a:spcAft>
              <a:buNone/>
              <a:defRPr sz="1200"/>
            </a:lvl2pPr>
            <a:lvl3pPr marL="914400" indent="0">
              <a:spcAft>
                <a:spcPts val="0"/>
              </a:spcAft>
              <a:buNone/>
              <a:defRPr sz="1000"/>
            </a:lvl3pPr>
            <a:lvl4pPr marL="1371600" indent="0">
              <a:spcAft>
                <a:spcPts val="0"/>
              </a:spcAft>
              <a:buNone/>
              <a:defRPr sz="900"/>
            </a:lvl4pPr>
            <a:lvl5pPr marL="1828800" indent="0">
              <a:spcAft>
                <a:spcPts val="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DCB0-4108-4DB7-87DC-2BC132F53BF2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72" y="615868"/>
            <a:ext cx="928694" cy="5813528"/>
          </a:xfrm>
        </p:spPr>
        <p:txBody>
          <a:bodyPr vert="eaVert" anchor="ctr">
            <a:normAutofit/>
          </a:bodyPr>
          <a:lstStyle>
            <a:lvl1pPr algn="l">
              <a:defRPr sz="28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18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348" y="612777"/>
            <a:ext cx="6858048" cy="4745051"/>
          </a:xfrm>
          <a:ln w="38100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path path="rect">
                <a:fillToRect l="100000" t="100000"/>
              </a:path>
              <a:tileRect r="-100000" b="-100000"/>
            </a:gradFill>
            <a:prstDash val="solid"/>
          </a:ln>
          <a:effectLst>
            <a:outerShdw blurRad="38100" dist="50800" dir="54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8" y="5500702"/>
            <a:ext cx="6858048" cy="928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C899-494B-430B-B7B5-E2CD797218FB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3">
              <a:alphaModFix amt="30000"/>
              <a:duotone>
                <a:schemeClr val="accent1"/>
                <a:srgbClr val="FFFFFF"/>
              </a:duotone>
            </a:blip>
            <a:tile tx="0" ty="0" sx="100000" sy="100000" flip="none" algn="tl"/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endParaRPr kumimoji="0" lang="zh-CN" altLang="en-US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0" y="6570024"/>
            <a:ext cx="9144000" cy="288000"/>
            <a:chOff x="0" y="6353387"/>
            <a:chExt cx="9144000" cy="361763"/>
          </a:xfrm>
        </p:grpSpPr>
        <p:grpSp>
          <p:nvGrpSpPr>
            <p:cNvPr id="8" name="Group 16"/>
            <p:cNvGrpSpPr/>
            <p:nvPr/>
          </p:nvGrpSpPr>
          <p:grpSpPr>
            <a:xfrm>
              <a:off x="0" y="6353387"/>
              <a:ext cx="8756597" cy="360000"/>
              <a:chOff x="1" y="6353387"/>
              <a:chExt cx="8756597" cy="360000"/>
            </a:xfrm>
          </p:grpSpPr>
          <p:sp>
            <p:nvSpPr>
              <p:cNvPr id="10" name="Freeform 9"/>
              <p:cNvSpPr/>
              <p:nvPr userDrawn="1"/>
            </p:nvSpPr>
            <p:spPr>
              <a:xfrm>
                <a:off x="1" y="653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50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 flipV="1">
                <a:off x="1" y="635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75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</p:grpSp>
        <p:grpSp>
          <p:nvGrpSpPr>
            <p:cNvPr id="9" name="Group 15"/>
            <p:cNvGrpSpPr/>
            <p:nvPr/>
          </p:nvGrpSpPr>
          <p:grpSpPr>
            <a:xfrm>
              <a:off x="8640700" y="6354583"/>
              <a:ext cx="503300" cy="360567"/>
              <a:chOff x="8640700" y="6354583"/>
              <a:chExt cx="503300" cy="360567"/>
            </a:xfrm>
          </p:grpSpPr>
          <p:sp>
            <p:nvSpPr>
              <p:cNvPr id="12" name="Chevron 11"/>
              <p:cNvSpPr/>
              <p:nvPr userDrawn="1"/>
            </p:nvSpPr>
            <p:spPr>
              <a:xfrm flipH="1">
                <a:off x="8640700" y="6354583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 userDrawn="1"/>
            </p:nvSpPr>
            <p:spPr>
              <a:xfrm flipH="1">
                <a:off x="8767248" y="635515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shade val="75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 userDrawn="1"/>
            </p:nvSpPr>
            <p:spPr>
              <a:xfrm flipH="1">
                <a:off x="8894116" y="635500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shade val="75000"/>
                    </a:schemeClr>
                  </a:gs>
                  <a:gs pos="100000">
                    <a:schemeClr val="accent1">
                      <a:shade val="50000"/>
                      <a:shade val="2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threePt" dir="tl">
                <a:rot lat="0" lon="0" rev="7200000"/>
              </a:lightRig>
            </a:scene3d>
            <a:sp3d contourW="6350">
              <a:contourClr>
                <a:schemeClr val="accent1"/>
              </a:contourClr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DFCD0-0B1E-4658-B88E-76AC5FCC9C56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28" y="6570000"/>
            <a:ext cx="571472" cy="288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1430"/>
          <a:gradFill flip="none" rotWithShape="1">
            <a:gsLst>
              <a:gs pos="0">
                <a:schemeClr val="accent2"/>
              </a:gs>
              <a:gs pos="45000">
                <a:schemeClr val="accent2">
                  <a:tint val="60000"/>
                </a:schemeClr>
              </a:gs>
              <a:gs pos="90000">
                <a:schemeClr val="accent2">
                  <a:tint val="40000"/>
                </a:schemeClr>
              </a:gs>
              <a:gs pos="100000">
                <a:schemeClr val="accent2">
                  <a:tint val="20000"/>
                </a:schemeClr>
              </a:gs>
            </a:gsLst>
            <a:lin ang="5400000" scaled="1"/>
            <a:tileRect/>
          </a:gradFill>
          <a:effectLst>
            <a:outerShdw blurRad="44450" dist="41910" dir="3600000" algn="tl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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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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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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4929198"/>
            <a:ext cx="7534930" cy="766762"/>
          </a:xfrm>
        </p:spPr>
        <p:txBody>
          <a:bodyPr>
            <a:normAutofit/>
          </a:bodyPr>
          <a:lstStyle/>
          <a:p>
            <a:r>
              <a:rPr lang="en-IN" b="1" dirty="0" smtClean="0"/>
              <a:t>Wireless Communication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2" descr="F11_20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>
          <a:xfrm>
            <a:off x="285720" y="1195395"/>
            <a:ext cx="8572560" cy="53054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Portable Handset (PH) </a:t>
            </a:r>
          </a:p>
          <a:p>
            <a:pPr lvl="1" algn="just"/>
            <a:r>
              <a:rPr lang="en-US" dirty="0" smtClean="0"/>
              <a:t>Mobile handset or terminal, cordless terminal adapters (CTAs)- fax or video communications.</a:t>
            </a:r>
          </a:p>
          <a:p>
            <a:pPr algn="just"/>
            <a:r>
              <a:rPr lang="en-US" dirty="0" smtClean="0"/>
              <a:t>Radio Fixed Part (RFP)</a:t>
            </a:r>
          </a:p>
          <a:p>
            <a:pPr lvl="1" algn="just"/>
            <a:r>
              <a:rPr lang="en-US" dirty="0" smtClean="0"/>
              <a:t>Supports the physical layer of the DECT common air interface.</a:t>
            </a:r>
          </a:p>
          <a:p>
            <a:pPr lvl="1" algn="just"/>
            <a:r>
              <a:rPr lang="en-US" dirty="0" smtClean="0"/>
              <a:t>Covers one cell in the microcellular system.</a:t>
            </a:r>
          </a:p>
          <a:p>
            <a:pPr lvl="1" algn="just"/>
            <a:r>
              <a:rPr lang="en-US" dirty="0" smtClean="0"/>
              <a:t>Radio transmission between RFP and PH</a:t>
            </a:r>
          </a:p>
          <a:p>
            <a:pPr lvl="2" algn="just"/>
            <a:r>
              <a:rPr lang="en-US" dirty="0" smtClean="0"/>
              <a:t>Multi Carrier TDMA</a:t>
            </a:r>
          </a:p>
          <a:p>
            <a:pPr lvl="2" algn="just"/>
            <a:r>
              <a:rPr lang="en-US" dirty="0" err="1" smtClean="0"/>
              <a:t>Dulplex</a:t>
            </a:r>
            <a:r>
              <a:rPr lang="en-US" dirty="0" smtClean="0"/>
              <a:t> operation- using TDD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Cordless Controller (CC or Cluster Controller)</a:t>
            </a:r>
          </a:p>
          <a:p>
            <a:pPr lvl="1" algn="just"/>
            <a:r>
              <a:rPr lang="en-US" sz="2400" dirty="0" smtClean="0"/>
              <a:t>Central Control Unit</a:t>
            </a:r>
          </a:p>
          <a:p>
            <a:pPr lvl="1" algn="just"/>
            <a:r>
              <a:rPr lang="en-US" sz="2400" dirty="0" smtClean="0"/>
              <a:t>Handles the MAC, DLC and network layers for one or a cluster of RFPs</a:t>
            </a:r>
          </a:p>
          <a:p>
            <a:pPr lvl="1" algn="just"/>
            <a:r>
              <a:rPr lang="en-US" sz="2400" dirty="0" smtClean="0"/>
              <a:t>Speech coding is done in the CC using 32kbps ADPCM.</a:t>
            </a:r>
          </a:p>
          <a:p>
            <a:pPr algn="just"/>
            <a:r>
              <a:rPr lang="en-US" sz="2800" dirty="0" smtClean="0"/>
              <a:t>Network-Specific Interface Unit</a:t>
            </a:r>
          </a:p>
          <a:p>
            <a:pPr lvl="1" algn="just"/>
            <a:r>
              <a:rPr lang="en-US" sz="2400" dirty="0" smtClean="0"/>
              <a:t>Supports the call completion facility in a multi-handset environment.</a:t>
            </a:r>
          </a:p>
          <a:p>
            <a:pPr algn="just"/>
            <a:r>
              <a:rPr lang="en-US" sz="2800" dirty="0" smtClean="0"/>
              <a:t>Supplementary Services</a:t>
            </a:r>
          </a:p>
          <a:p>
            <a:pPr lvl="1" algn="just"/>
            <a:r>
              <a:rPr lang="en-US" sz="2400" dirty="0" smtClean="0"/>
              <a:t>Provides centralized authentication and billing</a:t>
            </a:r>
          </a:p>
          <a:p>
            <a:pPr lvl="1" algn="just"/>
            <a:r>
              <a:rPr lang="en-US" sz="2400" dirty="0" smtClean="0"/>
              <a:t>Provides mobility management in PABX n/w.</a:t>
            </a: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DECT Radio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DECT band-1880Mhz to 1900MHz</a:t>
            </a:r>
          </a:p>
          <a:p>
            <a:pPr algn="just"/>
            <a:r>
              <a:rPr lang="en-US" dirty="0" smtClean="0"/>
              <a:t>10 channels from 1881.792 to 1897.344</a:t>
            </a:r>
          </a:p>
          <a:p>
            <a:pPr lvl="1" algn="just"/>
            <a:r>
              <a:rPr lang="en-US" dirty="0" smtClean="0"/>
              <a:t>With 1728kHz spacing</a:t>
            </a:r>
          </a:p>
          <a:p>
            <a:pPr algn="just"/>
            <a:r>
              <a:rPr lang="en-US" dirty="0" smtClean="0"/>
              <a:t>Base station supports FHMA on top of the TDMA/TDD structure.</a:t>
            </a:r>
          </a:p>
          <a:p>
            <a:pPr algn="just"/>
            <a:r>
              <a:rPr lang="en-US" dirty="0" smtClean="0"/>
              <a:t>Each slot may be assigned to a different channel</a:t>
            </a:r>
          </a:p>
          <a:p>
            <a:pPr lvl="1" algn="just"/>
            <a:r>
              <a:rPr lang="en-US" dirty="0" smtClean="0"/>
              <a:t>Exploit the advantage of FH</a:t>
            </a:r>
          </a:p>
          <a:p>
            <a:pPr lvl="1" algn="just"/>
            <a:r>
              <a:rPr lang="en-US" dirty="0" smtClean="0"/>
              <a:t>Avoid interference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Channel Types</a:t>
            </a:r>
          </a:p>
          <a:p>
            <a:pPr lvl="1" algn="just"/>
            <a:r>
              <a:rPr lang="en-US" dirty="0" smtClean="0"/>
              <a:t>User data: B-field</a:t>
            </a:r>
          </a:p>
          <a:p>
            <a:pPr lvl="2" algn="just"/>
            <a:r>
              <a:rPr lang="en-US" dirty="0" smtClean="0"/>
              <a:t>320 bits+4bits parity</a:t>
            </a:r>
          </a:p>
          <a:p>
            <a:pPr lvl="2" algn="just"/>
            <a:r>
              <a:rPr lang="en-US" dirty="0" smtClean="0"/>
              <a:t>32kbps per user</a:t>
            </a:r>
          </a:p>
          <a:p>
            <a:pPr lvl="1" algn="just"/>
            <a:r>
              <a:rPr lang="en-US" dirty="0" smtClean="0"/>
              <a:t>Control data: A-field</a:t>
            </a:r>
          </a:p>
          <a:p>
            <a:pPr lvl="2" algn="just"/>
            <a:r>
              <a:rPr lang="en-US" dirty="0" smtClean="0"/>
              <a:t>64 bits</a:t>
            </a:r>
          </a:p>
          <a:p>
            <a:pPr lvl="2" algn="just"/>
            <a:r>
              <a:rPr lang="en-US" dirty="0" smtClean="0"/>
              <a:t>Assigned to one of the 4 logical channels.</a:t>
            </a:r>
          </a:p>
          <a:p>
            <a:pPr lvl="2" algn="just"/>
            <a:r>
              <a:rPr lang="en-US" dirty="0" smtClean="0"/>
              <a:t>48 bits+16bits CRC</a:t>
            </a:r>
          </a:p>
          <a:p>
            <a:pPr lvl="2" algn="just"/>
            <a:r>
              <a:rPr lang="en-US" dirty="0" smtClean="0"/>
              <a:t>6.4 kbps per user</a:t>
            </a:r>
          </a:p>
          <a:p>
            <a:pPr lvl="2" algn="just"/>
            <a:r>
              <a:rPr lang="en-US" dirty="0" smtClean="0"/>
              <a:t>Relies on error detection and retransmission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Speech Coding</a:t>
            </a:r>
          </a:p>
          <a:p>
            <a:pPr lvl="1" algn="just"/>
            <a:r>
              <a:rPr lang="en-US" dirty="0" smtClean="0"/>
              <a:t>Speech is digitized into </a:t>
            </a:r>
            <a:r>
              <a:rPr lang="en-US" dirty="0" err="1" smtClean="0"/>
              <a:t>PCMusing</a:t>
            </a:r>
            <a:r>
              <a:rPr lang="en-US" dirty="0" smtClean="0"/>
              <a:t> 8kHz rate</a:t>
            </a:r>
          </a:p>
          <a:p>
            <a:pPr lvl="1" algn="just"/>
            <a:r>
              <a:rPr lang="en-US" dirty="0" smtClean="0"/>
              <a:t>Speech samples are ADPCM encoded at 32kbps.</a:t>
            </a:r>
          </a:p>
          <a:p>
            <a:pPr algn="just"/>
            <a:r>
              <a:rPr lang="en-US" dirty="0" smtClean="0"/>
              <a:t>Channel Coding</a:t>
            </a:r>
          </a:p>
          <a:p>
            <a:pPr lvl="1" algn="just"/>
            <a:r>
              <a:rPr lang="en-US" dirty="0" smtClean="0"/>
              <a:t>No channel coding and interleaving</a:t>
            </a:r>
          </a:p>
          <a:p>
            <a:pPr lvl="2" algn="just"/>
            <a:r>
              <a:rPr lang="en-US" dirty="0" smtClean="0"/>
              <a:t>Frequency hopping</a:t>
            </a:r>
          </a:p>
          <a:p>
            <a:pPr lvl="2" algn="just"/>
            <a:r>
              <a:rPr lang="en-US" dirty="0" smtClean="0"/>
              <a:t>End-to-end delay is tolerable</a:t>
            </a:r>
          </a:p>
          <a:p>
            <a:pPr algn="just"/>
            <a:r>
              <a:rPr lang="en-US" dirty="0" smtClean="0"/>
              <a:t>Modulation</a:t>
            </a:r>
          </a:p>
          <a:p>
            <a:pPr lvl="1" algn="just"/>
            <a:r>
              <a:rPr lang="en-US" dirty="0" smtClean="0"/>
              <a:t>Tightly filtered GMSK</a:t>
            </a:r>
          </a:p>
          <a:p>
            <a:pPr algn="just"/>
            <a:r>
              <a:rPr lang="en-US" dirty="0" smtClean="0"/>
              <a:t>Antenna Diversity</a:t>
            </a:r>
          </a:p>
          <a:p>
            <a:pPr lvl="1" algn="just"/>
            <a:r>
              <a:rPr lang="en-US" dirty="0" smtClean="0"/>
              <a:t>Implemented using 2 antennas.</a:t>
            </a:r>
          </a:p>
          <a:p>
            <a:pPr lvl="1" algn="just"/>
            <a:r>
              <a:rPr lang="en-US" dirty="0" smtClean="0"/>
              <a:t>Best signal for each slot is selected</a:t>
            </a:r>
          </a:p>
          <a:p>
            <a:pPr lvl="2" algn="just"/>
            <a:r>
              <a:rPr lang="en-US" dirty="0" smtClean="0"/>
              <a:t>Power or quality measured</a:t>
            </a:r>
          </a:p>
          <a:p>
            <a:pPr lvl="1" algn="just"/>
            <a:r>
              <a:rPr lang="en-US" dirty="0" smtClean="0"/>
              <a:t>Fading and interference minimized.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5" descr="T11_8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>
          <a:xfrm>
            <a:off x="571472" y="142852"/>
            <a:ext cx="7929618" cy="64171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Personal Access Communication Systems (PACS)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Gen personal Communication System</a:t>
            </a:r>
          </a:p>
          <a:p>
            <a:pPr algn="just"/>
            <a:r>
              <a:rPr lang="en-US" dirty="0" smtClean="0"/>
              <a:t>Provides coverage within 500 meter range.</a:t>
            </a:r>
          </a:p>
          <a:p>
            <a:pPr algn="just"/>
            <a:r>
              <a:rPr lang="en-US" dirty="0" smtClean="0"/>
              <a:t>Objective is to integrate all forms of wireless local loop communications into one system with full telephone features.</a:t>
            </a:r>
          </a:p>
          <a:p>
            <a:pPr algn="just"/>
            <a:r>
              <a:rPr lang="en-US" dirty="0" smtClean="0"/>
              <a:t>A slightly altered proposed features</a:t>
            </a:r>
          </a:p>
          <a:p>
            <a:pPr lvl="1" algn="just"/>
            <a:r>
              <a:rPr lang="en-US" dirty="0" smtClean="0"/>
              <a:t>10 TDMA/FDM time slots/2ms frame</a:t>
            </a:r>
          </a:p>
          <a:p>
            <a:pPr lvl="1" algn="just"/>
            <a:r>
              <a:rPr lang="en-US" dirty="0" smtClean="0"/>
              <a:t>500 kbps channel data rate</a:t>
            </a:r>
          </a:p>
          <a:p>
            <a:pPr lvl="1" algn="just"/>
            <a:r>
              <a:rPr lang="en-US" dirty="0" smtClean="0"/>
              <a:t>350kHz BW using QPSK-&gt;</a:t>
            </a:r>
            <a:r>
              <a:rPr lang="el-GR" dirty="0" smtClean="0">
                <a:latin typeface="Times New Roman"/>
                <a:cs typeface="Times New Roman"/>
              </a:rPr>
              <a:t>π</a:t>
            </a:r>
            <a:r>
              <a:rPr lang="en-US" dirty="0" smtClean="0">
                <a:latin typeface="Times New Roman"/>
                <a:cs typeface="Times New Roman"/>
              </a:rPr>
              <a:t>/4 QPSK</a:t>
            </a:r>
            <a:endParaRPr lang="en-US" dirty="0" smtClean="0"/>
          </a:p>
          <a:p>
            <a:pPr lvl="1" algn="just"/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Operates in licensed or unlicensed PCS band.</a:t>
            </a:r>
          </a:p>
          <a:p>
            <a:r>
              <a:rPr lang="en-US" dirty="0" smtClean="0"/>
              <a:t>May be connected to a PBX or Centrex</a:t>
            </a:r>
          </a:p>
          <a:p>
            <a:r>
              <a:rPr lang="en-US" dirty="0" smtClean="0"/>
              <a:t>Served by a Central Office in residential applications.</a:t>
            </a:r>
          </a:p>
          <a:p>
            <a:r>
              <a:rPr lang="en-US" dirty="0" smtClean="0"/>
              <a:t>Main Components</a:t>
            </a:r>
          </a:p>
          <a:p>
            <a:pPr lvl="1"/>
            <a:r>
              <a:rPr lang="en-US" dirty="0" smtClean="0"/>
              <a:t>Subscriber Unit (SU)</a:t>
            </a:r>
          </a:p>
          <a:p>
            <a:pPr lvl="1"/>
            <a:r>
              <a:rPr lang="en-US" dirty="0" smtClean="0"/>
              <a:t>Radio Ports (RPs)</a:t>
            </a:r>
          </a:p>
          <a:p>
            <a:pPr lvl="1"/>
            <a:r>
              <a:rPr lang="en-US" dirty="0" smtClean="0"/>
              <a:t>Radio Port Control Unit (RPCU)</a:t>
            </a:r>
          </a:p>
          <a:p>
            <a:pPr lvl="1"/>
            <a:r>
              <a:rPr lang="en-US" dirty="0" smtClean="0"/>
              <a:t>Access Manager(AM)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7" descr="F11_21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>
          <a:xfrm>
            <a:off x="523876" y="1285860"/>
            <a:ext cx="8048652" cy="52727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3000" b="1" dirty="0" smtClean="0"/>
              <a:t>Digital Enhanced Cordless Telecommunications</a:t>
            </a:r>
          </a:p>
          <a:p>
            <a:pPr algn="just"/>
            <a:r>
              <a:rPr lang="en-IN" dirty="0" smtClean="0"/>
              <a:t>Also called </a:t>
            </a:r>
          </a:p>
          <a:p>
            <a:pPr lvl="1" algn="just"/>
            <a:r>
              <a:rPr lang="en-IN" b="1" dirty="0" smtClean="0"/>
              <a:t>Digital European cordless telephone and </a:t>
            </a:r>
          </a:p>
          <a:p>
            <a:pPr lvl="1" algn="just"/>
            <a:r>
              <a:rPr lang="en-IN" b="1" dirty="0" smtClean="0"/>
              <a:t>Digital European cordless telecommunications.</a:t>
            </a:r>
          </a:p>
          <a:p>
            <a:pPr algn="just"/>
            <a:r>
              <a:rPr lang="en-IN" dirty="0" smtClean="0"/>
              <a:t>Replaces older </a:t>
            </a:r>
            <a:r>
              <a:rPr lang="en-IN" dirty="0" err="1" smtClean="0"/>
              <a:t>analog</a:t>
            </a:r>
            <a:r>
              <a:rPr lang="en-IN" dirty="0" smtClean="0"/>
              <a:t> cordless phone systems such as CT1 and CT1+.</a:t>
            </a:r>
          </a:p>
          <a:p>
            <a:pPr algn="just"/>
            <a:r>
              <a:rPr lang="en-IN" dirty="0" smtClean="0"/>
              <a:t>Mainly used in offices, on campus, at trade shows, or in the home.</a:t>
            </a:r>
          </a:p>
          <a:p>
            <a:pPr lvl="1" algn="just"/>
            <a:r>
              <a:rPr lang="en-IN" dirty="0" smtClean="0"/>
              <a:t>Bridge the last few hundred meters between a new network operator and customers.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50072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Interfaces</a:t>
            </a:r>
          </a:p>
          <a:p>
            <a:pPr lvl="1" algn="just"/>
            <a:r>
              <a:rPr lang="en-US" dirty="0" smtClean="0"/>
              <a:t>A: </a:t>
            </a:r>
          </a:p>
          <a:p>
            <a:pPr lvl="2" algn="just"/>
            <a:r>
              <a:rPr lang="en-US" dirty="0" smtClean="0"/>
              <a:t>The </a:t>
            </a:r>
            <a:r>
              <a:rPr lang="en-US" dirty="0" smtClean="0"/>
              <a:t>air </a:t>
            </a:r>
            <a:r>
              <a:rPr lang="en-US" dirty="0" smtClean="0"/>
              <a:t>interface, connection b/w SU&amp;RP</a:t>
            </a:r>
          </a:p>
          <a:p>
            <a:pPr lvl="1" algn="just"/>
            <a:r>
              <a:rPr lang="en-US" dirty="0" smtClean="0"/>
              <a:t>P: </a:t>
            </a:r>
          </a:p>
          <a:p>
            <a:pPr lvl="2" algn="just"/>
            <a:r>
              <a:rPr lang="en-US" dirty="0" smtClean="0"/>
              <a:t>Provides the protocols required to connect the SUs  through the RPs to the RPCU</a:t>
            </a:r>
          </a:p>
          <a:p>
            <a:pPr lvl="2" algn="just"/>
            <a:r>
              <a:rPr lang="en-US" dirty="0" smtClean="0"/>
              <a:t>Connects the RPCU with its RPs by using an Embedded Operations Channel (EOC)</a:t>
            </a:r>
          </a:p>
          <a:p>
            <a:pPr algn="just"/>
            <a:r>
              <a:rPr lang="en-US" dirty="0" smtClean="0"/>
              <a:t>Standards contains a fixed distribution n/w and n/w intelligence.</a:t>
            </a:r>
          </a:p>
          <a:p>
            <a:pPr lvl="1" algn="just"/>
            <a:r>
              <a:rPr lang="en-US" dirty="0" smtClean="0"/>
              <a:t>Only the last 500m of the distribution n/w is designed to be wireless.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7" descr="F11_2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>
          <a:xfrm>
            <a:off x="500034" y="1214422"/>
            <a:ext cx="8143932" cy="52419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PACS Radio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521497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Designed for operation in the US PCS band</a:t>
            </a:r>
          </a:p>
          <a:p>
            <a:pPr algn="just"/>
            <a:r>
              <a:rPr lang="en-US" dirty="0" smtClean="0"/>
              <a:t>RF channels are Frequency or Time Division Multiplexed.</a:t>
            </a:r>
          </a:p>
          <a:p>
            <a:pPr algn="just"/>
            <a:r>
              <a:rPr lang="en-US" dirty="0" smtClean="0"/>
              <a:t>BW is 300kHz </a:t>
            </a:r>
          </a:p>
          <a:p>
            <a:pPr algn="just"/>
            <a:r>
              <a:rPr lang="en-US" dirty="0" smtClean="0"/>
              <a:t>TDMA with FDD</a:t>
            </a:r>
          </a:p>
          <a:p>
            <a:pPr lvl="1" algn="just"/>
            <a:r>
              <a:rPr lang="en-US" dirty="0" smtClean="0"/>
              <a:t>8 slots in a 2.0ms frame</a:t>
            </a:r>
          </a:p>
          <a:p>
            <a:pPr lvl="1" algn="just"/>
            <a:r>
              <a:rPr lang="en-US" dirty="0" smtClean="0"/>
              <a:t>Forward Link- 1850MHz to 1910MHz</a:t>
            </a:r>
          </a:p>
          <a:p>
            <a:pPr lvl="1" algn="just"/>
            <a:r>
              <a:rPr lang="en-US" dirty="0" smtClean="0"/>
              <a:t>Reverse Link- 1930MHz to 1990 MHz</a:t>
            </a:r>
          </a:p>
          <a:p>
            <a:pPr algn="just"/>
            <a:r>
              <a:rPr lang="en-US" dirty="0" smtClean="0"/>
              <a:t>The reverse link time slot is offset from its paired forward link time slot by exactly one time slot and 62.5 µs</a:t>
            </a:r>
          </a:p>
          <a:p>
            <a:pPr algn="just"/>
            <a:r>
              <a:rPr lang="en-US" dirty="0" smtClean="0"/>
              <a:t>Unlicensed US PCS band b/w 1920 and 1930 MHz using TDD.</a:t>
            </a:r>
          </a:p>
          <a:p>
            <a:pPr lvl="1" algn="just"/>
            <a:endParaRPr lang="en-US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356"/>
            <a:ext cx="8572560" cy="571504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Modulation</a:t>
            </a:r>
            <a:endParaRPr lang="en-US" sz="3600" b="1" dirty="0" smtClean="0">
              <a:latin typeface="Times New Roman"/>
              <a:cs typeface="Times New Roman"/>
            </a:endParaRPr>
          </a:p>
          <a:p>
            <a:pPr lvl="1"/>
            <a:r>
              <a:rPr lang="el-GR" sz="3200" dirty="0" smtClean="0">
                <a:latin typeface="Times New Roman"/>
                <a:cs typeface="Times New Roman"/>
              </a:rPr>
              <a:t>π</a:t>
            </a:r>
            <a:r>
              <a:rPr lang="en-US" sz="3200" dirty="0" smtClean="0">
                <a:latin typeface="Times New Roman"/>
                <a:cs typeface="Times New Roman"/>
              </a:rPr>
              <a:t>/4 QPSK modulation</a:t>
            </a:r>
          </a:p>
          <a:p>
            <a:pPr lvl="1"/>
            <a:r>
              <a:rPr lang="en-US" sz="3200" dirty="0" smtClean="0">
                <a:latin typeface="Times New Roman"/>
                <a:cs typeface="Times New Roman"/>
              </a:rPr>
              <a:t>RF signal shaped using a raised cosine </a:t>
            </a:r>
            <a:r>
              <a:rPr lang="en-US" sz="3200" dirty="0" err="1" smtClean="0">
                <a:latin typeface="Times New Roman"/>
                <a:cs typeface="Times New Roman"/>
              </a:rPr>
              <a:t>rolloff</a:t>
            </a:r>
            <a:r>
              <a:rPr lang="en-US" sz="3200" dirty="0" smtClean="0">
                <a:latin typeface="Times New Roman"/>
                <a:cs typeface="Times New Roman"/>
              </a:rPr>
              <a:t> shaping filter</a:t>
            </a:r>
          </a:p>
          <a:p>
            <a:pPr lvl="2"/>
            <a:r>
              <a:rPr lang="en-US" sz="2800" dirty="0" smtClean="0">
                <a:latin typeface="Times New Roman"/>
                <a:cs typeface="Times New Roman"/>
              </a:rPr>
              <a:t>99% of the transmitted signal power is contained within a channel BW of 288kHz</a:t>
            </a:r>
          </a:p>
          <a:p>
            <a:r>
              <a:rPr lang="en-US" sz="3600" b="1" dirty="0" smtClean="0">
                <a:latin typeface="Times New Roman"/>
                <a:cs typeface="Times New Roman"/>
              </a:rPr>
              <a:t>Speech Coding</a:t>
            </a:r>
          </a:p>
          <a:p>
            <a:pPr lvl="1"/>
            <a:r>
              <a:rPr lang="en-US" sz="3200" dirty="0" smtClean="0">
                <a:latin typeface="Times New Roman"/>
                <a:cs typeface="Times New Roman"/>
              </a:rPr>
              <a:t>32kbps ADPCM</a:t>
            </a:r>
          </a:p>
          <a:p>
            <a:pPr lvl="2"/>
            <a:r>
              <a:rPr lang="en-US" sz="2800" dirty="0" smtClean="0">
                <a:latin typeface="Times New Roman"/>
                <a:cs typeface="Times New Roman"/>
              </a:rPr>
              <a:t>Provides lox complexity, minimum Cost, and radio link privacy</a:t>
            </a:r>
            <a:endParaRPr lang="en-IN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PACS Channels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4911741"/>
          </a:xfrm>
        </p:spPr>
        <p:txBody>
          <a:bodyPr>
            <a:normAutofit/>
          </a:bodyPr>
          <a:lstStyle/>
          <a:p>
            <a:pPr lvl="1" algn="just"/>
            <a:r>
              <a:rPr lang="en-US" dirty="0" smtClean="0"/>
              <a:t>Provides system broadcasting channels (SBC)</a:t>
            </a:r>
          </a:p>
          <a:p>
            <a:pPr lvl="2" algn="just"/>
            <a:r>
              <a:rPr lang="en-US" dirty="0" smtClean="0"/>
              <a:t>Used primarily on the forward link to broadcast paging message.</a:t>
            </a:r>
          </a:p>
          <a:p>
            <a:pPr lvl="2" algn="just"/>
            <a:r>
              <a:rPr lang="en-US" dirty="0" smtClean="0"/>
              <a:t>32 kbps SBC  provides altering and system information for </a:t>
            </a:r>
            <a:r>
              <a:rPr lang="en-US" dirty="0" err="1" smtClean="0"/>
              <a:t>upto</a:t>
            </a:r>
            <a:r>
              <a:rPr lang="en-US" dirty="0" smtClean="0"/>
              <a:t> 80000 users.</a:t>
            </a:r>
          </a:p>
          <a:p>
            <a:pPr lvl="1" algn="just"/>
            <a:r>
              <a:rPr lang="en-US" dirty="0" smtClean="0"/>
              <a:t>Synchronization Channel (SYN) &amp; slow Channel (SC)</a:t>
            </a:r>
          </a:p>
          <a:p>
            <a:pPr lvl="2" algn="just"/>
            <a:r>
              <a:rPr lang="en-US" dirty="0" smtClean="0"/>
              <a:t>Used on forward link to synchronize each subscriber unit.</a:t>
            </a:r>
          </a:p>
          <a:p>
            <a:pPr lvl="1" algn="just"/>
            <a:r>
              <a:rPr lang="en-US" dirty="0" smtClean="0"/>
              <a:t>Fast Channel</a:t>
            </a:r>
          </a:p>
          <a:p>
            <a:pPr lvl="2" algn="just"/>
            <a:r>
              <a:rPr lang="en-US" dirty="0" smtClean="0"/>
              <a:t>User information transmission in both links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Multiple Access</a:t>
            </a:r>
          </a:p>
          <a:p>
            <a:pPr lvl="1" algn="just"/>
            <a:r>
              <a:rPr lang="en-US" dirty="0" smtClean="0"/>
              <a:t>Many  portable handsets and data terminals may be served from one fixed Radio equipment.</a:t>
            </a:r>
          </a:p>
          <a:p>
            <a:pPr lvl="1" algn="just"/>
            <a:r>
              <a:rPr lang="en-US" dirty="0" smtClean="0"/>
              <a:t>Radio links may be shared among customers on the basis of individual user activity.</a:t>
            </a:r>
          </a:p>
          <a:p>
            <a:pPr lvl="2" algn="just"/>
            <a:r>
              <a:rPr lang="en-US" dirty="0" smtClean="0"/>
              <a:t>Provide wide range of user transmission rates with in a common architecture.</a:t>
            </a:r>
          </a:p>
          <a:p>
            <a:pPr algn="just"/>
            <a:r>
              <a:rPr lang="en-US" b="1" dirty="0" smtClean="0"/>
              <a:t>Power Control</a:t>
            </a:r>
          </a:p>
          <a:p>
            <a:pPr lvl="1" algn="just"/>
            <a:r>
              <a:rPr lang="en-US" dirty="0" smtClean="0"/>
              <a:t>Uses adaptive power control to minimize battery drain</a:t>
            </a:r>
          </a:p>
          <a:p>
            <a:pPr lvl="2" algn="just"/>
            <a:r>
              <a:rPr lang="en-US" dirty="0" smtClean="0"/>
              <a:t>To reduce co-channel interference on the reverse path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</a:t>
            </a:r>
            <a:r>
              <a:rPr lang="en-IN" dirty="0" smtClean="0"/>
              <a:t>architecture </a:t>
            </a:r>
            <a:r>
              <a:rPr lang="en-IN" smtClean="0"/>
              <a:t>(Optional)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572560" cy="512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en-US" dirty="0" smtClean="0"/>
              <a:t>Features and 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197493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Local mobility in an in-building Private Branch Exchange (PBE)</a:t>
            </a:r>
          </a:p>
          <a:p>
            <a:pPr algn="just"/>
            <a:r>
              <a:rPr lang="en-US" sz="2800" dirty="0" smtClean="0"/>
              <a:t>Configured around an open standard.</a:t>
            </a:r>
          </a:p>
          <a:p>
            <a:pPr lvl="1" algn="just"/>
            <a:r>
              <a:rPr lang="en-US" sz="2400" dirty="0" smtClean="0"/>
              <a:t>Allows to interconnect wide area </a:t>
            </a:r>
            <a:r>
              <a:rPr lang="en-IN" sz="2400" dirty="0" smtClean="0"/>
              <a:t>fixed or mobile networks.</a:t>
            </a:r>
          </a:p>
          <a:p>
            <a:pPr algn="just"/>
            <a:r>
              <a:rPr lang="en-IN" sz="2800" dirty="0" smtClean="0"/>
              <a:t>Range of DECT is limited to about 300 m from the base station.</a:t>
            </a:r>
          </a:p>
          <a:p>
            <a:pPr lvl="1" algn="just"/>
            <a:r>
              <a:rPr lang="en-IN" sz="2400" dirty="0" smtClean="0"/>
              <a:t>Can offer its service to some 10,000 people within one km</a:t>
            </a:r>
            <a:r>
              <a:rPr lang="en-IN" sz="700" dirty="0" smtClean="0"/>
              <a:t>2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800" dirty="0" smtClean="0"/>
              <a:t>Provides low power radio access </a:t>
            </a:r>
          </a:p>
          <a:p>
            <a:pPr lvl="1" algn="just"/>
            <a:r>
              <a:rPr lang="en-IN" sz="2400" dirty="0" smtClean="0"/>
              <a:t>Each station has an average transmission power of only 10 </a:t>
            </a:r>
            <a:r>
              <a:rPr lang="en-IN" sz="2400" dirty="0" err="1" smtClean="0"/>
              <a:t>mW</a:t>
            </a:r>
            <a:r>
              <a:rPr lang="en-IN" sz="2400" dirty="0" smtClean="0"/>
              <a:t> with a maximum of 250 </a:t>
            </a:r>
            <a:r>
              <a:rPr lang="en-IN" sz="2400" dirty="0" err="1" smtClean="0"/>
              <a:t>mW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800" dirty="0" smtClean="0"/>
              <a:t>The digital modulation scheme is GMSK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DECT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Based on OSI principles</a:t>
            </a:r>
          </a:p>
          <a:p>
            <a:pPr algn="just"/>
            <a:r>
              <a:rPr lang="en-US" dirty="0" smtClean="0"/>
              <a:t>A control plane (C-Plane) and user plane        (U-Plane) use the services by lower layers.</a:t>
            </a:r>
          </a:p>
          <a:p>
            <a:pPr algn="just"/>
            <a:r>
              <a:rPr lang="en-US" dirty="0" smtClean="0"/>
              <a:t>Able to page </a:t>
            </a:r>
            <a:r>
              <a:rPr lang="en-US" dirty="0" err="1" smtClean="0"/>
              <a:t>upto</a:t>
            </a:r>
            <a:r>
              <a:rPr lang="en-US" dirty="0" smtClean="0"/>
              <a:t> 6000 subscribers</a:t>
            </a:r>
          </a:p>
          <a:p>
            <a:pPr lvl="1" algn="just"/>
            <a:r>
              <a:rPr lang="en-US" dirty="0" smtClean="0"/>
              <a:t>No need of cell registration</a:t>
            </a:r>
          </a:p>
          <a:p>
            <a:pPr algn="just"/>
            <a:r>
              <a:rPr lang="en-US" dirty="0" smtClean="0"/>
              <a:t>Designed for radio local loop/ metropolitan are access.</a:t>
            </a:r>
          </a:p>
          <a:p>
            <a:pPr algn="just"/>
            <a:r>
              <a:rPr lang="en-US" dirty="0" smtClean="0"/>
              <a:t>Uses dynamic channel allocation.</a:t>
            </a:r>
          </a:p>
          <a:p>
            <a:pPr algn="just"/>
            <a:r>
              <a:rPr lang="en-IN" dirty="0" smtClean="0"/>
              <a:t>Can also handle handover, </a:t>
            </a:r>
          </a:p>
          <a:p>
            <a:pPr lvl="1" algn="just"/>
            <a:r>
              <a:rPr lang="en-IN" dirty="0" smtClean="0"/>
              <a:t>But it was not designed to work at a higher speed.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4840303"/>
          </a:xfrm>
        </p:spPr>
        <p:txBody>
          <a:bodyPr>
            <a:noAutofit/>
          </a:bodyPr>
          <a:lstStyle/>
          <a:p>
            <a:r>
              <a:rPr lang="en-US" sz="3600" dirty="0" smtClean="0"/>
              <a:t>Physical Layer</a:t>
            </a:r>
          </a:p>
          <a:p>
            <a:pPr lvl="1"/>
            <a:r>
              <a:rPr lang="en-US" sz="3200" dirty="0" smtClean="0"/>
              <a:t>Uses FDMA/TDMA/TDD radio transmission method.</a:t>
            </a:r>
          </a:p>
          <a:p>
            <a:pPr lvl="1"/>
            <a:r>
              <a:rPr lang="en-IN" sz="3200" dirty="0" smtClean="0"/>
              <a:t>Offering 120 full duplex channels.</a:t>
            </a:r>
          </a:p>
          <a:p>
            <a:pPr lvl="1"/>
            <a:r>
              <a:rPr lang="en-US" sz="3200" dirty="0" smtClean="0"/>
              <a:t>Within a slot one out of 10 carrier frequencies is used dynamically.</a:t>
            </a:r>
          </a:p>
          <a:p>
            <a:pPr lvl="2"/>
            <a:r>
              <a:rPr lang="en-IN" sz="2800" dirty="0" smtClean="0"/>
              <a:t>Each frame (10ms duration) being divided into 24 slots using TDMA</a:t>
            </a:r>
          </a:p>
          <a:p>
            <a:pPr lvl="3"/>
            <a:r>
              <a:rPr lang="en-IN" sz="2400" dirty="0" smtClean="0"/>
              <a:t>12 slots are used as uplink, 12 slots as downlink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9" descr="F11_19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>
          <a:xfrm>
            <a:off x="409290" y="214290"/>
            <a:ext cx="8448990" cy="62670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Medium Access Control (MAC) Layer</a:t>
            </a:r>
          </a:p>
          <a:p>
            <a:pPr lvl="1" algn="just"/>
            <a:r>
              <a:rPr lang="en-US" dirty="0" smtClean="0"/>
              <a:t>Consists of paging channel and a control channel</a:t>
            </a:r>
          </a:p>
          <a:p>
            <a:pPr lvl="2" algn="just"/>
            <a:r>
              <a:rPr lang="en-US" dirty="0" smtClean="0"/>
              <a:t>Transfers signaling information to the C-Plane.</a:t>
            </a:r>
          </a:p>
          <a:p>
            <a:pPr lvl="1" algn="just"/>
            <a:r>
              <a:rPr lang="en-US" dirty="0" smtClean="0"/>
              <a:t>U-Plane is served with channels for the transfer of user information.</a:t>
            </a:r>
          </a:p>
          <a:p>
            <a:pPr lvl="2" algn="just"/>
            <a:r>
              <a:rPr lang="en-US" dirty="0" smtClean="0"/>
              <a:t>The normal bit rate is 32kbps</a:t>
            </a:r>
          </a:p>
          <a:p>
            <a:pPr lvl="1" algn="just"/>
            <a:r>
              <a:rPr lang="en-US" dirty="0" smtClean="0"/>
              <a:t>Supports hand off and a broadcast beacon service</a:t>
            </a:r>
          </a:p>
          <a:p>
            <a:pPr lvl="2" algn="just"/>
            <a:r>
              <a:rPr lang="en-US" dirty="0" smtClean="0"/>
              <a:t>Enables all idle portable units to find the best fixed radio port to lock ratio.</a:t>
            </a:r>
          </a:p>
          <a:p>
            <a:pPr lvl="1" algn="just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Data Link Control (DLC) Layer</a:t>
            </a:r>
          </a:p>
          <a:p>
            <a:pPr lvl="1" algn="just"/>
            <a:r>
              <a:rPr lang="en-US" sz="3200" dirty="0" smtClean="0"/>
              <a:t>Provides reliable data links to the n/w layer </a:t>
            </a:r>
          </a:p>
          <a:p>
            <a:pPr lvl="1" algn="just"/>
            <a:r>
              <a:rPr lang="en-US" sz="3200" dirty="0" smtClean="0"/>
              <a:t>Divides the logical and physical channels into time slots for each user.</a:t>
            </a:r>
          </a:p>
          <a:p>
            <a:pPr lvl="1" algn="just"/>
            <a:r>
              <a:rPr lang="en-US" sz="3200" dirty="0" smtClean="0"/>
              <a:t>Provides formatting and error protection/correction for each time slot.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Network Layer</a:t>
            </a:r>
          </a:p>
          <a:p>
            <a:pPr lvl="1" algn="just"/>
            <a:r>
              <a:rPr lang="en-US" dirty="0" smtClean="0"/>
              <a:t>Main signaling layer.</a:t>
            </a:r>
          </a:p>
          <a:p>
            <a:pPr lvl="1" algn="just"/>
            <a:r>
              <a:rPr lang="en-US" dirty="0" smtClean="0"/>
              <a:t>Based on ISDN and GSM protocols</a:t>
            </a:r>
          </a:p>
          <a:p>
            <a:pPr lvl="1" algn="just"/>
            <a:r>
              <a:rPr lang="en-US" dirty="0" smtClean="0"/>
              <a:t>Provides </a:t>
            </a:r>
          </a:p>
          <a:p>
            <a:pPr lvl="2" algn="just"/>
            <a:r>
              <a:rPr lang="en-US" dirty="0" smtClean="0"/>
              <a:t>Call control </a:t>
            </a:r>
          </a:p>
          <a:p>
            <a:pPr lvl="2" algn="just"/>
            <a:r>
              <a:rPr lang="en-US" dirty="0" smtClean="0"/>
              <a:t>Circuit switched services selected from one of the DLC services</a:t>
            </a:r>
          </a:p>
          <a:p>
            <a:pPr lvl="2" algn="just"/>
            <a:r>
              <a:rPr lang="en-US" dirty="0" smtClean="0"/>
              <a:t>Connection-oriented message services and mobility management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">
  <a:themeElements>
    <a:clrScheme name="Custom 1">
      <a:dk1>
        <a:srgbClr val="D0FAFF"/>
      </a:dk1>
      <a:lt1>
        <a:srgbClr val="D0FAFF"/>
      </a:lt1>
      <a:dk2>
        <a:srgbClr val="D0FAFF"/>
      </a:dk2>
      <a:lt2>
        <a:srgbClr val="000000"/>
      </a:lt2>
      <a:accent1>
        <a:srgbClr val="006AED"/>
      </a:accent1>
      <a:accent2>
        <a:srgbClr val="0087BF"/>
      </a:accent2>
      <a:accent3>
        <a:srgbClr val="000000"/>
      </a:accent3>
      <a:accent4>
        <a:srgbClr val="9DBB3F"/>
      </a:accent4>
      <a:accent5>
        <a:srgbClr val="C77CC7"/>
      </a:accent5>
      <a:accent6>
        <a:srgbClr val="000000"/>
      </a:accent6>
      <a:hlink>
        <a:srgbClr val="E78707"/>
      </a:hlink>
      <a:folHlink>
        <a:srgbClr val="C618BA"/>
      </a:folHlink>
    </a:clrScheme>
    <a:fontScheme name="Welcome">
      <a:majorFont>
        <a:latin typeface="Book Antiqua"/>
        <a:ea typeface=""/>
        <a:cs typeface=""/>
        <a:font script="Jpan" typeface="ＭＳ Ｐゴシック"/>
        <a:font script="Hang" typeface="돋움"/>
        <a:font script="Hans" typeface="华文中宋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ajorFont>
      <a:min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inorFont>
    </a:fontScheme>
    <a:fmtScheme name="Welcome">
      <a:fillStyleLst>
        <a:solidFill>
          <a:schemeClr val="phClr">
            <a:tint val="100000"/>
            <a:shade val="100000"/>
            <a:hueMod val="100000"/>
            <a:satMod val="15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</a:schemeClr>
            </a:gs>
          </a:gsLst>
          <a:lin ang="16200000" scaled="1"/>
        </a:gradFill>
        <a:gradFill flip="none" rotWithShape="1">
          <a:gsLst>
            <a:gs pos="0">
              <a:schemeClr val="phClr">
                <a:tint val="70000"/>
              </a:schemeClr>
            </a:gs>
            <a:gs pos="30000">
              <a:schemeClr val="phClr">
                <a:tint val="90000"/>
              </a:schemeClr>
            </a:gs>
            <a:gs pos="88000">
              <a:schemeClr val="phClr">
                <a:shade val="30000"/>
              </a:schemeClr>
            </a:gs>
            <a:gs pos="100000">
              <a:schemeClr val="phClr">
                <a:shade val="20000"/>
              </a:schemeClr>
            </a:gs>
          </a:gsLst>
          <a:lin ang="5400000" scaled="1"/>
          <a:tileRect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outerShdw blurRad="39000" dist="25400" dir="5400000">
              <a:srgbClr val="000000">
                <a:alpha val="40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30000"/>
                <a:hueMod val="100000"/>
              </a:schemeClr>
            </a:gs>
            <a:gs pos="20000">
              <a:schemeClr val="phClr">
                <a:tint val="100000"/>
                <a:shade val="100000"/>
                <a:hueMod val="1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30000"/>
                <a:hueMod val="100000"/>
                <a:satMod val="1600000"/>
              </a:schemeClr>
            </a:gs>
            <a:gs pos="20000">
              <a:schemeClr val="phClr">
                <a:tint val="100000"/>
                <a:shade val="100000"/>
                <a:hueMod val="100000"/>
                <a:satMod val="5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1123</Words>
  <Application>Microsoft Office PowerPoint</Application>
  <PresentationFormat>On-screen Show (4:3)</PresentationFormat>
  <Paragraphs>174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Welcome</vt:lpstr>
      <vt:lpstr>Mobile Computing</vt:lpstr>
      <vt:lpstr>DECT</vt:lpstr>
      <vt:lpstr>Features and Characteristics</vt:lpstr>
      <vt:lpstr>DECT Architecture</vt:lpstr>
      <vt:lpstr>Contnd..</vt:lpstr>
      <vt:lpstr>Slide 6</vt:lpstr>
      <vt:lpstr>Contnd..</vt:lpstr>
      <vt:lpstr>Contnd..</vt:lpstr>
      <vt:lpstr>Contnd..</vt:lpstr>
      <vt:lpstr>Functional Concepts</vt:lpstr>
      <vt:lpstr>Contnd..</vt:lpstr>
      <vt:lpstr>Contnd..</vt:lpstr>
      <vt:lpstr>DECT Radio Link</vt:lpstr>
      <vt:lpstr>Contnd..</vt:lpstr>
      <vt:lpstr>Contnd..</vt:lpstr>
      <vt:lpstr>Slide 16</vt:lpstr>
      <vt:lpstr>Personal Access Communication Systems (PACS)</vt:lpstr>
      <vt:lpstr>System Architecture</vt:lpstr>
      <vt:lpstr>Contnd..</vt:lpstr>
      <vt:lpstr>Contnd..</vt:lpstr>
      <vt:lpstr>Frame Structure</vt:lpstr>
      <vt:lpstr>PACS Radio Interface</vt:lpstr>
      <vt:lpstr>Slide 23</vt:lpstr>
      <vt:lpstr>PACS Channels</vt:lpstr>
      <vt:lpstr>Slide 25</vt:lpstr>
      <vt:lpstr>System architecture (Optional)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Amel</dc:creator>
  <cp:lastModifiedBy>Amel</cp:lastModifiedBy>
  <cp:revision>49</cp:revision>
  <dcterms:created xsi:type="dcterms:W3CDTF">2016-03-03T16:41:56Z</dcterms:created>
  <dcterms:modified xsi:type="dcterms:W3CDTF">2016-03-14T04:14:01Z</dcterms:modified>
</cp:coreProperties>
</file>