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8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ctr"/>
          <a:lstStyle>
            <a:lvl1pPr algn="r">
              <a:defRPr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2792" y="3357562"/>
            <a:ext cx="6400800" cy="17526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953B-5E90-478B-93D8-03ED64CB7D87}" type="datetime1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8" name="Chevron 7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82919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5595-F371-4523-8349-501BE2313D2A}" type="datetime1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154758"/>
          </a:xfrm>
        </p:spPr>
        <p:txBody>
          <a:bodyPr vert="eaVert"/>
          <a:lstStyle>
            <a:lvl1pPr>
              <a:defRPr>
                <a:effectLst>
                  <a:outerShdw blurRad="50800" dist="50800" dir="189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15475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D7E1-726A-413B-A4A1-9473A3F9B5E4}" type="datetime1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10" name="Chevron 9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3AEA-52B6-45E1-8001-D44E93C67CBF}" type="datetime1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86113"/>
            <a:ext cx="7772400" cy="1362075"/>
          </a:xfrm>
        </p:spPr>
        <p:txBody>
          <a:bodyPr anchor="t"/>
          <a:lstStyle>
            <a:lvl1pPr algn="r">
              <a:defRPr sz="4000" b="0" cap="all"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85926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BEFB-7017-49D7-AC64-4471ECE1927B}" type="datetime1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9" name="Chevron 8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9DFA-AB8B-4BC8-B97B-EFA639A68D9D}" type="datetime1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11" name="Chevron 10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50CE-23C6-4F65-A95B-FE29461826EF}" type="datetime1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7" name="Chevron 6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0CA-8021-46C2-B0E5-95F6519F5DCE}" type="datetime1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AF71-E57B-4AB7-83C7-07CDD5D2E275}" type="datetime1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745" y="285728"/>
            <a:ext cx="5106055" cy="1162050"/>
          </a:xfrm>
        </p:spPr>
        <p:txBody>
          <a:bodyPr anchor="ctr">
            <a:normAutofit/>
          </a:bodyPr>
          <a:lstStyle>
            <a:lvl1pPr algn="ctr">
              <a:defRPr sz="32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3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6218"/>
            <a:ext cx="5111750" cy="46796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85729"/>
            <a:ext cx="3008313" cy="5840435"/>
          </a:xfrm>
        </p:spPr>
        <p:txBody>
          <a:bodyPr anchor="b"/>
          <a:lstStyle>
            <a:lvl1pPr marL="0" indent="0">
              <a:spcAft>
                <a:spcPts val="0"/>
              </a:spcAft>
              <a:buNone/>
              <a:defRPr sz="1400"/>
            </a:lvl1pPr>
            <a:lvl2pPr marL="457200" indent="0">
              <a:spcAft>
                <a:spcPts val="0"/>
              </a:spcAft>
              <a:buNone/>
              <a:defRPr sz="1200"/>
            </a:lvl2pPr>
            <a:lvl3pPr marL="914400" indent="0">
              <a:spcAft>
                <a:spcPts val="0"/>
              </a:spcAft>
              <a:buNone/>
              <a:defRPr sz="1000"/>
            </a:lvl3pPr>
            <a:lvl4pPr marL="1371600" indent="0">
              <a:spcAft>
                <a:spcPts val="0"/>
              </a:spcAft>
              <a:buNone/>
              <a:defRPr sz="900"/>
            </a:lvl4pPr>
            <a:lvl5pPr marL="1828800" indent="0">
              <a:spcAft>
                <a:spcPts val="0"/>
              </a:spcAft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DCB0-4108-4DB7-87DC-2BC132F53BF2}" type="datetime1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72" y="615868"/>
            <a:ext cx="928694" cy="5813528"/>
          </a:xfrm>
        </p:spPr>
        <p:txBody>
          <a:bodyPr vert="eaVert" anchor="ctr">
            <a:normAutofit/>
          </a:bodyPr>
          <a:lstStyle>
            <a:lvl1pPr algn="l">
              <a:defRPr sz="28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18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348" y="612777"/>
            <a:ext cx="6858048" cy="4745051"/>
          </a:xfrm>
          <a:ln w="38100" cap="flat" cmpd="sng" algn="ctr"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path path="rect">
                <a:fillToRect l="100000" t="100000"/>
              </a:path>
              <a:tileRect r="-100000" b="-100000"/>
            </a:gradFill>
            <a:prstDash val="solid"/>
          </a:ln>
          <a:effectLst>
            <a:outerShdw blurRad="38100" dist="50800" dir="54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348" y="5500702"/>
            <a:ext cx="6858048" cy="928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C899-494B-430B-B7B5-E2CD797218FB}" type="datetime1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3">
              <a:alphaModFix amt="30000"/>
              <a:duotone>
                <a:schemeClr val="accent1"/>
                <a:srgbClr val="FFFFFF"/>
              </a:duotone>
            </a:blip>
            <a:tile tx="0" ty="0" sx="100000" sy="100000" flip="none" algn="tl"/>
          </a:blipFill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endParaRPr kumimoji="0" lang="zh-CN" altLang="en-US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17"/>
          <p:cNvGrpSpPr/>
          <p:nvPr/>
        </p:nvGrpSpPr>
        <p:grpSpPr>
          <a:xfrm>
            <a:off x="0" y="6570024"/>
            <a:ext cx="9144000" cy="288000"/>
            <a:chOff x="0" y="6353387"/>
            <a:chExt cx="9144000" cy="361763"/>
          </a:xfrm>
        </p:grpSpPr>
        <p:grpSp>
          <p:nvGrpSpPr>
            <p:cNvPr id="8" name="Group 16"/>
            <p:cNvGrpSpPr/>
            <p:nvPr/>
          </p:nvGrpSpPr>
          <p:grpSpPr>
            <a:xfrm>
              <a:off x="0" y="6353387"/>
              <a:ext cx="8756597" cy="360000"/>
              <a:chOff x="1" y="6353387"/>
              <a:chExt cx="8756597" cy="360000"/>
            </a:xfrm>
          </p:grpSpPr>
          <p:sp>
            <p:nvSpPr>
              <p:cNvPr id="10" name="Freeform 9"/>
              <p:cNvSpPr/>
              <p:nvPr userDrawn="1"/>
            </p:nvSpPr>
            <p:spPr>
              <a:xfrm>
                <a:off x="1" y="653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50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 flipV="1">
                <a:off x="1" y="635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75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/>
              </a:p>
            </p:txBody>
          </p:sp>
        </p:grpSp>
        <p:grpSp>
          <p:nvGrpSpPr>
            <p:cNvPr id="9" name="Group 15"/>
            <p:cNvGrpSpPr/>
            <p:nvPr/>
          </p:nvGrpSpPr>
          <p:grpSpPr>
            <a:xfrm>
              <a:off x="8640700" y="6354583"/>
              <a:ext cx="503300" cy="360567"/>
              <a:chOff x="8640700" y="6354583"/>
              <a:chExt cx="503300" cy="360567"/>
            </a:xfrm>
          </p:grpSpPr>
          <p:sp>
            <p:nvSpPr>
              <p:cNvPr id="12" name="Chevron 11"/>
              <p:cNvSpPr/>
              <p:nvPr userDrawn="1"/>
            </p:nvSpPr>
            <p:spPr>
              <a:xfrm flipH="1">
                <a:off x="8640700" y="6354583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 userDrawn="1"/>
            </p:nvSpPr>
            <p:spPr>
              <a:xfrm flipH="1">
                <a:off x="8767248" y="6355150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shade val="75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13"/>
              <p:cNvSpPr/>
              <p:nvPr userDrawn="1"/>
            </p:nvSpPr>
            <p:spPr>
              <a:xfrm flipH="1">
                <a:off x="8894116" y="6355000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shade val="75000"/>
                    </a:schemeClr>
                  </a:gs>
                  <a:gs pos="100000">
                    <a:schemeClr val="accent1">
                      <a:shade val="50000"/>
                      <a:shade val="2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threePt" dir="tl">
                <a:rot lat="0" lon="0" rev="7200000"/>
              </a:lightRig>
            </a:scene3d>
            <a:sp3d contourW="6350">
              <a:contourClr>
                <a:schemeClr val="accent1"/>
              </a:contourClr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0000"/>
            <a:ext cx="1643042" cy="28800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DFCD0-0B1E-4658-B88E-76AC5FCC9C56}" type="datetime1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28" y="6570000"/>
            <a:ext cx="571472" cy="288000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lang="zh-CN" altLang="en-US" sz="4400" b="1" kern="1200" dirty="0">
          <a:ln w="11430"/>
          <a:gradFill flip="none" rotWithShape="1">
            <a:gsLst>
              <a:gs pos="0">
                <a:schemeClr val="accent2"/>
              </a:gs>
              <a:gs pos="45000">
                <a:schemeClr val="accent2">
                  <a:tint val="60000"/>
                </a:schemeClr>
              </a:gs>
              <a:gs pos="90000">
                <a:schemeClr val="accent2">
                  <a:tint val="40000"/>
                </a:schemeClr>
              </a:gs>
              <a:gs pos="100000">
                <a:schemeClr val="accent2">
                  <a:tint val="20000"/>
                </a:schemeClr>
              </a:gs>
            </a:gsLst>
            <a:lin ang="5400000" scaled="1"/>
            <a:tileRect/>
          </a:gradFill>
          <a:effectLst>
            <a:outerShdw blurRad="44450" dist="41910" dir="3600000" algn="tl">
              <a:srgbClr val="000000">
                <a:alpha val="5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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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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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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4929198"/>
            <a:ext cx="7534930" cy="766762"/>
          </a:xfrm>
        </p:spPr>
        <p:txBody>
          <a:bodyPr>
            <a:normAutofit/>
          </a:bodyPr>
          <a:lstStyle/>
          <a:p>
            <a:r>
              <a:rPr lang="en-IN" b="1" dirty="0" smtClean="0"/>
              <a:t>Wireless Communication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357298"/>
            <a:ext cx="4972056" cy="4768865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Attenuation due to atmospheric conditions</a:t>
            </a:r>
          </a:p>
          <a:p>
            <a:pPr lvl="1" algn="just"/>
            <a:r>
              <a:rPr lang="en-IN" dirty="0" smtClean="0"/>
              <a:t>Depending on the elevation, the signal has to penetrate a smaller or larger percentage of the atmosphere. </a:t>
            </a:r>
          </a:p>
          <a:p>
            <a:pPr lvl="2" algn="just"/>
            <a:r>
              <a:rPr lang="en-IN" dirty="0" smtClean="0"/>
              <a:t>Generally, an elevation less than 10 degrees is considered useless for communication.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79" y="1500174"/>
            <a:ext cx="3736641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Orbits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8072494" cy="524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Orbits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 smtClean="0"/>
              <a:t>Geostationary (or geosynchronous) earth orbit (GEO)</a:t>
            </a:r>
          </a:p>
          <a:p>
            <a:pPr algn="just"/>
            <a:r>
              <a:rPr lang="en-IN" b="1" dirty="0" smtClean="0"/>
              <a:t>Medium earth orbit (MEO)</a:t>
            </a:r>
          </a:p>
          <a:p>
            <a:pPr algn="just"/>
            <a:r>
              <a:rPr lang="en-IN" b="1" dirty="0" smtClean="0"/>
              <a:t>Low earth orbit (LEO)</a:t>
            </a:r>
          </a:p>
          <a:p>
            <a:pPr algn="just"/>
            <a:r>
              <a:rPr lang="en-IN" b="1" dirty="0" smtClean="0"/>
              <a:t>Highly elliptical orbit (HEO)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51435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Resulting distance is 35,786 km</a:t>
            </a:r>
          </a:p>
          <a:p>
            <a:pPr algn="just"/>
            <a:r>
              <a:rPr lang="en-IN" dirty="0" smtClean="0"/>
              <a:t>The orbit must have an inclination of 0 degrees.</a:t>
            </a:r>
          </a:p>
          <a:p>
            <a:pPr algn="just"/>
            <a:r>
              <a:rPr lang="en-IN" b="1" dirty="0" smtClean="0"/>
              <a:t>Advantages</a:t>
            </a:r>
          </a:p>
          <a:p>
            <a:pPr lvl="1" algn="just"/>
            <a:r>
              <a:rPr lang="en-IN" dirty="0" smtClean="0"/>
              <a:t>Three GEO satellites are enough for a complete coverage of almost any spot on earth.</a:t>
            </a:r>
          </a:p>
          <a:p>
            <a:pPr lvl="1" algn="just"/>
            <a:r>
              <a:rPr lang="en-IN" dirty="0" smtClean="0"/>
              <a:t>Senders and receivers can use fixed antenna positions, no adjusting is needed.</a:t>
            </a:r>
          </a:p>
          <a:p>
            <a:pPr lvl="1" algn="just"/>
            <a:r>
              <a:rPr lang="en-IN" dirty="0" smtClean="0"/>
              <a:t>Ideal for TV and radio broadcasting.</a:t>
            </a:r>
          </a:p>
          <a:p>
            <a:pPr lvl="1" algn="just"/>
            <a:r>
              <a:rPr lang="en-IN" dirty="0" smtClean="0"/>
              <a:t>Lifetime  for GEOs are rather high, at about 15 years. </a:t>
            </a:r>
          </a:p>
          <a:p>
            <a:pPr lvl="1" algn="just"/>
            <a:r>
              <a:rPr lang="en-IN" dirty="0" smtClean="0"/>
              <a:t>GEOs do not need a handover due to the large footprint. </a:t>
            </a:r>
          </a:p>
          <a:p>
            <a:pPr lvl="1" algn="just"/>
            <a:r>
              <a:rPr lang="en-IN" dirty="0" smtClean="0"/>
              <a:t>GEOs do not exhibit any Doppler shift </a:t>
            </a:r>
          </a:p>
          <a:p>
            <a:pPr lvl="2" algn="just"/>
            <a:r>
              <a:rPr lang="en-IN" dirty="0" smtClean="0"/>
              <a:t>Since the relative movement is zero.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143668"/>
          </a:xfrm>
        </p:spPr>
        <p:txBody>
          <a:bodyPr>
            <a:noAutofit/>
          </a:bodyPr>
          <a:lstStyle/>
          <a:p>
            <a:pPr algn="just"/>
            <a:r>
              <a:rPr lang="en-IN" sz="2800" b="1" dirty="0" smtClean="0"/>
              <a:t>Disadvantages</a:t>
            </a:r>
          </a:p>
          <a:p>
            <a:pPr lvl="1" algn="just"/>
            <a:r>
              <a:rPr lang="en-IN" sz="2000" dirty="0" smtClean="0"/>
              <a:t>Northern or southern regions of the earth have more problems </a:t>
            </a:r>
            <a:r>
              <a:rPr lang="en-IN" dirty="0" smtClean="0"/>
              <a:t>receiving these satellites</a:t>
            </a:r>
          </a:p>
          <a:p>
            <a:pPr lvl="2" algn="just"/>
            <a:r>
              <a:rPr lang="en-IN" sz="1600" dirty="0" smtClean="0"/>
              <a:t>Larger antennas are needed in this case. </a:t>
            </a:r>
          </a:p>
          <a:p>
            <a:pPr lvl="1" algn="just"/>
            <a:r>
              <a:rPr lang="en-IN" sz="2000" dirty="0" smtClean="0"/>
              <a:t>Shading of the signals in cities </a:t>
            </a:r>
          </a:p>
          <a:p>
            <a:pPr lvl="2" algn="just"/>
            <a:r>
              <a:rPr lang="en-IN" sz="1600" dirty="0" smtClean="0"/>
              <a:t>Due to high buildings and the low elevation further away from the equator limit transmission quality. </a:t>
            </a:r>
          </a:p>
          <a:p>
            <a:pPr lvl="1" algn="just"/>
            <a:r>
              <a:rPr lang="en-IN" sz="2000" dirty="0" smtClean="0"/>
              <a:t>The transmit power needed is relatively high (some 10 W) </a:t>
            </a:r>
          </a:p>
          <a:p>
            <a:pPr lvl="2" algn="just"/>
            <a:r>
              <a:rPr lang="en-IN" sz="1600" dirty="0" smtClean="0"/>
              <a:t>Causes problems for battery powered devices.</a:t>
            </a:r>
          </a:p>
          <a:p>
            <a:pPr lvl="1" algn="just"/>
            <a:r>
              <a:rPr lang="en-IN" sz="2000" dirty="0" smtClean="0"/>
              <a:t>These satellites cannot be used for small mobile phones. </a:t>
            </a:r>
          </a:p>
          <a:p>
            <a:pPr lvl="1" algn="just"/>
            <a:r>
              <a:rPr lang="en-IN" sz="2000" dirty="0" smtClean="0"/>
              <a:t>The biggest problem for voice and also data communication </a:t>
            </a:r>
          </a:p>
          <a:p>
            <a:pPr lvl="2" algn="just"/>
            <a:r>
              <a:rPr lang="en-IN" sz="1600" dirty="0" smtClean="0"/>
              <a:t>The high latency of over 0.25 s one-way – many retransmission schemes which are known from fixed networks fail. </a:t>
            </a:r>
          </a:p>
          <a:p>
            <a:pPr lvl="1" algn="just"/>
            <a:r>
              <a:rPr lang="en-IN" sz="2000" dirty="0" smtClean="0"/>
              <a:t>Either frequencies cannot be reused </a:t>
            </a:r>
          </a:p>
          <a:p>
            <a:pPr lvl="2" algn="just"/>
            <a:r>
              <a:rPr lang="en-IN" sz="1600" dirty="0" smtClean="0"/>
              <a:t>Due to the large footprint, </a:t>
            </a:r>
          </a:p>
          <a:p>
            <a:pPr lvl="1" algn="just"/>
            <a:r>
              <a:rPr lang="en-IN" sz="2000" dirty="0" smtClean="0"/>
              <a:t>The GEO satellite needs special antennas focusing on a smaller footprint. </a:t>
            </a:r>
          </a:p>
          <a:p>
            <a:pPr lvl="1" algn="just"/>
            <a:r>
              <a:rPr lang="en-IN" sz="2000" dirty="0" smtClean="0"/>
              <a:t>Transferring a GEO into orbit is very expensive.</a:t>
            </a:r>
            <a:endParaRPr lang="en-IN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dirty="0" smtClean="0"/>
              <a:t>LEO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572560" cy="550072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Circulate on a lower orbit</a:t>
            </a:r>
          </a:p>
          <a:p>
            <a:pPr algn="just"/>
            <a:r>
              <a:rPr lang="en-IN" dirty="0" smtClean="0"/>
              <a:t>Periods are 95 to 120 </a:t>
            </a:r>
            <a:r>
              <a:rPr lang="en-IN" dirty="0" smtClean="0"/>
              <a:t>minutes</a:t>
            </a:r>
          </a:p>
          <a:p>
            <a:pPr algn="just"/>
            <a:r>
              <a:rPr lang="en-IN" dirty="0" smtClean="0"/>
              <a:t>200 - 1200 km above Earth's surface</a:t>
            </a:r>
            <a:endParaRPr lang="en-IN" dirty="0" smtClean="0"/>
          </a:p>
          <a:p>
            <a:pPr algn="just"/>
            <a:r>
              <a:rPr lang="en-IN" dirty="0" smtClean="0"/>
              <a:t>Try to ensure a high elevation for every spot on earth to provide a high quality communication link.</a:t>
            </a:r>
          </a:p>
          <a:p>
            <a:pPr algn="just"/>
            <a:r>
              <a:rPr lang="en-IN" dirty="0" smtClean="0"/>
              <a:t>Will be visible from the earth for around ten minutes.</a:t>
            </a:r>
          </a:p>
          <a:p>
            <a:pPr lvl="1" algn="just"/>
            <a:r>
              <a:rPr lang="en-IN" dirty="0" smtClean="0"/>
              <a:t>Little LEOs with low bandwidth services (some 100 bit/s), </a:t>
            </a:r>
          </a:p>
          <a:p>
            <a:pPr lvl="1" algn="just"/>
            <a:r>
              <a:rPr lang="en-IN" dirty="0" smtClean="0"/>
              <a:t>Big LEOs (some 1,000 bit/s)</a:t>
            </a:r>
          </a:p>
          <a:p>
            <a:pPr lvl="1" algn="just"/>
            <a:r>
              <a:rPr lang="en-IN" dirty="0" smtClean="0"/>
              <a:t>Broadband LEOs with plans reaching into the </a:t>
            </a:r>
            <a:r>
              <a:rPr lang="en-IN" dirty="0" err="1" smtClean="0"/>
              <a:t>Mbit</a:t>
            </a:r>
            <a:r>
              <a:rPr lang="en-IN" dirty="0" smtClean="0"/>
              <a:t>/s range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4983179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Advantages</a:t>
            </a:r>
          </a:p>
          <a:p>
            <a:pPr lvl="1" algn="just"/>
            <a:r>
              <a:rPr lang="en-US" dirty="0" smtClean="0"/>
              <a:t>Provides bandwidth sufficient for voice communication</a:t>
            </a:r>
          </a:p>
          <a:p>
            <a:pPr lvl="2" algn="just"/>
            <a:r>
              <a:rPr lang="en-US" dirty="0" smtClean="0"/>
              <a:t>With </a:t>
            </a:r>
            <a:r>
              <a:rPr lang="en-US" dirty="0" err="1" smtClean="0"/>
              <a:t>omni</a:t>
            </a:r>
            <a:r>
              <a:rPr lang="en-US" dirty="0" smtClean="0"/>
              <a:t>-directional antennas </a:t>
            </a:r>
            <a:r>
              <a:rPr lang="en-IN" dirty="0" smtClean="0"/>
              <a:t>using low transmit power in the range of 1W.</a:t>
            </a:r>
          </a:p>
          <a:p>
            <a:pPr lvl="1" algn="just"/>
            <a:r>
              <a:rPr lang="en-IN" dirty="0" smtClean="0"/>
              <a:t>Delay for packets delivered via a LEO is relatively low (approx 10 ms).</a:t>
            </a:r>
          </a:p>
          <a:p>
            <a:pPr lvl="1" algn="just"/>
            <a:r>
              <a:rPr lang="en-IN" dirty="0" smtClean="0"/>
              <a:t>LEOs allow for better frequency reuse</a:t>
            </a:r>
          </a:p>
          <a:p>
            <a:pPr lvl="2" algn="just"/>
            <a:r>
              <a:rPr lang="en-IN" dirty="0" smtClean="0"/>
              <a:t>Smaller footprints of</a:t>
            </a:r>
          </a:p>
          <a:p>
            <a:pPr lvl="1" algn="just"/>
            <a:r>
              <a:rPr lang="en-IN" dirty="0" smtClean="0"/>
              <a:t>LEOs can provide a much higher elevation in polar regions and so better global coverage.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85794"/>
            <a:ext cx="8572560" cy="5340369"/>
          </a:xfrm>
        </p:spPr>
        <p:txBody>
          <a:bodyPr>
            <a:noAutofit/>
          </a:bodyPr>
          <a:lstStyle/>
          <a:p>
            <a:pPr algn="just"/>
            <a:r>
              <a:rPr lang="en-IN" sz="2800" b="1" dirty="0" smtClean="0"/>
              <a:t>Disadvantages</a:t>
            </a:r>
          </a:p>
          <a:p>
            <a:pPr lvl="1" algn="just"/>
            <a:r>
              <a:rPr lang="en-IN" sz="2400" dirty="0" smtClean="0"/>
              <a:t>Need of many satellites for global coverage.</a:t>
            </a:r>
          </a:p>
          <a:p>
            <a:pPr lvl="2" algn="just"/>
            <a:r>
              <a:rPr lang="en-IN" sz="2000" dirty="0" smtClean="0"/>
              <a:t>50–200 or even more.</a:t>
            </a:r>
          </a:p>
          <a:p>
            <a:pPr lvl="2" algn="just"/>
            <a:r>
              <a:rPr lang="en-IN" sz="2000" dirty="0" smtClean="0"/>
              <a:t>High complexity of the whole satellite system.</a:t>
            </a:r>
          </a:p>
          <a:p>
            <a:pPr lvl="1" algn="just"/>
            <a:r>
              <a:rPr lang="en-IN" sz="2400" dirty="0" smtClean="0"/>
              <a:t>Requires additional mechanisms for connection handoff.</a:t>
            </a:r>
          </a:p>
          <a:p>
            <a:pPr lvl="2" algn="just"/>
            <a:r>
              <a:rPr lang="en-IN" sz="2000" dirty="0" smtClean="0"/>
              <a:t>The short time of visibility with a high elevation.</a:t>
            </a:r>
          </a:p>
          <a:p>
            <a:pPr lvl="1" algn="just"/>
            <a:r>
              <a:rPr lang="en-IN" sz="2400" dirty="0" smtClean="0"/>
              <a:t>Short lifetime of about five to eight years </a:t>
            </a:r>
          </a:p>
          <a:p>
            <a:pPr lvl="2" algn="just"/>
            <a:r>
              <a:rPr lang="en-IN" sz="2000" dirty="0" smtClean="0"/>
              <a:t>Due to atmospheric drag and radiation from the inner Van Allen belt.</a:t>
            </a:r>
          </a:p>
          <a:p>
            <a:pPr lvl="2" algn="just"/>
            <a:r>
              <a:rPr lang="en-IN" sz="2000" dirty="0" smtClean="0"/>
              <a:t>A new satellite would be needed every two months.</a:t>
            </a:r>
          </a:p>
          <a:p>
            <a:pPr lvl="1"/>
            <a:r>
              <a:rPr lang="en-IN" sz="2400" dirty="0" smtClean="0"/>
              <a:t>Need for routing of data packets from satellite to satellite.</a:t>
            </a:r>
          </a:p>
          <a:p>
            <a:pPr lvl="2"/>
            <a:r>
              <a:rPr lang="en-IN" sz="2000" dirty="0" smtClean="0"/>
              <a:t>If a user wants to communicate around the world.</a:t>
            </a:r>
            <a:endParaRPr lang="en-IN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Positioned somewhere between LEOs and </a:t>
            </a:r>
            <a:r>
              <a:rPr lang="en-IN" dirty="0" smtClean="0"/>
              <a:t>GEOs</a:t>
            </a:r>
          </a:p>
          <a:p>
            <a:pPr algn="just"/>
            <a:r>
              <a:rPr lang="en-IN" dirty="0" smtClean="0"/>
              <a:t>1200 - 35790km above Earth's surface</a:t>
            </a:r>
            <a:endParaRPr lang="en-IN" dirty="0" smtClean="0"/>
          </a:p>
          <a:p>
            <a:pPr algn="just"/>
            <a:r>
              <a:rPr lang="en-IN" b="1" dirty="0" smtClean="0"/>
              <a:t>Advantages</a:t>
            </a:r>
          </a:p>
          <a:p>
            <a:pPr lvl="1" algn="just"/>
            <a:r>
              <a:rPr lang="en-IN" dirty="0" smtClean="0"/>
              <a:t>Using orbits around 10,000 km, the system only requires a dozen satellites for global coverage.</a:t>
            </a:r>
          </a:p>
          <a:p>
            <a:pPr lvl="1" algn="just"/>
            <a:r>
              <a:rPr lang="en-IN" dirty="0" smtClean="0"/>
              <a:t>move more slowly relative to the earth’s rotation allowing a simpler system design</a:t>
            </a:r>
          </a:p>
          <a:p>
            <a:pPr lvl="1" algn="just"/>
            <a:r>
              <a:rPr lang="en-IN" dirty="0" smtClean="0"/>
              <a:t>Can cover larger populations, so requiring fewer handovers.</a:t>
            </a:r>
          </a:p>
          <a:p>
            <a:pPr lvl="1" algn="just"/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smtClean="0"/>
              <a:t>..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 smtClean="0"/>
              <a:t>Disadvantages</a:t>
            </a:r>
          </a:p>
          <a:p>
            <a:pPr lvl="1" algn="just"/>
            <a:r>
              <a:rPr lang="en-IN" dirty="0" smtClean="0"/>
              <a:t>Delay increases to about 70–80 ms</a:t>
            </a:r>
          </a:p>
          <a:p>
            <a:pPr lvl="1" algn="just"/>
            <a:r>
              <a:rPr lang="en-IN" dirty="0" smtClean="0"/>
              <a:t>Need higher transmit power and special antennas for smaller footprints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54"/>
            <a:ext cx="8229600" cy="1143000"/>
          </a:xfrm>
        </p:spPr>
        <p:txBody>
          <a:bodyPr/>
          <a:lstStyle/>
          <a:p>
            <a:r>
              <a:rPr lang="en-IN" dirty="0" smtClean="0"/>
              <a:t>Satellite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85794"/>
            <a:ext cx="8572560" cy="5340369"/>
          </a:xfrm>
        </p:spPr>
        <p:txBody>
          <a:bodyPr>
            <a:noAutofit/>
          </a:bodyPr>
          <a:lstStyle/>
          <a:p>
            <a:pPr algn="just"/>
            <a:r>
              <a:rPr lang="en-IN" sz="2800" b="1" dirty="0" smtClean="0"/>
              <a:t>Began after the Second World War</a:t>
            </a:r>
          </a:p>
          <a:p>
            <a:pPr algn="just"/>
            <a:r>
              <a:rPr lang="en-IN" sz="2800" b="1" dirty="0" smtClean="0"/>
              <a:t>Offer global coverage </a:t>
            </a:r>
          </a:p>
          <a:p>
            <a:pPr lvl="1" algn="just"/>
            <a:r>
              <a:rPr lang="en-IN" b="1" dirty="0" smtClean="0"/>
              <a:t>Without wiring costs for base stations </a:t>
            </a:r>
          </a:p>
          <a:p>
            <a:pPr lvl="1" algn="just"/>
            <a:r>
              <a:rPr lang="en-IN" b="1" dirty="0" smtClean="0"/>
              <a:t>Almost independent of varying population densities.</a:t>
            </a:r>
          </a:p>
          <a:p>
            <a:pPr algn="just"/>
            <a:r>
              <a:rPr lang="en-IN" sz="2800" b="1" dirty="0" smtClean="0"/>
              <a:t>Applications</a:t>
            </a:r>
          </a:p>
          <a:p>
            <a:pPr lvl="1" algn="just"/>
            <a:r>
              <a:rPr lang="en-IN" b="1" dirty="0" smtClean="0"/>
              <a:t>Weather forecasting, Radio and TV broadcast satellites, Military satellites, Satellites for navigation.</a:t>
            </a:r>
          </a:p>
          <a:p>
            <a:pPr lvl="1" algn="just"/>
            <a:r>
              <a:rPr lang="en-IN" b="1" dirty="0" smtClean="0"/>
              <a:t>Global telephone backbones, Connections for remote or developing areas, Global mobile communication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53578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Moves much </a:t>
            </a:r>
            <a:r>
              <a:rPr lang="en-IN" dirty="0" smtClean="0"/>
              <a:t>faster when it is close to Earth than when it is further away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Apogee: </a:t>
            </a:r>
            <a:r>
              <a:rPr lang="en-IN" dirty="0" smtClean="0"/>
              <a:t>Furthest </a:t>
            </a:r>
            <a:r>
              <a:rPr lang="en-IN" dirty="0" smtClean="0"/>
              <a:t>from the Earth </a:t>
            </a:r>
            <a:endParaRPr lang="en-IN" dirty="0" smtClean="0"/>
          </a:p>
          <a:p>
            <a:pPr algn="just"/>
            <a:r>
              <a:rPr lang="en-IN" dirty="0" smtClean="0"/>
              <a:t>Perigee: </a:t>
            </a:r>
            <a:r>
              <a:rPr lang="en-IN" dirty="0" smtClean="0"/>
              <a:t>Closest </a:t>
            </a:r>
            <a:r>
              <a:rPr lang="en-IN" dirty="0" smtClean="0"/>
              <a:t>to the </a:t>
            </a:r>
            <a:r>
              <a:rPr lang="en-IN" dirty="0" smtClean="0"/>
              <a:t>Earth</a:t>
            </a:r>
          </a:p>
          <a:p>
            <a:pPr algn="just"/>
            <a:r>
              <a:rPr lang="en-IN" dirty="0" smtClean="0"/>
              <a:t>Permanent  coverage </a:t>
            </a:r>
            <a:r>
              <a:rPr lang="en-IN" dirty="0" smtClean="0"/>
              <a:t>can be </a:t>
            </a:r>
            <a:r>
              <a:rPr lang="en-IN" dirty="0" smtClean="0"/>
              <a:t>achieved by</a:t>
            </a:r>
          </a:p>
          <a:p>
            <a:pPr lvl="1" algn="just"/>
            <a:r>
              <a:rPr lang="en-IN" dirty="0" smtClean="0"/>
              <a:t>Placing a </a:t>
            </a:r>
            <a:r>
              <a:rPr lang="en-IN" dirty="0" smtClean="0"/>
              <a:t>number of satellites in the same orbit</a:t>
            </a:r>
            <a:r>
              <a:rPr lang="en-IN" dirty="0" smtClean="0"/>
              <a:t>,</a:t>
            </a:r>
          </a:p>
          <a:p>
            <a:pPr lvl="1" algn="just"/>
            <a:r>
              <a:rPr lang="en-IN" dirty="0" smtClean="0"/>
              <a:t>Equally </a:t>
            </a:r>
            <a:r>
              <a:rPr lang="en-IN" dirty="0" smtClean="0"/>
              <a:t>spaced </a:t>
            </a:r>
            <a:r>
              <a:rPr lang="en-IN" dirty="0" smtClean="0"/>
              <a:t>apart.</a:t>
            </a:r>
          </a:p>
          <a:p>
            <a:pPr algn="just"/>
            <a:r>
              <a:rPr lang="en-IN" dirty="0" smtClean="0"/>
              <a:t>Provide high </a:t>
            </a:r>
            <a:r>
              <a:rPr lang="en-IN" dirty="0" smtClean="0"/>
              <a:t>latitude and polar </a:t>
            </a:r>
            <a:r>
              <a:rPr lang="en-IN" dirty="0" smtClean="0"/>
              <a:t>coverage</a:t>
            </a:r>
          </a:p>
          <a:p>
            <a:pPr algn="just"/>
            <a:r>
              <a:rPr lang="en-IN" dirty="0" smtClean="0"/>
              <a:t>Disadvantage </a:t>
            </a:r>
          </a:p>
          <a:p>
            <a:pPr lvl="1" algn="just"/>
            <a:r>
              <a:rPr lang="en-IN" dirty="0" smtClean="0"/>
              <a:t>The </a:t>
            </a:r>
            <a:r>
              <a:rPr lang="en-IN" dirty="0" smtClean="0"/>
              <a:t>satellite position from a point on the Earth does not remain the same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Typical satellite system for global mobile telecommunications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/>
          <a:lstStyle/>
          <a:p>
            <a:pPr algn="ctr"/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8286808" cy="539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/>
              <a:t>Footprint </a:t>
            </a:r>
          </a:p>
          <a:p>
            <a:pPr lvl="1" algn="just"/>
            <a:r>
              <a:rPr lang="en-IN" dirty="0" smtClean="0"/>
              <a:t>Area  of coverage on the earth with the beam from the  satellite.  </a:t>
            </a:r>
          </a:p>
          <a:p>
            <a:pPr lvl="1" algn="just"/>
            <a:r>
              <a:rPr lang="en-IN" dirty="0" smtClean="0"/>
              <a:t>Create smaller cells using spot beams</a:t>
            </a:r>
          </a:p>
          <a:p>
            <a:pPr algn="just"/>
            <a:r>
              <a:rPr lang="en-IN" b="1" dirty="0" smtClean="0"/>
              <a:t>Mobile user link (MUL)</a:t>
            </a:r>
          </a:p>
          <a:p>
            <a:pPr lvl="1" algn="just"/>
            <a:r>
              <a:rPr lang="en-IN" dirty="0" smtClean="0"/>
              <a:t>Communication link with the satellite for mobile users</a:t>
            </a:r>
          </a:p>
          <a:p>
            <a:pPr algn="just"/>
            <a:r>
              <a:rPr lang="en-IN" b="1" dirty="0" smtClean="0"/>
              <a:t>Gateway link (GWL)</a:t>
            </a:r>
            <a:endParaRPr lang="en-IN" dirty="0" smtClean="0"/>
          </a:p>
          <a:p>
            <a:pPr lvl="1" algn="just"/>
            <a:r>
              <a:rPr lang="en-IN" dirty="0" smtClean="0"/>
              <a:t>Base station controlling the satellite and acting as gateway to other networks</a:t>
            </a:r>
          </a:p>
          <a:p>
            <a:pPr algn="just"/>
            <a:r>
              <a:rPr lang="en-IN" b="1" dirty="0" err="1" smtClean="0"/>
              <a:t>Intersatellite</a:t>
            </a:r>
            <a:r>
              <a:rPr lang="en-IN" b="1" dirty="0" smtClean="0"/>
              <a:t> links (ISL)</a:t>
            </a:r>
          </a:p>
          <a:p>
            <a:pPr lvl="1" algn="just"/>
            <a:r>
              <a:rPr lang="en-IN" dirty="0" smtClean="0"/>
              <a:t>Communication with other </a:t>
            </a:r>
            <a:r>
              <a:rPr lang="en-IN" dirty="0" err="1" smtClean="0"/>
              <a:t>sattelites</a:t>
            </a:r>
            <a:endParaRPr lang="en-IN" dirty="0" smtClean="0"/>
          </a:p>
          <a:p>
            <a:pPr algn="just"/>
            <a:r>
              <a:rPr lang="en-IN" dirty="0" smtClean="0"/>
              <a:t>Vertical handoff  &amp; Horizontal handoff</a:t>
            </a:r>
            <a:endParaRPr lang="en-I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521497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Orbits can be circular or elliptical.</a:t>
            </a:r>
          </a:p>
          <a:p>
            <a:pPr algn="just"/>
            <a:r>
              <a:rPr lang="en-IN" dirty="0" smtClean="0"/>
              <a:t>Satellites in circular orbits always keep the same distance to the earth’s surface</a:t>
            </a:r>
          </a:p>
          <a:p>
            <a:pPr lvl="1" algn="just"/>
            <a:r>
              <a:rPr lang="en-IN" dirty="0" smtClean="0"/>
              <a:t>The attractive force </a:t>
            </a:r>
            <a:r>
              <a:rPr lang="en-IN" i="1" dirty="0" err="1" smtClean="0"/>
              <a:t>Fg</a:t>
            </a:r>
            <a:r>
              <a:rPr lang="en-IN" i="1" dirty="0" smtClean="0"/>
              <a:t> of the earth due to gravity = </a:t>
            </a:r>
            <a:r>
              <a:rPr lang="en-IN" i="1" dirty="0" err="1" smtClean="0"/>
              <a:t>m·g</a:t>
            </a:r>
            <a:r>
              <a:rPr lang="en-IN" i="1" dirty="0" smtClean="0"/>
              <a:t>·(R/r)</a:t>
            </a:r>
            <a:r>
              <a:rPr lang="en-IN" i="1" baseline="30000" dirty="0" smtClean="0"/>
              <a:t>2</a:t>
            </a:r>
          </a:p>
          <a:p>
            <a:pPr lvl="1" algn="just"/>
            <a:r>
              <a:rPr lang="en-IN" dirty="0" smtClean="0"/>
              <a:t>The centrifugal force </a:t>
            </a:r>
            <a:r>
              <a:rPr lang="en-IN" i="1" dirty="0" err="1" smtClean="0"/>
              <a:t>Fc</a:t>
            </a:r>
            <a:r>
              <a:rPr lang="en-IN" i="1" dirty="0" smtClean="0"/>
              <a:t> trying to pull the satellite away equals m·r·ω</a:t>
            </a:r>
            <a:r>
              <a:rPr lang="en-IN" i="1" baseline="30000" dirty="0" smtClean="0"/>
              <a:t>2</a:t>
            </a:r>
          </a:p>
          <a:p>
            <a:pPr lvl="2" algn="just"/>
            <a:r>
              <a:rPr lang="en-IN" i="1" dirty="0" smtClean="0"/>
              <a:t>m is the mass of the satellite;</a:t>
            </a:r>
          </a:p>
          <a:p>
            <a:pPr lvl="2" algn="just"/>
            <a:r>
              <a:rPr lang="en-IN" i="1" dirty="0" smtClean="0"/>
              <a:t>R is the radius of earth with R = 6,370 km;</a:t>
            </a:r>
          </a:p>
          <a:p>
            <a:pPr lvl="2" algn="just"/>
            <a:r>
              <a:rPr lang="en-IN" i="1" dirty="0" smtClean="0"/>
              <a:t>r is the distance of the satellite to the centre of the earth;</a:t>
            </a:r>
          </a:p>
          <a:p>
            <a:pPr lvl="2" algn="just"/>
            <a:r>
              <a:rPr lang="en-IN" i="1" dirty="0" smtClean="0"/>
              <a:t>g is the acceleration of gravity with g = 9.81 m/s</a:t>
            </a:r>
            <a:r>
              <a:rPr lang="en-IN" sz="800" i="1" dirty="0" smtClean="0"/>
              <a:t>2</a:t>
            </a:r>
            <a:r>
              <a:rPr lang="en-IN" i="1" dirty="0" smtClean="0"/>
              <a:t>;</a:t>
            </a:r>
          </a:p>
          <a:p>
            <a:pPr lvl="2" algn="just"/>
            <a:r>
              <a:rPr lang="en-IN" dirty="0" smtClean="0"/>
              <a:t>and ω is the angular velocity with ω = 2·π·</a:t>
            </a:r>
            <a:r>
              <a:rPr lang="en-IN" i="1" dirty="0" smtClean="0"/>
              <a:t>f, f is the frequency of the rotation.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To keep the satellite in a stable circular orbit</a:t>
            </a:r>
          </a:p>
          <a:p>
            <a:pPr algn="just">
              <a:buNone/>
            </a:pPr>
            <a:r>
              <a:rPr lang="en-US" dirty="0" smtClean="0"/>
              <a:t>				</a:t>
            </a:r>
            <a:r>
              <a:rPr lang="en-IN" i="1" dirty="0" err="1" smtClean="0"/>
              <a:t>Fg</a:t>
            </a:r>
            <a:r>
              <a:rPr lang="en-IN" i="1" dirty="0" smtClean="0"/>
              <a:t> = </a:t>
            </a:r>
            <a:r>
              <a:rPr lang="en-IN" i="1" dirty="0" err="1" smtClean="0"/>
              <a:t>Fc</a:t>
            </a:r>
            <a:endParaRPr lang="en-IN" i="1" dirty="0" smtClean="0"/>
          </a:p>
          <a:p>
            <a:pPr algn="just"/>
            <a:r>
              <a:rPr lang="pt-BR" dirty="0" smtClean="0"/>
              <a:t>The distance </a:t>
            </a:r>
            <a:r>
              <a:rPr lang="pt-BR" i="1" dirty="0" smtClean="0"/>
              <a:t>r = (g·R</a:t>
            </a:r>
            <a:r>
              <a:rPr lang="pt-BR" i="1" baseline="30000" dirty="0" smtClean="0"/>
              <a:t>2</a:t>
            </a:r>
            <a:r>
              <a:rPr lang="pt-BR" i="1" dirty="0" smtClean="0"/>
              <a:t>/(2·π·f)</a:t>
            </a:r>
            <a:r>
              <a:rPr lang="pt-BR" i="1" baseline="30000" dirty="0" smtClean="0"/>
              <a:t>2</a:t>
            </a:r>
            <a:r>
              <a:rPr lang="pt-BR" i="1" dirty="0" smtClean="0"/>
              <a:t>)</a:t>
            </a:r>
            <a:r>
              <a:rPr lang="pt-BR" i="1" baseline="30000" dirty="0" smtClean="0"/>
              <a:t>1/3</a:t>
            </a:r>
          </a:p>
          <a:p>
            <a:pPr lvl="1" algn="just"/>
            <a:r>
              <a:rPr lang="en-IN" dirty="0" smtClean="0"/>
              <a:t>Distance of a satellite to the earth’s surface depends on its rotation frequency.</a:t>
            </a:r>
          </a:p>
          <a:p>
            <a:pPr lvl="1" algn="just"/>
            <a:r>
              <a:rPr lang="en-IN" dirty="0" smtClean="0"/>
              <a:t>when the satellite period equals 24 hours, distance is 35,786 km.</a:t>
            </a:r>
          </a:p>
          <a:p>
            <a:pPr lvl="2" algn="just"/>
            <a:r>
              <a:rPr lang="en-IN" dirty="0" smtClean="0"/>
              <a:t>Geostationary satellite if it is additionally placed above the equator.</a:t>
            </a:r>
            <a:endParaRPr lang="en-IN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inclination angle </a:t>
            </a:r>
            <a:r>
              <a:rPr lang="en-IN" i="1" dirty="0" smtClean="0"/>
              <a:t>δ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i="1" dirty="0" smtClean="0"/>
              <a:t>The angle </a:t>
            </a:r>
            <a:r>
              <a:rPr lang="en-IN" dirty="0" smtClean="0"/>
              <a:t>between the equatorial plane and the plane described by the satellite orbit.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643182"/>
            <a:ext cx="6143668" cy="3810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elevation angle </a:t>
            </a:r>
            <a:r>
              <a:rPr lang="en-IN" i="1" dirty="0" smtClean="0"/>
              <a:t>ε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525963"/>
          </a:xfrm>
        </p:spPr>
        <p:txBody>
          <a:bodyPr/>
          <a:lstStyle/>
          <a:p>
            <a:r>
              <a:rPr lang="en-IN" i="1" dirty="0" smtClean="0"/>
              <a:t>The angle between the </a:t>
            </a:r>
            <a:r>
              <a:rPr lang="en-IN" dirty="0" err="1" smtClean="0"/>
              <a:t>center</a:t>
            </a:r>
            <a:r>
              <a:rPr lang="en-IN" dirty="0" smtClean="0"/>
              <a:t> of the satellite beam and the plane tangential to the earth’s surface.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285992"/>
            <a:ext cx="626203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521497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/>
              <a:t>Attenuation of the signal power depends on the distance between a receiver on earth and the satellite, satellite elevation and atmospheric conditions.</a:t>
            </a:r>
          </a:p>
          <a:p>
            <a:pPr algn="just">
              <a:buNone/>
            </a:pPr>
            <a:r>
              <a:rPr lang="en-US" dirty="0" smtClean="0"/>
              <a:t>				</a:t>
            </a:r>
            <a:r>
              <a:rPr lang="en-IN" i="1" dirty="0" smtClean="0"/>
              <a:t> L = (4·</a:t>
            </a:r>
            <a:r>
              <a:rPr lang="el-GR" i="1" dirty="0" smtClean="0"/>
              <a:t>π·</a:t>
            </a:r>
            <a:r>
              <a:rPr lang="en-IN" i="1" dirty="0" err="1" smtClean="0"/>
              <a:t>r·f</a:t>
            </a:r>
            <a:r>
              <a:rPr lang="en-IN" i="1" dirty="0" smtClean="0"/>
              <a:t> / c)</a:t>
            </a:r>
            <a:r>
              <a:rPr lang="en-IN" i="1" baseline="30000" dirty="0" smtClean="0"/>
              <a:t>2</a:t>
            </a:r>
            <a:endParaRPr lang="en-US" dirty="0" smtClean="0"/>
          </a:p>
          <a:p>
            <a:pPr lvl="2" algn="just"/>
            <a:r>
              <a:rPr lang="en-IN" i="1" dirty="0" smtClean="0"/>
              <a:t>Where f being the carrier frequency and c the speed of light.</a:t>
            </a:r>
          </a:p>
          <a:p>
            <a:pPr lvl="2" algn="just"/>
            <a:r>
              <a:rPr lang="en-IN" dirty="0" smtClean="0"/>
              <a:t>The  power of the received signal decreases with the square of the distance.</a:t>
            </a:r>
          </a:p>
          <a:p>
            <a:pPr lvl="2" algn="just"/>
            <a:r>
              <a:rPr lang="en-IN" dirty="0" smtClean="0"/>
              <a:t>Directly influences the maximum data rates achievable</a:t>
            </a:r>
            <a:endParaRPr lang="en-IN" i="1" dirty="0" smtClean="0"/>
          </a:p>
          <a:p>
            <a:pPr algn="just"/>
            <a:r>
              <a:rPr lang="en-IN" dirty="0" smtClean="0"/>
              <a:t>For mobile phones</a:t>
            </a:r>
          </a:p>
          <a:p>
            <a:pPr lvl="1" algn="just"/>
            <a:r>
              <a:rPr lang="en-IN" dirty="0" smtClean="0"/>
              <a:t>10 </a:t>
            </a:r>
            <a:r>
              <a:rPr lang="en-IN" dirty="0" err="1" smtClean="0"/>
              <a:t>kbit</a:t>
            </a:r>
            <a:r>
              <a:rPr lang="en-IN" dirty="0" smtClean="0"/>
              <a:t>/s with a 2 GHz carrier for satellites in some 100 km distance.</a:t>
            </a:r>
          </a:p>
          <a:p>
            <a:pPr lvl="1" algn="just"/>
            <a:r>
              <a:rPr lang="en-IN" dirty="0" smtClean="0"/>
              <a:t>10 bit/s are possible with geostationary satellites</a:t>
            </a:r>
          </a:p>
          <a:p>
            <a:pPr algn="just">
              <a:buNone/>
            </a:pPr>
            <a:r>
              <a:rPr lang="en-IN" i="1" dirty="0" smtClean="0"/>
              <a:t>			</a:t>
            </a:r>
            <a:endParaRPr lang="en-IN" i="1" baseline="30000" dirty="0" smtClean="0"/>
          </a:p>
          <a:p>
            <a:pPr algn="just">
              <a:buNone/>
            </a:pPr>
            <a:endParaRPr lang="en-IN" i="1" baseline="30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">
  <a:themeElements>
    <a:clrScheme name="Custom 1">
      <a:dk1>
        <a:srgbClr val="D0FAFF"/>
      </a:dk1>
      <a:lt1>
        <a:srgbClr val="D0FAFF"/>
      </a:lt1>
      <a:dk2>
        <a:srgbClr val="D0FAFF"/>
      </a:dk2>
      <a:lt2>
        <a:srgbClr val="000000"/>
      </a:lt2>
      <a:accent1>
        <a:srgbClr val="006AED"/>
      </a:accent1>
      <a:accent2>
        <a:srgbClr val="0087BF"/>
      </a:accent2>
      <a:accent3>
        <a:srgbClr val="000000"/>
      </a:accent3>
      <a:accent4>
        <a:srgbClr val="9DBB3F"/>
      </a:accent4>
      <a:accent5>
        <a:srgbClr val="C77CC7"/>
      </a:accent5>
      <a:accent6>
        <a:srgbClr val="000000"/>
      </a:accent6>
      <a:hlink>
        <a:srgbClr val="E78707"/>
      </a:hlink>
      <a:folHlink>
        <a:srgbClr val="C618BA"/>
      </a:folHlink>
    </a:clrScheme>
    <a:fontScheme name="Welcome">
      <a:majorFont>
        <a:latin typeface="Book Antiqua"/>
        <a:ea typeface=""/>
        <a:cs typeface=""/>
        <a:font script="Jpan" typeface="ＭＳ Ｐゴシック"/>
        <a:font script="Hang" typeface="돋움"/>
        <a:font script="Hans" typeface="华文中宋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ajorFont>
      <a:min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inorFont>
    </a:fontScheme>
    <a:fmtScheme name="Welcome">
      <a:fillStyleLst>
        <a:solidFill>
          <a:schemeClr val="phClr">
            <a:tint val="100000"/>
            <a:shade val="100000"/>
            <a:hueMod val="100000"/>
            <a:satMod val="150000"/>
          </a:schemeClr>
        </a:solidFill>
        <a:gradFill rotWithShape="1">
          <a:gsLst>
            <a:gs pos="0">
              <a:schemeClr val="phClr">
                <a:tint val="10000"/>
                <a:shade val="100000"/>
                <a:hueMod val="100000"/>
                <a:satMod val="10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300000"/>
              </a:schemeClr>
            </a:gs>
          </a:gsLst>
          <a:lin ang="16200000" scaled="1"/>
        </a:gradFill>
        <a:gradFill flip="none" rotWithShape="1">
          <a:gsLst>
            <a:gs pos="0">
              <a:schemeClr val="phClr">
                <a:tint val="70000"/>
              </a:schemeClr>
            </a:gs>
            <a:gs pos="30000">
              <a:schemeClr val="phClr">
                <a:tint val="90000"/>
              </a:schemeClr>
            </a:gs>
            <a:gs pos="88000">
              <a:schemeClr val="phClr">
                <a:shade val="30000"/>
              </a:schemeClr>
            </a:gs>
            <a:gs pos="100000">
              <a:schemeClr val="phClr">
                <a:shade val="20000"/>
              </a:schemeClr>
            </a:gs>
          </a:gsLst>
          <a:lin ang="5400000" scaled="1"/>
          <a:tileRect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outerShdw blurRad="39000" dist="25400" dir="5400000">
              <a:srgbClr val="000000">
                <a:alpha val="40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30000"/>
                <a:hueMod val="100000"/>
              </a:schemeClr>
            </a:gs>
            <a:gs pos="20000">
              <a:schemeClr val="phClr">
                <a:tint val="100000"/>
                <a:shade val="100000"/>
                <a:hueMod val="1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30000"/>
                <a:hueMod val="100000"/>
                <a:satMod val="1600000"/>
              </a:schemeClr>
            </a:gs>
            <a:gs pos="20000">
              <a:schemeClr val="phClr">
                <a:tint val="100000"/>
                <a:shade val="100000"/>
                <a:hueMod val="100000"/>
                <a:satMod val="5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999</Words>
  <Application>Microsoft Office PowerPoint</Application>
  <PresentationFormat>On-screen Show (4:3)</PresentationFormat>
  <Paragraphs>138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Welcome</vt:lpstr>
      <vt:lpstr>Mobile Computing</vt:lpstr>
      <vt:lpstr>Satellite systems</vt:lpstr>
      <vt:lpstr>Typical satellite system for global mobile telecommunications</vt:lpstr>
      <vt:lpstr>Contnd..</vt:lpstr>
      <vt:lpstr>Basics</vt:lpstr>
      <vt:lpstr>Contnd..</vt:lpstr>
      <vt:lpstr>The inclination angle δ</vt:lpstr>
      <vt:lpstr>The elevation angle ε</vt:lpstr>
      <vt:lpstr>Contnd..</vt:lpstr>
      <vt:lpstr>Contnd..</vt:lpstr>
      <vt:lpstr>Types of Orbits</vt:lpstr>
      <vt:lpstr>Types of Orbits</vt:lpstr>
      <vt:lpstr>GEO</vt:lpstr>
      <vt:lpstr>Slide 14</vt:lpstr>
      <vt:lpstr>LEO</vt:lpstr>
      <vt:lpstr>Contnd..</vt:lpstr>
      <vt:lpstr>Contnd..</vt:lpstr>
      <vt:lpstr>MEO</vt:lpstr>
      <vt:lpstr>Contnd..</vt:lpstr>
      <vt:lpstr>HEO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</dc:title>
  <dc:creator>Amel</dc:creator>
  <cp:lastModifiedBy>Amel</cp:lastModifiedBy>
  <cp:revision>32</cp:revision>
  <dcterms:created xsi:type="dcterms:W3CDTF">2016-03-04T00:46:02Z</dcterms:created>
  <dcterms:modified xsi:type="dcterms:W3CDTF">2016-03-10T10:10:30Z</dcterms:modified>
</cp:coreProperties>
</file>