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3" r:id="rId46"/>
    <p:sldId id="301" r:id="rId47"/>
    <p:sldId id="302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2" r:id="rId58"/>
    <p:sldId id="314" r:id="rId59"/>
    <p:sldId id="315" r:id="rId60"/>
    <p:sldId id="318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38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26"/>
    </p:cViewPr>
  </p:sorterViewPr>
  <p:notesViewPr>
    <p:cSldViewPr>
      <p:cViewPr>
        <p:scale>
          <a:sx n="50" d="100"/>
          <a:sy n="50" d="100"/>
        </p:scale>
        <p:origin x="-1944" y="25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A4F4D-23E0-4E7D-9F3C-629D5EDCB98B}" type="datetimeFigureOut">
              <a:rPr lang="en-US" smtClean="0"/>
              <a:pPr/>
              <a:t>3/17/2016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A94FD-F2F3-4DBE-BF3A-3197528ABA6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F3716-2F8B-4FE3-A74D-F2138D0DCBAA}" type="datetimeFigureOut">
              <a:rPr lang="en-US" smtClean="0"/>
              <a:pPr/>
              <a:t>3/17/2016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1DCB2-E101-4D04-B537-F7F54D65521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carrier sense multiple access with collision avoidance (CSMA/CA),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1DCB2-E101-4D04-B537-F7F54D655218}" type="slidenum">
              <a:rPr lang="en-IN" smtClean="0"/>
              <a:pPr/>
              <a:t>43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ctr"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953B-5E90-478B-93D8-03ED64CB7D87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8" name="Chevron 7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595-F371-4523-8349-501BE2313D2A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D7E1-726A-413B-A4A1-9473A3F9B5E4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0" name="Chevron 9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AEA-52B6-45E1-8001-D44E93C67CBF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BEFB-7017-49D7-AC64-4471ECE1927B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9" name="Chevron 8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9DFA-AB8B-4BC8-B97B-EFA639A68D9D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1" name="Chevron 10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0CE-23C6-4F65-A95B-FE29461826EF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7" name="Chevron 6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0CA-8021-46C2-B0E5-95F6519F5DCE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AF71-E57B-4AB7-83C7-07CDD5D2E275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 anchor="ctr">
            <a:normAutofit/>
          </a:bodyPr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DCB0-4108-4DB7-87DC-2BC132F53BF2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 anchor="ctr">
            <a:normAutofit/>
          </a:bodyPr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C899-494B-430B-B7B5-E2CD797218FB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endParaRPr kumimoji="0" lang="zh-CN" altLang="en-US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7"/>
          <p:cNvGrpSpPr/>
          <p:nvPr/>
        </p:nvGrpSpPr>
        <p:grpSpPr>
          <a:xfrm>
            <a:off x="0" y="6570024"/>
            <a:ext cx="9144000" cy="288000"/>
            <a:chOff x="0" y="6353387"/>
            <a:chExt cx="9144000" cy="361763"/>
          </a:xfrm>
        </p:grpSpPr>
        <p:grpSp>
          <p:nvGrpSpPr>
            <p:cNvPr id="9" name="Group 16"/>
            <p:cNvGrpSpPr/>
            <p:nvPr/>
          </p:nvGrpSpPr>
          <p:grpSpPr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Chevron 11"/>
              <p:cNvSpPr/>
              <p:nvPr userDrawn="1"/>
            </p:nvSpPr>
            <p:spPr>
              <a:xfrm flipH="1">
                <a:off x="8640700" y="6354583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flipH="1">
                <a:off x="8767248" y="635515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flipH="1">
                <a:off x="8894116" y="635500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FCD0-0B1E-4658-B88E-76AC5FCC9C56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28" y="6570000"/>
            <a:ext cx="571472" cy="288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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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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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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929198"/>
            <a:ext cx="7534930" cy="766762"/>
          </a:xfrm>
        </p:spPr>
        <p:txBody>
          <a:bodyPr>
            <a:normAutofit/>
          </a:bodyPr>
          <a:lstStyle/>
          <a:p>
            <a:r>
              <a:rPr lang="en-IN" b="1" dirty="0" smtClean="0"/>
              <a:t>Wireless LAN and ATM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Infrastructure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4786346" cy="475775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800" dirty="0" smtClean="0"/>
              <a:t>Infrastructure-based wireless networks</a:t>
            </a:r>
          </a:p>
          <a:p>
            <a:pPr algn="just"/>
            <a:r>
              <a:rPr lang="en-IN" sz="2800" dirty="0" smtClean="0"/>
              <a:t>Provide  access to other networks, but also include forwarding functions, medium access control etc.</a:t>
            </a:r>
          </a:p>
          <a:p>
            <a:pPr algn="just"/>
            <a:r>
              <a:rPr lang="en-IN" sz="2800" dirty="0" smtClean="0"/>
              <a:t>Communication typically takes place only between the wireless nodes and the access point </a:t>
            </a:r>
          </a:p>
          <a:p>
            <a:pPr algn="just"/>
            <a:r>
              <a:rPr lang="en-IN" sz="2800" dirty="0" smtClean="0"/>
              <a:t>No direct communication between the wireless nodes.</a:t>
            </a:r>
          </a:p>
          <a:p>
            <a:pPr algn="just"/>
            <a:r>
              <a:rPr lang="en-IN" sz="2800" dirty="0" err="1" smtClean="0"/>
              <a:t>Eg</a:t>
            </a:r>
            <a:r>
              <a:rPr lang="en-IN" sz="2800" dirty="0" smtClean="0"/>
              <a:t>; IEEE 802.11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643050"/>
            <a:ext cx="421481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643998" cy="4768865"/>
          </a:xfrm>
        </p:spPr>
        <p:txBody>
          <a:bodyPr>
            <a:noAutofit/>
          </a:bodyPr>
          <a:lstStyle/>
          <a:p>
            <a:pPr algn="just"/>
            <a:r>
              <a:rPr lang="en-IN" sz="3600" dirty="0" smtClean="0"/>
              <a:t>The access point </a:t>
            </a:r>
          </a:p>
          <a:p>
            <a:pPr lvl="1" algn="just"/>
            <a:r>
              <a:rPr lang="en-IN" sz="3200" dirty="0" smtClean="0"/>
              <a:t>Control medium access,  </a:t>
            </a:r>
          </a:p>
          <a:p>
            <a:pPr lvl="1" algn="just"/>
            <a:r>
              <a:rPr lang="en-IN" sz="3200" dirty="0" smtClean="0"/>
              <a:t>Acts as a bridge to other wireless or wired networks.</a:t>
            </a:r>
          </a:p>
          <a:p>
            <a:pPr lvl="1" algn="just"/>
            <a:r>
              <a:rPr lang="en-IN" sz="3200" dirty="0" smtClean="0"/>
              <a:t>A larger network beyond actual radio coverage can be formed</a:t>
            </a:r>
          </a:p>
          <a:p>
            <a:pPr lvl="2" algn="just"/>
            <a:r>
              <a:rPr lang="en-IN" sz="2800" dirty="0" smtClean="0"/>
              <a:t>The access points together with the fixed network in between can connect several wireless networks.</a:t>
            </a:r>
            <a:endParaRPr lang="en-I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21497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Design of infrastructure-based wireless networks is simpler</a:t>
            </a:r>
          </a:p>
          <a:p>
            <a:pPr lvl="1" algn="just"/>
            <a:r>
              <a:rPr lang="en-IN" dirty="0" smtClean="0"/>
              <a:t>Most of the network functionality lies within the access point, whereas the wireless clients can remain quite simple.</a:t>
            </a:r>
          </a:p>
          <a:p>
            <a:pPr algn="just"/>
            <a:r>
              <a:rPr lang="en-IN" dirty="0" smtClean="0"/>
              <a:t>Structure is reminiscent of switched Ethernet or other star-based networks</a:t>
            </a:r>
          </a:p>
          <a:p>
            <a:pPr algn="just"/>
            <a:r>
              <a:rPr lang="en-IN" dirty="0" smtClean="0"/>
              <a:t>Can use different access schemes with or without collision.</a:t>
            </a:r>
          </a:p>
          <a:p>
            <a:pPr algn="just"/>
            <a:r>
              <a:rPr lang="en-IN" dirty="0" smtClean="0"/>
              <a:t>If only the access point controls medium access, no collisions are possible</a:t>
            </a:r>
          </a:p>
          <a:p>
            <a:pPr algn="just"/>
            <a:r>
              <a:rPr lang="en-IN" dirty="0" smtClean="0"/>
              <a:t>The access point may poll the single wireless nodes to ensure the data rate.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They cannot be used for disaster relief in cases where no infrastructure is left.</a:t>
            </a:r>
          </a:p>
          <a:p>
            <a:pPr algn="just"/>
            <a:r>
              <a:rPr lang="en-IN" dirty="0" smtClean="0"/>
              <a:t>Typical cellular phone networks are infrastructure-based networks for a wide area.</a:t>
            </a:r>
          </a:p>
          <a:p>
            <a:pPr algn="just"/>
            <a:r>
              <a:rPr lang="en-IN" dirty="0" smtClean="0"/>
              <a:t>satellite-based cellular phones have an infrastructure.</a:t>
            </a:r>
          </a:p>
          <a:p>
            <a:pPr algn="just"/>
            <a:r>
              <a:rPr lang="en-IN" dirty="0" smtClean="0"/>
              <a:t>Infrastructure does not necessarily imply a wired fixed network.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 hoc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643998" cy="3429024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Do not need any infrastructure to work.</a:t>
            </a:r>
          </a:p>
          <a:p>
            <a:r>
              <a:rPr lang="en-IN" dirty="0" smtClean="0"/>
              <a:t>Each node can communicate directly with other nodes, </a:t>
            </a:r>
          </a:p>
          <a:p>
            <a:r>
              <a:rPr lang="en-IN" dirty="0" smtClean="0"/>
              <a:t>No access point controlling medium access is necessary.</a:t>
            </a:r>
          </a:p>
          <a:p>
            <a:r>
              <a:rPr lang="en-IN" dirty="0" smtClean="0"/>
              <a:t>Nodes can only communicate if they can reach each other physically</a:t>
            </a:r>
          </a:p>
          <a:p>
            <a:pPr lvl="1"/>
            <a:r>
              <a:rPr lang="en-IN" dirty="0" smtClean="0"/>
              <a:t>Within each other’s radio range or if other nodes can forward the message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; Bluetooth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572008"/>
            <a:ext cx="6053155" cy="194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The complexity of each node is higher </a:t>
            </a:r>
          </a:p>
          <a:p>
            <a:pPr lvl="1" algn="just"/>
            <a:r>
              <a:rPr lang="en-IN" dirty="0" smtClean="0"/>
              <a:t>Every node has to implement </a:t>
            </a:r>
          </a:p>
          <a:p>
            <a:pPr lvl="2" algn="just"/>
            <a:r>
              <a:rPr lang="en-IN" dirty="0" smtClean="0"/>
              <a:t>Medium access mechanisms,</a:t>
            </a:r>
          </a:p>
          <a:p>
            <a:pPr lvl="2" algn="just"/>
            <a:r>
              <a:rPr lang="en-IN" dirty="0" smtClean="0"/>
              <a:t>Mechanisms to handle hidden or exposed terminal problems, </a:t>
            </a:r>
          </a:p>
          <a:p>
            <a:pPr lvl="2" algn="just"/>
            <a:r>
              <a:rPr lang="en-IN" dirty="0" smtClean="0"/>
              <a:t>Priority mechanisms, </a:t>
            </a:r>
          </a:p>
          <a:p>
            <a:pPr lvl="3" algn="just"/>
            <a:r>
              <a:rPr lang="en-IN" dirty="0" smtClean="0"/>
              <a:t>To provide a certain quality of service.</a:t>
            </a:r>
          </a:p>
          <a:p>
            <a:pPr lvl="1" algn="just"/>
            <a:r>
              <a:rPr lang="en-IN" dirty="0" smtClean="0"/>
              <a:t>This type of wireless network exhibits the greatest possible flexibility</a:t>
            </a:r>
          </a:p>
          <a:p>
            <a:pPr lvl="2" algn="just"/>
            <a:r>
              <a:rPr lang="en-IN" dirty="0" smtClean="0"/>
              <a:t>For unexpected meetings,</a:t>
            </a:r>
          </a:p>
          <a:p>
            <a:pPr lvl="2" algn="just"/>
            <a:r>
              <a:rPr lang="en-IN" dirty="0" smtClean="0"/>
              <a:t>Quick replacements of infrastructure or communication scenarios far away from any infrastructure.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is no network come in their pure form</a:t>
            </a:r>
          </a:p>
          <a:p>
            <a:pPr lvl="1" algn="just"/>
            <a:r>
              <a:rPr lang="en-IN" dirty="0" smtClean="0"/>
              <a:t>There are networks that rely on access points and infrastructure for basic services </a:t>
            </a:r>
          </a:p>
          <a:p>
            <a:pPr lvl="1" algn="just"/>
            <a:r>
              <a:rPr lang="en-IN" dirty="0" smtClean="0"/>
              <a:t>That also allow for direct communication between the wireless nodes.</a:t>
            </a:r>
            <a:r>
              <a:rPr lang="en-US" dirty="0" smtClean="0"/>
              <a:t> </a:t>
            </a:r>
          </a:p>
          <a:p>
            <a:pPr lvl="2" algn="just"/>
            <a:r>
              <a:rPr lang="en-IN" dirty="0" smtClean="0"/>
              <a:t>Only selected nodes have the capabilities of forwarding data.</a:t>
            </a:r>
          </a:p>
          <a:p>
            <a:pPr lvl="2" algn="just"/>
            <a:r>
              <a:rPr lang="en-IN" dirty="0" smtClean="0"/>
              <a:t>Most of the nodes have to connect to such a special node first to transmit data if the receiver is out of their range.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IEEE 802.11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643998" cy="51435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Wireless standard belongs to the group of 802.x LAN standards.</a:t>
            </a:r>
          </a:p>
          <a:p>
            <a:pPr lvl="1" algn="just"/>
            <a:r>
              <a:rPr lang="en-IN" dirty="0" smtClean="0"/>
              <a:t>e.g., 802.3 Ethernet or 802.5 Token Ring.</a:t>
            </a:r>
          </a:p>
          <a:p>
            <a:pPr algn="just"/>
            <a:r>
              <a:rPr lang="en-IN" dirty="0" smtClean="0"/>
              <a:t>Offers the same interface as the others to higher layers except physical and medium access layer to maintain interoperability.</a:t>
            </a:r>
          </a:p>
          <a:p>
            <a:pPr algn="just"/>
            <a:r>
              <a:rPr lang="en-IN" dirty="0" smtClean="0"/>
              <a:t>Offers time-bounded and asynchronous services.</a:t>
            </a:r>
          </a:p>
          <a:p>
            <a:pPr algn="just"/>
            <a:r>
              <a:rPr lang="en-IN" dirty="0" smtClean="0"/>
              <a:t>MAC layer should be able to operate with multiple physical layers.</a:t>
            </a:r>
          </a:p>
          <a:p>
            <a:pPr algn="just"/>
            <a:r>
              <a:rPr lang="en-IN" dirty="0" smtClean="0"/>
              <a:t>Candidates for physical layers were</a:t>
            </a:r>
          </a:p>
          <a:p>
            <a:pPr lvl="1" algn="just"/>
            <a:r>
              <a:rPr lang="en-IN" dirty="0" smtClean="0"/>
              <a:t>Infra red and spread spectrum radio transmission techniques.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Additional features </a:t>
            </a:r>
          </a:p>
          <a:p>
            <a:pPr lvl="1" algn="just"/>
            <a:r>
              <a:rPr lang="en-IN" dirty="0" smtClean="0"/>
              <a:t>The support of power management to save battery power,</a:t>
            </a:r>
          </a:p>
          <a:p>
            <a:pPr lvl="1" algn="just"/>
            <a:r>
              <a:rPr lang="en-IN" dirty="0" smtClean="0"/>
              <a:t>The handling of hidden nodes,</a:t>
            </a:r>
          </a:p>
          <a:p>
            <a:pPr lvl="1" algn="just"/>
            <a:r>
              <a:rPr lang="en-IN" dirty="0" smtClean="0"/>
              <a:t>The ability to operate worldwide.</a:t>
            </a:r>
          </a:p>
          <a:p>
            <a:pPr algn="just"/>
            <a:r>
              <a:rPr lang="en-IN" dirty="0" smtClean="0"/>
              <a:t>The 2.4 GHz ISM band was chosen for the original standard</a:t>
            </a:r>
          </a:p>
          <a:p>
            <a:pPr algn="just"/>
            <a:r>
              <a:rPr lang="en-IN" dirty="0" smtClean="0"/>
              <a:t>Data rates </a:t>
            </a:r>
          </a:p>
          <a:p>
            <a:pPr lvl="1" algn="just"/>
            <a:r>
              <a:rPr lang="en-IN" dirty="0" smtClean="0"/>
              <a:t>1 </a:t>
            </a:r>
            <a:r>
              <a:rPr lang="en-IN" dirty="0" err="1" smtClean="0"/>
              <a:t>Mbit</a:t>
            </a:r>
            <a:r>
              <a:rPr lang="en-IN" dirty="0" smtClean="0"/>
              <a:t>/s mandatory and 2 </a:t>
            </a:r>
            <a:r>
              <a:rPr lang="en-IN" dirty="0" err="1" smtClean="0"/>
              <a:t>Mbit</a:t>
            </a:r>
            <a:r>
              <a:rPr lang="en-IN" dirty="0" smtClean="0"/>
              <a:t>/s optional.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r>
              <a:rPr lang="en-IN" dirty="0" smtClean="0"/>
              <a:t>Infrastructure-based IEEE 802.11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8215370" cy="443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Wireless Local Area Network (WLAN)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Restricted in their diameter to buildings, a campus, single rooms etc. </a:t>
            </a:r>
          </a:p>
          <a:p>
            <a:pPr algn="just"/>
            <a:r>
              <a:rPr lang="en-IN" dirty="0" smtClean="0"/>
              <a:t>Are operated by individuals</a:t>
            </a:r>
          </a:p>
          <a:p>
            <a:pPr algn="just"/>
            <a:r>
              <a:rPr lang="en-IN" dirty="0" smtClean="0"/>
              <a:t>Global goal of WLANs is to </a:t>
            </a:r>
          </a:p>
          <a:p>
            <a:pPr lvl="1" algn="just"/>
            <a:r>
              <a:rPr lang="en-IN" dirty="0" smtClean="0"/>
              <a:t>Replace office cabling, </a:t>
            </a:r>
          </a:p>
          <a:p>
            <a:pPr lvl="1" algn="just"/>
            <a:r>
              <a:rPr lang="en-IN" dirty="0" smtClean="0"/>
              <a:t>Enable </a:t>
            </a:r>
            <a:r>
              <a:rPr lang="en-IN" dirty="0" err="1" smtClean="0"/>
              <a:t>tetherless</a:t>
            </a:r>
            <a:r>
              <a:rPr lang="en-IN" dirty="0" smtClean="0"/>
              <a:t> access to the internet</a:t>
            </a:r>
          </a:p>
          <a:p>
            <a:pPr lvl="1" algn="just"/>
            <a:r>
              <a:rPr lang="en-IN" dirty="0" smtClean="0"/>
              <a:t>Introduce a higher flexibility for ad-hoc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197493"/>
          </a:xfrm>
        </p:spPr>
        <p:txBody>
          <a:bodyPr>
            <a:noAutofit/>
          </a:bodyPr>
          <a:lstStyle/>
          <a:p>
            <a:pPr algn="just"/>
            <a:r>
              <a:rPr lang="en-IN" b="1" dirty="0" smtClean="0"/>
              <a:t>Stations (</a:t>
            </a:r>
            <a:r>
              <a:rPr lang="en-IN" b="1" dirty="0" err="1" smtClean="0"/>
              <a:t>STAi</a:t>
            </a:r>
            <a:r>
              <a:rPr lang="en-IN" b="1" dirty="0" smtClean="0"/>
              <a:t>): T</a:t>
            </a:r>
            <a:r>
              <a:rPr lang="en-IN" dirty="0" smtClean="0"/>
              <a:t>erminals with access mechanisms to the wireless medium and radio contact to the AP.</a:t>
            </a:r>
            <a:endParaRPr lang="en-IN" b="1" dirty="0" smtClean="0"/>
          </a:p>
          <a:p>
            <a:pPr algn="just"/>
            <a:r>
              <a:rPr lang="en-IN" b="1" dirty="0" smtClean="0"/>
              <a:t>Access Points (AP). </a:t>
            </a:r>
            <a:r>
              <a:rPr lang="en-IN" dirty="0" smtClean="0"/>
              <a:t>Several nodes, called stations </a:t>
            </a:r>
            <a:r>
              <a:rPr lang="en-IN" b="1" dirty="0" smtClean="0"/>
              <a:t>are connected </a:t>
            </a:r>
          </a:p>
          <a:p>
            <a:pPr algn="just"/>
            <a:r>
              <a:rPr lang="en-IN" b="1" dirty="0" smtClean="0"/>
              <a:t>Basic Service Set (</a:t>
            </a:r>
            <a:r>
              <a:rPr lang="en-IN" b="1" dirty="0" err="1" smtClean="0"/>
              <a:t>BSSi</a:t>
            </a:r>
            <a:r>
              <a:rPr lang="en-IN" b="1" dirty="0" smtClean="0"/>
              <a:t>). </a:t>
            </a:r>
            <a:r>
              <a:rPr lang="en-IN" dirty="0" smtClean="0"/>
              <a:t>The same radio coverage formed by the stations and the AP.</a:t>
            </a:r>
            <a:endParaRPr lang="en-IN" b="1" dirty="0" smtClean="0"/>
          </a:p>
          <a:p>
            <a:pPr algn="just"/>
            <a:r>
              <a:rPr lang="en-IN" b="1" dirty="0" smtClean="0"/>
              <a:t>Distribution System: </a:t>
            </a:r>
            <a:r>
              <a:rPr lang="en-US" b="1" dirty="0" smtClean="0"/>
              <a:t>Several BSSs </a:t>
            </a:r>
            <a:r>
              <a:rPr lang="en-IN" dirty="0" smtClean="0"/>
              <a:t>are connected together via APs</a:t>
            </a:r>
            <a:r>
              <a:rPr lang="en-IN" b="1" dirty="0" smtClean="0"/>
              <a:t>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643998" cy="5286412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 smtClean="0"/>
              <a:t>Extended Service Set (ESS) A distribution system connects several </a:t>
            </a:r>
            <a:r>
              <a:rPr lang="en-IN" sz="2800" dirty="0" smtClean="0"/>
              <a:t>BSSs via the AP to form a single network and thereby extends the wireless coverage area. </a:t>
            </a:r>
          </a:p>
          <a:p>
            <a:pPr lvl="1" algn="just"/>
            <a:r>
              <a:rPr lang="en-IN" sz="2400" dirty="0" smtClean="0"/>
              <a:t>ESSID</a:t>
            </a:r>
          </a:p>
          <a:p>
            <a:pPr lvl="2" algn="just"/>
            <a:r>
              <a:rPr lang="en-IN" sz="1800" dirty="0" smtClean="0"/>
              <a:t>T</a:t>
            </a:r>
            <a:r>
              <a:rPr lang="en-IN" sz="2000" dirty="0" smtClean="0"/>
              <a:t>he ‘name’ of a network </a:t>
            </a:r>
          </a:p>
          <a:p>
            <a:pPr lvl="2" algn="just"/>
            <a:r>
              <a:rPr lang="en-IN" sz="2000" dirty="0" smtClean="0"/>
              <a:t>Used to separate different networks. </a:t>
            </a:r>
          </a:p>
          <a:p>
            <a:pPr lvl="2" algn="just"/>
            <a:r>
              <a:rPr lang="en-IN" sz="2000" dirty="0" smtClean="0"/>
              <a:t>Without ESSID, it should not be possible to participate in the WLAN.</a:t>
            </a:r>
          </a:p>
          <a:p>
            <a:pPr algn="just"/>
            <a:r>
              <a:rPr lang="en-IN" dirty="0" smtClean="0"/>
              <a:t>The distribution system connects the wireless networks via the APs with a </a:t>
            </a:r>
            <a:r>
              <a:rPr lang="en-IN" b="1" dirty="0" smtClean="0"/>
              <a:t>portal, which forms </a:t>
            </a:r>
            <a:r>
              <a:rPr lang="en-IN" dirty="0" smtClean="0"/>
              <a:t>the interworking unit to other LANs.</a:t>
            </a:r>
            <a:endParaRPr lang="en-IN" sz="4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Architecture of the distribution system is not specified</a:t>
            </a:r>
          </a:p>
          <a:p>
            <a:pPr algn="just"/>
            <a:r>
              <a:rPr lang="en-IN" dirty="0" smtClean="0"/>
              <a:t>The distribution system consist of </a:t>
            </a:r>
          </a:p>
          <a:p>
            <a:pPr lvl="1" algn="just"/>
            <a:r>
              <a:rPr lang="en-IN" dirty="0" smtClean="0"/>
              <a:t>Bridged IEEE LANs, </a:t>
            </a:r>
          </a:p>
          <a:p>
            <a:pPr lvl="1" algn="just"/>
            <a:r>
              <a:rPr lang="en-IN" dirty="0" smtClean="0"/>
              <a:t>Wireless links, </a:t>
            </a:r>
          </a:p>
          <a:p>
            <a:pPr lvl="1" algn="just"/>
            <a:r>
              <a:rPr lang="en-IN" dirty="0" smtClean="0"/>
              <a:t>Any other networks.</a:t>
            </a:r>
          </a:p>
          <a:p>
            <a:pPr algn="just"/>
            <a:r>
              <a:rPr lang="en-IN" dirty="0" smtClean="0"/>
              <a:t>Distribution system services are defined in the standard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Stations can select an AP and associate with it. </a:t>
            </a:r>
          </a:p>
          <a:p>
            <a:pPr algn="just"/>
            <a:r>
              <a:rPr lang="en-IN" dirty="0" smtClean="0"/>
              <a:t>The APs support roaming (i.e., changing access points), </a:t>
            </a:r>
          </a:p>
          <a:p>
            <a:pPr algn="just"/>
            <a:r>
              <a:rPr lang="en-IN" dirty="0" smtClean="0"/>
              <a:t>The distribution system handles data transfer between the different APs. </a:t>
            </a:r>
          </a:p>
          <a:p>
            <a:pPr algn="just"/>
            <a:r>
              <a:rPr lang="en-IN" dirty="0" smtClean="0"/>
              <a:t>APs provide synchronization within a BSS,</a:t>
            </a:r>
          </a:p>
          <a:p>
            <a:pPr lvl="1" algn="just"/>
            <a:r>
              <a:rPr lang="en-IN" dirty="0" smtClean="0"/>
              <a:t>Supports  power management, </a:t>
            </a:r>
          </a:p>
          <a:p>
            <a:pPr lvl="1" algn="just"/>
            <a:r>
              <a:rPr lang="en-IN" dirty="0" smtClean="0"/>
              <a:t>Can control medium access to support time-bounded service.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IEEE 802.11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Ad-hoc-based IEEE 802.11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835824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643998" cy="55007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Forming one or more independent BSSs (IBSS)</a:t>
            </a:r>
          </a:p>
          <a:p>
            <a:pPr algn="just"/>
            <a:r>
              <a:rPr lang="en-IN" dirty="0" smtClean="0"/>
              <a:t>IBSS comprises a group of stations using the same radio frequency.</a:t>
            </a:r>
          </a:p>
          <a:p>
            <a:pPr algn="just"/>
            <a:r>
              <a:rPr lang="en-US" dirty="0" smtClean="0"/>
              <a:t>Station in an IBSS can communicate with stations only in the same IBSS.</a:t>
            </a:r>
          </a:p>
          <a:p>
            <a:pPr algn="just"/>
            <a:r>
              <a:rPr lang="en-IN" dirty="0" smtClean="0"/>
              <a:t>Several IBSSs can either be formed via </a:t>
            </a:r>
          </a:p>
          <a:p>
            <a:pPr lvl="1" algn="just"/>
            <a:r>
              <a:rPr lang="en-IN" dirty="0" smtClean="0"/>
              <a:t>The distance between the IBSSs </a:t>
            </a:r>
          </a:p>
          <a:p>
            <a:pPr lvl="1" algn="just"/>
            <a:r>
              <a:rPr lang="en-IN" dirty="0" smtClean="0"/>
              <a:t>By using different carrier frequencies</a:t>
            </a:r>
          </a:p>
          <a:p>
            <a:pPr lvl="2" algn="just"/>
            <a:r>
              <a:rPr lang="en-IN" dirty="0" smtClean="0"/>
              <a:t>The IBSSs could overlap physically.</a:t>
            </a:r>
          </a:p>
          <a:p>
            <a:pPr algn="just"/>
            <a:r>
              <a:rPr lang="en-IN" dirty="0" smtClean="0"/>
              <a:t>IEEE 802.11 does not specify any special nodes that support routing, forwarding of data or exchange of topology information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Protocol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358246" cy="497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200026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 smtClean="0"/>
              <a:t>Only covers the physical layer PHY and medium access layer MAC</a:t>
            </a:r>
          </a:p>
          <a:p>
            <a:pPr algn="just"/>
            <a:r>
              <a:rPr lang="en-IN" dirty="0" smtClean="0"/>
              <a:t>The physical layer is subdivided into </a:t>
            </a:r>
          </a:p>
          <a:p>
            <a:pPr lvl="1" algn="just"/>
            <a:r>
              <a:rPr lang="en-IN" dirty="0" smtClean="0"/>
              <a:t>The physical layer convergence protocol (PLCP) </a:t>
            </a:r>
          </a:p>
          <a:p>
            <a:pPr lvl="2" algn="just"/>
            <a:r>
              <a:rPr lang="en-IN" dirty="0" smtClean="0"/>
              <a:t>Provides a carrier sense signal, called clear channel assessment (CCA), </a:t>
            </a:r>
          </a:p>
          <a:p>
            <a:pPr lvl="2" algn="just"/>
            <a:r>
              <a:rPr lang="en-IN" dirty="0" smtClean="0"/>
              <a:t>Provides a common PHY service access point (SAP) independent of the transmission technology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883975"/>
            <a:ext cx="3143272" cy="23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66682" y="5214950"/>
            <a:ext cx="8420160" cy="1438284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2"/>
              <a:buChar char=""/>
              <a:tabLst/>
              <a:defRPr/>
            </a:pPr>
            <a:r>
              <a:rPr kumimoji="0" lang="en-I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physical medium dependent </a:t>
            </a:r>
            <a:r>
              <a:rPr kumimoji="0" lang="en-IN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sublayer</a:t>
            </a:r>
            <a:r>
              <a:rPr kumimoji="0" lang="en-I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(PMD)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2"/>
              <a:buChar char=""/>
              <a:tabLst/>
              <a:defRPr/>
            </a:pPr>
            <a:r>
              <a:rPr kumimoji="0" lang="en-IN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Handles modulation and encoding/decoding of signals.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2"/>
              <a:buChar char=""/>
              <a:tabLst/>
              <a:defRPr/>
            </a:pPr>
            <a:r>
              <a:rPr kumimoji="0" lang="en-I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 management 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2"/>
              <a:buChar char=""/>
              <a:tabLst/>
              <a:defRPr/>
            </a:pPr>
            <a:r>
              <a:rPr kumimoji="0" lang="en-IN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main tasks include channel tuning and PHY MIB maintenance.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2"/>
              <a:buChar char=""/>
              <a:tabLst/>
              <a:defRPr/>
            </a:pPr>
            <a:endParaRPr kumimoji="0" lang="en-I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8641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MAC</a:t>
            </a:r>
          </a:p>
          <a:p>
            <a:pPr lvl="1" algn="just"/>
            <a:r>
              <a:rPr lang="en-US" dirty="0" smtClean="0"/>
              <a:t>Access mechanisms, fragmentation, encryption </a:t>
            </a:r>
          </a:p>
          <a:p>
            <a:pPr lvl="1" algn="just"/>
            <a:r>
              <a:rPr lang="en-IN" dirty="0" smtClean="0"/>
              <a:t>Specifies MAC management layer</a:t>
            </a:r>
          </a:p>
          <a:p>
            <a:pPr lvl="2" algn="just"/>
            <a:r>
              <a:rPr lang="en-IN" dirty="0" smtClean="0"/>
              <a:t>Supports the association and re-association of a station to an access point </a:t>
            </a:r>
          </a:p>
          <a:p>
            <a:pPr lvl="2" algn="just"/>
            <a:r>
              <a:rPr lang="en-IN" dirty="0" smtClean="0"/>
              <a:t>Roaming between different access points.</a:t>
            </a:r>
          </a:p>
          <a:p>
            <a:pPr lvl="2" algn="just"/>
            <a:r>
              <a:rPr lang="en-IN" dirty="0" smtClean="0"/>
              <a:t>Controls authentication mechanisms, </a:t>
            </a:r>
          </a:p>
          <a:p>
            <a:pPr lvl="2" algn="just"/>
            <a:r>
              <a:rPr lang="en-IN" dirty="0" smtClean="0"/>
              <a:t>Encryption,</a:t>
            </a:r>
          </a:p>
          <a:p>
            <a:pPr lvl="2" algn="just"/>
            <a:r>
              <a:rPr lang="en-IN" dirty="0" smtClean="0"/>
              <a:t>Synchronization of a station with regard to an access point, </a:t>
            </a:r>
          </a:p>
          <a:p>
            <a:pPr lvl="2" algn="just"/>
            <a:r>
              <a:rPr lang="en-IN" dirty="0" smtClean="0"/>
              <a:t>Power management to save battery power. </a:t>
            </a:r>
          </a:p>
          <a:p>
            <a:pPr lvl="2" algn="just"/>
            <a:r>
              <a:rPr lang="en-IN" dirty="0" smtClean="0"/>
              <a:t>MAC management also maintains the MAC management information base (MIB).</a:t>
            </a:r>
          </a:p>
          <a:p>
            <a:pPr lvl="1"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Station management </a:t>
            </a:r>
          </a:p>
          <a:p>
            <a:pPr lvl="1" algn="just"/>
            <a:r>
              <a:rPr lang="en-IN" dirty="0" smtClean="0"/>
              <a:t>Interacts with both management layers and is responsible for additional higher layer functions </a:t>
            </a:r>
          </a:p>
          <a:p>
            <a:pPr lvl="2" algn="just"/>
            <a:r>
              <a:rPr lang="en-IN" dirty="0" smtClean="0"/>
              <a:t>e.g., control of bridging and interaction with the distribution system in the case of an access point.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4734" cy="4525963"/>
          </a:xfrm>
        </p:spPr>
        <p:txBody>
          <a:bodyPr/>
          <a:lstStyle/>
          <a:p>
            <a:r>
              <a:rPr lang="en-IN" b="1" dirty="0" smtClean="0"/>
              <a:t>Advantages</a:t>
            </a:r>
          </a:p>
          <a:p>
            <a:pPr lvl="1"/>
            <a:r>
              <a:rPr lang="en-IN" b="1" dirty="0" smtClean="0"/>
              <a:t>Flexibility</a:t>
            </a:r>
          </a:p>
          <a:p>
            <a:pPr lvl="1"/>
            <a:r>
              <a:rPr lang="en-IN" b="1" dirty="0" smtClean="0"/>
              <a:t>Planning</a:t>
            </a:r>
          </a:p>
          <a:p>
            <a:pPr lvl="1"/>
            <a:r>
              <a:rPr lang="en-IN" b="1" dirty="0" smtClean="0"/>
              <a:t>Design</a:t>
            </a:r>
          </a:p>
          <a:p>
            <a:pPr lvl="1"/>
            <a:r>
              <a:rPr lang="en-IN" b="1" dirty="0" smtClean="0"/>
              <a:t>Robustness</a:t>
            </a:r>
          </a:p>
          <a:p>
            <a:pPr lvl="1"/>
            <a:r>
              <a:rPr lang="en-IN" b="1" dirty="0" smtClean="0"/>
              <a:t>Cost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71612"/>
            <a:ext cx="42672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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2"/>
              <a:buChar char="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Quality of service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2"/>
              <a:buChar char="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Proprietary solutions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2"/>
              <a:buChar char="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Restrictions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 2"/>
              <a:buChar char="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Safety and security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Supports three different physical layers</a:t>
            </a:r>
          </a:p>
          <a:p>
            <a:pPr lvl="1" algn="just"/>
            <a:r>
              <a:rPr lang="en-IN" dirty="0" smtClean="0"/>
              <a:t>One layer based on infra red</a:t>
            </a:r>
          </a:p>
          <a:p>
            <a:pPr lvl="1" algn="just"/>
            <a:r>
              <a:rPr lang="en-IN" dirty="0" smtClean="0"/>
              <a:t>Two layers based on radio transmission</a:t>
            </a:r>
          </a:p>
          <a:p>
            <a:pPr algn="just"/>
            <a:r>
              <a:rPr lang="en-IN" dirty="0" smtClean="0"/>
              <a:t>All PHY variants include the provision of the clear channel assessment signal (CCA). </a:t>
            </a:r>
          </a:p>
          <a:p>
            <a:pPr lvl="1" algn="just"/>
            <a:r>
              <a:rPr lang="en-IN" dirty="0" smtClean="0"/>
              <a:t>This is needed for the MAC mechanisms and</a:t>
            </a:r>
          </a:p>
          <a:p>
            <a:pPr lvl="1" algn="just"/>
            <a:r>
              <a:rPr lang="en-IN" dirty="0" smtClean="0"/>
              <a:t>Indicates if the medium is currently idle.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Frequency Hopping Spread Spectrum (FHSS)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Allows for the coexistence of multiple networks in the same area</a:t>
            </a:r>
          </a:p>
          <a:p>
            <a:pPr lvl="1" algn="just"/>
            <a:r>
              <a:rPr lang="en-IN" dirty="0" smtClean="0"/>
              <a:t>By separating different networks using different hopping sequences.</a:t>
            </a:r>
          </a:p>
          <a:p>
            <a:pPr algn="just"/>
            <a:r>
              <a:rPr lang="en-IN" dirty="0" smtClean="0"/>
              <a:t>Defines 79 hopping channels for North America and Europe, and 23 hopping channels for Japan.</a:t>
            </a:r>
          </a:p>
          <a:p>
            <a:pPr algn="just"/>
            <a:r>
              <a:rPr lang="en-IN" dirty="0" smtClean="0"/>
              <a:t>The selection of a particular channel is achieved by using a pseudo-random hopping pattern.</a:t>
            </a:r>
          </a:p>
          <a:p>
            <a:pPr algn="just"/>
            <a:r>
              <a:rPr lang="en-IN" dirty="0" smtClean="0"/>
              <a:t>Specifies Gaussian shaped FSK as modulation.</a:t>
            </a:r>
          </a:p>
          <a:p>
            <a:pPr algn="just"/>
            <a:r>
              <a:rPr lang="en-IN" dirty="0" smtClean="0"/>
              <a:t>The maximum transmit power is 1 W in the US, 100 </a:t>
            </a:r>
            <a:r>
              <a:rPr lang="en-IN" dirty="0" err="1" smtClean="0"/>
              <a:t>mW</a:t>
            </a:r>
            <a:r>
              <a:rPr lang="en-IN" dirty="0" smtClean="0"/>
              <a:t> EIRP in Europe and 10 </a:t>
            </a:r>
            <a:r>
              <a:rPr lang="en-IN" dirty="0" err="1" smtClean="0"/>
              <a:t>mW</a:t>
            </a:r>
            <a:r>
              <a:rPr lang="en-IN" dirty="0" smtClean="0"/>
              <a:t>/MHz in Japan.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FHSS PHY - Frame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Consists of two basic parts,</a:t>
            </a:r>
          </a:p>
          <a:p>
            <a:pPr lvl="1"/>
            <a:r>
              <a:rPr lang="en-IN" dirty="0" smtClean="0"/>
              <a:t>The PLCP part (preamble and header) </a:t>
            </a:r>
          </a:p>
          <a:p>
            <a:pPr lvl="2"/>
            <a:r>
              <a:rPr lang="en-IN" dirty="0" smtClean="0"/>
              <a:t>Always transmitted at 1 </a:t>
            </a:r>
            <a:r>
              <a:rPr lang="en-IN" dirty="0" err="1" smtClean="0"/>
              <a:t>Mbit</a:t>
            </a:r>
            <a:r>
              <a:rPr lang="en-IN" dirty="0" smtClean="0"/>
              <a:t>/s</a:t>
            </a:r>
          </a:p>
          <a:p>
            <a:pPr lvl="1"/>
            <a:r>
              <a:rPr lang="en-IN" dirty="0" smtClean="0"/>
              <a:t>The payload part (MAC data).</a:t>
            </a:r>
          </a:p>
          <a:p>
            <a:pPr lvl="2"/>
            <a:r>
              <a:rPr lang="en-IN" dirty="0" smtClean="0"/>
              <a:t>Can use 1 or 2 </a:t>
            </a:r>
            <a:r>
              <a:rPr lang="en-IN" dirty="0" err="1" smtClean="0"/>
              <a:t>Mbit</a:t>
            </a:r>
            <a:r>
              <a:rPr lang="en-IN" dirty="0" smtClean="0"/>
              <a:t>/s</a:t>
            </a:r>
          </a:p>
          <a:p>
            <a:pPr lvl="2"/>
            <a:r>
              <a:rPr lang="en-IN" dirty="0" smtClean="0"/>
              <a:t>Scrambled using the polynomial s(z) = z</a:t>
            </a:r>
            <a:r>
              <a:rPr lang="en-IN" sz="2000" baseline="30000" dirty="0" smtClean="0"/>
              <a:t>7 </a:t>
            </a:r>
            <a:r>
              <a:rPr lang="en-IN" dirty="0" smtClean="0"/>
              <a:t>+ z</a:t>
            </a:r>
            <a:r>
              <a:rPr lang="en-IN" sz="2000" baseline="30000" dirty="0" smtClean="0"/>
              <a:t>4</a:t>
            </a:r>
            <a:r>
              <a:rPr lang="en-IN" sz="800" dirty="0" smtClean="0"/>
              <a:t> </a:t>
            </a:r>
            <a:r>
              <a:rPr lang="en-IN" dirty="0" smtClean="0"/>
              <a:t>+ 1 </a:t>
            </a:r>
          </a:p>
          <a:p>
            <a:pPr lvl="3"/>
            <a:r>
              <a:rPr lang="en-IN" dirty="0" smtClean="0"/>
              <a:t>For DC blocking and whitening of the spectrum.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5072074"/>
            <a:ext cx="6643734" cy="107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643998" cy="578647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 smtClean="0"/>
              <a:t>Synchronization: </a:t>
            </a:r>
          </a:p>
          <a:p>
            <a:pPr lvl="1" algn="just"/>
            <a:r>
              <a:rPr lang="en-IN" dirty="0" smtClean="0"/>
              <a:t>The PLCP preamble starts with 80 bit synchronization, which is a 010101... bit pattern. This pattern is used for synchronization of potential receivers and signal detection by the CCA.</a:t>
            </a:r>
          </a:p>
          <a:p>
            <a:pPr algn="just"/>
            <a:r>
              <a:rPr lang="en-IN" dirty="0" smtClean="0"/>
              <a:t>Start frame delimiter (SFD): </a:t>
            </a:r>
          </a:p>
          <a:p>
            <a:pPr lvl="1" algn="just"/>
            <a:r>
              <a:rPr lang="en-IN" dirty="0" smtClean="0"/>
              <a:t>The following 16 bits indicate the start of the frame and provide frame synchronization. The SFD pattern is 0000110010111101.</a:t>
            </a:r>
          </a:p>
          <a:p>
            <a:pPr algn="just"/>
            <a:r>
              <a:rPr lang="en-IN" dirty="0" smtClean="0"/>
              <a:t>PLCP_PDU length word (PLW): </a:t>
            </a:r>
          </a:p>
          <a:p>
            <a:pPr lvl="1" algn="just"/>
            <a:r>
              <a:rPr lang="en-IN" dirty="0" smtClean="0"/>
              <a:t>This first field of the PLCP header indicates the length of the payload in bytes including the 32 bit CRC at the end of the payload. PLW can range between 0 and 4,095.</a:t>
            </a:r>
          </a:p>
          <a:p>
            <a:pPr algn="just"/>
            <a:r>
              <a:rPr lang="en-IN" dirty="0" smtClean="0"/>
              <a:t>PLCP signalling field (PSF): </a:t>
            </a:r>
          </a:p>
          <a:p>
            <a:pPr lvl="1" algn="just"/>
            <a:r>
              <a:rPr lang="en-IN" dirty="0" smtClean="0"/>
              <a:t>This 4 bit field indicates the data rate of the payload following. All bits set to zero (0000) indicates the lowest data rate of 1 </a:t>
            </a:r>
            <a:r>
              <a:rPr lang="en-IN" dirty="0" err="1" smtClean="0"/>
              <a:t>Mbit</a:t>
            </a:r>
            <a:r>
              <a:rPr lang="en-IN" dirty="0" smtClean="0"/>
              <a:t>/s. The granularity is 500 </a:t>
            </a:r>
            <a:r>
              <a:rPr lang="en-IN" dirty="0" err="1" smtClean="0"/>
              <a:t>kbit</a:t>
            </a:r>
            <a:r>
              <a:rPr lang="en-IN" dirty="0" smtClean="0"/>
              <a:t>/s, thus 2 </a:t>
            </a:r>
            <a:r>
              <a:rPr lang="en-IN" dirty="0" err="1" smtClean="0"/>
              <a:t>Mbit</a:t>
            </a:r>
            <a:r>
              <a:rPr lang="en-IN" dirty="0" smtClean="0"/>
              <a:t>/s is indicated by 0010 and the maximum is 8.5 </a:t>
            </a:r>
            <a:r>
              <a:rPr lang="en-IN" dirty="0" err="1" smtClean="0"/>
              <a:t>Mbit</a:t>
            </a:r>
            <a:r>
              <a:rPr lang="en-IN" dirty="0" smtClean="0"/>
              <a:t>/s (1111). This system obviously does not accommodate today’s higher data rates.</a:t>
            </a:r>
          </a:p>
          <a:p>
            <a:pPr algn="just"/>
            <a:r>
              <a:rPr lang="en-IN" dirty="0" smtClean="0"/>
              <a:t>Header error check (HEC): </a:t>
            </a:r>
          </a:p>
          <a:p>
            <a:pPr lvl="1" algn="just"/>
            <a:r>
              <a:rPr lang="en-IN" dirty="0" smtClean="0"/>
              <a:t>Finally, the PLCP header is protected by a 16 bit checksum with the standard ITU-T generator polynomial </a:t>
            </a:r>
            <a:r>
              <a:rPr lang="nn-NO" dirty="0" smtClean="0"/>
              <a:t>G(x) = x</a:t>
            </a:r>
            <a:r>
              <a:rPr lang="nn-NO" baseline="30000" dirty="0" smtClean="0"/>
              <a:t>16</a:t>
            </a:r>
            <a:r>
              <a:rPr lang="nn-NO" dirty="0" smtClean="0"/>
              <a:t> + x</a:t>
            </a:r>
            <a:r>
              <a:rPr lang="nn-NO" baseline="30000" dirty="0" smtClean="0"/>
              <a:t>12</a:t>
            </a:r>
            <a:r>
              <a:rPr lang="nn-NO" dirty="0" smtClean="0"/>
              <a:t> + x</a:t>
            </a:r>
            <a:r>
              <a:rPr lang="nn-NO" baseline="30000" dirty="0" smtClean="0"/>
              <a:t>5</a:t>
            </a:r>
            <a:r>
              <a:rPr lang="nn-NO" dirty="0" smtClean="0"/>
              <a:t> + 1.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Direct sequence spread spectrum (DSS)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Alternative spread spectrum method separating by code and not by frequency.</a:t>
            </a:r>
          </a:p>
          <a:p>
            <a:pPr algn="just"/>
            <a:r>
              <a:rPr lang="en-IN" dirty="0" smtClean="0"/>
              <a:t>spreading is achieved using the 11-chip Barker sequence (+1, –1, +1, +1, –1, +1, +1, +1, –1</a:t>
            </a:r>
          </a:p>
          <a:p>
            <a:pPr algn="just"/>
            <a:r>
              <a:rPr lang="en-IN" dirty="0" smtClean="0"/>
              <a:t>The key characteristics </a:t>
            </a:r>
          </a:p>
          <a:p>
            <a:pPr lvl="1" algn="just"/>
            <a:r>
              <a:rPr lang="en-IN" dirty="0" smtClean="0"/>
              <a:t>It is robust against interference </a:t>
            </a:r>
          </a:p>
          <a:p>
            <a:pPr lvl="1" algn="just"/>
            <a:r>
              <a:rPr lang="en-IN" dirty="0" smtClean="0"/>
              <a:t>It is insensitive to multipath propagation (time delay spread). </a:t>
            </a:r>
          </a:p>
          <a:p>
            <a:pPr algn="just"/>
            <a:r>
              <a:rPr lang="en-IN" dirty="0" smtClean="0"/>
              <a:t>The implementation is more complex  than  FHSS.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Modulation schemes</a:t>
            </a:r>
          </a:p>
          <a:p>
            <a:pPr lvl="1" algn="just"/>
            <a:r>
              <a:rPr lang="en-IN" dirty="0" smtClean="0"/>
              <a:t>Differential binary phase shift keying (DBPSK) for 1 </a:t>
            </a:r>
            <a:r>
              <a:rPr lang="en-IN" dirty="0" err="1" smtClean="0"/>
              <a:t>Mbit</a:t>
            </a:r>
            <a:r>
              <a:rPr lang="en-IN" dirty="0" smtClean="0"/>
              <a:t>/s transmission </a:t>
            </a:r>
          </a:p>
          <a:p>
            <a:pPr lvl="1" algn="just"/>
            <a:r>
              <a:rPr lang="en-IN" dirty="0" smtClean="0"/>
              <a:t>Differential </a:t>
            </a:r>
            <a:r>
              <a:rPr lang="en-IN" dirty="0" err="1" smtClean="0"/>
              <a:t>quadrature</a:t>
            </a:r>
            <a:r>
              <a:rPr lang="en-IN" dirty="0" smtClean="0"/>
              <a:t> phase shift keying (DQPSK) for 2 </a:t>
            </a:r>
            <a:r>
              <a:rPr lang="en-IN" dirty="0" err="1" smtClean="0"/>
              <a:t>Mbit</a:t>
            </a:r>
            <a:r>
              <a:rPr lang="en-IN" dirty="0" smtClean="0"/>
              <a:t>/s</a:t>
            </a:r>
          </a:p>
          <a:p>
            <a:pPr algn="just"/>
            <a:r>
              <a:rPr lang="en-IN" dirty="0" smtClean="0"/>
              <a:t>The maximum transmit power is 1 W in the US, 100 </a:t>
            </a:r>
            <a:r>
              <a:rPr lang="en-IN" dirty="0" err="1" smtClean="0"/>
              <a:t>mW</a:t>
            </a:r>
            <a:r>
              <a:rPr lang="en-IN" dirty="0" smtClean="0"/>
              <a:t> EIRP in Europe and 10 </a:t>
            </a:r>
            <a:r>
              <a:rPr lang="en-IN" dirty="0" err="1" smtClean="0"/>
              <a:t>mW</a:t>
            </a:r>
            <a:r>
              <a:rPr lang="en-IN" dirty="0" smtClean="0"/>
              <a:t>/MHz in Japan.</a:t>
            </a:r>
          </a:p>
          <a:p>
            <a:pPr algn="just"/>
            <a:r>
              <a:rPr lang="en-IN" dirty="0" smtClean="0"/>
              <a:t>The symbol rate is 1 MHz, resulting in a chipping rate of 11 </a:t>
            </a:r>
            <a:r>
              <a:rPr lang="en-IN" dirty="0" err="1" smtClean="0"/>
              <a:t>MHz.</a:t>
            </a:r>
            <a:endParaRPr lang="en-IN" dirty="0" smtClean="0"/>
          </a:p>
          <a:p>
            <a:pPr algn="just"/>
            <a:r>
              <a:rPr lang="en-IN" dirty="0" smtClean="0"/>
              <a:t>All bits are Scrambled using the polynomial 				s(z) = z</a:t>
            </a:r>
            <a:r>
              <a:rPr lang="en-IN" baseline="30000" dirty="0" smtClean="0"/>
              <a:t>7 </a:t>
            </a:r>
            <a:r>
              <a:rPr lang="en-IN" dirty="0" smtClean="0"/>
              <a:t>+ z</a:t>
            </a:r>
            <a:r>
              <a:rPr lang="en-IN" baseline="30000" dirty="0" smtClean="0"/>
              <a:t>4</a:t>
            </a:r>
            <a:r>
              <a:rPr lang="en-IN" sz="1600" dirty="0" smtClean="0"/>
              <a:t> </a:t>
            </a:r>
            <a:r>
              <a:rPr lang="en-IN" dirty="0" smtClean="0"/>
              <a:t>+ 1 </a:t>
            </a:r>
          </a:p>
          <a:p>
            <a:pPr lvl="1" algn="just"/>
            <a:r>
              <a:rPr lang="en-IN" dirty="0" smtClean="0"/>
              <a:t>For DC blocking and whitening of the spectrum.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 PHY - Frame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b="1" dirty="0" smtClean="0"/>
              <a:t>Synchronization: </a:t>
            </a:r>
          </a:p>
          <a:p>
            <a:pPr lvl="1" algn="just"/>
            <a:r>
              <a:rPr lang="en-IN" sz="2000" b="1" dirty="0" smtClean="0"/>
              <a:t>The first 128 bits are not only used for synchronization, </a:t>
            </a:r>
            <a:r>
              <a:rPr lang="en-IN" sz="2000" dirty="0" smtClean="0"/>
              <a:t>but also gain setting, energy detection (for the CCA), and frequency offset compensation. The synchronization field only consists of scrambled 1 bits.</a:t>
            </a:r>
          </a:p>
          <a:p>
            <a:pPr algn="just"/>
            <a:r>
              <a:rPr lang="en-IN" sz="2800" b="1" dirty="0" smtClean="0"/>
              <a:t>Start frame delimiter (SFD): </a:t>
            </a:r>
          </a:p>
          <a:p>
            <a:pPr lvl="1" algn="just"/>
            <a:r>
              <a:rPr lang="en-IN" sz="2000" b="1" dirty="0" smtClean="0"/>
              <a:t>This 16 bit field is used for synchronization at </a:t>
            </a:r>
            <a:r>
              <a:rPr lang="en-IN" sz="2000" dirty="0" smtClean="0"/>
              <a:t>the beginning of a frame and consists of the pattern 1111001110100000.</a:t>
            </a:r>
            <a:endParaRPr lang="en-IN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1332" y="4774782"/>
            <a:ext cx="7721196" cy="14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 smtClean="0"/>
              <a:t>DSS PHY - Frame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14356"/>
            <a:ext cx="8643998" cy="5857916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 smtClean="0"/>
              <a:t>Signal: </a:t>
            </a:r>
          </a:p>
          <a:p>
            <a:pPr lvl="1" algn="just"/>
            <a:r>
              <a:rPr lang="en-IN" sz="2000" b="1" dirty="0" smtClean="0"/>
              <a:t>Originally, only two values have been defined for this field to indicate </a:t>
            </a:r>
            <a:r>
              <a:rPr lang="en-IN" sz="2000" dirty="0" smtClean="0"/>
              <a:t>the data rate of the payload. The value 0x0A indicates 1 </a:t>
            </a:r>
            <a:r>
              <a:rPr lang="en-IN" sz="2000" dirty="0" err="1" smtClean="0"/>
              <a:t>Mbit</a:t>
            </a:r>
            <a:r>
              <a:rPr lang="en-IN" sz="2000" dirty="0" smtClean="0"/>
              <a:t>/s (and thus DBPSK), 0x14 indicates 2 </a:t>
            </a:r>
            <a:r>
              <a:rPr lang="en-IN" sz="2000" dirty="0" err="1" smtClean="0"/>
              <a:t>Mbit</a:t>
            </a:r>
            <a:r>
              <a:rPr lang="en-IN" sz="2000" dirty="0" smtClean="0"/>
              <a:t>/s (and thus DQPSK). Other values have been reserved for future use, i.e., higher bit rates. Coding for higher data rates is explained in sections 7.3.6 and 7.3.7.</a:t>
            </a:r>
          </a:p>
          <a:p>
            <a:pPr algn="just"/>
            <a:r>
              <a:rPr lang="en-IN" sz="2800" b="1" dirty="0" smtClean="0"/>
              <a:t>Service: </a:t>
            </a:r>
          </a:p>
          <a:p>
            <a:pPr lvl="1" algn="just"/>
            <a:r>
              <a:rPr lang="en-IN" sz="2000" b="1" dirty="0" smtClean="0"/>
              <a:t>This field is reserved for future use; however, 0x00 indicates an </a:t>
            </a:r>
            <a:r>
              <a:rPr lang="en-IN" sz="2000" dirty="0" smtClean="0"/>
              <a:t>IEEE 802.11 compliant frame.</a:t>
            </a:r>
          </a:p>
          <a:p>
            <a:pPr algn="just"/>
            <a:r>
              <a:rPr lang="en-IN" sz="2800" b="1" dirty="0" smtClean="0"/>
              <a:t>Length: </a:t>
            </a:r>
          </a:p>
          <a:p>
            <a:pPr lvl="1" algn="just"/>
            <a:r>
              <a:rPr lang="en-IN" sz="2000" b="1" dirty="0" smtClean="0"/>
              <a:t>16 bits are used in this case for length indication of the payload </a:t>
            </a:r>
            <a:r>
              <a:rPr lang="en-IN" sz="2000" dirty="0" smtClean="0"/>
              <a:t>in microseconds.</a:t>
            </a:r>
          </a:p>
          <a:p>
            <a:pPr algn="just"/>
            <a:r>
              <a:rPr lang="en-IN" sz="2800" b="1" dirty="0" smtClean="0"/>
              <a:t>Header error check (HEC): </a:t>
            </a:r>
          </a:p>
          <a:p>
            <a:pPr lvl="1" algn="just"/>
            <a:r>
              <a:rPr lang="en-IN" sz="2000" b="1" dirty="0" smtClean="0"/>
              <a:t>Signal, service, and length fields are protected </a:t>
            </a:r>
            <a:r>
              <a:rPr lang="en-IN" sz="2000" dirty="0" smtClean="0"/>
              <a:t>by this checksum using the ITU-T CRC-16 standard polynomial.</a:t>
            </a:r>
            <a:endParaRPr lang="en-IN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IN" dirty="0" smtClean="0"/>
              <a:t>Infra red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572560" cy="564360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Uses near visible light at 850–950 nm.</a:t>
            </a:r>
          </a:p>
          <a:p>
            <a:pPr algn="just"/>
            <a:r>
              <a:rPr lang="en-IN" dirty="0" smtClean="0"/>
              <a:t>Does not require a line-of-sight between sender and receiver, but should also work with diffuse light.</a:t>
            </a:r>
          </a:p>
          <a:p>
            <a:pPr lvl="1" algn="just"/>
            <a:r>
              <a:rPr lang="en-IN" dirty="0" smtClean="0"/>
              <a:t>Allows for point-to-multipoint communication.</a:t>
            </a:r>
          </a:p>
          <a:p>
            <a:pPr algn="just"/>
            <a:r>
              <a:rPr lang="en-IN" dirty="0" smtClean="0"/>
              <a:t>Maximum range is about 10 m</a:t>
            </a:r>
          </a:p>
          <a:p>
            <a:pPr lvl="1" algn="just"/>
            <a:r>
              <a:rPr lang="en-IN" dirty="0" smtClean="0"/>
              <a:t>If no sunlight or heat sources interfere with the transmission</a:t>
            </a:r>
          </a:p>
          <a:p>
            <a:pPr algn="just"/>
            <a:r>
              <a:rPr lang="en-IN" dirty="0" smtClean="0"/>
              <a:t>only work in buildings</a:t>
            </a:r>
          </a:p>
          <a:p>
            <a:pPr algn="just"/>
            <a:r>
              <a:rPr lang="en-IN" dirty="0" smtClean="0"/>
              <a:t>Frequency reuse is very simple</a:t>
            </a:r>
          </a:p>
          <a:p>
            <a:pPr lvl="1" algn="just"/>
            <a:r>
              <a:rPr lang="en-IN" dirty="0" smtClean="0"/>
              <a:t>A wall is more than enough to shield one IR based IEEE 802.11 network from another.</a:t>
            </a:r>
          </a:p>
          <a:p>
            <a:pPr algn="just"/>
            <a:r>
              <a:rPr lang="en-IN" dirty="0" smtClean="0"/>
              <a:t>Proprietary products offer, e.g., up to 4 </a:t>
            </a:r>
            <a:r>
              <a:rPr lang="en-IN" dirty="0" err="1" smtClean="0"/>
              <a:t>Mbit</a:t>
            </a:r>
            <a:r>
              <a:rPr lang="en-IN" dirty="0" smtClean="0"/>
              <a:t>/s using diffuse infra red light. </a:t>
            </a:r>
          </a:p>
          <a:p>
            <a:pPr lvl="1" algn="just"/>
            <a:r>
              <a:rPr lang="en-IN" dirty="0" smtClean="0"/>
              <a:t>Alternatively, directed infra red communication based on IrDA can be used.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Medium Access Control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329642" cy="5214974"/>
          </a:xfrm>
        </p:spPr>
        <p:txBody>
          <a:bodyPr>
            <a:normAutofit/>
          </a:bodyPr>
          <a:lstStyle/>
          <a:p>
            <a:pPr algn="just"/>
            <a:r>
              <a:rPr lang="en-IN" sz="3600" dirty="0" smtClean="0"/>
              <a:t>Control medium access, offer support for roaming, authentication, and power conservation.</a:t>
            </a:r>
          </a:p>
          <a:p>
            <a:pPr algn="just"/>
            <a:r>
              <a:rPr lang="en-IN" sz="3600" dirty="0" smtClean="0"/>
              <a:t>Provided Traffic Services in;</a:t>
            </a:r>
          </a:p>
          <a:p>
            <a:pPr lvl="1" algn="just"/>
            <a:r>
              <a:rPr lang="en-IN" sz="3200" dirty="0" smtClean="0"/>
              <a:t>Ad-hoc N/W</a:t>
            </a:r>
          </a:p>
          <a:p>
            <a:pPr lvl="2" algn="just"/>
            <a:r>
              <a:rPr lang="en-IN" sz="2800" dirty="0" smtClean="0"/>
              <a:t>Mandatory asynchronous data service</a:t>
            </a:r>
          </a:p>
          <a:p>
            <a:pPr lvl="1" algn="just"/>
            <a:r>
              <a:rPr lang="en-IN" sz="3200" dirty="0" smtClean="0"/>
              <a:t>Infrastructure – based N/W</a:t>
            </a:r>
          </a:p>
          <a:p>
            <a:pPr lvl="2" algn="just"/>
            <a:r>
              <a:rPr lang="en-IN" sz="2800" dirty="0" smtClean="0"/>
              <a:t>Mandatory asynchronous data service and an optional time-bounded service.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Infra red vs radio transmission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basic transmission technologies</a:t>
            </a:r>
          </a:p>
          <a:p>
            <a:pPr lvl="1"/>
            <a:r>
              <a:rPr lang="en-IN" dirty="0" smtClean="0"/>
              <a:t>Infra red light (e.g., at 900 nm wavelength), </a:t>
            </a:r>
          </a:p>
          <a:p>
            <a:pPr lvl="1"/>
            <a:r>
              <a:rPr lang="en-IN" dirty="0" smtClean="0"/>
              <a:t>Radio transmission in the GHz range (e.g., 2.4 GHz in the license-free ISM band).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5715040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Basic access mechanisms</a:t>
            </a:r>
          </a:p>
          <a:p>
            <a:pPr lvl="1" algn="just"/>
            <a:r>
              <a:rPr lang="en-IN" dirty="0" smtClean="0"/>
              <a:t>Distributed coordination function (DCF),</a:t>
            </a:r>
          </a:p>
          <a:p>
            <a:pPr lvl="2" algn="just"/>
            <a:r>
              <a:rPr lang="en-IN" dirty="0" smtClean="0"/>
              <a:t>The mandatory basic method based on a version of CSMA/CA, &amp; An optional method avoiding the hidden terminal problem, and</a:t>
            </a:r>
          </a:p>
          <a:p>
            <a:pPr lvl="2" algn="just"/>
            <a:r>
              <a:rPr lang="en-IN" dirty="0" smtClean="0"/>
              <a:t>Offers only asynchronous service</a:t>
            </a:r>
          </a:p>
          <a:p>
            <a:pPr lvl="1" algn="just"/>
            <a:r>
              <a:rPr lang="en-IN" dirty="0" smtClean="0"/>
              <a:t>Point coordination function (PCF).</a:t>
            </a:r>
          </a:p>
          <a:p>
            <a:pPr lvl="2" algn="just"/>
            <a:r>
              <a:rPr lang="en-IN" dirty="0" smtClean="0"/>
              <a:t>A contention- free polling method for time-bounded service.</a:t>
            </a:r>
          </a:p>
          <a:p>
            <a:pPr lvl="2" algn="just"/>
            <a:r>
              <a:rPr lang="en-IN" dirty="0" smtClean="0"/>
              <a:t>offers both asynchronous and time-bounded service</a:t>
            </a:r>
          </a:p>
          <a:p>
            <a:pPr lvl="2"/>
            <a:r>
              <a:rPr lang="en-IN" dirty="0" smtClean="0"/>
              <a:t>Requires  an access point that controls medium access and polls the single nodes</a:t>
            </a:r>
          </a:p>
          <a:p>
            <a:pPr algn="just"/>
            <a:r>
              <a:rPr lang="en-IN" dirty="0" smtClean="0"/>
              <a:t>Also Known as </a:t>
            </a:r>
            <a:r>
              <a:rPr lang="en-IN" b="1" dirty="0" smtClean="0"/>
              <a:t>distributed foundation wireless medium access control (DFWMAC)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Priorities of Medium Access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4282" y="2571744"/>
            <a:ext cx="8572560" cy="39290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algn="just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"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 inter-frame spacing (SIFS)</a:t>
            </a:r>
          </a:p>
          <a:p>
            <a:pPr marL="685800" lvl="1" indent="-228600" algn="just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"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shortest waiting time for medium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(so the highest priority) </a:t>
            </a:r>
          </a:p>
          <a:p>
            <a:pPr marL="685800" lvl="1" indent="-228600" algn="just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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 for short control messages, </a:t>
            </a:r>
          </a:p>
          <a:p>
            <a:pPr marL="1143000" lvl="2" indent="-228600" algn="just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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Such as acknowledgements of data packets or polling responses. </a:t>
            </a:r>
          </a:p>
          <a:p>
            <a:pPr marL="685800" lvl="1" indent="-228600" algn="just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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DSSS SIFS is 10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μs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for FHSS it is 28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μs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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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5721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PCF inter-frame spacing (PIFS)</a:t>
            </a:r>
          </a:p>
          <a:p>
            <a:pPr lvl="1" algn="just"/>
            <a:r>
              <a:rPr lang="en-IN" b="1" dirty="0" smtClean="0"/>
              <a:t>A waiting time between DIFS and SIFS </a:t>
            </a:r>
            <a:r>
              <a:rPr lang="en-IN" dirty="0" smtClean="0"/>
              <a:t>(and thus a medium priority) </a:t>
            </a:r>
          </a:p>
          <a:p>
            <a:pPr lvl="1" algn="just"/>
            <a:r>
              <a:rPr lang="en-IN" dirty="0" smtClean="0"/>
              <a:t>Used for a time-bounded service. </a:t>
            </a:r>
          </a:p>
          <a:p>
            <a:pPr lvl="1" algn="just"/>
            <a:r>
              <a:rPr lang="en-IN" dirty="0" smtClean="0"/>
              <a:t>An access point polling other nodes only has to wait PIFS for medium access. </a:t>
            </a:r>
          </a:p>
          <a:p>
            <a:pPr lvl="1" algn="just"/>
            <a:r>
              <a:rPr lang="en-IN" dirty="0" smtClean="0"/>
              <a:t>PIFS is defined as SIFS plus one slot time.</a:t>
            </a:r>
          </a:p>
          <a:p>
            <a:pPr algn="just"/>
            <a:r>
              <a:rPr lang="en-IN" b="1" dirty="0" smtClean="0"/>
              <a:t>DCF inter-frame spacing (DIFS) </a:t>
            </a:r>
          </a:p>
          <a:p>
            <a:pPr lvl="1" algn="just"/>
            <a:r>
              <a:rPr lang="en-IN" b="1" dirty="0" smtClean="0"/>
              <a:t>This parameter denotes the longest waiting </a:t>
            </a:r>
            <a:r>
              <a:rPr lang="en-IN" dirty="0" smtClean="0"/>
              <a:t>time and has the lowest priority for medium access. </a:t>
            </a:r>
          </a:p>
          <a:p>
            <a:pPr lvl="1" algn="just"/>
            <a:r>
              <a:rPr lang="en-IN" dirty="0" smtClean="0"/>
              <a:t>This waiting time is used for asynchronous data service within a contention period. </a:t>
            </a:r>
          </a:p>
          <a:p>
            <a:pPr lvl="1" algn="just"/>
            <a:r>
              <a:rPr lang="en-IN" dirty="0" smtClean="0"/>
              <a:t>DIFS is defined as SIFS plus two slot times.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Basic DFWMAC-DCF using CSMA/CA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random access scheme with carrier sense and collision avoidance through random </a:t>
            </a:r>
            <a:r>
              <a:rPr lang="en-IN" dirty="0" err="1" smtClean="0"/>
              <a:t>backoff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3248"/>
            <a:ext cx="9144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286412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If the medium is busy, nodes have to wait for the duration of DIFS, entering a contention phase afterwards. </a:t>
            </a:r>
          </a:p>
          <a:p>
            <a:pPr algn="just"/>
            <a:r>
              <a:rPr lang="en-IN" sz="2000" dirty="0" smtClean="0"/>
              <a:t>Each node now chooses a </a:t>
            </a:r>
            <a:r>
              <a:rPr lang="en-IN" sz="2000" b="1" dirty="0" smtClean="0"/>
              <a:t>random </a:t>
            </a:r>
            <a:r>
              <a:rPr lang="en-IN" sz="2000" b="1" dirty="0" err="1" smtClean="0"/>
              <a:t>backoff</a:t>
            </a:r>
            <a:r>
              <a:rPr lang="en-IN" sz="2000" b="1" dirty="0" smtClean="0"/>
              <a:t> time </a:t>
            </a:r>
            <a:r>
              <a:rPr lang="en-IN" sz="2000" dirty="0" smtClean="0"/>
              <a:t>within a </a:t>
            </a:r>
            <a:r>
              <a:rPr lang="en-IN" sz="2000" b="1" dirty="0" smtClean="0"/>
              <a:t>contention window and delays medium access for this random </a:t>
            </a:r>
            <a:r>
              <a:rPr lang="en-IN" sz="2000" dirty="0" smtClean="0"/>
              <a:t>amount of time. </a:t>
            </a:r>
          </a:p>
          <a:p>
            <a:pPr algn="just"/>
            <a:r>
              <a:rPr lang="en-IN" sz="2000" dirty="0" smtClean="0"/>
              <a:t>The node continues to sense the medium. </a:t>
            </a:r>
          </a:p>
          <a:p>
            <a:pPr algn="just"/>
            <a:r>
              <a:rPr lang="en-IN" sz="2000" dirty="0" smtClean="0"/>
              <a:t>As soon as a node senses the channel is busy, it has lost this cycle and has to wait for the next chance, </a:t>
            </a:r>
          </a:p>
          <a:p>
            <a:pPr lvl="1" algn="just"/>
            <a:r>
              <a:rPr lang="en-IN" sz="2000" dirty="0" smtClean="0"/>
              <a:t>i.e., until the medium is idle again for at least DIFS.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sz="2800" dirty="0" smtClean="0"/>
              <a:t>But if the randomized additional waiting time for a node is over and the medium is still idle, the node can access the medium. </a:t>
            </a:r>
          </a:p>
          <a:p>
            <a:pPr algn="just"/>
            <a:r>
              <a:rPr lang="en-IN" sz="2800" dirty="0" smtClean="0"/>
              <a:t>The additional waiting time is measured in multiples of the above-mentioned slots. </a:t>
            </a:r>
          </a:p>
          <a:p>
            <a:pPr lvl="1" algn="just"/>
            <a:r>
              <a:rPr lang="en-IN" sz="2400" dirty="0" smtClean="0"/>
              <a:t>This additional randomly distributed delay helps to avoid collisions – otherwise all stations would try to transmit data after waiting for the medium becoming idle again plus DIFS.</a:t>
            </a:r>
          </a:p>
          <a:p>
            <a:r>
              <a:rPr lang="en-US" sz="2800" dirty="0" err="1" smtClean="0"/>
              <a:t>Backoff</a:t>
            </a:r>
            <a:r>
              <a:rPr lang="en-US" sz="2800" dirty="0" smtClean="0"/>
              <a:t>  timer with </a:t>
            </a:r>
            <a:r>
              <a:rPr lang="en-IN" sz="2800" dirty="0" err="1" smtClean="0"/>
              <a:t>boe</a:t>
            </a:r>
            <a:r>
              <a:rPr lang="en-IN" sz="2800" dirty="0" smtClean="0"/>
              <a:t> (the elapsed </a:t>
            </a:r>
            <a:r>
              <a:rPr lang="en-IN" sz="2800" dirty="0" err="1" smtClean="0"/>
              <a:t>backoff</a:t>
            </a:r>
            <a:r>
              <a:rPr lang="en-IN" sz="2800" dirty="0" smtClean="0"/>
              <a:t> time) and </a:t>
            </a:r>
            <a:r>
              <a:rPr lang="en-IN" sz="2800" dirty="0" err="1" smtClean="0"/>
              <a:t>bor</a:t>
            </a:r>
            <a:r>
              <a:rPr lang="en-IN" sz="2800" dirty="0" smtClean="0"/>
              <a:t> (the residual </a:t>
            </a:r>
            <a:r>
              <a:rPr lang="en-IN" sz="2800" dirty="0" err="1" smtClean="0"/>
              <a:t>backoff</a:t>
            </a:r>
            <a:r>
              <a:rPr lang="en-IN" sz="2800" dirty="0" smtClean="0"/>
              <a:t> time)</a:t>
            </a:r>
            <a:r>
              <a:rPr lang="en-US" sz="2800" dirty="0" smtClean="0"/>
              <a:t> improves the fairness</a:t>
            </a:r>
            <a:endParaRPr lang="en-IN" sz="28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5224"/>
            <a:ext cx="9144000" cy="557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Depending on the size of the contention window (CW), the random values can </a:t>
            </a:r>
          </a:p>
          <a:p>
            <a:pPr lvl="1"/>
            <a:r>
              <a:rPr lang="en-IN" dirty="0" smtClean="0"/>
              <a:t>either be too close together (causing too many collisions) </a:t>
            </a:r>
          </a:p>
          <a:p>
            <a:pPr lvl="1"/>
            <a:r>
              <a:rPr lang="en-IN" dirty="0" smtClean="0"/>
              <a:t>or the values are too high (causing unnecessary delay).</a:t>
            </a:r>
          </a:p>
          <a:p>
            <a:r>
              <a:rPr lang="en-IN" dirty="0" err="1" smtClean="0"/>
              <a:t>CWmin</a:t>
            </a:r>
            <a:r>
              <a:rPr lang="en-IN" dirty="0" smtClean="0"/>
              <a:t> = 7 &amp; </a:t>
            </a:r>
            <a:r>
              <a:rPr lang="en-IN" dirty="0" err="1" smtClean="0"/>
              <a:t>CWmax</a:t>
            </a:r>
            <a:r>
              <a:rPr lang="en-IN" dirty="0" smtClean="0"/>
              <a:t> = 255</a:t>
            </a: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en-US" dirty="0" smtClean="0"/>
              <a:t>Access Mechanism </a:t>
            </a:r>
            <a:r>
              <a:rPr lang="en-US" dirty="0" err="1" smtClean="0"/>
              <a:t>Unicast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Receiver answers directly with an acknowledgement (ACK).</a:t>
            </a:r>
          </a:p>
          <a:p>
            <a:pPr lvl="1" algn="just"/>
            <a:r>
              <a:rPr lang="en-IN" dirty="0" smtClean="0"/>
              <a:t>Waiting for a duration of SIFS</a:t>
            </a:r>
          </a:p>
          <a:p>
            <a:pPr lvl="1" algn="just"/>
            <a:r>
              <a:rPr lang="en-IN" dirty="0" smtClean="0"/>
              <a:t>No other station can access the medium</a:t>
            </a:r>
          </a:p>
          <a:p>
            <a:pPr lvl="1" algn="just"/>
            <a:r>
              <a:rPr lang="en-IN" dirty="0" smtClean="0"/>
              <a:t>If no ACK; limited retransmission</a:t>
            </a:r>
          </a:p>
          <a:p>
            <a:pPr lvl="1" algn="just"/>
            <a:r>
              <a:rPr lang="en-IN" dirty="0" smtClean="0"/>
              <a:t>No special rules for retransmissions</a:t>
            </a:r>
          </a:p>
          <a:p>
            <a:pPr lvl="2" algn="just"/>
            <a:r>
              <a:rPr lang="en-IN" dirty="0" smtClean="0"/>
              <a:t>Sender has to wait again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6672288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DFWMAC-DCF with RTS/CTS extension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2643206"/>
          </a:xfrm>
        </p:spPr>
        <p:txBody>
          <a:bodyPr/>
          <a:lstStyle/>
          <a:p>
            <a:pPr algn="just"/>
            <a:r>
              <a:rPr lang="en-IN" dirty="0" smtClean="0"/>
              <a:t>Problem of hidden terminals</a:t>
            </a:r>
          </a:p>
          <a:p>
            <a:pPr lvl="1" algn="just"/>
            <a:r>
              <a:rPr lang="en-IN" dirty="0" smtClean="0"/>
              <a:t>If one station can receive two others, but those stations cannot receive each other.</a:t>
            </a:r>
          </a:p>
          <a:p>
            <a:pPr algn="just"/>
            <a:r>
              <a:rPr lang="en-IN" dirty="0" err="1" smtClean="0"/>
              <a:t>Soln</a:t>
            </a:r>
            <a:r>
              <a:rPr lang="en-IN" dirty="0" smtClean="0"/>
              <a:t> using two control packets, RTS and CTS</a:t>
            </a:r>
          </a:p>
          <a:p>
            <a:pPr lvl="1" algn="just"/>
            <a:r>
              <a:rPr lang="en-IN" dirty="0" smtClean="0"/>
              <a:t>Mechanism is optional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000504"/>
            <a:ext cx="8429684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Infra 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Uses diffuse light reflected at walls,  furniture etc. or</a:t>
            </a:r>
          </a:p>
          <a:p>
            <a:pPr algn="just"/>
            <a:r>
              <a:rPr lang="en-IN" dirty="0" smtClean="0"/>
              <a:t>Directed light if a line-of-sight (LOS) exists between sender and receiver.</a:t>
            </a:r>
          </a:p>
          <a:p>
            <a:pPr algn="just"/>
            <a:r>
              <a:rPr lang="en-IN" dirty="0" smtClean="0"/>
              <a:t>Senders can be </a:t>
            </a:r>
          </a:p>
          <a:p>
            <a:pPr lvl="1" algn="just"/>
            <a:r>
              <a:rPr lang="en-IN" dirty="0" smtClean="0"/>
              <a:t>Simple light emitting diodes (LEDs) </a:t>
            </a:r>
          </a:p>
          <a:p>
            <a:pPr lvl="1" algn="just"/>
            <a:r>
              <a:rPr lang="en-IN" dirty="0" smtClean="0"/>
              <a:t>Laser diodes.</a:t>
            </a:r>
          </a:p>
          <a:p>
            <a:pPr algn="just"/>
            <a:r>
              <a:rPr lang="en-IN" dirty="0" smtClean="0"/>
              <a:t>Photodiodes act as receivers.</a:t>
            </a: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572164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This mechanism reserves the medium for one sender exclusively</a:t>
            </a:r>
          </a:p>
          <a:p>
            <a:pPr algn="just"/>
            <a:r>
              <a:rPr lang="en-IN" sz="2800" dirty="0" smtClean="0"/>
              <a:t>After waiting for DIFS , the sender can issue a request to send (RTS) control packet.</a:t>
            </a:r>
          </a:p>
          <a:p>
            <a:pPr algn="just"/>
            <a:r>
              <a:rPr lang="en-IN" sz="2800" dirty="0" smtClean="0"/>
              <a:t>RTS packet includes the receiver of the data transmission to come and the duration of the whole data transmission.</a:t>
            </a:r>
          </a:p>
          <a:p>
            <a:pPr algn="just"/>
            <a:r>
              <a:rPr lang="en-IN" sz="2800" dirty="0" smtClean="0"/>
              <a:t>Every node receiving this RTS now has to set its net allocation vector (NAV) in accordance with the duration field.</a:t>
            </a:r>
          </a:p>
          <a:p>
            <a:pPr algn="just"/>
            <a:r>
              <a:rPr lang="en-IN" sz="2800" dirty="0" smtClean="0"/>
              <a:t>The NAV then specifies the earliest point at which the station can try to access the medium again.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On </a:t>
            </a:r>
            <a:r>
              <a:rPr lang="en-IN" dirty="0" smtClean="0"/>
              <a:t>receiving RTS, the receiver answers with a clear to send (CTS) message after waiting for SIFS.</a:t>
            </a:r>
          </a:p>
          <a:p>
            <a:pPr algn="just"/>
            <a:r>
              <a:rPr lang="en-IN" dirty="0" smtClean="0"/>
              <a:t>All stations receiving CTS packet from the receiver have to adjust their NAV.</a:t>
            </a:r>
          </a:p>
          <a:p>
            <a:pPr algn="just"/>
            <a:r>
              <a:rPr lang="en-IN" dirty="0" smtClean="0"/>
              <a:t>Now all nodes within receiving distance around sender and receiver are informed.</a:t>
            </a:r>
          </a:p>
          <a:p>
            <a:pPr algn="just"/>
            <a:r>
              <a:rPr lang="en-IN" dirty="0" smtClean="0"/>
              <a:t>Finally, the sender can send the data after SIFS.</a:t>
            </a:r>
          </a:p>
          <a:p>
            <a:pPr algn="just"/>
            <a:r>
              <a:rPr lang="en-US" dirty="0" smtClean="0"/>
              <a:t>Acknowledgement triggered after SIFS.</a:t>
            </a:r>
          </a:p>
          <a:p>
            <a:pPr algn="just"/>
            <a:r>
              <a:rPr lang="en-IN" dirty="0" smtClean="0"/>
              <a:t>The NAV in each node marks the medium as free and the standard cycle can start again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Adopts </a:t>
            </a:r>
            <a:r>
              <a:rPr lang="en-IN" dirty="0" smtClean="0"/>
              <a:t>fragmenting a user data packet to decrease the bit error rate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3000372"/>
            <a:ext cx="841380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DFWMAC-PCF with Polling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Requires </a:t>
            </a:r>
            <a:r>
              <a:rPr lang="en-IN" dirty="0" smtClean="0"/>
              <a:t>an access point that </a:t>
            </a:r>
            <a:r>
              <a:rPr lang="en-IN" dirty="0" smtClean="0"/>
              <a:t>controls medium </a:t>
            </a:r>
            <a:r>
              <a:rPr lang="en-IN" dirty="0" smtClean="0"/>
              <a:t>access and polls the single nodes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point co-ordinator in the access point splits the access time into super frame periods</a:t>
            </a:r>
          </a:p>
          <a:p>
            <a:pPr algn="just"/>
            <a:r>
              <a:rPr lang="en-IN" dirty="0" smtClean="0"/>
              <a:t>A super frame comprises a contention free period and a contention period. </a:t>
            </a:r>
          </a:p>
          <a:p>
            <a:pPr algn="just"/>
            <a:r>
              <a:rPr lang="en-IN" dirty="0" smtClean="0"/>
              <a:t>The  contention period can be used for the two access mechanisms presented above.</a:t>
            </a:r>
          </a:p>
          <a:p>
            <a:pPr algn="just"/>
            <a:r>
              <a:rPr lang="en-IN" dirty="0" smtClean="0"/>
              <a:t>The start of the super frame may be postponed.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7620"/>
            <a:ext cx="7572428" cy="58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dirty="0" smtClean="0"/>
              <a:t>The point coordinator now sends data D1 downstream to the first wireless station.</a:t>
            </a:r>
          </a:p>
          <a:p>
            <a:pPr algn="just"/>
            <a:r>
              <a:rPr lang="en-IN" dirty="0" smtClean="0"/>
              <a:t>This station can answer at once after SIFS</a:t>
            </a:r>
          </a:p>
          <a:p>
            <a:pPr algn="just"/>
            <a:r>
              <a:rPr lang="en-IN" dirty="0" smtClean="0"/>
              <a:t>After waiting for SIFS again, the point coordinator can poll the second station by sending D2.</a:t>
            </a:r>
          </a:p>
          <a:p>
            <a:pPr algn="just"/>
            <a:r>
              <a:rPr lang="en-IN" dirty="0" smtClean="0"/>
              <a:t>This station may answer upstream to the coordinator with data U2. </a:t>
            </a:r>
          </a:p>
          <a:p>
            <a:pPr algn="just"/>
            <a:r>
              <a:rPr lang="en-IN" dirty="0" smtClean="0"/>
              <a:t>Polling continues with the third node. </a:t>
            </a:r>
          </a:p>
          <a:p>
            <a:pPr algn="just"/>
            <a:r>
              <a:rPr lang="en-IN" dirty="0" smtClean="0"/>
              <a:t>This time the node has nothing to answer and the point coordinator will not receive a packet after SIFS.</a:t>
            </a:r>
          </a:p>
          <a:p>
            <a:pPr algn="just"/>
            <a:r>
              <a:rPr lang="en-IN" dirty="0" smtClean="0"/>
              <a:t>After waiting for PIFS, the coordinator can resume polling the stations.</a:t>
            </a:r>
          </a:p>
          <a:p>
            <a:pPr algn="just"/>
            <a:r>
              <a:rPr lang="en-IN" dirty="0" smtClean="0"/>
              <a:t>Finally, the point coordinator can issue an end marker (</a:t>
            </a:r>
            <a:r>
              <a:rPr lang="en-IN" dirty="0" err="1" smtClean="0"/>
              <a:t>CFend</a:t>
            </a:r>
            <a:r>
              <a:rPr lang="en-IN" dirty="0" smtClean="0"/>
              <a:t>), indicating that the contention period may start again.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The transmission properties of the whole wireless network </a:t>
            </a:r>
            <a:r>
              <a:rPr lang="en-IN" dirty="0" smtClean="0"/>
              <a:t>are determined by </a:t>
            </a:r>
            <a:r>
              <a:rPr lang="en-IN" dirty="0" smtClean="0"/>
              <a:t>the polling </a:t>
            </a:r>
            <a:r>
              <a:rPr lang="en-IN" dirty="0" err="1" smtClean="0"/>
              <a:t>behavior</a:t>
            </a:r>
            <a:r>
              <a:rPr lang="en-IN" dirty="0" smtClean="0"/>
              <a:t> of the access point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If </a:t>
            </a:r>
            <a:r>
              <a:rPr lang="en-IN" dirty="0" smtClean="0"/>
              <a:t>only PCF is used and polling is </a:t>
            </a:r>
            <a:r>
              <a:rPr lang="en-IN" dirty="0" smtClean="0"/>
              <a:t>distributed evenly</a:t>
            </a:r>
            <a:r>
              <a:rPr lang="en-IN" dirty="0" smtClean="0"/>
              <a:t>, the bandwidth is also distributed evenly among all polled nodes.</a:t>
            </a:r>
          </a:p>
          <a:p>
            <a:pPr algn="just"/>
            <a:r>
              <a:rPr lang="en-IN" dirty="0" smtClean="0"/>
              <a:t>This would resemble a static, centrally controlled time division multiple </a:t>
            </a:r>
            <a:r>
              <a:rPr lang="en-IN" dirty="0" smtClean="0"/>
              <a:t>access (</a:t>
            </a:r>
            <a:r>
              <a:rPr lang="en-IN" dirty="0" smtClean="0"/>
              <a:t>TDMA) system with time division duplex (TDD) transmission.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 smtClean="0"/>
              <a:t>method </a:t>
            </a:r>
            <a:r>
              <a:rPr lang="en-IN" dirty="0" smtClean="0"/>
              <a:t>comes with </a:t>
            </a:r>
            <a:r>
              <a:rPr lang="en-IN" dirty="0" smtClean="0"/>
              <a:t>an overhead if nodes have nothing to send, but the access point polls </a:t>
            </a:r>
            <a:r>
              <a:rPr lang="en-IN" dirty="0" smtClean="0"/>
              <a:t>them permanently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Using PCF automatically sets the NAV, preventing other stations from sending. </a:t>
            </a:r>
          </a:p>
          <a:p>
            <a:pPr algn="just"/>
            <a:r>
              <a:rPr lang="en-IN" dirty="0" smtClean="0"/>
              <a:t>The contention-free period planned initially would have been from t0 to t3. </a:t>
            </a:r>
          </a:p>
          <a:p>
            <a:pPr algn="just"/>
            <a:r>
              <a:rPr lang="en-IN" dirty="0" smtClean="0"/>
              <a:t>However, the point coordinator finished polling earlier, shifting the end of the contention-free period to t2. At t4, the cycle starts again with the next super frame.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 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074" y="1285860"/>
            <a:ext cx="8574849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42" cy="550072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Frame control: The first 2 bytes serve several purposes. </a:t>
            </a:r>
            <a:endParaRPr lang="en-IN" dirty="0" smtClean="0"/>
          </a:p>
          <a:p>
            <a:pPr lvl="1" algn="just"/>
            <a:r>
              <a:rPr lang="en-IN" dirty="0" smtClean="0"/>
              <a:t>Protocol version: This 2 bit field indicates the current protocol version </a:t>
            </a:r>
            <a:r>
              <a:rPr lang="en-IN" dirty="0" smtClean="0"/>
              <a:t>and is </a:t>
            </a:r>
            <a:r>
              <a:rPr lang="en-IN" dirty="0" smtClean="0"/>
              <a:t>fixed to 0 by now. If major revisions to the standard make it </a:t>
            </a:r>
            <a:r>
              <a:rPr lang="en-IN" dirty="0" smtClean="0"/>
              <a:t>incompatible with </a:t>
            </a:r>
            <a:r>
              <a:rPr lang="en-IN" dirty="0" smtClean="0"/>
              <a:t>the current version, this value will be increased.</a:t>
            </a:r>
          </a:p>
          <a:p>
            <a:pPr lvl="1" algn="just"/>
            <a:r>
              <a:rPr lang="en-IN" dirty="0" smtClean="0"/>
              <a:t>Type</a:t>
            </a:r>
            <a:r>
              <a:rPr lang="en-IN" dirty="0" smtClean="0"/>
              <a:t>: The type field determines the function of a frame: </a:t>
            </a:r>
            <a:r>
              <a:rPr lang="en-IN" dirty="0" smtClean="0"/>
              <a:t>management (=</a:t>
            </a:r>
            <a:r>
              <a:rPr lang="en-IN" dirty="0" smtClean="0"/>
              <a:t>00), control (=01), or data (=10). The value 11 is reserved. Each type </a:t>
            </a:r>
            <a:r>
              <a:rPr lang="en-IN" dirty="0" smtClean="0"/>
              <a:t>has several </a:t>
            </a:r>
            <a:r>
              <a:rPr lang="en-IN" dirty="0" smtClean="0"/>
              <a:t>subtypes as indicated in the following field.</a:t>
            </a:r>
          </a:p>
          <a:p>
            <a:pPr lvl="1" algn="just"/>
            <a:r>
              <a:rPr lang="en-IN" dirty="0" smtClean="0"/>
              <a:t>Subtype</a:t>
            </a:r>
            <a:r>
              <a:rPr lang="en-IN" dirty="0" smtClean="0"/>
              <a:t>: Example subtypes for management frames are: 0000 for </a:t>
            </a:r>
            <a:r>
              <a:rPr lang="en-IN" dirty="0" smtClean="0"/>
              <a:t>association request</a:t>
            </a:r>
            <a:r>
              <a:rPr lang="en-IN" dirty="0" smtClean="0"/>
              <a:t>, 1000 for beacon. RTS is a control frame with subtype 1011</a:t>
            </a:r>
            <a:r>
              <a:rPr lang="en-IN" dirty="0" smtClean="0"/>
              <a:t>, CTS </a:t>
            </a:r>
            <a:r>
              <a:rPr lang="en-IN" dirty="0" smtClean="0"/>
              <a:t>is coded as 1100. User data is transmitted as data frame with </a:t>
            </a:r>
            <a:r>
              <a:rPr lang="en-IN" dirty="0" smtClean="0"/>
              <a:t>subtype 0000</a:t>
            </a:r>
            <a:r>
              <a:rPr lang="en-IN" dirty="0" smtClean="0"/>
              <a:t>. </a:t>
            </a:r>
            <a:endParaRPr lang="en-IN" dirty="0" smtClean="0"/>
          </a:p>
          <a:p>
            <a:pPr lvl="1" algn="just"/>
            <a:r>
              <a:rPr lang="en-IN" dirty="0" smtClean="0"/>
              <a:t>More fragments: This field is set to 1 in all data or management frames that have another fragment of the current MSDU to follow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01122" cy="528641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/>
              <a:t>Advantages</a:t>
            </a:r>
          </a:p>
          <a:p>
            <a:pPr lvl="1" algn="just"/>
            <a:r>
              <a:rPr lang="en-IN" dirty="0" smtClean="0"/>
              <a:t>Simple and extremely cheap senders and receivers</a:t>
            </a:r>
          </a:p>
          <a:p>
            <a:pPr lvl="1" algn="just"/>
            <a:r>
              <a:rPr lang="en-IN" dirty="0" smtClean="0"/>
              <a:t>IrDA 1.0</a:t>
            </a:r>
          </a:p>
          <a:p>
            <a:pPr lvl="2" algn="just"/>
            <a:r>
              <a:rPr lang="en-IN" dirty="0" smtClean="0"/>
              <a:t>Data rates of up to 115 </a:t>
            </a:r>
            <a:r>
              <a:rPr lang="en-IN" dirty="0" err="1" smtClean="0"/>
              <a:t>kbit</a:t>
            </a:r>
            <a:r>
              <a:rPr lang="en-IN" dirty="0" smtClean="0"/>
              <a:t>/s,</a:t>
            </a:r>
          </a:p>
          <a:p>
            <a:pPr lvl="1" algn="just"/>
            <a:r>
              <a:rPr lang="en-IN" dirty="0" smtClean="0"/>
              <a:t>IrDA 1.1</a:t>
            </a:r>
          </a:p>
          <a:p>
            <a:pPr lvl="2" algn="just"/>
            <a:r>
              <a:rPr lang="en-IN" dirty="0" smtClean="0"/>
              <a:t>Data rates of 1.152 and 4 </a:t>
            </a:r>
            <a:r>
              <a:rPr lang="en-IN" dirty="0" err="1" smtClean="0"/>
              <a:t>Mbit</a:t>
            </a:r>
            <a:r>
              <a:rPr lang="en-IN" dirty="0" smtClean="0"/>
              <a:t>/s.</a:t>
            </a:r>
          </a:p>
          <a:p>
            <a:pPr lvl="1" algn="just"/>
            <a:r>
              <a:rPr lang="en-IN" dirty="0" smtClean="0"/>
              <a:t>No licenses are needed</a:t>
            </a:r>
          </a:p>
          <a:p>
            <a:pPr lvl="1" algn="just"/>
            <a:r>
              <a:rPr lang="en-IN" dirty="0" smtClean="0"/>
              <a:t>Shielding is very simple</a:t>
            </a:r>
          </a:p>
          <a:p>
            <a:pPr lvl="1" algn="just"/>
            <a:r>
              <a:rPr lang="en-IN" dirty="0" smtClean="0"/>
              <a:t>Electrical devices do not interfere with infra red transmission.</a:t>
            </a:r>
            <a:endParaRPr lang="en-I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00726"/>
          </a:xfrm>
        </p:spPr>
        <p:txBody>
          <a:bodyPr>
            <a:normAutofit/>
          </a:bodyPr>
          <a:lstStyle/>
          <a:p>
            <a:pPr lvl="1" algn="just"/>
            <a:r>
              <a:rPr lang="en-IN" dirty="0" smtClean="0"/>
              <a:t>To DS/From </a:t>
            </a:r>
            <a:r>
              <a:rPr lang="en-IN" dirty="0" smtClean="0"/>
              <a:t>DS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2" algn="just"/>
            <a:r>
              <a:rPr lang="en-IN" dirty="0" smtClean="0"/>
              <a:t>Exchanged </a:t>
            </a:r>
            <a:r>
              <a:rPr lang="en-IN" dirty="0" smtClean="0"/>
              <a:t>between two wireless nodes without a </a:t>
            </a:r>
            <a:r>
              <a:rPr lang="en-IN" dirty="0" smtClean="0"/>
              <a:t>distribution system.</a:t>
            </a:r>
          </a:p>
          <a:p>
            <a:pPr lvl="2" algn="just"/>
            <a:r>
              <a:rPr lang="en-IN" dirty="0" smtClean="0"/>
              <a:t>Physically </a:t>
            </a:r>
            <a:r>
              <a:rPr lang="en-IN" dirty="0" smtClean="0"/>
              <a:t>originates from an access point</a:t>
            </a:r>
            <a:r>
              <a:rPr lang="en-IN" dirty="0" smtClean="0"/>
              <a:t>.</a:t>
            </a:r>
          </a:p>
          <a:p>
            <a:pPr lvl="2" algn="just"/>
            <a:r>
              <a:rPr lang="en-IN" dirty="0" smtClean="0"/>
              <a:t>A </a:t>
            </a:r>
            <a:r>
              <a:rPr lang="en-IN" dirty="0" smtClean="0"/>
              <a:t>station sends a packet to another </a:t>
            </a:r>
            <a:r>
              <a:rPr lang="en-IN" dirty="0" smtClean="0"/>
              <a:t>station via </a:t>
            </a:r>
            <a:r>
              <a:rPr lang="en-IN" dirty="0" smtClean="0"/>
              <a:t>the access </a:t>
            </a:r>
            <a:r>
              <a:rPr lang="en-IN" dirty="0" smtClean="0"/>
              <a:t>point</a:t>
            </a:r>
          </a:p>
          <a:p>
            <a:pPr lvl="2" algn="just"/>
            <a:r>
              <a:rPr lang="en-IN" dirty="0" smtClean="0"/>
              <a:t>Packets </a:t>
            </a:r>
            <a:r>
              <a:rPr lang="en-IN" dirty="0" smtClean="0"/>
              <a:t>transmitted between </a:t>
            </a:r>
            <a:r>
              <a:rPr lang="en-IN" dirty="0" smtClean="0"/>
              <a:t>two access </a:t>
            </a:r>
            <a:r>
              <a:rPr lang="en-IN" dirty="0" smtClean="0"/>
              <a:t>points</a:t>
            </a:r>
            <a:endParaRPr lang="en-IN" dirty="0" smtClean="0"/>
          </a:p>
          <a:p>
            <a:pPr lvl="1" algn="just"/>
            <a:endParaRPr lang="en-IN" dirty="0" smtClean="0"/>
          </a:p>
          <a:p>
            <a:pPr lvl="1" algn="just"/>
            <a:endParaRPr lang="en-IN" dirty="0" smtClean="0"/>
          </a:p>
          <a:p>
            <a:pPr lvl="1" algn="just"/>
            <a:endParaRPr lang="en-IN" dirty="0" smtClean="0"/>
          </a:p>
          <a:p>
            <a:pPr lvl="1" algn="just"/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7786741" cy="212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80" y="1214422"/>
            <a:ext cx="8686800" cy="5286412"/>
          </a:xfrm>
        </p:spPr>
        <p:txBody>
          <a:bodyPr>
            <a:normAutofit fontScale="70000" lnSpcReduction="20000"/>
          </a:bodyPr>
          <a:lstStyle/>
          <a:p>
            <a:pPr lvl="1" algn="just"/>
            <a:r>
              <a:rPr lang="en-IN" b="1" dirty="0" smtClean="0"/>
              <a:t>Retry: If the current frame is a retransmission of an earlier frame, this bit </a:t>
            </a:r>
            <a:r>
              <a:rPr lang="en-IN" b="1" dirty="0" smtClean="0"/>
              <a:t>is </a:t>
            </a:r>
            <a:r>
              <a:rPr lang="en-IN" dirty="0" smtClean="0"/>
              <a:t>set </a:t>
            </a:r>
            <a:r>
              <a:rPr lang="en-IN" dirty="0" smtClean="0"/>
              <a:t>to 1. With the help of this bit it may be simpler for receivers to </a:t>
            </a:r>
            <a:r>
              <a:rPr lang="en-IN" dirty="0" err="1" smtClean="0"/>
              <a:t>eliminateduplicate</a:t>
            </a:r>
            <a:r>
              <a:rPr lang="en-IN" dirty="0" smtClean="0"/>
              <a:t> </a:t>
            </a:r>
            <a:r>
              <a:rPr lang="en-IN" dirty="0" smtClean="0"/>
              <a:t>frames.</a:t>
            </a:r>
          </a:p>
          <a:p>
            <a:pPr lvl="1" algn="just"/>
            <a:r>
              <a:rPr lang="en-IN" b="1" dirty="0" smtClean="0"/>
              <a:t>Power </a:t>
            </a:r>
            <a:r>
              <a:rPr lang="en-IN" b="1" dirty="0" smtClean="0"/>
              <a:t>management: This field indicates the mode of a station after </a:t>
            </a:r>
            <a:r>
              <a:rPr lang="en-IN" b="1" dirty="0" smtClean="0"/>
              <a:t>successful </a:t>
            </a:r>
            <a:r>
              <a:rPr lang="en-IN" dirty="0" smtClean="0"/>
              <a:t>transmission </a:t>
            </a:r>
            <a:r>
              <a:rPr lang="en-IN" dirty="0" smtClean="0"/>
              <a:t>of a frame. Set to 1 the field indicates that the </a:t>
            </a:r>
            <a:r>
              <a:rPr lang="en-IN" dirty="0" smtClean="0"/>
              <a:t>station goes </a:t>
            </a:r>
            <a:r>
              <a:rPr lang="en-IN" dirty="0" smtClean="0"/>
              <a:t>into power-save mode. If the field is set to 0, the station stays active.</a:t>
            </a:r>
          </a:p>
          <a:p>
            <a:pPr lvl="1" algn="just"/>
            <a:r>
              <a:rPr lang="en-IN" b="1" dirty="0" smtClean="0"/>
              <a:t>More </a:t>
            </a:r>
            <a:r>
              <a:rPr lang="en-IN" b="1" dirty="0" smtClean="0"/>
              <a:t>data: In general, this field is used to indicate a receiver that a sender </a:t>
            </a:r>
            <a:r>
              <a:rPr lang="en-IN" b="1" dirty="0" smtClean="0"/>
              <a:t>has </a:t>
            </a:r>
            <a:r>
              <a:rPr lang="en-IN" dirty="0" smtClean="0"/>
              <a:t>more </a:t>
            </a:r>
            <a:r>
              <a:rPr lang="en-IN" dirty="0" smtClean="0"/>
              <a:t>data to send than the current frame. This can be used by an access </a:t>
            </a:r>
            <a:r>
              <a:rPr lang="en-IN" dirty="0" smtClean="0"/>
              <a:t>point to </a:t>
            </a:r>
            <a:r>
              <a:rPr lang="en-IN" dirty="0" smtClean="0"/>
              <a:t>indicate to a station in power-save mode that more packets are buffered. </a:t>
            </a:r>
            <a:r>
              <a:rPr lang="en-IN" dirty="0" smtClean="0"/>
              <a:t>Or it </a:t>
            </a:r>
            <a:r>
              <a:rPr lang="en-IN" dirty="0" smtClean="0"/>
              <a:t>can be used by a station to indicate to an access point after being polled </a:t>
            </a:r>
            <a:r>
              <a:rPr lang="en-IN" dirty="0" smtClean="0"/>
              <a:t>that more </a:t>
            </a:r>
            <a:r>
              <a:rPr lang="en-IN" dirty="0" smtClean="0"/>
              <a:t>polling is necessary as the station has more data ready to transmit.</a:t>
            </a:r>
          </a:p>
          <a:p>
            <a:pPr lvl="1" algn="just"/>
            <a:r>
              <a:rPr lang="en-IN" b="1" dirty="0" smtClean="0"/>
              <a:t>Wired </a:t>
            </a:r>
            <a:r>
              <a:rPr lang="en-IN" b="1" dirty="0" smtClean="0"/>
              <a:t>equivalent privacy (WEP): This field indicates that the </a:t>
            </a:r>
            <a:r>
              <a:rPr lang="en-IN" b="1" dirty="0" smtClean="0"/>
              <a:t>standard </a:t>
            </a:r>
            <a:r>
              <a:rPr lang="en-IN" dirty="0" smtClean="0"/>
              <a:t>security </a:t>
            </a:r>
            <a:r>
              <a:rPr lang="en-IN" dirty="0" smtClean="0"/>
              <a:t>mechanism of 802.11 is applied. However, due to many </a:t>
            </a:r>
            <a:r>
              <a:rPr lang="en-IN" dirty="0" smtClean="0"/>
              <a:t>weaknesses found </a:t>
            </a:r>
            <a:r>
              <a:rPr lang="en-IN" dirty="0" smtClean="0"/>
              <a:t>in the WEP algorithm higher layer security should be used to </a:t>
            </a:r>
            <a:r>
              <a:rPr lang="en-IN" dirty="0" smtClean="0"/>
              <a:t>secure an </a:t>
            </a:r>
            <a:r>
              <a:rPr lang="en-IN" dirty="0" smtClean="0"/>
              <a:t>802.11 network (</a:t>
            </a:r>
            <a:r>
              <a:rPr lang="en-IN" dirty="0" err="1" smtClean="0"/>
              <a:t>Borisov</a:t>
            </a:r>
            <a:r>
              <a:rPr lang="en-IN" dirty="0" smtClean="0"/>
              <a:t>, 2001).</a:t>
            </a:r>
          </a:p>
          <a:p>
            <a:pPr lvl="1" algn="just"/>
            <a:r>
              <a:rPr lang="en-IN" b="1" dirty="0" smtClean="0"/>
              <a:t>Order</a:t>
            </a:r>
            <a:r>
              <a:rPr lang="en-IN" b="1" dirty="0" smtClean="0"/>
              <a:t>: If this bit is set to 1 the received frames must be processed in strict order.</a:t>
            </a:r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357850"/>
          </a:xfrm>
        </p:spPr>
        <p:txBody>
          <a:bodyPr>
            <a:noAutofit/>
          </a:bodyPr>
          <a:lstStyle/>
          <a:p>
            <a:pPr algn="just"/>
            <a:r>
              <a:rPr lang="en-IN" sz="2000" b="1" dirty="0" smtClean="0"/>
              <a:t>Duration/ID: If the field value is less than 32,768, the duration field </a:t>
            </a:r>
            <a:r>
              <a:rPr lang="en-IN" sz="2000" b="1" dirty="0" smtClean="0"/>
              <a:t>contains </a:t>
            </a:r>
            <a:r>
              <a:rPr lang="en-IN" sz="2000" dirty="0" smtClean="0"/>
              <a:t>the </a:t>
            </a:r>
            <a:r>
              <a:rPr lang="en-IN" sz="2000" dirty="0" smtClean="0"/>
              <a:t>value indicating the period of time in which the medium </a:t>
            </a:r>
            <a:r>
              <a:rPr lang="en-IN" sz="2000" dirty="0" smtClean="0"/>
              <a:t>is occupied </a:t>
            </a:r>
            <a:r>
              <a:rPr lang="en-IN" sz="2000" dirty="0" smtClean="0"/>
              <a:t>(in </a:t>
            </a:r>
            <a:r>
              <a:rPr lang="en-IN" sz="2000" i="1" dirty="0" err="1" smtClean="0"/>
              <a:t>μs</a:t>
            </a:r>
            <a:r>
              <a:rPr lang="en-IN" sz="2000" i="1" dirty="0" smtClean="0"/>
              <a:t>). This field is used for setting the NAV for the virtual </a:t>
            </a:r>
            <a:r>
              <a:rPr lang="en-IN" sz="2000" i="1" dirty="0" smtClean="0"/>
              <a:t>reservation </a:t>
            </a:r>
            <a:r>
              <a:rPr lang="en-IN" sz="2000" dirty="0" smtClean="0"/>
              <a:t>mechanism </a:t>
            </a:r>
            <a:r>
              <a:rPr lang="en-IN" sz="2000" dirty="0" smtClean="0"/>
              <a:t>using RTS/CTS and during fragmentation. Certain </a:t>
            </a:r>
            <a:r>
              <a:rPr lang="en-IN" sz="2000" dirty="0" smtClean="0"/>
              <a:t>values above </a:t>
            </a:r>
            <a:r>
              <a:rPr lang="en-IN" sz="2000" dirty="0" smtClean="0"/>
              <a:t>32,768 are reserved for identifiers.</a:t>
            </a:r>
          </a:p>
          <a:p>
            <a:pPr algn="just"/>
            <a:r>
              <a:rPr lang="en-IN" sz="2000" b="1" dirty="0" smtClean="0"/>
              <a:t>Address </a:t>
            </a:r>
            <a:r>
              <a:rPr lang="en-IN" sz="2000" b="1" dirty="0" smtClean="0"/>
              <a:t>1 to 4: The four address fields contain standard IEEE 802 </a:t>
            </a:r>
            <a:r>
              <a:rPr lang="en-IN" sz="2000" b="1" dirty="0" smtClean="0"/>
              <a:t>MAC </a:t>
            </a:r>
            <a:r>
              <a:rPr lang="en-IN" sz="2000" dirty="0" smtClean="0"/>
              <a:t>addresses </a:t>
            </a:r>
            <a:r>
              <a:rPr lang="en-IN" sz="2000" dirty="0" smtClean="0"/>
              <a:t>(48 bit each), as they are known from other 802.x LANs. </a:t>
            </a:r>
            <a:r>
              <a:rPr lang="en-IN" sz="2000" dirty="0" smtClean="0"/>
              <a:t>The meaning </a:t>
            </a:r>
            <a:r>
              <a:rPr lang="en-IN" sz="2000" dirty="0" smtClean="0"/>
              <a:t>of each address depends on the DS bits in the frame control </a:t>
            </a:r>
            <a:r>
              <a:rPr lang="en-IN" sz="2000" dirty="0" smtClean="0"/>
              <a:t>field and </a:t>
            </a:r>
            <a:r>
              <a:rPr lang="en-IN" sz="2000" dirty="0" smtClean="0"/>
              <a:t>is explained in more detail in a separate paragraph.</a:t>
            </a:r>
          </a:p>
          <a:p>
            <a:pPr algn="just"/>
            <a:r>
              <a:rPr lang="en-IN" sz="2000" b="1" dirty="0" smtClean="0"/>
              <a:t>Sequence </a:t>
            </a:r>
            <a:r>
              <a:rPr lang="en-IN" sz="2000" b="1" dirty="0" smtClean="0"/>
              <a:t>control: Due to the acknowledgement mechanism frames may </a:t>
            </a:r>
            <a:r>
              <a:rPr lang="en-IN" sz="2000" b="1" dirty="0" smtClean="0"/>
              <a:t>be </a:t>
            </a:r>
            <a:r>
              <a:rPr lang="en-IN" sz="2000" dirty="0" smtClean="0"/>
              <a:t>duplicated</a:t>
            </a:r>
            <a:r>
              <a:rPr lang="en-IN" sz="2000" dirty="0" smtClean="0"/>
              <a:t>. Therefore a sequence number is used to filter duplicates.</a:t>
            </a:r>
          </a:p>
          <a:p>
            <a:pPr algn="just"/>
            <a:r>
              <a:rPr lang="en-IN" sz="2000" b="1" dirty="0" smtClean="0"/>
              <a:t>Data</a:t>
            </a:r>
            <a:r>
              <a:rPr lang="en-IN" sz="2000" b="1" dirty="0" smtClean="0"/>
              <a:t>: The MAC frame may contain arbitrary data (max. 2,312 byte), </a:t>
            </a:r>
            <a:r>
              <a:rPr lang="en-IN" sz="2000" b="1" dirty="0" smtClean="0"/>
              <a:t>which </a:t>
            </a:r>
            <a:r>
              <a:rPr lang="en-IN" sz="2000" dirty="0" smtClean="0"/>
              <a:t>is </a:t>
            </a:r>
            <a:r>
              <a:rPr lang="en-IN" sz="2000" dirty="0" smtClean="0"/>
              <a:t>transferred transparently from a sender to the receiver(s).</a:t>
            </a:r>
          </a:p>
          <a:p>
            <a:pPr algn="just"/>
            <a:r>
              <a:rPr lang="en-IN" sz="2000" b="1" dirty="0" smtClean="0"/>
              <a:t>Checksum </a:t>
            </a:r>
            <a:r>
              <a:rPr lang="en-IN" sz="2000" b="1" dirty="0" smtClean="0"/>
              <a:t>(CRC): Finally, a 32 bit checksum is used to protect the frame </a:t>
            </a:r>
            <a:r>
              <a:rPr lang="en-IN" sz="2000" b="1" dirty="0" smtClean="0"/>
              <a:t>as </a:t>
            </a:r>
            <a:r>
              <a:rPr lang="en-IN" sz="2000" dirty="0" smtClean="0"/>
              <a:t>it </a:t>
            </a:r>
            <a:r>
              <a:rPr lang="en-IN" sz="2000" dirty="0" smtClean="0"/>
              <a:t>is common practice in all 802.x networks.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Disadvantages</a:t>
            </a:r>
          </a:p>
          <a:p>
            <a:pPr lvl="1" algn="just"/>
            <a:r>
              <a:rPr lang="en-IN" dirty="0" smtClean="0"/>
              <a:t>low bandwidth compared to other LAN technologies</a:t>
            </a:r>
          </a:p>
          <a:p>
            <a:pPr lvl="1" algn="just"/>
            <a:r>
              <a:rPr lang="en-IN" dirty="0" smtClean="0"/>
              <a:t>Limited transfer rates to 115 </a:t>
            </a:r>
            <a:r>
              <a:rPr lang="en-IN" dirty="0" err="1" smtClean="0"/>
              <a:t>kbit</a:t>
            </a:r>
            <a:r>
              <a:rPr lang="en-IN" dirty="0" smtClean="0"/>
              <a:t>/s.</a:t>
            </a:r>
          </a:p>
          <a:p>
            <a:pPr lvl="2" algn="just"/>
            <a:r>
              <a:rPr lang="en-IN" dirty="0" smtClean="0"/>
              <a:t>IrDA devices are internally connected to a serial port</a:t>
            </a:r>
          </a:p>
          <a:p>
            <a:pPr lvl="1" algn="just"/>
            <a:r>
              <a:rPr lang="en-IN" dirty="0" smtClean="0"/>
              <a:t>Quite easily shielded</a:t>
            </a:r>
          </a:p>
          <a:p>
            <a:pPr lvl="1" algn="just"/>
            <a:r>
              <a:rPr lang="en-IN" dirty="0" smtClean="0"/>
              <a:t>Cannot penetrate walls or other obstacles.</a:t>
            </a:r>
          </a:p>
          <a:p>
            <a:pPr lvl="1" algn="just"/>
            <a:r>
              <a:rPr lang="en-IN" dirty="0" smtClean="0"/>
              <a:t>For good transmission quality and high data rates</a:t>
            </a:r>
          </a:p>
          <a:p>
            <a:pPr lvl="2" algn="just"/>
            <a:r>
              <a:rPr lang="en-IN" dirty="0" smtClean="0"/>
              <a:t>LOS, i.e., direct connection, is needed.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Radio Transmission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507209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Uses </a:t>
            </a:r>
            <a:r>
              <a:rPr lang="en-IN" b="1" dirty="0" smtClean="0"/>
              <a:t>radio waves</a:t>
            </a:r>
          </a:p>
          <a:p>
            <a:pPr algn="just"/>
            <a:r>
              <a:rPr lang="en-IN" b="1" dirty="0" smtClean="0"/>
              <a:t>Advantages</a:t>
            </a:r>
          </a:p>
          <a:p>
            <a:pPr lvl="1" algn="just"/>
            <a:r>
              <a:rPr lang="en-IN" dirty="0" smtClean="0"/>
              <a:t>the long-term experiences</a:t>
            </a:r>
          </a:p>
          <a:p>
            <a:pPr lvl="1" algn="just"/>
            <a:r>
              <a:rPr lang="en-IN" dirty="0" smtClean="0"/>
              <a:t>Can cover larger areas </a:t>
            </a:r>
          </a:p>
          <a:p>
            <a:pPr lvl="1" algn="just"/>
            <a:r>
              <a:rPr lang="en-IN" dirty="0" smtClean="0"/>
              <a:t>Can penetrate (thinner) walls, furniture, plants etc.</a:t>
            </a:r>
          </a:p>
          <a:p>
            <a:pPr lvl="1" algn="just"/>
            <a:r>
              <a:rPr lang="en-IN" dirty="0" smtClean="0"/>
              <a:t>Additional coverage is gained by reflection. </a:t>
            </a:r>
          </a:p>
          <a:p>
            <a:pPr lvl="1" algn="just"/>
            <a:r>
              <a:rPr lang="en-IN" dirty="0" smtClean="0"/>
              <a:t>Radio typically does not need a LOS if the frequencies are not too high.</a:t>
            </a:r>
          </a:p>
          <a:p>
            <a:pPr lvl="1" algn="just"/>
            <a:r>
              <a:rPr lang="en-IN" dirty="0" smtClean="0"/>
              <a:t>Offer much higher transmission rates (e.g., 54 </a:t>
            </a:r>
            <a:r>
              <a:rPr lang="en-IN" dirty="0" err="1" smtClean="0"/>
              <a:t>Mbit</a:t>
            </a:r>
            <a:r>
              <a:rPr lang="en-IN" dirty="0" smtClean="0"/>
              <a:t>/s)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Disadvantage</a:t>
            </a:r>
          </a:p>
          <a:p>
            <a:pPr lvl="1"/>
            <a:r>
              <a:rPr lang="en-IN" dirty="0" smtClean="0"/>
              <a:t>Shielding is not so simple</a:t>
            </a:r>
          </a:p>
          <a:p>
            <a:pPr lvl="1"/>
            <a:r>
              <a:rPr lang="en-IN" dirty="0" smtClean="0"/>
              <a:t>can interfere with other senders, or electrical devices can destroy data transmitted via radio.</a:t>
            </a:r>
          </a:p>
          <a:p>
            <a:pPr lvl="1"/>
            <a:r>
              <a:rPr lang="en-IN" dirty="0" smtClean="0"/>
              <a:t>Only permitted in certain frequency bands.</a:t>
            </a:r>
          </a:p>
          <a:p>
            <a:pPr lvl="2"/>
            <a:r>
              <a:rPr lang="en-IN" dirty="0" smtClean="0"/>
              <a:t>Very limited ranges of license-free bands are available worldwide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">
  <a:themeElements>
    <a:clrScheme name="Custom 1">
      <a:dk1>
        <a:srgbClr val="D0FAFF"/>
      </a:dk1>
      <a:lt1>
        <a:srgbClr val="D0FAFF"/>
      </a:lt1>
      <a:dk2>
        <a:srgbClr val="D0FAFF"/>
      </a:dk2>
      <a:lt2>
        <a:srgbClr val="000000"/>
      </a:lt2>
      <a:accent1>
        <a:srgbClr val="006AED"/>
      </a:accent1>
      <a:accent2>
        <a:srgbClr val="0087BF"/>
      </a:accent2>
      <a:accent3>
        <a:srgbClr val="000000"/>
      </a:accent3>
      <a:accent4>
        <a:srgbClr val="9DBB3F"/>
      </a:accent4>
      <a:accent5>
        <a:srgbClr val="C77CC7"/>
      </a:accent5>
      <a:accent6>
        <a:srgbClr val="000000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4023</Words>
  <Application>Microsoft Office PowerPoint</Application>
  <PresentationFormat>On-screen Show (4:3)</PresentationFormat>
  <Paragraphs>404</Paragraphs>
  <Slides>62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Welcome</vt:lpstr>
      <vt:lpstr>Mobile Computing</vt:lpstr>
      <vt:lpstr>Wireless Local Area Network (WLAN)</vt:lpstr>
      <vt:lpstr>WLAN</vt:lpstr>
      <vt:lpstr>Infra red vs radio transmission</vt:lpstr>
      <vt:lpstr>Infra red</vt:lpstr>
      <vt:lpstr>Contnd..</vt:lpstr>
      <vt:lpstr>Contnd..</vt:lpstr>
      <vt:lpstr>Radio Transmission</vt:lpstr>
      <vt:lpstr>Contnd..</vt:lpstr>
      <vt:lpstr>Infrastructure Networks</vt:lpstr>
      <vt:lpstr>Contnd..</vt:lpstr>
      <vt:lpstr>Contnd..</vt:lpstr>
      <vt:lpstr>Contnd..</vt:lpstr>
      <vt:lpstr>Ad hoc Networks</vt:lpstr>
      <vt:lpstr>Contnd..</vt:lpstr>
      <vt:lpstr>Slide 16</vt:lpstr>
      <vt:lpstr>IEEE 802.11</vt:lpstr>
      <vt:lpstr>Contnd..</vt:lpstr>
      <vt:lpstr>System architecture</vt:lpstr>
      <vt:lpstr>Contnd..</vt:lpstr>
      <vt:lpstr>Contnd..</vt:lpstr>
      <vt:lpstr>Contnd..</vt:lpstr>
      <vt:lpstr>Contnd..</vt:lpstr>
      <vt:lpstr>IEEE 802.11</vt:lpstr>
      <vt:lpstr>Contnd..</vt:lpstr>
      <vt:lpstr>Protocol Architecture</vt:lpstr>
      <vt:lpstr>Contnd..</vt:lpstr>
      <vt:lpstr>Contnd..</vt:lpstr>
      <vt:lpstr>Contnd..</vt:lpstr>
      <vt:lpstr>Physical Layer</vt:lpstr>
      <vt:lpstr>Frequency Hopping Spread Spectrum (FHSS)</vt:lpstr>
      <vt:lpstr>FHSS PHY - Frame Structure</vt:lpstr>
      <vt:lpstr>Contnd..</vt:lpstr>
      <vt:lpstr>Direct sequence spread spectrum (DSS)</vt:lpstr>
      <vt:lpstr>Slide 35</vt:lpstr>
      <vt:lpstr>DSS PHY - Frame Structure</vt:lpstr>
      <vt:lpstr>DSS PHY - Frame Structure</vt:lpstr>
      <vt:lpstr>Infra red</vt:lpstr>
      <vt:lpstr>Medium Access Control Layer</vt:lpstr>
      <vt:lpstr>Contnd..</vt:lpstr>
      <vt:lpstr>Priorities of Medium Access</vt:lpstr>
      <vt:lpstr>Contnd..</vt:lpstr>
      <vt:lpstr>Basic DFWMAC-DCF using CSMA/CA</vt:lpstr>
      <vt:lpstr>Contnd..</vt:lpstr>
      <vt:lpstr>Contnd..</vt:lpstr>
      <vt:lpstr>Slide 46</vt:lpstr>
      <vt:lpstr>Slide 47</vt:lpstr>
      <vt:lpstr>Access Mechanism Unicast</vt:lpstr>
      <vt:lpstr>DFWMAC-DCF with RTS/CTS extension</vt:lpstr>
      <vt:lpstr>Contnd..</vt:lpstr>
      <vt:lpstr>Contnd..</vt:lpstr>
      <vt:lpstr>Contnd..</vt:lpstr>
      <vt:lpstr>DFWMAC-PCF with Polling</vt:lpstr>
      <vt:lpstr>Slide 54</vt:lpstr>
      <vt:lpstr>Contnd..</vt:lpstr>
      <vt:lpstr>Contnd..</vt:lpstr>
      <vt:lpstr>Contnd..</vt:lpstr>
      <vt:lpstr>MAC frames</vt:lpstr>
      <vt:lpstr>Contnd..</vt:lpstr>
      <vt:lpstr>Contnd..</vt:lpstr>
      <vt:lpstr>Contnd..</vt:lpstr>
      <vt:lpstr>Contnd..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AMEL</dc:creator>
  <cp:lastModifiedBy>Amel</cp:lastModifiedBy>
  <cp:revision>300</cp:revision>
  <dcterms:created xsi:type="dcterms:W3CDTF">2015-11-23T13:23:57Z</dcterms:created>
  <dcterms:modified xsi:type="dcterms:W3CDTF">2016-03-17T01:41:37Z</dcterms:modified>
</cp:coreProperties>
</file>