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9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2" autoAdjust="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 Mail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4.E-mail Compatibility</a:t>
            </a:r>
          </a:p>
          <a:p>
            <a:pPr>
              <a:buNone/>
            </a:pPr>
            <a:endParaRPr lang="en-US" b="1" u="sng" dirty="0" smtClean="0"/>
          </a:p>
          <a:p>
            <a:pPr algn="just"/>
            <a:r>
              <a:rPr lang="en-US" sz="3000" dirty="0" smtClean="0"/>
              <a:t>When PGP is used a part or all of the resulting block after encryption consists   of a stream of arbitrary 8 bit octets</a:t>
            </a:r>
          </a:p>
          <a:p>
            <a:pPr algn="just"/>
            <a:r>
              <a:rPr lang="en-US" sz="3000" dirty="0" smtClean="0"/>
              <a:t>But many e-mail systems only permit the use of blocks consisting of ASCII text</a:t>
            </a:r>
          </a:p>
          <a:p>
            <a:pPr algn="just"/>
            <a:r>
              <a:rPr lang="en-US" sz="3000" dirty="0" smtClean="0"/>
              <a:t>So PGP provides a service of  converting the 8bit binary stream to printable ASCII characters</a:t>
            </a:r>
          </a:p>
          <a:p>
            <a:pPr algn="just"/>
            <a:r>
              <a:rPr lang="en-US" sz="3000" dirty="0" smtClean="0"/>
              <a:t>The scheme used for this purpose is radix-64 conversion</a:t>
            </a:r>
          </a:p>
          <a:p>
            <a:pPr algn="just"/>
            <a:r>
              <a:rPr lang="en-US" sz="3000" dirty="0" smtClean="0"/>
              <a:t>Here, each group of 3 octets of binary data is mapped into 4 ASCII characters</a:t>
            </a:r>
          </a:p>
          <a:p>
            <a:pPr algn="just"/>
            <a:r>
              <a:rPr lang="en-US" sz="3000" dirty="0" smtClean="0"/>
              <a:t>This scheme also uses CRC to detect transmission errors</a:t>
            </a:r>
          </a:p>
          <a:p>
            <a:pPr algn="just"/>
            <a:r>
              <a:rPr lang="en-US" sz="3000" dirty="0" smtClean="0"/>
              <a:t>Radix-64 </a:t>
            </a:r>
            <a:r>
              <a:rPr lang="en-US" sz="3000" dirty="0" err="1" smtClean="0"/>
              <a:t>algm</a:t>
            </a:r>
            <a:r>
              <a:rPr lang="en-US" sz="3000" dirty="0" smtClean="0"/>
              <a:t> converts the </a:t>
            </a:r>
            <a:r>
              <a:rPr lang="en-US" sz="3000" dirty="0" err="1" smtClean="0"/>
              <a:t>i</a:t>
            </a:r>
            <a:r>
              <a:rPr lang="en-US" sz="3000" dirty="0" smtClean="0"/>
              <a:t>/p stream to radix 64 format even if the </a:t>
            </a:r>
            <a:r>
              <a:rPr lang="en-US" sz="3000" dirty="0" err="1" smtClean="0"/>
              <a:t>i</a:t>
            </a:r>
            <a:r>
              <a:rPr lang="en-US" sz="3000" dirty="0" smtClean="0"/>
              <a:t>/p </a:t>
            </a:r>
            <a:r>
              <a:rPr lang="en-US" sz="3000" dirty="0" err="1" smtClean="0"/>
              <a:t>msg</a:t>
            </a:r>
            <a:r>
              <a:rPr lang="en-US" sz="3000" dirty="0" smtClean="0"/>
              <a:t> is an ASII 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5.Segmentation and Reassembly</a:t>
            </a:r>
          </a:p>
          <a:p>
            <a:pPr algn="just"/>
            <a:r>
              <a:rPr lang="en-US" sz="2800" dirty="0" smtClean="0"/>
              <a:t>E-mail facilities restricted to a max </a:t>
            </a:r>
            <a:r>
              <a:rPr lang="en-US" sz="2800" dirty="0" err="1" smtClean="0"/>
              <a:t>msg</a:t>
            </a:r>
            <a:r>
              <a:rPr lang="en-US" sz="2800" dirty="0" smtClean="0"/>
              <a:t> length</a:t>
            </a:r>
          </a:p>
          <a:p>
            <a:pPr algn="just"/>
            <a:r>
              <a:rPr lang="en-US" sz="2800" dirty="0" smtClean="0"/>
              <a:t>Any </a:t>
            </a:r>
            <a:r>
              <a:rPr lang="en-US" sz="2800" dirty="0" err="1" smtClean="0"/>
              <a:t>msg</a:t>
            </a:r>
            <a:r>
              <a:rPr lang="en-US" sz="2800" dirty="0" smtClean="0"/>
              <a:t> longer than that must be broken into smaller segments each of which is mailed separately</a:t>
            </a:r>
          </a:p>
          <a:p>
            <a:pPr algn="just"/>
            <a:r>
              <a:rPr lang="en-US" sz="2800" dirty="0" smtClean="0"/>
              <a:t>PGP automatically subdivides a </a:t>
            </a:r>
            <a:r>
              <a:rPr lang="en-US" sz="2800" dirty="0" err="1" smtClean="0"/>
              <a:t>msg</a:t>
            </a:r>
            <a:r>
              <a:rPr lang="en-US" sz="2800" dirty="0" smtClean="0"/>
              <a:t> that is too large, into segments that are small enough to send through e-mail</a:t>
            </a:r>
          </a:p>
          <a:p>
            <a:pPr algn="just"/>
            <a:r>
              <a:rPr lang="en-US" sz="2800" dirty="0" smtClean="0"/>
              <a:t>Segmentation is done only after all other processing including radix-64 conversion</a:t>
            </a:r>
          </a:p>
          <a:p>
            <a:pPr algn="just"/>
            <a:r>
              <a:rPr lang="en-US" sz="2800" dirty="0" smtClean="0"/>
              <a:t>At the receiving end , PGP strip off all e-mail headers and reassemble the original block</a:t>
            </a:r>
          </a:p>
          <a:p>
            <a:pPr algn="just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0"/>
            <a:ext cx="8915400" cy="68580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sz="4000" b="1" u="sng" dirty="0" smtClean="0"/>
              <a:t>Cryptographic Keys and Key Rings</a:t>
            </a:r>
          </a:p>
          <a:p>
            <a:pPr algn="ctr">
              <a:buNone/>
            </a:pPr>
            <a:endParaRPr lang="en-US" b="1" u="sng" dirty="0" smtClean="0"/>
          </a:p>
          <a:p>
            <a:r>
              <a:rPr lang="en-US" dirty="0" smtClean="0"/>
              <a:t>PGP makes use of 4 types of keys</a:t>
            </a:r>
          </a:p>
          <a:p>
            <a:pPr>
              <a:buNone/>
            </a:pPr>
            <a:r>
              <a:rPr lang="en-US" dirty="0" smtClean="0"/>
              <a:t>1.One –time session conventional keys</a:t>
            </a:r>
          </a:p>
          <a:p>
            <a:pPr>
              <a:buNone/>
            </a:pPr>
            <a:r>
              <a:rPr lang="en-US" dirty="0" smtClean="0"/>
              <a:t>2.Public keys</a:t>
            </a:r>
          </a:p>
          <a:p>
            <a:pPr>
              <a:buNone/>
            </a:pPr>
            <a:r>
              <a:rPr lang="en-US" dirty="0" smtClean="0"/>
              <a:t>3.Private Keys</a:t>
            </a:r>
          </a:p>
          <a:p>
            <a:pPr>
              <a:buNone/>
            </a:pPr>
            <a:r>
              <a:rPr lang="en-US" dirty="0" smtClean="0"/>
              <a:t>4.Passphrase based conventional keys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u="sng" dirty="0" smtClean="0"/>
              <a:t>Session Key Generation</a:t>
            </a:r>
            <a:endParaRPr lang="en-US" dirty="0" smtClean="0"/>
          </a:p>
          <a:p>
            <a:pPr algn="just"/>
            <a:r>
              <a:rPr lang="en-US" dirty="0" smtClean="0"/>
              <a:t>Each session key is associated with a single </a:t>
            </a:r>
            <a:r>
              <a:rPr lang="en-US" dirty="0" err="1" smtClean="0"/>
              <a:t>msg</a:t>
            </a:r>
            <a:r>
              <a:rPr lang="en-US" dirty="0" smtClean="0"/>
              <a:t> and is used for encryption/decryption</a:t>
            </a:r>
          </a:p>
          <a:p>
            <a:pPr algn="just"/>
            <a:r>
              <a:rPr lang="en-US" dirty="0" smtClean="0"/>
              <a:t>Encryption/Decryption is done with the symmetric key </a:t>
            </a:r>
            <a:r>
              <a:rPr lang="en-US" dirty="0" err="1" smtClean="0"/>
              <a:t>algm</a:t>
            </a:r>
            <a:endParaRPr lang="en-US" dirty="0" smtClean="0"/>
          </a:p>
          <a:p>
            <a:pPr algn="just">
              <a:buNone/>
            </a:pPr>
            <a:r>
              <a:rPr lang="en-US" u="sng" dirty="0" smtClean="0"/>
              <a:t>Key Identifiers</a:t>
            </a:r>
          </a:p>
          <a:p>
            <a:pPr algn="just"/>
            <a:r>
              <a:rPr lang="en-US" dirty="0" smtClean="0"/>
              <a:t>An encrypted </a:t>
            </a:r>
            <a:r>
              <a:rPr lang="en-US" dirty="0" err="1" smtClean="0"/>
              <a:t>msg</a:t>
            </a:r>
            <a:r>
              <a:rPr lang="en-US" dirty="0" smtClean="0"/>
              <a:t>  is send with an encrypted form of session key</a:t>
            </a:r>
          </a:p>
          <a:p>
            <a:pPr algn="just"/>
            <a:r>
              <a:rPr lang="en-US" dirty="0" smtClean="0"/>
              <a:t>Session key is encrypted with the receivers public key</a:t>
            </a:r>
          </a:p>
          <a:p>
            <a:pPr algn="just"/>
            <a:r>
              <a:rPr lang="en-US" dirty="0" smtClean="0"/>
              <a:t>Hence only receiver will be able to recover the session key and recover the </a:t>
            </a:r>
            <a:r>
              <a:rPr lang="en-US" dirty="0" err="1" smtClean="0"/>
              <a:t>msg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If a single public/private key pair is used ,then the receiver can automatically decrypt the session key</a:t>
            </a:r>
          </a:p>
          <a:p>
            <a:pPr algn="just"/>
            <a:r>
              <a:rPr lang="en-US" dirty="0" smtClean="0"/>
              <a:t>But if multiple key pairs are used then the receiver don’t know which of its public keys was used to encrypt the session key</a:t>
            </a:r>
          </a:p>
          <a:p>
            <a:pPr algn="just"/>
            <a:r>
              <a:rPr lang="en-US" dirty="0" smtClean="0"/>
              <a:t>One solution is to transmit the public key with the </a:t>
            </a:r>
            <a:r>
              <a:rPr lang="en-US" dirty="0" err="1" smtClean="0"/>
              <a:t>msg</a:t>
            </a:r>
            <a:r>
              <a:rPr lang="en-US" dirty="0" smtClean="0"/>
              <a:t> so that the receiver can know about the public key</a:t>
            </a:r>
          </a:p>
          <a:p>
            <a:pPr algn="just"/>
            <a:r>
              <a:rPr lang="en-US" dirty="0" smtClean="0"/>
              <a:t>An RSA public key may be 100’s of decimal digits in length, so there occur a </a:t>
            </a:r>
            <a:r>
              <a:rPr lang="en-US" dirty="0" err="1" smtClean="0"/>
              <a:t>pblm</a:t>
            </a:r>
            <a:r>
              <a:rPr lang="en-US" dirty="0" smtClean="0"/>
              <a:t> when it appends to the </a:t>
            </a:r>
            <a:r>
              <a:rPr lang="en-US" dirty="0" err="1" smtClean="0"/>
              <a:t>msg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/>
            <a:r>
              <a:rPr lang="en-US" dirty="0" err="1" smtClean="0"/>
              <a:t>Inorder</a:t>
            </a:r>
            <a:r>
              <a:rPr lang="en-US" dirty="0" smtClean="0"/>
              <a:t> to avoid this ,we associate an identifier with each public key that is unique for each user</a:t>
            </a:r>
          </a:p>
          <a:p>
            <a:pPr algn="just"/>
            <a:r>
              <a:rPr lang="en-US" dirty="0" err="1" smtClean="0"/>
              <a:t>Ie</a:t>
            </a:r>
            <a:r>
              <a:rPr lang="en-US" dirty="0" smtClean="0"/>
              <a:t> User </a:t>
            </a:r>
            <a:r>
              <a:rPr lang="en-US" dirty="0" err="1" smtClean="0"/>
              <a:t>ID+Key</a:t>
            </a:r>
            <a:r>
              <a:rPr lang="en-US" dirty="0" smtClean="0"/>
              <a:t> ID would be sufficient to identify a key</a:t>
            </a:r>
          </a:p>
          <a:p>
            <a:pPr algn="just"/>
            <a:r>
              <a:rPr lang="en-US" dirty="0" smtClean="0"/>
              <a:t>So a shorter key ID would be transmitted along the </a:t>
            </a:r>
            <a:r>
              <a:rPr lang="en-US" dirty="0" err="1" smtClean="0"/>
              <a:t>msg</a:t>
            </a:r>
            <a:endParaRPr lang="en-US" dirty="0" smtClean="0"/>
          </a:p>
          <a:p>
            <a:pPr algn="just"/>
            <a:r>
              <a:rPr lang="en-US" dirty="0" smtClean="0"/>
              <a:t>Key identifier uses the 64 least significant bit of the public key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PGP MSG FORMAT</a:t>
            </a:r>
            <a:endParaRPr lang="en-US" b="1" dirty="0"/>
          </a:p>
        </p:txBody>
      </p:sp>
      <p:pic>
        <p:nvPicPr>
          <p:cNvPr id="4" name="Content Placeholder 3" descr="Ch15. PGP Message Format.pdf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2"/>
          <a:srcRect t="5370" b="28636"/>
          <a:stretch>
            <a:fillRect/>
          </a:stretch>
        </p:blipFill>
        <p:spPr bwMode="auto">
          <a:xfrm>
            <a:off x="533400" y="685800"/>
            <a:ext cx="8458200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dirty="0" err="1" smtClean="0"/>
              <a:t>EPUb</a:t>
            </a:r>
            <a:r>
              <a:rPr lang="en-US" dirty="0" smtClean="0"/>
              <a:t>-encryption with user </a:t>
            </a:r>
            <a:r>
              <a:rPr lang="en-US" dirty="0" err="1" smtClean="0"/>
              <a:t>b’s</a:t>
            </a:r>
            <a:r>
              <a:rPr lang="en-US" dirty="0" smtClean="0"/>
              <a:t> public key</a:t>
            </a:r>
          </a:p>
          <a:p>
            <a:r>
              <a:rPr lang="en-US" dirty="0" err="1" smtClean="0"/>
              <a:t>EPRa</a:t>
            </a:r>
            <a:r>
              <a:rPr lang="en-US" dirty="0" smtClean="0"/>
              <a:t>-Encryption with user </a:t>
            </a:r>
            <a:r>
              <a:rPr lang="en-US" dirty="0" err="1" smtClean="0"/>
              <a:t>a’s</a:t>
            </a:r>
            <a:r>
              <a:rPr lang="en-US" dirty="0" smtClean="0"/>
              <a:t> private key</a:t>
            </a:r>
          </a:p>
          <a:p>
            <a:r>
              <a:rPr lang="en-US" dirty="0" err="1" smtClean="0"/>
              <a:t>Eks</a:t>
            </a:r>
            <a:r>
              <a:rPr lang="en-US" dirty="0" smtClean="0"/>
              <a:t>-Encryption with session key</a:t>
            </a:r>
          </a:p>
          <a:p>
            <a:r>
              <a:rPr lang="en-US" dirty="0" smtClean="0"/>
              <a:t>ZIP-Zip compression fun</a:t>
            </a:r>
          </a:p>
          <a:p>
            <a:r>
              <a:rPr lang="en-US" dirty="0" smtClean="0"/>
              <a:t>R64-Radix 64 conversion fun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PGP </a:t>
            </a:r>
            <a:r>
              <a:rPr lang="en-US" sz="2800" dirty="0" err="1" smtClean="0"/>
              <a:t>msg</a:t>
            </a:r>
            <a:r>
              <a:rPr lang="en-US" sz="2800" dirty="0" smtClean="0"/>
              <a:t> has 3 components</a:t>
            </a:r>
          </a:p>
          <a:p>
            <a:pPr>
              <a:buNone/>
            </a:pPr>
            <a:r>
              <a:rPr lang="en-US" sz="2800" b="1" u="sng" dirty="0" smtClean="0"/>
              <a:t>1.Msg Component</a:t>
            </a:r>
          </a:p>
          <a:p>
            <a:pPr algn="just"/>
            <a:r>
              <a:rPr lang="en-US" sz="2800" dirty="0" smtClean="0"/>
              <a:t>Consist of original data , file name and timestamp specifies the time of creation</a:t>
            </a:r>
          </a:p>
          <a:p>
            <a:pPr algn="just">
              <a:buNone/>
            </a:pPr>
            <a:r>
              <a:rPr lang="en-US" sz="2800" b="1" u="sng" dirty="0" smtClean="0"/>
              <a:t>2.Signature Component</a:t>
            </a:r>
          </a:p>
          <a:p>
            <a:pPr algn="just"/>
            <a:r>
              <a:rPr lang="en-US" sz="2800" dirty="0" smtClean="0"/>
              <a:t>It is optional</a:t>
            </a:r>
          </a:p>
          <a:p>
            <a:pPr algn="just"/>
            <a:r>
              <a:rPr lang="en-US" sz="2800" dirty="0" smtClean="0"/>
              <a:t>Timestamp-Specifies the time</a:t>
            </a:r>
          </a:p>
          <a:p>
            <a:pPr algn="just"/>
            <a:r>
              <a:rPr lang="en-US" sz="2800" dirty="0" smtClean="0"/>
              <a:t>Key ID of </a:t>
            </a:r>
            <a:r>
              <a:rPr lang="en-US" sz="2800" dirty="0" err="1" smtClean="0"/>
              <a:t>Kua</a:t>
            </a:r>
            <a:r>
              <a:rPr lang="en-US" sz="2800" dirty="0" smtClean="0"/>
              <a:t>-To identify the public key</a:t>
            </a:r>
          </a:p>
          <a:p>
            <a:pPr algn="just"/>
            <a:r>
              <a:rPr lang="en-US" sz="2800" dirty="0" smtClean="0"/>
              <a:t>Leading 2 octets of </a:t>
            </a:r>
            <a:r>
              <a:rPr lang="en-US" sz="2800" dirty="0" err="1" smtClean="0"/>
              <a:t>msg</a:t>
            </a:r>
            <a:r>
              <a:rPr lang="en-US" sz="2800" dirty="0" smtClean="0"/>
              <a:t> digest-To enable the receiver to check if the correct public key was used to decrypt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by comparing the plaintext copy of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2 octets with first octets of decrypted digest</a:t>
            </a:r>
          </a:p>
          <a:p>
            <a:pPr algn="just"/>
            <a:r>
              <a:rPr lang="en-US" sz="2800" dirty="0" err="1" smtClean="0"/>
              <a:t>Msg</a:t>
            </a:r>
            <a:r>
              <a:rPr lang="en-US" sz="2800" dirty="0" smtClean="0"/>
              <a:t> Digest-It is a 160 bit SHA-1 digest encrypted with senders private signature key</a:t>
            </a:r>
          </a:p>
          <a:p>
            <a:pPr algn="just"/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2 schemes are mainly used to provide security for e-mail</a:t>
            </a:r>
          </a:p>
          <a:p>
            <a:r>
              <a:rPr lang="en-US" dirty="0" smtClean="0"/>
              <a:t>They are </a:t>
            </a:r>
          </a:p>
          <a:p>
            <a:pPr>
              <a:buNone/>
            </a:pPr>
            <a:r>
              <a:rPr lang="en-US" dirty="0" smtClean="0"/>
              <a:t>1.pretty good privacy(PGP)</a:t>
            </a:r>
          </a:p>
          <a:p>
            <a:pPr>
              <a:buNone/>
            </a:pPr>
            <a:r>
              <a:rPr lang="en-US" dirty="0" smtClean="0"/>
              <a:t>2.S/MIME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 smtClean="0"/>
              <a:t>3.Session Key Component</a:t>
            </a:r>
          </a:p>
          <a:p>
            <a:pPr algn="just"/>
            <a:r>
              <a:rPr lang="en-US" sz="2800" dirty="0" smtClean="0"/>
              <a:t>Includes session key and identifier of the recipients public key that was used by the sender to encrypt the session key</a:t>
            </a:r>
          </a:p>
          <a:p>
            <a:pPr algn="just"/>
            <a:r>
              <a:rPr lang="en-US" sz="2800" dirty="0" err="1" smtClean="0"/>
              <a:t>Msg</a:t>
            </a:r>
            <a:r>
              <a:rPr lang="en-US" sz="2800" dirty="0" smtClean="0"/>
              <a:t> component + signature component may be compressed using ZIP and may be encrypted using a session key</a:t>
            </a:r>
          </a:p>
          <a:p>
            <a:pPr algn="just"/>
            <a:r>
              <a:rPr lang="en-US" sz="2800" dirty="0" smtClean="0"/>
              <a:t>The entire block is usually encoded with radix-64 encoding</a:t>
            </a:r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Key Rings</a:t>
            </a:r>
            <a:endParaRPr lang="en-US" dirty="0" smtClean="0"/>
          </a:p>
          <a:p>
            <a:pPr algn="just"/>
            <a:r>
              <a:rPr lang="en-US" dirty="0" smtClean="0"/>
              <a:t>A pair of data structures is provided at each node</a:t>
            </a:r>
          </a:p>
          <a:p>
            <a:pPr algn="just"/>
            <a:r>
              <a:rPr lang="en-US" dirty="0" smtClean="0"/>
              <a:t>One to store the public/private key pairs owned by that node and one to store the public keys of other users known at this node</a:t>
            </a:r>
          </a:p>
          <a:p>
            <a:pPr algn="just"/>
            <a:r>
              <a:rPr lang="en-US" dirty="0" smtClean="0"/>
              <a:t>These data structures are referred to as the private key ring and public key ring</a:t>
            </a:r>
          </a:p>
          <a:p>
            <a:pPr algn="just"/>
            <a:r>
              <a:rPr lang="en-US" dirty="0" smtClean="0"/>
              <a:t>Private key ring can be indexed by either user ID or key ID</a:t>
            </a:r>
          </a:p>
          <a:p>
            <a:pPr>
              <a:buNone/>
            </a:pPr>
            <a:endParaRPr lang="en-US" b="1" u="sng" dirty="0" smtClean="0"/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rather than relying on certificate authorities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in PGP every user is </a:t>
            </a:r>
            <a:r>
              <a:rPr lang="en-US" b="1" dirty="0" smtClean="0"/>
              <a:t>own CA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 smtClean="0"/>
              <a:t>can sign keys for users they know directly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forms a “web of trust”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 smtClean="0"/>
              <a:t>trust keys have signed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 smtClean="0"/>
              <a:t>can trust keys others have signed if have a chain of signatures to them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key ring includes trust indicators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/>
              <a:t>users can also revoke their keys</a:t>
            </a:r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S/MIME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dirty="0" smtClean="0"/>
              <a:t>Secure/Multipurpose internet mail extensions</a:t>
            </a:r>
          </a:p>
          <a:p>
            <a:pPr algn="just"/>
            <a:r>
              <a:rPr lang="en-US" dirty="0" smtClean="0"/>
              <a:t>It is a security enhancement to the MIME internet email format standard , based on technology from RSA data security and defined in RFC’s</a:t>
            </a:r>
          </a:p>
          <a:p>
            <a:pPr algn="just"/>
            <a:r>
              <a:rPr lang="en-US" dirty="0" smtClean="0"/>
              <a:t>S/MIME will emerge as the industrial standard for commercial and organizational use while PGP is a choice for personal email security for many users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S/MIME is similar to PGP</a:t>
            </a:r>
          </a:p>
          <a:p>
            <a:r>
              <a:rPr lang="en-US" sz="2800" dirty="0" smtClean="0"/>
              <a:t>Both offers the ability to sign or encrypt </a:t>
            </a:r>
            <a:r>
              <a:rPr lang="en-US" sz="2800" dirty="0" err="1" smtClean="0"/>
              <a:t>msgs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S/MIME Functionality</a:t>
            </a:r>
          </a:p>
          <a:p>
            <a:pPr algn="just">
              <a:buNone/>
            </a:pPr>
            <a:r>
              <a:rPr lang="en-US" sz="2800" dirty="0" smtClean="0"/>
              <a:t>1.Enveloped Data</a:t>
            </a:r>
          </a:p>
          <a:p>
            <a:pPr algn="just">
              <a:buNone/>
            </a:pPr>
            <a:r>
              <a:rPr lang="en-US" sz="2800" dirty="0" smtClean="0"/>
              <a:t>		Consists of encrypted content of any type and encrypted content encryption keys for one or more recipients</a:t>
            </a:r>
          </a:p>
          <a:p>
            <a:pPr algn="just">
              <a:buNone/>
            </a:pPr>
            <a:r>
              <a:rPr lang="en-US" sz="2800" dirty="0" smtClean="0"/>
              <a:t>2.Signed Data</a:t>
            </a:r>
          </a:p>
          <a:p>
            <a:pPr algn="just"/>
            <a:r>
              <a:rPr lang="en-US" sz="2800" dirty="0" err="1" smtClean="0"/>
              <a:t>Msg</a:t>
            </a:r>
            <a:r>
              <a:rPr lang="en-US" sz="2800" dirty="0" smtClean="0"/>
              <a:t> digest of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to be signed+  Content and signature encoded using base64 </a:t>
            </a:r>
          </a:p>
          <a:p>
            <a:pPr algn="just"/>
            <a:r>
              <a:rPr lang="en-US" sz="2800" dirty="0" smtClean="0"/>
              <a:t>Signed data can be only viewed by the receiver that has the S/MIME capability</a:t>
            </a:r>
          </a:p>
          <a:p>
            <a:pPr algn="just">
              <a:buNone/>
            </a:pPr>
            <a:r>
              <a:rPr lang="en-US" sz="2800" dirty="0" smtClean="0"/>
              <a:t>3.Clear Signed Data</a:t>
            </a:r>
          </a:p>
          <a:p>
            <a:pPr algn="just">
              <a:buNone/>
            </a:pPr>
            <a:r>
              <a:rPr lang="en-US" sz="2800" dirty="0" smtClean="0"/>
              <a:t>As with signed data  , a digital signature is formed</a:t>
            </a:r>
          </a:p>
          <a:p>
            <a:pPr algn="just">
              <a:buNone/>
            </a:pPr>
            <a:r>
              <a:rPr lang="en-US" sz="2800" dirty="0" smtClean="0"/>
              <a:t>Here only digital signature is encoded using base64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Signed and enveloped data</a:t>
            </a:r>
          </a:p>
          <a:p>
            <a:pPr lvl="1" algn="just"/>
            <a:r>
              <a:rPr lang="en-US" dirty="0" smtClean="0"/>
              <a:t>Signed only and encrypted only entities may be nested, so that encrypted data may be signed and signed data or clear signed  data may be encrypted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Cryptographic Algorithms</a:t>
            </a:r>
          </a:p>
          <a:p>
            <a:pPr algn="just"/>
            <a:r>
              <a:rPr lang="en-US" sz="2800" dirty="0" smtClean="0"/>
              <a:t>Diff cryptographic </a:t>
            </a:r>
            <a:r>
              <a:rPr lang="en-US" sz="2800" dirty="0" err="1" smtClean="0"/>
              <a:t>algms</a:t>
            </a:r>
            <a:r>
              <a:rPr lang="en-US" sz="2800" dirty="0" smtClean="0"/>
              <a:t> used in S/MIME are</a:t>
            </a:r>
          </a:p>
          <a:p>
            <a:pPr algn="just">
              <a:buNone/>
            </a:pPr>
            <a:r>
              <a:rPr lang="en-US" sz="2800" dirty="0" smtClean="0"/>
              <a:t>1.Digital signature standard </a:t>
            </a:r>
            <a:r>
              <a:rPr lang="en-US" sz="2800" dirty="0" err="1" smtClean="0"/>
              <a:t>algm</a:t>
            </a:r>
            <a:r>
              <a:rPr lang="en-US" sz="2800" dirty="0" smtClean="0"/>
              <a:t>(DSS) for providing digital sig to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2.Diffie Hellman </a:t>
            </a:r>
            <a:r>
              <a:rPr lang="en-US" sz="2800" dirty="0" err="1" smtClean="0"/>
              <a:t>algm</a:t>
            </a:r>
            <a:r>
              <a:rPr lang="en-US" sz="2800" dirty="0" smtClean="0"/>
              <a:t> for encrypting session keys</a:t>
            </a:r>
          </a:p>
          <a:p>
            <a:pPr algn="just">
              <a:buNone/>
            </a:pPr>
            <a:r>
              <a:rPr lang="en-US" sz="2800" dirty="0" smtClean="0"/>
              <a:t>3RSA can be used for both signatures and session key encryption</a:t>
            </a:r>
          </a:p>
          <a:p>
            <a:pPr algn="just">
              <a:buNone/>
            </a:pPr>
            <a:r>
              <a:rPr lang="en-US" sz="2800" dirty="0" smtClean="0"/>
              <a:t>4.SHA-1 is used to generate a 160bit hash code which can be </a:t>
            </a:r>
            <a:r>
              <a:rPr lang="en-US" sz="2800" dirty="0" err="1" smtClean="0"/>
              <a:t>prepended</a:t>
            </a:r>
            <a:r>
              <a:rPr lang="en-US" sz="2800" dirty="0" smtClean="0"/>
              <a:t> to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5.Three key triple DES </a:t>
            </a:r>
            <a:r>
              <a:rPr lang="en-US" sz="2800" dirty="0" err="1" smtClean="0"/>
              <a:t>algm</a:t>
            </a:r>
            <a:r>
              <a:rPr lang="en-US" sz="2800" dirty="0" smtClean="0"/>
              <a:t> is also used for </a:t>
            </a:r>
            <a:r>
              <a:rPr lang="en-US" sz="2800" dirty="0" err="1" smtClean="0"/>
              <a:t>msg</a:t>
            </a:r>
            <a:r>
              <a:rPr lang="en-US" sz="2800" dirty="0" smtClean="0"/>
              <a:t> encryption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u="sng" dirty="0" smtClean="0"/>
              <a:t>S/MIME </a:t>
            </a:r>
            <a:r>
              <a:rPr lang="en-US" sz="2800" b="1" u="sng" dirty="0" err="1" smtClean="0"/>
              <a:t>msgs</a:t>
            </a:r>
            <a:endParaRPr lang="en-US" sz="2800" b="1" u="sng" dirty="0" smtClean="0"/>
          </a:p>
          <a:p>
            <a:pPr algn="just"/>
            <a:r>
              <a:rPr lang="en-US" sz="2800" dirty="0" smtClean="0"/>
              <a:t>It makes use of a no: of new MIME content types</a:t>
            </a:r>
          </a:p>
          <a:p>
            <a:pPr algn="just"/>
            <a:r>
              <a:rPr lang="en-US" sz="2800" dirty="0" smtClean="0"/>
              <a:t>All new </a:t>
            </a:r>
            <a:r>
              <a:rPr lang="en-US" sz="2800" dirty="0" err="1" smtClean="0"/>
              <a:t>appln</a:t>
            </a:r>
            <a:r>
              <a:rPr lang="en-US" sz="2800" dirty="0" smtClean="0"/>
              <a:t> use the designation </a:t>
            </a:r>
            <a:r>
              <a:rPr lang="en-US" sz="2800" b="1" dirty="0" smtClean="0"/>
              <a:t>PKCS</a:t>
            </a:r>
            <a:r>
              <a:rPr lang="en-US" sz="2800" dirty="0" smtClean="0"/>
              <a:t>-This refers to a set of public key cryptographic specifications by RSA</a:t>
            </a:r>
          </a:p>
          <a:p>
            <a:pPr algn="just">
              <a:buNone/>
            </a:pPr>
            <a:r>
              <a:rPr lang="en-US" sz="2800" b="1" u="sng" dirty="0" smtClean="0"/>
              <a:t>Securing a MIME Entity</a:t>
            </a:r>
          </a:p>
          <a:p>
            <a:pPr algn="just"/>
            <a:r>
              <a:rPr lang="en-US" sz="2800" dirty="0" smtClean="0"/>
              <a:t>S/MIME secures a MIME entity with a </a:t>
            </a:r>
            <a:r>
              <a:rPr lang="en-US" sz="2800" dirty="0" err="1" smtClean="0"/>
              <a:t>signature,encryption</a:t>
            </a:r>
            <a:r>
              <a:rPr lang="en-US" sz="2800" dirty="0" smtClean="0"/>
              <a:t> or both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 MIME entity may be an entire </a:t>
            </a:r>
            <a:r>
              <a:rPr lang="en-US" sz="2800" dirty="0" err="1" smtClean="0"/>
              <a:t>msg</a:t>
            </a:r>
            <a:r>
              <a:rPr lang="en-US" sz="2800" dirty="0" smtClean="0"/>
              <a:t> or if the content type is ‘multipart’ then it is one or more of the subparts of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MIME </a:t>
            </a:r>
            <a:r>
              <a:rPr lang="en-US" sz="2800" dirty="0" err="1" smtClean="0"/>
              <a:t>entity+security</a:t>
            </a:r>
            <a:r>
              <a:rPr lang="en-US" sz="2800" dirty="0" smtClean="0"/>
              <a:t> related data such as </a:t>
            </a:r>
            <a:r>
              <a:rPr lang="en-US" sz="2800" dirty="0" err="1" smtClean="0"/>
              <a:t>algm</a:t>
            </a:r>
            <a:r>
              <a:rPr lang="en-US" sz="2800" dirty="0" smtClean="0"/>
              <a:t> identifiers and certificates are processed by S/MIME to produce a PKCS </a:t>
            </a:r>
            <a:r>
              <a:rPr lang="en-US" sz="2800" dirty="0" err="1" smtClean="0"/>
              <a:t>obj</a:t>
            </a:r>
            <a:endParaRPr lang="en-US" sz="2800" dirty="0" smtClean="0"/>
          </a:p>
          <a:p>
            <a:pPr algn="just"/>
            <a:r>
              <a:rPr lang="en-US" sz="2800" dirty="0" smtClean="0"/>
              <a:t>PKCS </a:t>
            </a:r>
            <a:r>
              <a:rPr lang="en-US" sz="2800" dirty="0" err="1" smtClean="0"/>
              <a:t>obj</a:t>
            </a:r>
            <a:r>
              <a:rPr lang="en-US" sz="2800" dirty="0" smtClean="0"/>
              <a:t> is now treated as </a:t>
            </a:r>
            <a:r>
              <a:rPr lang="en-US" sz="2800" dirty="0" err="1" smtClean="0"/>
              <a:t>msg</a:t>
            </a:r>
            <a:r>
              <a:rPr lang="en-US" sz="2800" dirty="0" smtClean="0"/>
              <a:t> content and wrapped in MIME</a:t>
            </a:r>
            <a:endParaRPr lang="en-US" sz="2800" b="1" u="sng" dirty="0" smtClean="0"/>
          </a:p>
          <a:p>
            <a:pPr algn="just">
              <a:buNone/>
            </a:pPr>
            <a:r>
              <a:rPr lang="en-US" sz="2800" b="1" u="sng" dirty="0" smtClean="0"/>
              <a:t>Enveloped Data</a:t>
            </a:r>
          </a:p>
          <a:p>
            <a:pPr algn="just"/>
            <a:r>
              <a:rPr lang="en-US" sz="2800" dirty="0" smtClean="0"/>
              <a:t>Steps for preparing an enveloped data MIME entity are:</a:t>
            </a:r>
          </a:p>
          <a:p>
            <a:pPr algn="just">
              <a:buNone/>
            </a:pPr>
            <a:r>
              <a:rPr lang="en-US" sz="2800" dirty="0" smtClean="0"/>
              <a:t>1.Generate a pseudorandom session key</a:t>
            </a:r>
          </a:p>
          <a:p>
            <a:pPr algn="just">
              <a:buNone/>
            </a:pPr>
            <a:r>
              <a:rPr lang="en-US" sz="2800" dirty="0" smtClean="0"/>
              <a:t>2.Encrypt the session key with receivers public RSA key</a:t>
            </a:r>
          </a:p>
          <a:p>
            <a:pPr algn="just">
              <a:buNone/>
            </a:pPr>
            <a:r>
              <a:rPr lang="en-US" sz="2800" dirty="0" smtClean="0"/>
              <a:t>3For each receiver , prepare a block known as</a:t>
            </a:r>
            <a:r>
              <a:rPr lang="en-US" sz="2800" b="1" dirty="0" smtClean="0"/>
              <a:t> Recipient info</a:t>
            </a:r>
            <a:r>
              <a:rPr lang="en-US" sz="2800" dirty="0" smtClean="0"/>
              <a:t> that contain senders public key </a:t>
            </a:r>
            <a:r>
              <a:rPr lang="en-US" sz="2800" dirty="0" err="1" smtClean="0"/>
              <a:t>certificate+algm</a:t>
            </a:r>
            <a:r>
              <a:rPr lang="en-US" sz="2800" dirty="0" smtClean="0"/>
              <a:t> identifier + encrypted session key</a:t>
            </a:r>
          </a:p>
          <a:p>
            <a:pPr algn="just">
              <a:buNone/>
            </a:pPr>
            <a:r>
              <a:rPr lang="en-US" sz="2800" dirty="0" smtClean="0"/>
              <a:t>4.Encrypt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content with the session key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Pretty Good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provides confidentiality and authentication for e-mail and storage </a:t>
            </a:r>
            <a:r>
              <a:rPr lang="en-US" dirty="0" err="1" smtClean="0"/>
              <a:t>applns</a:t>
            </a:r>
            <a:endParaRPr lang="en-US" dirty="0" smtClean="0"/>
          </a:p>
          <a:p>
            <a:r>
              <a:rPr lang="en-US" dirty="0" smtClean="0"/>
              <a:t>Operations of PGP consists of 5 services</a:t>
            </a:r>
          </a:p>
          <a:p>
            <a:pPr>
              <a:buNone/>
            </a:pPr>
            <a:r>
              <a:rPr lang="en-US" dirty="0" smtClean="0"/>
              <a:t>1.Authentication</a:t>
            </a:r>
          </a:p>
          <a:p>
            <a:pPr>
              <a:buNone/>
            </a:pPr>
            <a:r>
              <a:rPr lang="en-US" dirty="0" smtClean="0"/>
              <a:t>2.Confidentiality</a:t>
            </a:r>
          </a:p>
          <a:p>
            <a:pPr>
              <a:buNone/>
            </a:pPr>
            <a:r>
              <a:rPr lang="en-US" dirty="0" smtClean="0"/>
              <a:t>3.Compression</a:t>
            </a:r>
          </a:p>
          <a:p>
            <a:pPr>
              <a:buNone/>
            </a:pPr>
            <a:r>
              <a:rPr lang="en-US" dirty="0" smtClean="0"/>
              <a:t>4.e-mail compatibility</a:t>
            </a:r>
          </a:p>
          <a:p>
            <a:pPr>
              <a:buNone/>
            </a:pPr>
            <a:r>
              <a:rPr lang="en-US" dirty="0" smtClean="0"/>
              <a:t>5.Segmentation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1"/>
            <a:ext cx="8229600" cy="66294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/>
              <a:t>Signed Data</a:t>
            </a:r>
          </a:p>
          <a:p>
            <a:pPr algn="just"/>
            <a:r>
              <a:rPr lang="en-US" sz="2800" dirty="0" smtClean="0"/>
              <a:t>Steps are</a:t>
            </a:r>
          </a:p>
          <a:p>
            <a:pPr algn="just">
              <a:buNone/>
            </a:pPr>
            <a:r>
              <a:rPr lang="en-US" sz="2800" dirty="0" smtClean="0"/>
              <a:t>1.Select a </a:t>
            </a:r>
            <a:r>
              <a:rPr lang="en-US" sz="2800" dirty="0" err="1" smtClean="0"/>
              <a:t>msg</a:t>
            </a:r>
            <a:r>
              <a:rPr lang="en-US" sz="2800" dirty="0" smtClean="0"/>
              <a:t> digest </a:t>
            </a:r>
            <a:r>
              <a:rPr lang="en-US" sz="2800" dirty="0" err="1" smtClean="0"/>
              <a:t>algm</a:t>
            </a:r>
            <a:r>
              <a:rPr lang="en-US" sz="2800" dirty="0" smtClean="0"/>
              <a:t>(SHA or MDS)</a:t>
            </a:r>
          </a:p>
          <a:p>
            <a:pPr algn="just">
              <a:buNone/>
            </a:pPr>
            <a:r>
              <a:rPr lang="en-US" sz="2800" dirty="0" smtClean="0"/>
              <a:t>2.Compute </a:t>
            </a:r>
            <a:r>
              <a:rPr lang="en-US" sz="2800" dirty="0" err="1" smtClean="0"/>
              <a:t>msg</a:t>
            </a:r>
            <a:r>
              <a:rPr lang="en-US" sz="2800" dirty="0" smtClean="0"/>
              <a:t> digest or hash fun of the content to be signed </a:t>
            </a:r>
          </a:p>
          <a:p>
            <a:pPr algn="just">
              <a:buNone/>
            </a:pPr>
            <a:r>
              <a:rPr lang="en-US" sz="2800" dirty="0" smtClean="0"/>
              <a:t>3.Encrypt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digest with signers private key</a:t>
            </a:r>
          </a:p>
          <a:p>
            <a:pPr algn="just">
              <a:buNone/>
            </a:pPr>
            <a:r>
              <a:rPr lang="en-US" sz="2800" dirty="0" smtClean="0"/>
              <a:t>4.Prepare a block known as </a:t>
            </a:r>
            <a:r>
              <a:rPr lang="en-US" sz="2800" b="1" dirty="0" smtClean="0"/>
              <a:t>signal info </a:t>
            </a:r>
            <a:r>
              <a:rPr lang="en-US" sz="2800" dirty="0" smtClean="0"/>
              <a:t>that contains signers public </a:t>
            </a:r>
            <a:r>
              <a:rPr lang="en-US" sz="2800" dirty="0" err="1" smtClean="0"/>
              <a:t>keycertificate+algm</a:t>
            </a:r>
            <a:r>
              <a:rPr lang="en-US" sz="2800" dirty="0" smtClean="0"/>
              <a:t> </a:t>
            </a:r>
            <a:r>
              <a:rPr lang="en-US" sz="2800" dirty="0" err="1" smtClean="0"/>
              <a:t>identifier+algm</a:t>
            </a:r>
            <a:r>
              <a:rPr lang="en-US" sz="2800" dirty="0" smtClean="0"/>
              <a:t> identifier to </a:t>
            </a:r>
            <a:r>
              <a:rPr lang="en-US" sz="2800" dirty="0" err="1" smtClean="0"/>
              <a:t>encrypt+encrypted</a:t>
            </a:r>
            <a:r>
              <a:rPr lang="en-US" sz="2800" dirty="0" smtClean="0"/>
              <a:t> </a:t>
            </a:r>
            <a:r>
              <a:rPr lang="en-US" sz="2800" dirty="0" err="1" smtClean="0"/>
              <a:t>msg</a:t>
            </a:r>
            <a:r>
              <a:rPr lang="en-US" sz="2800" dirty="0" smtClean="0"/>
              <a:t> digest</a:t>
            </a:r>
          </a:p>
          <a:p>
            <a:pPr algn="just"/>
            <a:endParaRPr lang="en-US" sz="2800" dirty="0" smtClean="0"/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None/>
            </a:pPr>
            <a:r>
              <a:rPr lang="en-US" sz="2800" b="1" u="sng" dirty="0" smtClean="0"/>
              <a:t>Clear Signing</a:t>
            </a:r>
          </a:p>
          <a:p>
            <a:pPr algn="just"/>
            <a:r>
              <a:rPr lang="en-US" sz="2800" dirty="0" smtClean="0"/>
              <a:t>It is achieved using the multipart content with a signed type</a:t>
            </a:r>
          </a:p>
          <a:p>
            <a:pPr algn="just"/>
            <a:r>
              <a:rPr lang="en-US" sz="2800" dirty="0" smtClean="0"/>
              <a:t>Multipart /signed </a:t>
            </a:r>
            <a:r>
              <a:rPr lang="en-US" sz="2800" dirty="0" err="1" smtClean="0"/>
              <a:t>msg</a:t>
            </a:r>
            <a:r>
              <a:rPr lang="en-US" sz="2800" dirty="0" smtClean="0"/>
              <a:t> has two parts</a:t>
            </a:r>
          </a:p>
          <a:p>
            <a:pPr algn="just">
              <a:buNone/>
            </a:pPr>
            <a:r>
              <a:rPr lang="en-US" sz="2800" dirty="0" smtClean="0"/>
              <a:t>1.Any MIME </a:t>
            </a:r>
            <a:r>
              <a:rPr lang="en-US" sz="2800" dirty="0" err="1" smtClean="0"/>
              <a:t>type,but</a:t>
            </a:r>
            <a:r>
              <a:rPr lang="en-US" sz="2800" dirty="0" smtClean="0"/>
              <a:t> must be prepared so that it will not be altered during transfer from source to destination</a:t>
            </a:r>
          </a:p>
          <a:p>
            <a:pPr algn="just">
              <a:buNone/>
            </a:pPr>
            <a:r>
              <a:rPr lang="en-US" sz="2800" dirty="0" smtClean="0"/>
              <a:t>2.MIME content type of </a:t>
            </a:r>
            <a:r>
              <a:rPr lang="en-US" sz="2800" dirty="0" err="1" smtClean="0"/>
              <a:t>appln</a:t>
            </a:r>
            <a:r>
              <a:rPr lang="en-US" sz="2800" dirty="0" smtClean="0"/>
              <a:t> and subtype of PKCS-7 signature</a:t>
            </a:r>
          </a:p>
          <a:p>
            <a:pPr algn="just">
              <a:buNone/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S/MIME certificate processing</a:t>
            </a:r>
          </a:p>
          <a:p>
            <a:pPr algn="just"/>
            <a:r>
              <a:rPr lang="en-US" sz="2800" dirty="0" smtClean="0"/>
              <a:t>S/MIME uses public key certificate of version3 of X.509</a:t>
            </a:r>
          </a:p>
          <a:p>
            <a:pPr algn="just"/>
            <a:r>
              <a:rPr lang="en-US" sz="2800" dirty="0" smtClean="0"/>
              <a:t>As with PGP,S/MIME managers must configure each client with a list of trusted keys and with certificate revocation lists</a:t>
            </a:r>
          </a:p>
          <a:p>
            <a:pPr algn="just"/>
            <a:r>
              <a:rPr lang="en-US" sz="2800" dirty="0" smtClean="0"/>
              <a:t>Certificates are signed by certification authority</a:t>
            </a:r>
          </a:p>
          <a:p>
            <a:pPr algn="just">
              <a:buNone/>
            </a:pPr>
            <a:r>
              <a:rPr lang="en-US" sz="2800" b="1" u="sng" dirty="0" smtClean="0"/>
              <a:t>S/MIME user has several mgmt functions</a:t>
            </a:r>
          </a:p>
          <a:p>
            <a:pPr algn="just"/>
            <a:r>
              <a:rPr lang="en-US" sz="2800" dirty="0" smtClean="0"/>
              <a:t>1.Key generation</a:t>
            </a:r>
          </a:p>
          <a:p>
            <a:pPr algn="just"/>
            <a:r>
              <a:rPr lang="en-US" sz="2800" dirty="0" smtClean="0"/>
              <a:t>2.Registration-users public key must be registered with a CA to receive an X.509 public key certificate</a:t>
            </a:r>
          </a:p>
          <a:p>
            <a:pPr algn="just"/>
            <a:r>
              <a:rPr lang="en-US" sz="2800" dirty="0" smtClean="0"/>
              <a:t>3.Certificate Storage-To verify incoming signatures and to encrypt outgoing </a:t>
            </a:r>
            <a:r>
              <a:rPr lang="en-US" sz="2800" dirty="0" err="1" smtClean="0"/>
              <a:t>msgs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VeriSign Certificates</a:t>
            </a:r>
          </a:p>
          <a:p>
            <a:r>
              <a:rPr lang="en-US" dirty="0" smtClean="0"/>
              <a:t>Most widely used is the VeriSign CA services</a:t>
            </a:r>
          </a:p>
          <a:p>
            <a:r>
              <a:rPr lang="en-US" dirty="0" smtClean="0"/>
              <a:t>This service is compatible with S/MIME</a:t>
            </a:r>
          </a:p>
          <a:p>
            <a:r>
              <a:rPr lang="en-US" dirty="0" smtClean="0"/>
              <a:t>It issues certificate with the product name </a:t>
            </a:r>
            <a:r>
              <a:rPr lang="en-US" dirty="0" err="1" smtClean="0"/>
              <a:t>Verisign</a:t>
            </a:r>
            <a:r>
              <a:rPr lang="en-US" dirty="0" smtClean="0"/>
              <a:t> digital ID</a:t>
            </a:r>
          </a:p>
          <a:p>
            <a:r>
              <a:rPr lang="en-US" dirty="0" smtClean="0"/>
              <a:t>Each digital ID contains the following </a:t>
            </a:r>
          </a:p>
          <a:p>
            <a:pPr lvl="1"/>
            <a:r>
              <a:rPr lang="en-US" dirty="0" smtClean="0"/>
              <a:t>Owners public key</a:t>
            </a:r>
          </a:p>
          <a:p>
            <a:pPr lvl="1"/>
            <a:r>
              <a:rPr lang="en-US" dirty="0" smtClean="0"/>
              <a:t>Expiration date of digital ID</a:t>
            </a:r>
          </a:p>
          <a:p>
            <a:pPr lvl="1"/>
            <a:r>
              <a:rPr lang="en-US" dirty="0" smtClean="0"/>
              <a:t>Serial no: of digital ID</a:t>
            </a:r>
          </a:p>
          <a:p>
            <a:pPr lvl="1"/>
            <a:r>
              <a:rPr lang="en-US" dirty="0" smtClean="0"/>
              <a:t>Name of CA that issued the digital IS</a:t>
            </a:r>
          </a:p>
          <a:p>
            <a:pPr lvl="1"/>
            <a:r>
              <a:rPr lang="en-US" dirty="0" smtClean="0"/>
              <a:t>Digital signature of CA that issued the digital ID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It also contains other </a:t>
            </a:r>
            <a:r>
              <a:rPr lang="en-US" dirty="0" err="1" smtClean="0"/>
              <a:t>infor</a:t>
            </a:r>
            <a:r>
              <a:rPr lang="en-US" dirty="0" smtClean="0"/>
              <a:t> such as</a:t>
            </a:r>
          </a:p>
          <a:p>
            <a:pPr lvl="1"/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 Basic registration information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1.Authentication</a:t>
            </a:r>
          </a:p>
          <a:p>
            <a:pPr algn="just">
              <a:buNone/>
            </a:pPr>
            <a:r>
              <a:rPr lang="en-US" sz="2800" dirty="0" smtClean="0"/>
              <a:t>Steps are</a:t>
            </a:r>
          </a:p>
          <a:p>
            <a:pPr algn="just">
              <a:buNone/>
            </a:pPr>
            <a:r>
              <a:rPr lang="en-US" sz="2800" dirty="0" smtClean="0"/>
              <a:t>1.Sender creates a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2.SHA-1 is used to generate a 160bit hash code of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3.Hash code is encrypted with RSA using senders private key and the result is pre-pended to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4.Receiver uses RSA with senders public key to decrypt and recover the hash code</a:t>
            </a:r>
          </a:p>
          <a:p>
            <a:pPr algn="just">
              <a:buNone/>
            </a:pPr>
            <a:r>
              <a:rPr lang="en-US" sz="2800" dirty="0" smtClean="0"/>
              <a:t>5.Receiver generates a new hash code for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and compares it. If the 2 match , </a:t>
            </a:r>
            <a:r>
              <a:rPr lang="en-US" sz="2800" dirty="0" err="1" smtClean="0"/>
              <a:t>msg</a:t>
            </a:r>
            <a:r>
              <a:rPr lang="en-US" sz="2800" dirty="0" smtClean="0"/>
              <a:t> is accepted as authentic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Combination of SHA-1 and RSA provides digital signature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82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2.Confidentiality</a:t>
            </a:r>
          </a:p>
          <a:p>
            <a:pPr algn="just">
              <a:buNone/>
            </a:pPr>
            <a:r>
              <a:rPr lang="en-US" sz="2800" dirty="0" smtClean="0"/>
              <a:t>1.Sender generates a </a:t>
            </a:r>
            <a:r>
              <a:rPr lang="en-US" sz="2800" dirty="0" err="1" smtClean="0"/>
              <a:t>msg</a:t>
            </a:r>
            <a:r>
              <a:rPr lang="en-US" sz="2800" dirty="0" smtClean="0"/>
              <a:t> and a random 128bit no: to be used as a session key for this </a:t>
            </a:r>
            <a:r>
              <a:rPr lang="en-US" sz="2800" dirty="0" err="1" smtClean="0"/>
              <a:t>msg</a:t>
            </a:r>
            <a:r>
              <a:rPr lang="en-US" sz="2800" dirty="0" smtClean="0"/>
              <a:t> only</a:t>
            </a:r>
          </a:p>
          <a:p>
            <a:pPr algn="just">
              <a:buNone/>
            </a:pPr>
            <a:r>
              <a:rPr lang="en-US" sz="2800" dirty="0" smtClean="0"/>
              <a:t>2.Msg is encrypted using CAST-128 with session key</a:t>
            </a:r>
          </a:p>
          <a:p>
            <a:pPr algn="just">
              <a:buNone/>
            </a:pPr>
            <a:r>
              <a:rPr lang="en-US" sz="2800" dirty="0" smtClean="0"/>
              <a:t>3.Session key is encrypted with RSA using recipients public key and is pre-pended to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4.Receiver uses RSA with its private key to decrypt and recover the session key</a:t>
            </a:r>
          </a:p>
          <a:p>
            <a:pPr algn="just">
              <a:buNone/>
            </a:pPr>
            <a:r>
              <a:rPr lang="en-US" sz="2800" dirty="0" smtClean="0"/>
              <a:t>5.Session key is used to decrypt the </a:t>
            </a:r>
            <a:r>
              <a:rPr lang="en-US" sz="2800" dirty="0" err="1" smtClean="0"/>
              <a:t>msg</a:t>
            </a:r>
            <a:endParaRPr lang="en-US" sz="2800" dirty="0" smtClean="0"/>
          </a:p>
          <a:p>
            <a:pPr algn="just"/>
            <a:r>
              <a:rPr lang="en-US" sz="2800" dirty="0" smtClean="0"/>
              <a:t>CAST-128 is a conventional or symmetric key </a:t>
            </a:r>
            <a:r>
              <a:rPr lang="en-US" sz="2800" dirty="0" err="1" smtClean="0"/>
              <a:t>algm</a:t>
            </a:r>
            <a:r>
              <a:rPr lang="en-US" sz="2800" dirty="0" smtClean="0"/>
              <a:t> which is faster than an RSA </a:t>
            </a:r>
            <a:r>
              <a:rPr lang="en-US" sz="2800" dirty="0" err="1" smtClean="0"/>
              <a:t>algm</a:t>
            </a:r>
            <a:endParaRPr lang="en-US" sz="2800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 smtClean="0"/>
              <a:t>3.Compression</a:t>
            </a:r>
          </a:p>
          <a:p>
            <a:pPr algn="just"/>
            <a:r>
              <a:rPr lang="en-US" sz="2800" dirty="0" smtClean="0"/>
              <a:t>PGP compresses the </a:t>
            </a:r>
            <a:r>
              <a:rPr lang="en-US" sz="2800" dirty="0" err="1" smtClean="0"/>
              <a:t>msg</a:t>
            </a:r>
            <a:r>
              <a:rPr lang="en-US" sz="2800" dirty="0" smtClean="0"/>
              <a:t> after applying the signature but before encryption</a:t>
            </a:r>
          </a:p>
          <a:p>
            <a:pPr algn="just"/>
            <a:r>
              <a:rPr lang="en-US" sz="2800" dirty="0" smtClean="0"/>
              <a:t>Thus it save space for both e-mail transmission and file storage</a:t>
            </a:r>
          </a:p>
          <a:p>
            <a:pPr algn="just"/>
            <a:r>
              <a:rPr lang="en-US" sz="2800" dirty="0" smtClean="0"/>
              <a:t>Z denotes compression </a:t>
            </a:r>
            <a:r>
              <a:rPr lang="en-US" sz="2800" dirty="0" err="1" smtClean="0"/>
              <a:t>algm</a:t>
            </a:r>
            <a:r>
              <a:rPr lang="en-US" sz="2800" dirty="0" smtClean="0"/>
              <a:t> and Z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denotes decompression</a:t>
            </a:r>
          </a:p>
          <a:p>
            <a:pPr algn="just"/>
            <a:r>
              <a:rPr lang="en-US" sz="2800" dirty="0" smtClean="0"/>
              <a:t>Signature is generated before compression for 2 reasons:</a:t>
            </a:r>
          </a:p>
          <a:p>
            <a:pPr lvl="1" algn="just">
              <a:buNone/>
            </a:pPr>
            <a:r>
              <a:rPr lang="en-US" sz="2400" dirty="0" smtClean="0"/>
              <a:t>1.It is preferable to sign an uncompressed </a:t>
            </a:r>
            <a:r>
              <a:rPr lang="en-US" sz="2400" dirty="0" err="1" smtClean="0"/>
              <a:t>msg</a:t>
            </a:r>
            <a:r>
              <a:rPr lang="en-US" sz="2400" dirty="0" smtClean="0"/>
              <a:t> because one can store only uncompressed </a:t>
            </a:r>
            <a:r>
              <a:rPr lang="en-US" sz="2400" dirty="0" err="1" smtClean="0"/>
              <a:t>msg</a:t>
            </a:r>
            <a:r>
              <a:rPr lang="en-US" sz="2400" dirty="0" smtClean="0"/>
              <a:t> with the signature for future verification</a:t>
            </a:r>
          </a:p>
          <a:p>
            <a:pPr lvl="1" algn="just">
              <a:buNone/>
            </a:pPr>
            <a:r>
              <a:rPr lang="en-US" sz="2400" dirty="0" smtClean="0"/>
              <a:t>2.If we are applying hash fun and digit signature after compression, it would constrain all PGP implementations to the same version of the compression </a:t>
            </a:r>
            <a:r>
              <a:rPr lang="en-US" sz="2400" dirty="0" err="1" smtClean="0"/>
              <a:t>algm</a:t>
            </a:r>
            <a:r>
              <a:rPr lang="en-US" sz="2400" dirty="0" smtClean="0"/>
              <a:t> </a:t>
            </a:r>
            <a:r>
              <a:rPr lang="en-US" sz="2400" dirty="0" err="1" smtClean="0"/>
              <a:t>ie</a:t>
            </a:r>
            <a:r>
              <a:rPr lang="en-US" sz="2400" dirty="0" smtClean="0"/>
              <a:t> we can decompress the </a:t>
            </a:r>
            <a:r>
              <a:rPr lang="en-US" sz="2400" dirty="0" err="1" smtClean="0"/>
              <a:t>msg</a:t>
            </a:r>
            <a:r>
              <a:rPr lang="en-US" sz="2400" dirty="0" smtClean="0"/>
              <a:t> by using any versions of </a:t>
            </a:r>
            <a:r>
              <a:rPr lang="en-US" sz="2400" dirty="0" err="1" smtClean="0"/>
              <a:t>algm</a:t>
            </a:r>
            <a:endParaRPr lang="en-US" sz="2400" dirty="0" smtClean="0"/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algn="just"/>
            <a:r>
              <a:rPr lang="en-US" dirty="0" err="1" smtClean="0"/>
              <a:t>Msg</a:t>
            </a:r>
            <a:r>
              <a:rPr lang="en-US" dirty="0" smtClean="0"/>
              <a:t> encryption is only applied after compression to strengthen the cryptographic security. Because the compressed </a:t>
            </a:r>
            <a:r>
              <a:rPr lang="en-US" dirty="0" err="1" smtClean="0"/>
              <a:t>msg</a:t>
            </a:r>
            <a:r>
              <a:rPr lang="en-US" dirty="0" smtClean="0"/>
              <a:t> has less redundancy than the original </a:t>
            </a:r>
            <a:r>
              <a:rPr lang="en-US" dirty="0" err="1" smtClean="0"/>
              <a:t>msg</a:t>
            </a:r>
            <a:endParaRPr lang="en-US" dirty="0" smtClean="0"/>
          </a:p>
          <a:p>
            <a:pPr algn="just"/>
            <a:r>
              <a:rPr lang="en-US" dirty="0" smtClean="0"/>
              <a:t>Commonly used compression </a:t>
            </a:r>
            <a:r>
              <a:rPr lang="en-US" dirty="0" err="1" smtClean="0"/>
              <a:t>algm</a:t>
            </a:r>
            <a:r>
              <a:rPr lang="en-US" dirty="0" smtClean="0"/>
              <a:t> is ZIP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1619</Words>
  <Application>Microsoft Office PowerPoint</Application>
  <PresentationFormat>On-screen Show (4:3)</PresentationFormat>
  <Paragraphs>179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Electronic Mail Security</vt:lpstr>
      <vt:lpstr>Slide 2</vt:lpstr>
      <vt:lpstr>Pretty Good Privacy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PGP Key Management</vt:lpstr>
      <vt:lpstr>S/MIME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Mail Security</dc:title>
  <dc:creator/>
  <cp:lastModifiedBy>csfac102</cp:lastModifiedBy>
  <cp:revision>69</cp:revision>
  <dcterms:created xsi:type="dcterms:W3CDTF">2006-08-16T00:00:00Z</dcterms:created>
  <dcterms:modified xsi:type="dcterms:W3CDTF">2016-01-21T03:27:30Z</dcterms:modified>
</cp:coreProperties>
</file>