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1" r:id="rId16"/>
    <p:sldId id="270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B8FC-14B5-4DF2-B4B1-DB1EBD799988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FDE8B0D-270F-43F9-84B4-764EE1853C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B8FC-14B5-4DF2-B4B1-DB1EBD799988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8B0D-270F-43F9-84B4-764EE1853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B8FC-14B5-4DF2-B4B1-DB1EBD799988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8B0D-270F-43F9-84B4-764EE1853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B8FC-14B5-4DF2-B4B1-DB1EBD799988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8B0D-270F-43F9-84B4-764EE1853C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B8FC-14B5-4DF2-B4B1-DB1EBD799988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DE8B0D-270F-43F9-84B4-764EE1853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B8FC-14B5-4DF2-B4B1-DB1EBD799988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8B0D-270F-43F9-84B4-764EE1853C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B8FC-14B5-4DF2-B4B1-DB1EBD799988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8B0D-270F-43F9-84B4-764EE1853C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B8FC-14B5-4DF2-B4B1-DB1EBD799988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8B0D-270F-43F9-84B4-764EE1853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B8FC-14B5-4DF2-B4B1-DB1EBD799988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8B0D-270F-43F9-84B4-764EE1853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B8FC-14B5-4DF2-B4B1-DB1EBD799988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8B0D-270F-43F9-84B4-764EE1853C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B8FC-14B5-4DF2-B4B1-DB1EBD799988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DE8B0D-270F-43F9-84B4-764EE1853C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EB4B8FC-14B5-4DF2-B4B1-DB1EBD799988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FDE8B0D-270F-43F9-84B4-764EE1853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r>
              <a:rPr smtClean="0"/>
              <a:t>xpert Systems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6" charset="0"/>
                <a:cs typeface="Times New Roman" pitchFamily="16" charset="0"/>
              </a:rPr>
              <a:t>PROSPECTOR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It is developed by P E Hart and R O </a:t>
            </a:r>
            <a:r>
              <a:rPr lang="en-US" sz="2200" dirty="0" err="1" smtClean="0"/>
              <a:t>Duda</a:t>
            </a:r>
            <a:r>
              <a:rPr lang="en-US" sz="2200" dirty="0" smtClean="0"/>
              <a:t> in LISP</a:t>
            </a:r>
          </a:p>
          <a:p>
            <a:r>
              <a:rPr lang="en-US" sz="2200" dirty="0" smtClean="0">
                <a:cs typeface="Times New Roman" pitchFamily="16" charset="0"/>
              </a:rPr>
              <a:t>It provides advice on mineral </a:t>
            </a:r>
            <a:r>
              <a:rPr lang="en-US" sz="2200" dirty="0" err="1" smtClean="0">
                <a:cs typeface="Times New Roman" pitchFamily="16" charset="0"/>
              </a:rPr>
              <a:t>exploration.It</a:t>
            </a:r>
            <a:r>
              <a:rPr lang="en-US" sz="2200" dirty="0" smtClean="0">
                <a:cs typeface="Times New Roman" pitchFamily="16" charset="0"/>
              </a:rPr>
              <a:t> provide active consultation on problems of mineral exploration and resource evaluation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>
                <a:cs typeface="Times New Roman" pitchFamily="16" charset="0"/>
              </a:rPr>
              <a:t>Here, each rule contains two confidence estimates.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 smtClean="0">
                <a:cs typeface="Times New Roman" pitchFamily="16" charset="0"/>
              </a:rPr>
              <a:t>The first estimate indicates the extent to which the presence of evidence described in the condition part of rule suggests the validity of rule’s conclusion.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 smtClean="0">
                <a:cs typeface="Times New Roman" pitchFamily="16" charset="0"/>
              </a:rPr>
              <a:t>The second estimate indicates the extent to which the lack of evidence indicates that the conclusion is not valid.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>
                <a:cs typeface="Times New Roman" pitchFamily="16" charset="0"/>
              </a:rPr>
              <a:t>Its rule looks like</a:t>
            </a:r>
          </a:p>
          <a:p>
            <a:endParaRPr lang="en-US" dirty="0"/>
          </a:p>
        </p:txBody>
      </p:sp>
      <p:pic>
        <p:nvPicPr>
          <p:cNvPr id="4" name="Picture 4" descr="Untitl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895600"/>
            <a:ext cx="81375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6" charset="0"/>
                <a:cs typeface="Times New Roman" pitchFamily="16" charset="0"/>
              </a:rPr>
              <a:t>DESIGN ADVISOR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 smtClean="0">
                <a:cs typeface="Times New Roman" pitchFamily="16" charset="0"/>
              </a:rPr>
              <a:t>Developed by robin L Steele, Scott A Richardson and Michel A </a:t>
            </a:r>
            <a:r>
              <a:rPr lang="en-US" sz="2200" dirty="0" err="1" smtClean="0">
                <a:cs typeface="Times New Roman" pitchFamily="16" charset="0"/>
              </a:rPr>
              <a:t>winchell</a:t>
            </a:r>
            <a:endParaRPr lang="en-US" sz="2200" dirty="0" smtClean="0">
              <a:cs typeface="Times New Roman" pitchFamily="16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dirty="0" smtClean="0">
                <a:cs typeface="Times New Roman" pitchFamily="16" charset="0"/>
              </a:rPr>
              <a:t>Its an expert system that critics chip designs. It give advice to chip designer, who can accept or reject the advice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>
                <a:cs typeface="Times New Roman" pitchFamily="16" charset="0"/>
              </a:rPr>
              <a:t>If designer rejects an advice ,system can use </a:t>
            </a:r>
            <a:r>
              <a:rPr lang="en-US" sz="2200" dirty="0" err="1" smtClean="0">
                <a:cs typeface="Times New Roman" pitchFamily="16" charset="0"/>
              </a:rPr>
              <a:t>aa</a:t>
            </a:r>
            <a:r>
              <a:rPr lang="en-US" sz="2200" dirty="0" smtClean="0">
                <a:cs typeface="Times New Roman" pitchFamily="16" charset="0"/>
              </a:rPr>
              <a:t> justification-based truth maintenance to revise its model of circuit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cs typeface="Times New Roman" pitchFamily="16" charset="0"/>
              </a:rPr>
              <a:t>Its rule looks like</a:t>
            </a:r>
          </a:p>
          <a:p>
            <a:pPr algn="just">
              <a:lnSpc>
                <a:spcPct val="150000"/>
              </a:lnSpc>
            </a:pPr>
            <a:endParaRPr lang="en-US" sz="2200" dirty="0" smtClean="0">
              <a:cs typeface="Times New Roman" pitchFamily="16" charset="0"/>
            </a:endParaRPr>
          </a:p>
          <a:p>
            <a:endParaRPr lang="en-US" dirty="0"/>
          </a:p>
        </p:txBody>
      </p:sp>
      <p:pic>
        <p:nvPicPr>
          <p:cNvPr id="4" name="Picture 4" descr="Untitl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4953000"/>
            <a:ext cx="61531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Expert system shells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>
                <a:cs typeface="Times New Roman" pitchFamily="16" charset="0"/>
              </a:rPr>
              <a:t>Expert System is usually built from scratch in </a:t>
            </a:r>
            <a:r>
              <a:rPr lang="en-US" sz="2000" dirty="0" err="1" smtClean="0">
                <a:cs typeface="Times New Roman" pitchFamily="16" charset="0"/>
              </a:rPr>
              <a:t>LISP.But</a:t>
            </a:r>
            <a:r>
              <a:rPr lang="en-US" sz="2000" dirty="0" smtClean="0">
                <a:cs typeface="Times New Roman" pitchFamily="16" charset="0"/>
              </a:rPr>
              <a:t> several systems has a lot of common things.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cs typeface="Times New Roman" pitchFamily="16" charset="0"/>
              </a:rPr>
              <a:t>Most systems have a set of rules combined with interpreter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cs typeface="Times New Roman" pitchFamily="16" charset="0"/>
              </a:rPr>
              <a:t>It is possible to separate interpreter from domain specific knowledge. The resulting interpreter is called shell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cs typeface="Times New Roman" pitchFamily="16" charset="0"/>
              </a:rPr>
              <a:t>New expert system can be built by adding new knowledge corresponding to problem domain</a:t>
            </a:r>
          </a:p>
          <a:p>
            <a:pPr>
              <a:lnSpc>
                <a:spcPct val="120000"/>
              </a:lnSpc>
            </a:pPr>
            <a:r>
              <a:rPr lang="en-US" altLang="en-US" sz="2000" dirty="0" smtClean="0">
                <a:cs typeface="Times New Roman" pitchFamily="16" charset="0"/>
              </a:rPr>
              <a:t>A single expert system shell can be used to build a number of different expert systems.</a:t>
            </a:r>
          </a:p>
          <a:p>
            <a:pPr>
              <a:lnSpc>
                <a:spcPct val="120000"/>
              </a:lnSpc>
            </a:pPr>
            <a:r>
              <a:rPr lang="en-US" altLang="en-US" sz="2000" dirty="0" smtClean="0">
                <a:cs typeface="Times New Roman" pitchFamily="16" charset="0"/>
              </a:rPr>
              <a:t>Expert system shells must provide mechanisms for knowledge representation,   reasoning, explanation and knowledge acquisition</a:t>
            </a:r>
          </a:p>
          <a:p>
            <a:pPr>
              <a:lnSpc>
                <a:spcPct val="120000"/>
              </a:lnSpc>
            </a:pPr>
            <a:r>
              <a:rPr lang="en-US" altLang="en-US" sz="2000" dirty="0" smtClean="0">
                <a:cs typeface="Times New Roman" pitchFamily="16" charset="0"/>
              </a:rPr>
              <a:t>Shells must be easy to integrate and must provide easy to use interface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696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00200" y="533400"/>
            <a:ext cx="6172200" cy="57912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000" u="sng" dirty="0" smtClean="0">
                <a:cs typeface="Times New Roman" pitchFamily="16" charset="0"/>
              </a:rPr>
              <a:t>Knowledge base</a:t>
            </a:r>
            <a:r>
              <a:rPr lang="en-US" altLang="en-US" sz="2000" dirty="0" smtClean="0">
                <a:cs typeface="Times New Roman" pitchFamily="16" charset="0"/>
              </a:rPr>
              <a:t>: database of rules (domain knowledge).</a:t>
            </a:r>
          </a:p>
          <a:p>
            <a:pPr algn="just">
              <a:lnSpc>
                <a:spcPct val="150000"/>
              </a:lnSpc>
            </a:pPr>
            <a:r>
              <a:rPr lang="en-US" altLang="en-US" sz="2000" u="sng" dirty="0" smtClean="0">
                <a:cs typeface="Times New Roman" pitchFamily="16" charset="0"/>
              </a:rPr>
              <a:t>Explanation system</a:t>
            </a:r>
            <a:r>
              <a:rPr lang="en-US" altLang="en-US" sz="2000" dirty="0" smtClean="0">
                <a:cs typeface="Times New Roman" pitchFamily="16" charset="0"/>
              </a:rPr>
              <a:t>: explains the decisions the system makes.</a:t>
            </a:r>
          </a:p>
          <a:p>
            <a:pPr algn="just">
              <a:lnSpc>
                <a:spcPct val="150000"/>
              </a:lnSpc>
            </a:pPr>
            <a:r>
              <a:rPr lang="en-US" altLang="en-US" sz="2000" u="sng" dirty="0" smtClean="0">
                <a:cs typeface="Times New Roman" pitchFamily="16" charset="0"/>
              </a:rPr>
              <a:t>Knowledge base editor</a:t>
            </a:r>
            <a:r>
              <a:rPr lang="en-US" altLang="en-US" sz="2000" dirty="0" smtClean="0">
                <a:cs typeface="Times New Roman" pitchFamily="16" charset="0"/>
              </a:rPr>
              <a:t>: allows the user to edit the information in the knowledge base.</a:t>
            </a:r>
          </a:p>
          <a:p>
            <a:pPr algn="just">
              <a:lnSpc>
                <a:spcPct val="150000"/>
              </a:lnSpc>
            </a:pPr>
            <a:r>
              <a:rPr lang="en-US" altLang="en-US" sz="2000" u="sng" dirty="0" smtClean="0">
                <a:cs typeface="Times New Roman" pitchFamily="16" charset="0"/>
              </a:rPr>
              <a:t>User Interface</a:t>
            </a:r>
            <a:r>
              <a:rPr lang="en-US" altLang="en-US" sz="2000" dirty="0" smtClean="0">
                <a:cs typeface="Times New Roman" pitchFamily="16" charset="0"/>
              </a:rPr>
              <a:t>: the means by which the user interacts with the expert system.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002129" y="1447800"/>
            <a:ext cx="4141871" cy="38862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rgbClr val="000000"/>
                </a:solidFill>
                <a:cs typeface="Times New Roman" pitchFamily="16" charset="0"/>
              </a:rPr>
              <a:t>EMYCIN or Empty MYCIN or Essential MYCIN is a shell derived from MYCIN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rgbClr val="000000"/>
                </a:solidFill>
                <a:cs typeface="Times New Roman" pitchFamily="16" charset="0"/>
              </a:rPr>
              <a:t> Its a domain-independent version of MYCIN that contains all of MYCIN except its knowledge. </a:t>
            </a:r>
            <a:endParaRPr lang="tr-TR" sz="2200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rgbClr val="000000"/>
                </a:solidFill>
                <a:cs typeface="Times New Roman" pitchFamily="16" charset="0"/>
              </a:rPr>
              <a:t>EMYCIN facilitated the development of other expert systems, such as PUFF, an application for the diagnosis of pulmonary problems.</a:t>
            </a:r>
            <a:endParaRPr lang="tr-TR" sz="2200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algn="just">
              <a:lnSpc>
                <a:spcPct val="150000"/>
              </a:lnSpc>
            </a:pPr>
            <a:endParaRPr lang="en-US" altLang="en-US" sz="2000" dirty="0" smtClean="0">
              <a:cs typeface="Times New Roman" pitchFamily="16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altLang="en-US" sz="2900" dirty="0" smtClean="0">
                <a:cs typeface="Times New Roman" pitchFamily="18" charset="0"/>
              </a:rPr>
              <a:t>In order for an expert system to be an effective tool, people must be able to interact with it easily.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2900" dirty="0" smtClean="0">
                <a:cs typeface="Times New Roman" pitchFamily="18" charset="0"/>
              </a:rPr>
              <a:t>To facilitate this interaction, expert system should have the following two capabilities in addition to its underlying task:</a:t>
            </a:r>
          </a:p>
          <a:p>
            <a:pPr marL="514350" indent="-514350">
              <a:lnSpc>
                <a:spcPct val="120000"/>
              </a:lnSpc>
              <a:buNone/>
              <a:defRPr/>
            </a:pPr>
            <a:r>
              <a:rPr lang="en-US" sz="2900" u="sng" dirty="0" smtClean="0">
                <a:cs typeface="Times New Roman" pitchFamily="18" charset="0"/>
              </a:rPr>
              <a:t>1.Explain </a:t>
            </a:r>
            <a:r>
              <a:rPr lang="en-US" sz="2900" u="sng" dirty="0" smtClean="0">
                <a:cs typeface="Times New Roman" pitchFamily="18" charset="0"/>
              </a:rPr>
              <a:t>its reasoning </a:t>
            </a:r>
            <a:r>
              <a:rPr lang="en-US" sz="2900" dirty="0" smtClean="0">
                <a:cs typeface="Times New Roman" pitchFamily="18" charset="0"/>
              </a:rPr>
              <a:t>: </a:t>
            </a:r>
            <a:endParaRPr lang="en-US" sz="2900" dirty="0" smtClean="0">
              <a:cs typeface="Times New Roman" pitchFamily="18" charset="0"/>
            </a:endParaRPr>
          </a:p>
          <a:p>
            <a:pPr marL="514350" indent="-514350">
              <a:lnSpc>
                <a:spcPct val="120000"/>
              </a:lnSpc>
              <a:defRPr/>
            </a:pPr>
            <a:r>
              <a:rPr lang="en-US" sz="2900" dirty="0" smtClean="0">
                <a:cs typeface="Times New Roman" pitchFamily="18" charset="0"/>
              </a:rPr>
              <a:t>People </a:t>
            </a:r>
            <a:r>
              <a:rPr lang="en-US" sz="2900" dirty="0" smtClean="0">
                <a:cs typeface="Times New Roman" pitchFamily="18" charset="0"/>
              </a:rPr>
              <a:t>will not accept results unless they are convinced of the accuracy of the reasoning process that produced the results. </a:t>
            </a:r>
            <a:endParaRPr lang="en-US" sz="2900" dirty="0" smtClean="0">
              <a:cs typeface="Times New Roman" pitchFamily="18" charset="0"/>
            </a:endParaRPr>
          </a:p>
          <a:p>
            <a:pPr marL="514350" indent="-514350">
              <a:lnSpc>
                <a:spcPct val="120000"/>
              </a:lnSpc>
              <a:defRPr/>
            </a:pPr>
            <a:r>
              <a:rPr lang="en-US" sz="2900" dirty="0" smtClean="0">
                <a:cs typeface="Times New Roman" pitchFamily="18" charset="0"/>
              </a:rPr>
              <a:t>Reasoning process must proceed in understandable way and enough meta knowledge must be available to generate explanations</a:t>
            </a:r>
            <a:endParaRPr lang="en-US" sz="2900" dirty="0" smtClean="0">
              <a:cs typeface="Times New Roman" pitchFamily="18" charset="0"/>
            </a:endParaRPr>
          </a:p>
          <a:p>
            <a:pPr marL="514350" indent="-514350">
              <a:lnSpc>
                <a:spcPct val="120000"/>
              </a:lnSpc>
              <a:buNone/>
              <a:defRPr/>
            </a:pPr>
            <a:r>
              <a:rPr lang="en-US" sz="2900" u="sng" dirty="0" smtClean="0">
                <a:cs typeface="Times New Roman" pitchFamily="16" charset="0"/>
              </a:rPr>
              <a:t>2. Acquire </a:t>
            </a:r>
            <a:r>
              <a:rPr lang="en-US" sz="2900" u="sng" dirty="0" smtClean="0">
                <a:cs typeface="Times New Roman" pitchFamily="16" charset="0"/>
              </a:rPr>
              <a:t>new knowledge and modifications of old knowledge: </a:t>
            </a:r>
            <a:r>
              <a:rPr lang="en-US" sz="2900" dirty="0" smtClean="0">
                <a:cs typeface="Times New Roman" pitchFamily="16" charset="0"/>
              </a:rPr>
              <a:t> </a:t>
            </a:r>
            <a:endParaRPr lang="en-US" sz="2900" dirty="0" smtClean="0">
              <a:cs typeface="Times New Roman" pitchFamily="16" charset="0"/>
            </a:endParaRPr>
          </a:p>
          <a:p>
            <a:pPr marL="514350" indent="-514350">
              <a:lnSpc>
                <a:spcPct val="120000"/>
              </a:lnSpc>
              <a:defRPr/>
            </a:pPr>
            <a:r>
              <a:rPr lang="en-US" sz="2900" dirty="0" smtClean="0">
                <a:cs typeface="Times New Roman" pitchFamily="16" charset="0"/>
              </a:rPr>
              <a:t>Expert </a:t>
            </a:r>
            <a:r>
              <a:rPr lang="en-US" sz="2900" dirty="0" smtClean="0">
                <a:cs typeface="Times New Roman" pitchFamily="16" charset="0"/>
              </a:rPr>
              <a:t>systems derive their power from the richness of the knowledge bases they exploit. Hence it should be complete and accurate. </a:t>
            </a:r>
            <a:endParaRPr lang="en-US" sz="2900" dirty="0" smtClean="0">
              <a:cs typeface="Times New Roman" pitchFamily="16" charset="0"/>
            </a:endParaRPr>
          </a:p>
          <a:p>
            <a:pPr marL="514350" indent="-514350">
              <a:lnSpc>
                <a:spcPct val="120000"/>
              </a:lnSpc>
              <a:defRPr/>
            </a:pPr>
            <a:r>
              <a:rPr lang="en-US" sz="2900" dirty="0" smtClean="0">
                <a:cs typeface="Times New Roman" pitchFamily="16" charset="0"/>
              </a:rPr>
              <a:t>One </a:t>
            </a:r>
            <a:r>
              <a:rPr lang="en-US" sz="2900" dirty="0" smtClean="0">
                <a:cs typeface="Times New Roman" pitchFamily="16" charset="0"/>
              </a:rPr>
              <a:t>way to get the knowledge is through interaction with </a:t>
            </a:r>
            <a:r>
              <a:rPr lang="en-US" sz="2900" dirty="0" smtClean="0">
                <a:cs typeface="Times New Roman" pitchFamily="16" charset="0"/>
              </a:rPr>
              <a:t>human expert, </a:t>
            </a:r>
            <a:r>
              <a:rPr lang="en-US" altLang="en-US" sz="2900" dirty="0" smtClean="0">
                <a:cs typeface="Times New Roman" pitchFamily="16" charset="0"/>
              </a:rPr>
              <a:t>another </a:t>
            </a:r>
            <a:r>
              <a:rPr lang="en-US" altLang="en-US" sz="2900" dirty="0" smtClean="0">
                <a:cs typeface="Times New Roman" pitchFamily="16" charset="0"/>
              </a:rPr>
              <a:t>way is to have program learn expert behavior from raw data.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AutoNum type="alphaLcParenR"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charset="0"/>
              <a:buAutoNum type="alphaLcParenR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2000" dirty="0" smtClean="0">
                <a:cs typeface="Times New Roman" pitchFamily="16" charset="0"/>
              </a:rPr>
              <a:t>TEIRESIAS was the first program to support explanation and knowledge acquisition.</a:t>
            </a:r>
          </a:p>
          <a:p>
            <a:pPr algn="just"/>
            <a:r>
              <a:rPr lang="en-US" altLang="en-US" sz="2000" dirty="0" smtClean="0">
                <a:cs typeface="Times New Roman" pitchFamily="16" charset="0"/>
              </a:rPr>
              <a:t>It is developed by Randall Davis and is written in INTERLISP</a:t>
            </a:r>
          </a:p>
          <a:p>
            <a:pPr algn="just"/>
            <a:r>
              <a:rPr lang="en-US" altLang="en-US" sz="2000" dirty="0" smtClean="0">
                <a:cs typeface="Times New Roman" pitchFamily="16" charset="0"/>
              </a:rPr>
              <a:t>TEIRESIAS served as the front end for the MYCIN expert system.</a:t>
            </a:r>
          </a:p>
          <a:p>
            <a:pPr algn="just"/>
            <a:r>
              <a:rPr lang="en-US" altLang="en-US" sz="2000" dirty="0" smtClean="0">
                <a:cs typeface="Times New Roman" pitchFamily="16" charset="0"/>
              </a:rPr>
              <a:t>Program asks for information to  continue reasoning. doctor wants to know why the </a:t>
            </a:r>
            <a:r>
              <a:rPr lang="en-US" altLang="en-US" sz="2000" dirty="0" err="1" smtClean="0">
                <a:cs typeface="Times New Roman" pitchFamily="16" charset="0"/>
              </a:rPr>
              <a:t>pgm</a:t>
            </a:r>
            <a:r>
              <a:rPr lang="en-US" altLang="en-US" sz="2000" dirty="0" smtClean="0">
                <a:cs typeface="Times New Roman" pitchFamily="16" charset="0"/>
              </a:rPr>
              <a:t>  wants that information and later asks how the </a:t>
            </a:r>
            <a:r>
              <a:rPr lang="en-US" altLang="en-US" sz="2000" dirty="0" err="1" smtClean="0">
                <a:cs typeface="Times New Roman" pitchFamily="16" charset="0"/>
              </a:rPr>
              <a:t>pgm</a:t>
            </a:r>
            <a:r>
              <a:rPr lang="en-US" altLang="en-US" sz="2000" dirty="0" smtClean="0">
                <a:cs typeface="Times New Roman" pitchFamily="16" charset="0"/>
              </a:rPr>
              <a:t> arrived at a conclusion that it claimed</a:t>
            </a:r>
          </a:p>
          <a:p>
            <a:pPr algn="just"/>
            <a:r>
              <a:rPr lang="en-US" altLang="en-US" sz="2000" dirty="0" smtClean="0">
                <a:cs typeface="Times New Roman" pitchFamily="16" charset="0"/>
              </a:rPr>
              <a:t>Questions were answered using goal tree and backward reasoning</a:t>
            </a:r>
          </a:p>
          <a:p>
            <a:pPr algn="just"/>
            <a:r>
              <a:rPr lang="en-US" sz="2000" dirty="0" smtClean="0">
                <a:cs typeface="Times New Roman" pitchFamily="16" charset="0"/>
              </a:rPr>
              <a:t>The production system model is very general. So, it fails to provide all explanations that a human wants. TEIRESIAS-MYCIN just answers questions “why” and “how”.</a:t>
            </a:r>
            <a:endParaRPr lang="en-US" altLang="en-US" sz="2000" dirty="0" smtClean="0">
              <a:cs typeface="Times New Roman" pitchFamily="16" charset="0"/>
            </a:endParaRPr>
          </a:p>
          <a:p>
            <a:pPr algn="just"/>
            <a:r>
              <a:rPr lang="en-US" altLang="en-US" sz="2000" dirty="0" smtClean="0">
                <a:cs typeface="Times New Roman" pitchFamily="16" charset="0"/>
              </a:rPr>
              <a:t> A fragment of a TEIRESIAS-MYCIN conversation with a user  (a doctor) is shown below: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905000" y="838200"/>
            <a:ext cx="5334000" cy="51816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itchFamily="16" charset="0"/>
                <a:cs typeface="Times New Roman" pitchFamily="16" charset="0"/>
              </a:rPr>
              <a:t>Expert system solve problems normally solved by human experts</a:t>
            </a:r>
          </a:p>
          <a:p>
            <a:r>
              <a:rPr lang="en-US" sz="2400" dirty="0" smtClean="0">
                <a:latin typeface="Times New Roman" pitchFamily="16" charset="0"/>
                <a:cs typeface="Times New Roman" pitchFamily="16" charset="0"/>
              </a:rPr>
              <a:t>These are highly domain  specific</a:t>
            </a:r>
          </a:p>
          <a:p>
            <a:r>
              <a:rPr lang="en-US" sz="2400" dirty="0" smtClean="0">
                <a:latin typeface="Times New Roman" pitchFamily="16" charset="0"/>
                <a:cs typeface="Times New Roman" pitchFamily="16" charset="0"/>
              </a:rPr>
              <a:t>To solve expert level problems, expert system need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6" charset="0"/>
                <a:cs typeface="Times New Roman" pitchFamily="16" charset="0"/>
              </a:rPr>
              <a:t>Access to substantial knowledge 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6" charset="0"/>
                <a:cs typeface="Times New Roman" pitchFamily="16" charset="0"/>
              </a:rPr>
              <a:t>Use of one or more reasoning mechanisms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6" charset="0"/>
                <a:cs typeface="Times New Roman" pitchFamily="16" charset="0"/>
              </a:rPr>
              <a:t>Mechanism for explanation</a:t>
            </a: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cs typeface="Times New Roman" pitchFamily="16" charset="0"/>
              </a:rPr>
              <a:t>SALT is a knowledge acquisition </a:t>
            </a:r>
            <a:r>
              <a:rPr lang="en-US" sz="2000" dirty="0" err="1" smtClean="0">
                <a:cs typeface="Times New Roman" pitchFamily="16" charset="0"/>
              </a:rPr>
              <a:t>pgm</a:t>
            </a:r>
            <a:r>
              <a:rPr lang="en-US" sz="2000" dirty="0" smtClean="0">
                <a:cs typeface="Times New Roman" pitchFamily="16" charset="0"/>
              </a:rPr>
              <a:t> developed by Sandra Marcus and John McDermott</a:t>
            </a:r>
          </a:p>
          <a:p>
            <a:r>
              <a:rPr lang="en-US" sz="2000" dirty="0" smtClean="0">
                <a:cs typeface="Times New Roman" pitchFamily="16" charset="0"/>
              </a:rPr>
              <a:t>It is used to built expert systems that design artifacts </a:t>
            </a:r>
            <a:r>
              <a:rPr lang="en-US" sz="2000" dirty="0" err="1" smtClean="0">
                <a:cs typeface="Times New Roman" pitchFamily="16" charset="0"/>
              </a:rPr>
              <a:t>ans</a:t>
            </a:r>
            <a:r>
              <a:rPr lang="en-US" sz="2000" dirty="0" smtClean="0">
                <a:cs typeface="Times New Roman" pitchFamily="16" charset="0"/>
              </a:rPr>
              <a:t> </a:t>
            </a:r>
            <a:r>
              <a:rPr lang="en-US" sz="2000" dirty="0" err="1" smtClean="0">
                <a:cs typeface="Times New Roman" pitchFamily="16" charset="0"/>
              </a:rPr>
              <a:t>consturct</a:t>
            </a:r>
            <a:r>
              <a:rPr lang="en-US" sz="2000" dirty="0" smtClean="0">
                <a:cs typeface="Times New Roman" pitchFamily="16" charset="0"/>
              </a:rPr>
              <a:t> schedule through ‘propose and revise strategy’</a:t>
            </a:r>
          </a:p>
          <a:p>
            <a:r>
              <a:rPr lang="en-US" sz="2000" dirty="0" smtClean="0">
                <a:cs typeface="Times New Roman" pitchFamily="16" charset="0"/>
              </a:rPr>
              <a:t>SALT is capable of answering additional questions like “why-not” and “what-if”</a:t>
            </a:r>
          </a:p>
          <a:p>
            <a:r>
              <a:rPr lang="en-US" sz="2000" dirty="0" smtClean="0"/>
              <a:t>A human might ask such questions to locate incorrect or missing knowledge in system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dirty="0" smtClean="0">
                <a:cs typeface="Times New Roman" pitchFamily="16" charset="0"/>
              </a:rPr>
              <a:t>In building expert </a:t>
            </a:r>
            <a:r>
              <a:rPr lang="en-US" sz="2000" dirty="0" err="1" smtClean="0">
                <a:cs typeface="Times New Roman" pitchFamily="16" charset="0"/>
              </a:rPr>
              <a:t>systems,a</a:t>
            </a:r>
            <a:r>
              <a:rPr lang="en-US" sz="2000" dirty="0" smtClean="0">
                <a:cs typeface="Times New Roman" pitchFamily="16" charset="0"/>
              </a:rPr>
              <a:t> knowledge engineer collect expert knowledge and it is translated into </a:t>
            </a:r>
            <a:r>
              <a:rPr lang="en-US" sz="2000" dirty="0" err="1" smtClean="0">
                <a:cs typeface="Times New Roman" pitchFamily="16" charset="0"/>
              </a:rPr>
              <a:t>rules.,then</a:t>
            </a:r>
            <a:r>
              <a:rPr lang="en-US" sz="2000" dirty="0" smtClean="0">
                <a:cs typeface="Times New Roman" pitchFamily="16" charset="0"/>
              </a:rPr>
              <a:t> it is iteratively refined</a:t>
            </a:r>
          </a:p>
          <a:p>
            <a:pPr algn="just"/>
            <a:r>
              <a:rPr lang="en-US" sz="2000" dirty="0" smtClean="0">
                <a:cs typeface="Times New Roman" pitchFamily="16" charset="0"/>
              </a:rPr>
              <a:t>There are many programs that interact with domain experts to extract expert knowledge efficiently.</a:t>
            </a:r>
          </a:p>
          <a:p>
            <a:pPr algn="just"/>
            <a:r>
              <a:rPr lang="en-US" sz="2000" dirty="0" smtClean="0">
                <a:cs typeface="Times New Roman" pitchFamily="16" charset="0"/>
              </a:rPr>
              <a:t>Knowledge acquisition is more useful in </a:t>
            </a:r>
            <a:r>
              <a:rPr lang="en-US" sz="2000" smtClean="0">
                <a:cs typeface="Times New Roman" pitchFamily="16" charset="0"/>
              </a:rPr>
              <a:t>particular domains</a:t>
            </a:r>
            <a:endParaRPr lang="en-US" sz="2000" dirty="0" smtClean="0">
              <a:cs typeface="Times New Roman" pitchFamily="16" charset="0"/>
            </a:endParaRPr>
          </a:p>
          <a:p>
            <a:pPr algn="just"/>
            <a:r>
              <a:rPr lang="en-US" sz="2000" dirty="0" smtClean="0">
                <a:cs typeface="Times New Roman" pitchFamily="16" charset="0"/>
              </a:rPr>
              <a:t>These programs provide support for the following activities:</a:t>
            </a:r>
          </a:p>
          <a:p>
            <a:pPr lvl="1" algn="just"/>
            <a:r>
              <a:rPr lang="en-US" sz="2000" dirty="0" smtClean="0">
                <a:cs typeface="Times New Roman" pitchFamily="16" charset="0"/>
              </a:rPr>
              <a:t>Entering knowledge.</a:t>
            </a:r>
          </a:p>
          <a:p>
            <a:pPr lvl="1" algn="just"/>
            <a:r>
              <a:rPr lang="en-US" sz="2000" dirty="0" smtClean="0">
                <a:cs typeface="Times New Roman" pitchFamily="16" charset="0"/>
              </a:rPr>
              <a:t>Maintaining knowledge base consistency. </a:t>
            </a:r>
          </a:p>
          <a:p>
            <a:pPr lvl="1" algn="just"/>
            <a:r>
              <a:rPr lang="en-US" sz="2000" dirty="0" smtClean="0">
                <a:cs typeface="Times New Roman" pitchFamily="16" charset="0"/>
              </a:rPr>
              <a:t>Ensuring knowledge base completeness. </a:t>
            </a:r>
          </a:p>
          <a:p>
            <a:pPr algn="just"/>
            <a:r>
              <a:rPr lang="en-US" sz="2000" dirty="0" smtClean="0">
                <a:cs typeface="Times New Roman" pitchFamily="16" charset="0"/>
              </a:rPr>
              <a:t>There are two ways to get domain knowledge</a:t>
            </a:r>
          </a:p>
          <a:p>
            <a:pPr lvl="1" algn="just"/>
            <a:r>
              <a:rPr lang="en-US" sz="2000" dirty="0" smtClean="0">
                <a:cs typeface="Times New Roman" pitchFamily="16" charset="0"/>
              </a:rPr>
              <a:t>One way to get the knowledge is through interaction with human expert.</a:t>
            </a:r>
          </a:p>
          <a:p>
            <a:pPr lvl="1" algn="just"/>
            <a:r>
              <a:rPr lang="en-US" altLang="en-US" sz="2000" dirty="0" smtClean="0">
                <a:cs typeface="Times New Roman" pitchFamily="16" charset="0"/>
              </a:rPr>
              <a:t>To have program learn expert behavior from raw data.</a:t>
            </a:r>
            <a:endParaRPr 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Knowledge acquisition tool developed by Larry J </a:t>
            </a:r>
            <a:r>
              <a:rPr lang="en-US" sz="2800" dirty="0" err="1" smtClean="0"/>
              <a:t>Eshelman</a:t>
            </a:r>
            <a:r>
              <a:rPr lang="en-US" sz="2800" dirty="0" smtClean="0"/>
              <a:t> and </a:t>
            </a:r>
            <a:r>
              <a:rPr lang="en-US" sz="2800" dirty="0" smtClean="0">
                <a:cs typeface="Times New Roman" pitchFamily="16" charset="0"/>
              </a:rPr>
              <a:t>John </a:t>
            </a:r>
            <a:r>
              <a:rPr lang="en-US" sz="2800" dirty="0" smtClean="0">
                <a:cs typeface="Times New Roman" pitchFamily="16" charset="0"/>
              </a:rPr>
              <a:t>McDermott</a:t>
            </a:r>
          </a:p>
          <a:p>
            <a:r>
              <a:rPr lang="en-US" sz="2800" dirty="0" smtClean="0">
                <a:cs typeface="Times New Roman" pitchFamily="16" charset="0"/>
              </a:rPr>
              <a:t>It’s a system for heuristic classification problem, such as diagnosing diseases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cs typeface="Times New Roman" pitchFamily="16" charset="0"/>
              </a:rPr>
              <a:t>An expert system produced by MOLE accepts input data, comes up with a set of explanations or classifications that cover(or explain) the data, then uses differentiating knowledge to determine which one is the best. The process is iterative.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cs typeface="Times New Roman" pitchFamily="16" charset="0"/>
              </a:rPr>
              <a:t>MOLE interacts with a domain expert to produce a knowledge base that a system called </a:t>
            </a:r>
            <a:r>
              <a:rPr lang="en-US" sz="2800" dirty="0" smtClean="0">
                <a:cs typeface="Times New Roman" pitchFamily="16" charset="0"/>
              </a:rPr>
              <a:t>MOLE-performance </a:t>
            </a:r>
            <a:r>
              <a:rPr lang="en-US" sz="2800" dirty="0" smtClean="0">
                <a:cs typeface="Times New Roman" pitchFamily="16" charset="0"/>
              </a:rPr>
              <a:t>uses to solve problems.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>
              <a:defRPr/>
            </a:pPr>
            <a:r>
              <a:rPr lang="en-US" sz="2000" dirty="0" smtClean="0">
                <a:cs typeface="Times New Roman" pitchFamily="18" charset="0"/>
              </a:rPr>
              <a:t>The acquisition proceeds through several steps:</a:t>
            </a:r>
          </a:p>
          <a:p>
            <a:pPr marL="971550" lvl="1" indent="-514350" algn="just">
              <a:buFont typeface="Arial" charset="0"/>
              <a:buAutoNum type="arabicPeriod"/>
              <a:defRPr/>
            </a:pPr>
            <a:r>
              <a:rPr lang="en-US" sz="2000" u="sng" dirty="0" smtClean="0">
                <a:cs typeface="Times New Roman" pitchFamily="18" charset="0"/>
              </a:rPr>
              <a:t>Initial Knowledge base construction:</a:t>
            </a:r>
            <a:r>
              <a:rPr lang="en-US" sz="2000" dirty="0" smtClean="0">
                <a:cs typeface="Times New Roman" pitchFamily="18" charset="0"/>
              </a:rPr>
              <a:t> MOLE asks the expert to list common experts  or complaints that might require diagnosis. For each symptom MOLE prompts for a list of possible explanations. It keeps on seeking higher level explanation until comes up with a set of ultimate causes. </a:t>
            </a:r>
          </a:p>
          <a:p>
            <a:pPr marL="914400" lvl="1" indent="-457200" algn="just">
              <a:buFont typeface="Arial" charset="0"/>
              <a:buAutoNum type="arabicPeriod"/>
              <a:defRPr/>
            </a:pPr>
            <a:r>
              <a:rPr lang="en-US" sz="2000" u="sng" dirty="0" smtClean="0">
                <a:cs typeface="Times New Roman" pitchFamily="18" charset="0"/>
              </a:rPr>
              <a:t>Refinement of the knowledge base:</a:t>
            </a:r>
            <a:r>
              <a:rPr lang="en-US" sz="2000" dirty="0" smtClean="0">
                <a:cs typeface="Times New Roman" pitchFamily="18" charset="0"/>
              </a:rPr>
              <a:t>  MOLE tries to identify the weakness of the knowledge base. One approach is to find holes and prompt the expert to fill them. It is difficult to know whether a knowledge base is complete, so MOLE lets expert watch MOLE-p solving problems. Whenever MOLE-p makes a wrong diagnosis, the expert adds new knowledge</a:t>
            </a:r>
            <a:endParaRPr lang="en-US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cs typeface="Times New Roman" pitchFamily="16" charset="0"/>
              </a:rPr>
              <a:t>SALT is a knowledge acquisition </a:t>
            </a:r>
            <a:r>
              <a:rPr lang="en-US" sz="2000" dirty="0" err="1" smtClean="0">
                <a:cs typeface="Times New Roman" pitchFamily="16" charset="0"/>
              </a:rPr>
              <a:t>pgm</a:t>
            </a:r>
            <a:r>
              <a:rPr lang="en-US" sz="2000" dirty="0" smtClean="0">
                <a:cs typeface="Times New Roman" pitchFamily="16" charset="0"/>
              </a:rPr>
              <a:t> developed by Sandra Marcus and John McDermott</a:t>
            </a:r>
          </a:p>
          <a:p>
            <a:r>
              <a:rPr lang="en-US" sz="2000" dirty="0" smtClean="0">
                <a:cs typeface="Times New Roman" pitchFamily="16" charset="0"/>
              </a:rPr>
              <a:t>It is used to built expert systems that design artifacts </a:t>
            </a:r>
            <a:r>
              <a:rPr lang="en-US" sz="2000" dirty="0" err="1" smtClean="0">
                <a:cs typeface="Times New Roman" pitchFamily="16" charset="0"/>
              </a:rPr>
              <a:t>ans</a:t>
            </a:r>
            <a:r>
              <a:rPr lang="en-US" sz="2000" dirty="0" smtClean="0">
                <a:cs typeface="Times New Roman" pitchFamily="16" charset="0"/>
              </a:rPr>
              <a:t> </a:t>
            </a:r>
            <a:r>
              <a:rPr lang="en-US" sz="2000" dirty="0" err="1" smtClean="0">
                <a:cs typeface="Times New Roman" pitchFamily="16" charset="0"/>
              </a:rPr>
              <a:t>consturct</a:t>
            </a:r>
            <a:r>
              <a:rPr lang="en-US" sz="2000" dirty="0" smtClean="0">
                <a:cs typeface="Times New Roman" pitchFamily="16" charset="0"/>
              </a:rPr>
              <a:t> schedule through ‘propose and revise strategy’</a:t>
            </a:r>
          </a:p>
          <a:p>
            <a:pPr algn="just"/>
            <a:r>
              <a:rPr lang="en-US" sz="2000" dirty="0" smtClean="0">
                <a:cs typeface="Times New Roman" pitchFamily="16" charset="0"/>
              </a:rPr>
              <a:t>The </a:t>
            </a:r>
            <a:r>
              <a:rPr lang="en-US" sz="2000" dirty="0" smtClean="0">
                <a:cs typeface="Times New Roman" pitchFamily="16" charset="0"/>
              </a:rPr>
              <a:t>system first proposes an extension to the current design. Then it checks whether the extension violates any global or local constraints. Constraint violations are fixed and the process repeats</a:t>
            </a:r>
            <a:r>
              <a:rPr lang="en-US" sz="2000" dirty="0" smtClean="0">
                <a:cs typeface="Times New Roman" pitchFamily="16" charset="0"/>
              </a:rPr>
              <a:t>.</a:t>
            </a:r>
          </a:p>
          <a:p>
            <a:pPr algn="just"/>
            <a:r>
              <a:rPr lang="en-US" sz="2000" dirty="0" smtClean="0">
                <a:cs typeface="Times New Roman" pitchFamily="16" charset="0"/>
              </a:rPr>
              <a:t>Domain experts must list overall design constraints, but they need not be so good at explaining how to arrive at global solutions.</a:t>
            </a:r>
          </a:p>
          <a:p>
            <a:pPr algn="just"/>
            <a:r>
              <a:rPr lang="en-US" sz="2000" dirty="0" smtClean="0">
                <a:cs typeface="Times New Roman" pitchFamily="16" charset="0"/>
              </a:rPr>
              <a:t>An expert can watch problem solving system and can override system’s decision</a:t>
            </a:r>
          </a:p>
          <a:p>
            <a:pPr algn="just">
              <a:lnSpc>
                <a:spcPct val="150000"/>
              </a:lnSpc>
            </a:pPr>
            <a:endParaRPr lang="en-US" dirty="0" smtClean="0">
              <a:latin typeface="Times New Roman" pitchFamily="16" charset="0"/>
              <a:cs typeface="Times New Roman" pitchFamily="16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smtClean="0"/>
              <a:t>SALT builds a dependency network as it converses with the expert.</a:t>
            </a:r>
          </a:p>
          <a:p>
            <a:r>
              <a:rPr lang="en-US" sz="2000" dirty="0" smtClean="0"/>
              <a:t>Each node represents a parameter whose value must be acquired or generated.</a:t>
            </a:r>
          </a:p>
          <a:p>
            <a:r>
              <a:rPr lang="en-US" sz="2000" dirty="0" smtClean="0"/>
              <a:t>There are 3 kinds of links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Contributes to (generate value for parameters)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Constraints (rules out certain </a:t>
            </a:r>
            <a:r>
              <a:rPr lang="en-US" sz="2000" dirty="0" smtClean="0"/>
              <a:t>value for parameters</a:t>
            </a:r>
            <a:r>
              <a:rPr lang="en-US" sz="2000" dirty="0" smtClean="0"/>
              <a:t>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Suggests revision of ( fix constraint violation)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DENDRAL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First program to use learning techniques to construct rules for an expert system automatically.</a:t>
            </a:r>
          </a:p>
          <a:p>
            <a:r>
              <a:rPr lang="en-US" sz="2000" dirty="0" smtClean="0"/>
              <a:t>It build rules to be used by DENDRAL ,whose job was to determine the structure of complex chemical compounds.</a:t>
            </a:r>
          </a:p>
          <a:p>
            <a:r>
              <a:rPr lang="en-US" sz="2000" dirty="0" smtClean="0"/>
              <a:t>DENDRAL</a:t>
            </a:r>
            <a:r>
              <a:rPr lang="en-US" sz="2000" dirty="0" smtClean="0"/>
              <a:t> </a:t>
            </a:r>
            <a:r>
              <a:rPr lang="en-US" sz="2000" dirty="0" smtClean="0"/>
              <a:t>help </a:t>
            </a:r>
            <a:r>
              <a:rPr lang="en-US" sz="2000" dirty="0" smtClean="0"/>
              <a:t>organic chemists</a:t>
            </a:r>
            <a:r>
              <a:rPr lang="en-US" sz="2000" dirty="0" smtClean="0"/>
              <a:t> in identifying unknown organic molecules, by analyzing their </a:t>
            </a:r>
            <a:r>
              <a:rPr lang="en-US" sz="2000" dirty="0" smtClean="0"/>
              <a:t>mass spectra</a:t>
            </a:r>
            <a:r>
              <a:rPr lang="en-US" sz="2000" dirty="0" smtClean="0"/>
              <a:t> and using knowledge of chemistry.</a:t>
            </a:r>
            <a:endParaRPr lang="en-US" sz="2000" dirty="0" smtClean="0"/>
          </a:p>
          <a:p>
            <a:r>
              <a:rPr lang="en-US" sz="2000" dirty="0" smtClean="0"/>
              <a:t>META DENDRAL was able to induce its rules based on a set of mass spectrometry data, it was then able to identify molecular structures with very high accuracy.</a:t>
            </a:r>
          </a:p>
          <a:p>
            <a:r>
              <a:rPr lang="en-US" sz="2000" dirty="0" smtClean="0"/>
              <a:t>META </a:t>
            </a:r>
            <a:r>
              <a:rPr lang="en-US" sz="2000" dirty="0" smtClean="0"/>
              <a:t>DENDRAL uses Version space algorithm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Architecture of expert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81400" y="1752600"/>
            <a:ext cx="685800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User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0" y="2895600"/>
            <a:ext cx="1752600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User interface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4038600"/>
            <a:ext cx="1752600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Knowledge base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29200" y="4038600"/>
            <a:ext cx="1752600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Inference engine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 rot="5400000">
            <a:off x="3537466" y="2508766"/>
            <a:ext cx="7736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819400" y="4343400"/>
            <a:ext cx="2209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hape 42"/>
          <p:cNvCxnSpPr>
            <a:stCxn id="7" idx="3"/>
          </p:cNvCxnSpPr>
          <p:nvPr/>
        </p:nvCxnSpPr>
        <p:spPr>
          <a:xfrm flipV="1">
            <a:off x="2819400" y="3276600"/>
            <a:ext cx="838200" cy="9466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51"/>
          <p:cNvCxnSpPr>
            <a:endCxn id="8" idx="1"/>
          </p:cNvCxnSpPr>
          <p:nvPr/>
        </p:nvCxnSpPr>
        <p:spPr>
          <a:xfrm rot="16200000" flipH="1">
            <a:off x="4174867" y="3368933"/>
            <a:ext cx="946666" cy="762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286000" y="3581400"/>
            <a:ext cx="153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Facts,queries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267200" y="35052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Advice,consultation,justificaton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04800"/>
            <a:ext cx="7772400" cy="5715000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800" dirty="0" smtClean="0">
                <a:cs typeface="Times New Roman" pitchFamily="16" charset="0"/>
              </a:rPr>
              <a:t>User interface</a:t>
            </a:r>
          </a:p>
          <a:p>
            <a:pPr lvl="1" algn="just"/>
            <a:r>
              <a:rPr lang="en-US" dirty="0" smtClean="0">
                <a:cs typeface="Times New Roman" pitchFamily="16" charset="0"/>
              </a:rPr>
              <a:t>Allows user to enter rules and facts about a particular situation and ask questions to the system.</a:t>
            </a:r>
          </a:p>
          <a:p>
            <a:pPr lvl="1" algn="just"/>
            <a:r>
              <a:rPr lang="en-US" dirty="0" smtClean="0">
                <a:cs typeface="Times New Roman" pitchFamily="16" charset="0"/>
              </a:rPr>
              <a:t>Provide responses to user requests.</a:t>
            </a:r>
          </a:p>
          <a:p>
            <a:pPr lvl="1" algn="just"/>
            <a:r>
              <a:rPr lang="en-US" dirty="0" smtClean="0">
                <a:cs typeface="Times New Roman" pitchFamily="16" charset="0"/>
              </a:rPr>
              <a:t>Supports all other communication between system and user.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cs typeface="Times New Roman" pitchFamily="16" charset="0"/>
              </a:rPr>
              <a:t>Knowledge base </a:t>
            </a:r>
          </a:p>
          <a:p>
            <a:pPr lvl="1" algn="just"/>
            <a:r>
              <a:rPr lang="en-US" dirty="0" smtClean="0">
                <a:cs typeface="Times New Roman" pitchFamily="16" charset="0"/>
              </a:rPr>
              <a:t>Developed by experts in the area.</a:t>
            </a:r>
          </a:p>
          <a:p>
            <a:pPr lvl="1" algn="just"/>
            <a:r>
              <a:rPr lang="en-US" dirty="0" smtClean="0">
                <a:cs typeface="Times New Roman" pitchFamily="16" charset="0"/>
              </a:rPr>
              <a:t>Data in the form of rules.</a:t>
            </a:r>
          </a:p>
          <a:p>
            <a:pPr lvl="1" algn="just"/>
            <a:r>
              <a:rPr lang="en-US" dirty="0" smtClean="0">
                <a:cs typeface="Times New Roman" pitchFamily="16" charset="0"/>
              </a:rPr>
              <a:t>Is updated regularly so that system provides most relevant and complete assistance to the user – knowledge acquisition module.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cs typeface="Times New Roman" pitchFamily="16" charset="0"/>
              </a:rPr>
              <a:t>Inference Engine</a:t>
            </a:r>
          </a:p>
          <a:p>
            <a:pPr lvl="1" algn="just"/>
            <a:r>
              <a:rPr lang="en-US" dirty="0" smtClean="0">
                <a:cs typeface="Times New Roman" pitchFamily="16" charset="0"/>
              </a:rPr>
              <a:t>Uses rules provided by Knowledge base and the user to infer new facts.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533400"/>
            <a:ext cx="7772400" cy="5486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cs typeface="Times New Roman" pitchFamily="18" charset="0"/>
              </a:rPr>
              <a:t>Representing and Using Domain Knowledge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cs typeface="Times New Roman" pitchFamily="16" charset="0"/>
              </a:rPr>
              <a:t>Most widely used way for representing knowledge is a Set of production rules of the form if-then, which is often coupled with a frame system that defines the object that occur in the rules</a:t>
            </a:r>
          </a:p>
          <a:p>
            <a:pPr>
              <a:buNone/>
            </a:pPr>
            <a:endParaRPr lang="en-US" sz="2000" dirty="0" smtClean="0">
              <a:cs typeface="Times New Roman" pitchFamily="16" charset="0"/>
            </a:endParaRPr>
          </a:p>
          <a:p>
            <a:r>
              <a:rPr lang="en-US" sz="2400" dirty="0" smtClean="0">
                <a:cs typeface="Times New Roman" pitchFamily="16" charset="0"/>
              </a:rPr>
              <a:t>Reasoning with the Knowledge</a:t>
            </a:r>
          </a:p>
          <a:p>
            <a:pPr>
              <a:defRPr/>
            </a:pPr>
            <a:r>
              <a:rPr lang="en-US" sz="2000" dirty="0" smtClean="0">
                <a:cs typeface="Times New Roman" pitchFamily="16" charset="0"/>
              </a:rPr>
              <a:t>Expert System represent  knowledge in a rule format. Hence also known as Rule-Based Expert System.</a:t>
            </a:r>
          </a:p>
          <a:p>
            <a:pPr>
              <a:defRPr/>
            </a:pPr>
            <a:r>
              <a:rPr lang="en-US" sz="2000" dirty="0" smtClean="0">
                <a:cs typeface="Times New Roman" pitchFamily="16" charset="0"/>
              </a:rPr>
              <a:t>Some reasoning mechanisms: 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 smtClean="0">
                <a:cs typeface="Times New Roman" pitchFamily="16" charset="0"/>
              </a:rPr>
              <a:t>Forward chaining (R1)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 smtClean="0">
                <a:cs typeface="Times New Roman" pitchFamily="16" charset="0"/>
              </a:rPr>
              <a:t> backward chaining(MYCIN)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 smtClean="0">
                <a:cs typeface="Times New Roman" pitchFamily="16" charset="0"/>
              </a:rPr>
              <a:t>justification-based truth maintenance system(DESIGN ADVISOR ).</a:t>
            </a:r>
          </a:p>
          <a:p>
            <a:pPr>
              <a:lnSpc>
                <a:spcPct val="150000"/>
              </a:lnSpc>
              <a:buNone/>
              <a:defRPr/>
            </a:pPr>
            <a:endParaRPr lang="en-US" sz="2400" dirty="0" smtClean="0">
              <a:cs typeface="Times New Roman" pitchFamily="16" charset="0"/>
            </a:endParaRP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MYCIN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/>
              <a:t>Developed by Edward </a:t>
            </a:r>
            <a:r>
              <a:rPr lang="en-US" sz="2400" dirty="0" err="1" smtClean="0"/>
              <a:t>Shortliffe,Bruce</a:t>
            </a:r>
            <a:r>
              <a:rPr lang="en-US" sz="2400" dirty="0" smtClean="0"/>
              <a:t> G Buchanan and Stanley N Cohen in LISP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Its an early expert system to identify bacteria causing severe infections and to recommend antibiotics, with dosage adjusted for patient’s body weight.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cs typeface="Times New Roman" pitchFamily="16" charset="0"/>
              </a:rPr>
              <a:t>MYCIN attempts to recommend appropriate therapies for patients with bacterial infections.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cs typeface="Times New Roman" pitchFamily="16" charset="0"/>
              </a:rPr>
              <a:t>It is never used in </a:t>
            </a:r>
            <a:r>
              <a:rPr lang="en-US" sz="2400" dirty="0" err="1" smtClean="0">
                <a:cs typeface="Times New Roman" pitchFamily="16" charset="0"/>
              </a:rPr>
              <a:t>practice,but</a:t>
            </a:r>
            <a:r>
              <a:rPr lang="en-US" sz="2400" dirty="0" smtClean="0">
                <a:cs typeface="Times New Roman" pitchFamily="16" charset="0"/>
              </a:rPr>
              <a:t> has an acceptance in 69% of cases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 It interacts with physician to acquire clinical data it needs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cs typeface="Times New Roman" pitchFamily="16" charset="0"/>
              </a:rPr>
              <a:t>MYCIN represents most of its diagnostic knowledge as a set of rules.</a:t>
            </a:r>
          </a:p>
          <a:p>
            <a:pPr algn="just">
              <a:lnSpc>
                <a:spcPct val="110000"/>
              </a:lnSpc>
            </a:pPr>
            <a:r>
              <a:rPr lang="en-US" sz="2400" dirty="0" smtClean="0">
                <a:cs typeface="Times New Roman" pitchFamily="16" charset="0"/>
              </a:rPr>
              <a:t>Rule has a </a:t>
            </a:r>
            <a:r>
              <a:rPr lang="en-US" sz="2400" u="sng" dirty="0" smtClean="0">
                <a:cs typeface="Times New Roman" pitchFamily="16" charset="0"/>
              </a:rPr>
              <a:t>certainty factor</a:t>
            </a:r>
            <a:r>
              <a:rPr lang="en-US" sz="2400" dirty="0" smtClean="0">
                <a:cs typeface="Times New Roman" pitchFamily="16" charset="0"/>
              </a:rPr>
              <a:t> associated with it, which is a measure of the extent to which the evidence that is described by the antecedent of the rule supports the conclusion that is given in the rule’s consequent.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cs typeface="Times New Roman" pitchFamily="16" charset="0"/>
              </a:rPr>
              <a:t>Certainty factor has a value between 0 and 1.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MYCIN use rules to reason backward to clinical data available to find the disease causing organism and then it attempts to select therapy to treat the disease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cs typeface="Times New Roman" pitchFamily="16" charset="0"/>
              </a:rPr>
              <a:t>A typical MYCIN rule looks like: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cs typeface="Times New Roman" pitchFamily="16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Times New Roman" pitchFamily="16" charset="0"/>
              <a:cs typeface="Times New Roman" pitchFamily="16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Times New Roman" pitchFamily="16" charset="0"/>
              <a:cs typeface="Times New Roman" pitchFamily="16" charset="0"/>
            </a:endParaRPr>
          </a:p>
          <a:p>
            <a:endParaRPr lang="en-US" dirty="0"/>
          </a:p>
        </p:txBody>
      </p:sp>
      <p:pic>
        <p:nvPicPr>
          <p:cNvPr id="5" name="Picture 3" descr="Untitl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810000"/>
            <a:ext cx="7620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R1 or XCON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R1(XCON or </a:t>
            </a:r>
            <a:r>
              <a:rPr lang="en-US" sz="2000" dirty="0" err="1" smtClean="0"/>
              <a:t>eXpert</a:t>
            </a:r>
            <a:r>
              <a:rPr lang="en-US" sz="2000" dirty="0" smtClean="0"/>
              <a:t> </a:t>
            </a:r>
            <a:r>
              <a:rPr lang="en-US" sz="2000" dirty="0" err="1" smtClean="0"/>
              <a:t>CONfigurer</a:t>
            </a:r>
            <a:r>
              <a:rPr lang="en-US" sz="2000" dirty="0" smtClean="0"/>
              <a:t> ) is written in OPS5 by john </a:t>
            </a:r>
            <a:r>
              <a:rPr lang="en-US" sz="2000" dirty="0" err="1" smtClean="0"/>
              <a:t>Mcdermott</a:t>
            </a:r>
            <a:endParaRPr lang="en-US" sz="2000" dirty="0" smtClean="0"/>
          </a:p>
          <a:p>
            <a:r>
              <a:rPr lang="en-US" sz="2000" dirty="0" smtClean="0"/>
              <a:t>It is used in design domain</a:t>
            </a:r>
          </a:p>
          <a:p>
            <a:pPr algn="just"/>
            <a:r>
              <a:rPr lang="en-US" sz="2000" dirty="0" smtClean="0">
                <a:cs typeface="Times New Roman" pitchFamily="16" charset="0"/>
              </a:rPr>
              <a:t>Used to select the computer system components based on the customer's requirements.</a:t>
            </a:r>
          </a:p>
          <a:p>
            <a:pPr algn="just"/>
            <a:r>
              <a:rPr lang="en-US" sz="2000" dirty="0" smtClean="0">
                <a:cs typeface="Times New Roman" pitchFamily="16" charset="0"/>
              </a:rPr>
              <a:t>It assist in the ordering of DEC’s VAX computer systems by automatically selecting the computer system components based on customer requirements.</a:t>
            </a:r>
          </a:p>
          <a:p>
            <a:pPr algn="just"/>
            <a:r>
              <a:rPr lang="en-US" sz="2000" dirty="0" smtClean="0">
                <a:cs typeface="Times New Roman" pitchFamily="16" charset="0"/>
              </a:rPr>
              <a:t>It has an accuracy of 95-98%</a:t>
            </a:r>
          </a:p>
          <a:p>
            <a:r>
              <a:rPr lang="en-US" sz="2000" dirty="0" smtClean="0"/>
              <a:t>Before XCON, every cable, connection had to be ordered separately. The sales people were not always very technically expert, so customers would find that components were often </a:t>
            </a:r>
            <a:r>
              <a:rPr lang="en-US" sz="2000" dirty="0" err="1" smtClean="0"/>
              <a:t>didnt</a:t>
            </a:r>
            <a:r>
              <a:rPr lang="en-US" sz="2000" dirty="0" smtClean="0"/>
              <a:t> match. XCON interact with the sales person, asking critical questions and prepare a coherent and workable system specification/order slip.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cs typeface="Times New Roman" pitchFamily="16" charset="0"/>
              </a:rPr>
              <a:t>Unlike MYCIN, there is no measure of certainty in rules of RI</a:t>
            </a:r>
          </a:p>
          <a:p>
            <a:r>
              <a:rPr lang="en-US" sz="2000" dirty="0" smtClean="0">
                <a:cs typeface="Times New Roman" pitchFamily="16" charset="0"/>
              </a:rPr>
              <a:t>In R1’s domain it is possible to state exactly what it has to do for each situation. </a:t>
            </a:r>
          </a:p>
          <a:p>
            <a:r>
              <a:rPr lang="en-US" sz="2000" dirty="0" smtClean="0">
                <a:cs typeface="Times New Roman" pitchFamily="16" charset="0"/>
              </a:rPr>
              <a:t>Good human expertise is involved in this area </a:t>
            </a:r>
          </a:p>
          <a:p>
            <a:r>
              <a:rPr lang="en-US" sz="2000" dirty="0" smtClean="0">
                <a:cs typeface="Times New Roman" pitchFamily="16" charset="0"/>
              </a:rPr>
              <a:t>As it is design task alternatives need not be considered</a:t>
            </a:r>
          </a:p>
          <a:p>
            <a:r>
              <a:rPr lang="en-US" sz="2000" dirty="0" smtClean="0">
                <a:cs typeface="Times New Roman" pitchFamily="16" charset="0"/>
              </a:rPr>
              <a:t>A typical R1 rule looks like:</a:t>
            </a:r>
          </a:p>
          <a:p>
            <a:endParaRPr lang="en-US" sz="2000" dirty="0" smtClean="0">
              <a:cs typeface="Times New Roman" pitchFamily="16" charset="0"/>
            </a:endParaRPr>
          </a:p>
          <a:p>
            <a:endParaRPr lang="en-US" sz="2000" dirty="0"/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581400"/>
            <a:ext cx="69215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187</TotalTime>
  <Words>1764</Words>
  <Application>Microsoft Office PowerPoint</Application>
  <PresentationFormat>On-screen Show (4:3)</PresentationFormat>
  <Paragraphs>142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Equity</vt:lpstr>
      <vt:lpstr>Expert Systems</vt:lpstr>
      <vt:lpstr>Slide 2</vt:lpstr>
      <vt:lpstr>Architecture of expert system</vt:lpstr>
      <vt:lpstr>Slide 4</vt:lpstr>
      <vt:lpstr>Slide 5</vt:lpstr>
      <vt:lpstr>MYCIN</vt:lpstr>
      <vt:lpstr>Slide 7</vt:lpstr>
      <vt:lpstr>R1 or XCON</vt:lpstr>
      <vt:lpstr>Slide 9</vt:lpstr>
      <vt:lpstr>PROSPECTOR</vt:lpstr>
      <vt:lpstr>Slide 11</vt:lpstr>
      <vt:lpstr>DESIGN ADVISOR</vt:lpstr>
      <vt:lpstr>Expert system shells</vt:lpstr>
      <vt:lpstr>Slide 14</vt:lpstr>
      <vt:lpstr>Slide 15</vt:lpstr>
      <vt:lpstr>Slide 16</vt:lpstr>
      <vt:lpstr>Explanation </vt:lpstr>
      <vt:lpstr>Slide 18</vt:lpstr>
      <vt:lpstr>Slide 19</vt:lpstr>
      <vt:lpstr>Slide 20</vt:lpstr>
      <vt:lpstr>Knowledge acquisition</vt:lpstr>
      <vt:lpstr>MOLE</vt:lpstr>
      <vt:lpstr>Slide 23</vt:lpstr>
      <vt:lpstr>SALT</vt:lpstr>
      <vt:lpstr>Slide 25</vt:lpstr>
      <vt:lpstr>META DENDRAL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Expert Systems</dc:title>
  <dc:creator>csfac126</dc:creator>
  <cp:lastModifiedBy>csfac126</cp:lastModifiedBy>
  <cp:revision>22</cp:revision>
  <dcterms:created xsi:type="dcterms:W3CDTF">2016-04-19T08:01:34Z</dcterms:created>
  <dcterms:modified xsi:type="dcterms:W3CDTF">2016-04-20T05:03:57Z</dcterms:modified>
</cp:coreProperties>
</file>