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305" r:id="rId9"/>
    <p:sldId id="306" r:id="rId10"/>
    <p:sldId id="307" r:id="rId11"/>
    <p:sldId id="308" r:id="rId12"/>
    <p:sldId id="309" r:id="rId13"/>
    <p:sldId id="310" r:id="rId14"/>
    <p:sldId id="311" r:id="rId15"/>
    <p:sldId id="263" r:id="rId16"/>
    <p:sldId id="312" r:id="rId17"/>
    <p:sldId id="313" r:id="rId18"/>
    <p:sldId id="314" r:id="rId19"/>
    <p:sldId id="315" r:id="rId20"/>
    <p:sldId id="316" r:id="rId21"/>
    <p:sldId id="317" r:id="rId22"/>
    <p:sldId id="318" r:id="rId23"/>
    <p:sldId id="319" r:id="rId24"/>
    <p:sldId id="264" r:id="rId25"/>
    <p:sldId id="265" r:id="rId26"/>
    <p:sldId id="291" r:id="rId27"/>
    <p:sldId id="293" r:id="rId28"/>
    <p:sldId id="294" r:id="rId29"/>
    <p:sldId id="295" r:id="rId30"/>
    <p:sldId id="292" r:id="rId31"/>
    <p:sldId id="296" r:id="rId32"/>
    <p:sldId id="297" r:id="rId33"/>
    <p:sldId id="298" r:id="rId34"/>
    <p:sldId id="299" r:id="rId35"/>
    <p:sldId id="300" r:id="rId36"/>
    <p:sldId id="304" r:id="rId37"/>
    <p:sldId id="302" r:id="rId38"/>
    <p:sldId id="303" r:id="rId39"/>
    <p:sldId id="268" r:id="rId40"/>
    <p:sldId id="269" r:id="rId41"/>
    <p:sldId id="270" r:id="rId42"/>
    <p:sldId id="271" r:id="rId43"/>
    <p:sldId id="272" r:id="rId44"/>
    <p:sldId id="273" r:id="rId45"/>
    <p:sldId id="274" r:id="rId46"/>
    <p:sldId id="275" r:id="rId47"/>
    <p:sldId id="276" r:id="rId48"/>
    <p:sldId id="277" r:id="rId49"/>
    <p:sldId id="278" r:id="rId50"/>
    <p:sldId id="279" r:id="rId51"/>
    <p:sldId id="280" r:id="rId52"/>
    <p:sldId id="281" r:id="rId53"/>
    <p:sldId id="282" r:id="rId54"/>
    <p:sldId id="283" r:id="rId55"/>
    <p:sldId id="284" r:id="rId56"/>
    <p:sldId id="285" r:id="rId57"/>
    <p:sldId id="286" r:id="rId58"/>
    <p:sldId id="287" r:id="rId59"/>
    <p:sldId id="288" r:id="rId60"/>
    <p:sldId id="289" r:id="rId61"/>
    <p:sldId id="290"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32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5/2/2014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5/2/2014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4</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solidFill>
                  <a:schemeClr val="tx1"/>
                </a:solidFill>
                <a:latin typeface="Times New Roman" pitchFamily="18" charset="0"/>
                <a:cs typeface="Times New Roman" pitchFamily="18" charset="0"/>
              </a:rPr>
              <a:t>Texture Layout</a:t>
            </a: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Similar to color layout search, this query allows the user to draw the desired texture distribution. </a:t>
            </a:r>
          </a:p>
          <a:p>
            <a:pPr algn="just"/>
            <a:r>
              <a:rPr lang="en-US" dirty="0" smtClean="0">
                <a:latin typeface="Times New Roman" pitchFamily="18" charset="0"/>
                <a:cs typeface="Times New Roman" pitchFamily="18" charset="0"/>
              </a:rPr>
              <a:t>Available textures are zero density texture, medium-density edges in four directions (0°, 45°, 90°, 135°) and combinations of them, and high-density texture in four directions and combinations of them.</a:t>
            </a:r>
          </a:p>
          <a:p>
            <a:pPr algn="just"/>
            <a:r>
              <a:rPr lang="en-US" dirty="0" smtClean="0">
                <a:latin typeface="Times New Roman" pitchFamily="18" charset="0"/>
                <a:cs typeface="Times New Roman" pitchFamily="18" charset="0"/>
              </a:rPr>
              <a:t> Texture matching is done by classifying textures according to directionality and density (or separation) and evaluating their correspondence to the texture distribution selected by the user in the texture block layout. </a:t>
            </a:r>
            <a:endParaRPr lang="en-IN" dirty="0" smtClean="0">
              <a:latin typeface="Times New Roman" pitchFamily="18" charset="0"/>
              <a:cs typeface="Times New Roman"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US" sz="2800" b="1" dirty="0" smtClean="0">
                <a:latin typeface="Times New Roman" pitchFamily="18" charset="0"/>
                <a:cs typeface="Times New Roman" pitchFamily="18" charset="0"/>
              </a:rPr>
              <a:t>Texture Analysis Details</a:t>
            </a:r>
            <a:endParaRPr lang="en-IN" dirty="0"/>
          </a:p>
        </p:txBody>
      </p:sp>
      <p:pic>
        <p:nvPicPr>
          <p:cNvPr id="1026" name="Picture 2"/>
          <p:cNvPicPr>
            <a:picLocks noChangeAspect="1" noChangeArrowheads="1"/>
          </p:cNvPicPr>
          <p:nvPr/>
        </p:nvPicPr>
        <p:blipFill>
          <a:blip r:embed="rId2"/>
          <a:srcRect/>
          <a:stretch>
            <a:fillRect/>
          </a:stretch>
        </p:blipFill>
        <p:spPr bwMode="auto">
          <a:xfrm>
            <a:off x="609600" y="2590800"/>
            <a:ext cx="7924800" cy="838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33400" y="3381375"/>
            <a:ext cx="8001000" cy="34766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solidFill>
                  <a:schemeClr val="tx1"/>
                </a:solidFill>
              </a:rPr>
              <a:t>Search by illumination Invariance</a:t>
            </a: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Illumination change can dramatically alter the color measured by camera RGB sensors, from </a:t>
            </a:r>
            <a:r>
              <a:rPr lang="en-US" i="1" dirty="0" smtClean="0">
                <a:latin typeface="Times New Roman" pitchFamily="18" charset="0"/>
                <a:cs typeface="Times New Roman" pitchFamily="18" charset="0"/>
              </a:rPr>
              <a:t>pink </a:t>
            </a:r>
            <a:r>
              <a:rPr lang="en-US" dirty="0" smtClean="0">
                <a:latin typeface="Times New Roman" pitchFamily="18" charset="0"/>
                <a:cs typeface="Times New Roman" pitchFamily="18" charset="0"/>
              </a:rPr>
              <a:t>under daylight to </a:t>
            </a:r>
            <a:r>
              <a:rPr lang="en-US" i="1" dirty="0" smtClean="0">
                <a:latin typeface="Times New Roman" pitchFamily="18" charset="0"/>
                <a:cs typeface="Times New Roman" pitchFamily="18" charset="0"/>
              </a:rPr>
              <a:t>purple </a:t>
            </a:r>
            <a:r>
              <a:rPr lang="en-US" dirty="0" smtClean="0">
                <a:latin typeface="Times New Roman" pitchFamily="18" charset="0"/>
                <a:cs typeface="Times New Roman" pitchFamily="18" charset="0"/>
              </a:rPr>
              <a:t>under fluorescent lighting, for example.</a:t>
            </a:r>
            <a:endParaRPr lang="en-IN"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To deal with illumination change from the query image to different database images, each color-channel band of each image is first normalized, then compressed to a 36-vector . </a:t>
            </a:r>
          </a:p>
          <a:p>
            <a:pPr algn="just"/>
            <a:r>
              <a:rPr lang="en-US" dirty="0" smtClean="0">
                <a:latin typeface="Times New Roman" pitchFamily="18" charset="0"/>
                <a:cs typeface="Times New Roman" pitchFamily="18" charset="0"/>
              </a:rPr>
              <a:t>Normalizing each of the R, G, and B bands of an image serves as a simple yet effective guard against color changes when the lighting color changes.</a:t>
            </a:r>
            <a:endParaRPr lang="en-IN"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A two-dimensional color histogram is then created using the </a:t>
            </a:r>
            <a:r>
              <a:rPr lang="en-US" i="1" dirty="0" smtClean="0"/>
              <a:t>chromaticity</a:t>
            </a:r>
          </a:p>
          <a:p>
            <a:pPr algn="just"/>
            <a:r>
              <a:rPr lang="en-US" dirty="0" smtClean="0"/>
              <a:t>A 128 x 128-bin 2D color histogram can then be treated as an image and compressed using a wavelet-based compression scheme .</a:t>
            </a:r>
          </a:p>
          <a:p>
            <a:pPr algn="just"/>
            <a:r>
              <a:rPr lang="en-US" dirty="0" smtClean="0"/>
              <a:t> To further reduce the number of vector components in a feature vector, the DCT coefficients for the smaller histogram are calculated and placed in zigzag order, then all but 36 components are dropped.</a:t>
            </a:r>
            <a:endParaRPr lang="en-IN" dirty="0" smtClean="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solidFill>
                  <a:schemeClr val="tx1"/>
                </a:solidFill>
                <a:latin typeface="Times New Roman" pitchFamily="18" charset="0"/>
                <a:cs typeface="Times New Roman" pitchFamily="18" charset="0"/>
              </a:rPr>
              <a:t>Search by Object Model</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US" dirty="0" smtClean="0"/>
              <a:t>The user picks a sample image and interactively selects a region for object searching. Objects photographed under different scene conditions are </a:t>
            </a:r>
            <a:r>
              <a:rPr lang="en-US" dirty="0" err="1" smtClean="0"/>
              <a:t>stil</a:t>
            </a:r>
            <a:r>
              <a:rPr lang="en-US" dirty="0" smtClean="0"/>
              <a:t>! effectively matched. This search type proceeds by the user selecting a thumbnail and clicking the Model tab to enter Object</a:t>
            </a:r>
            <a:endParaRPr lang="en-IN" dirty="0" smtClean="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809885" y="1935163"/>
            <a:ext cx="5524229" cy="438943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tx1"/>
                </a:solidFill>
                <a:latin typeface="Times New Roman" pitchFamily="18" charset="0"/>
                <a:cs typeface="Times New Roman" pitchFamily="18" charset="0"/>
              </a:rPr>
              <a:t>User object model selection</a:t>
            </a:r>
            <a:endParaRPr lang="en-IN" sz="32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t>An image region can be selected using primitive shapes such as a rectangle or ellipse, a magic wand tool that is basically a seed-based flooding algorithm, an active contour (a "snake"), or a brush tool, where the painted region is selected. </a:t>
            </a:r>
          </a:p>
          <a:p>
            <a:pPr algn="just"/>
            <a:r>
              <a:rPr lang="en-US" dirty="0" smtClean="0"/>
              <a:t>Once the object region is defined to a user's satisfaction, it can be dragged to the right pane, showing all current selections. Multiple regions can be dragged to the selection pane, but only the active object in the selection pane will be searched on.</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solidFill>
                  <a:schemeClr val="tx1"/>
                </a:solidFill>
                <a:latin typeface="Times New Roman" pitchFamily="18" charset="0"/>
                <a:cs typeface="Times New Roman" pitchFamily="18" charset="0"/>
              </a:rPr>
              <a:t>Locales in Feature Localization</a:t>
            </a:r>
            <a:r>
              <a:rPr lang="en-IN" dirty="0" smtClean="0"/>
              <a:t/>
            </a:r>
            <a:br>
              <a:rPr lang="en-IN" dirty="0" smtClean="0"/>
            </a:br>
            <a:endParaRPr lang="en-IN" dirty="0"/>
          </a:p>
        </p:txBody>
      </p:sp>
      <p:sp>
        <p:nvSpPr>
          <p:cNvPr id="3" name="Content Placeholder 2"/>
          <p:cNvSpPr>
            <a:spLocks noGrp="1"/>
          </p:cNvSpPr>
          <p:nvPr>
            <p:ph idx="1"/>
          </p:nvPr>
        </p:nvSpPr>
        <p:spPr/>
        <p:txBody>
          <a:bodyPr/>
          <a:lstStyle/>
          <a:p>
            <a:pPr algn="just"/>
            <a:r>
              <a:rPr lang="en-US" dirty="0" smtClean="0"/>
              <a:t>The Search by Object Model introduced above finding an object inside a target image — is a desirable yet difficult mechanism for querying multimedia data.</a:t>
            </a:r>
          </a:p>
          <a:p>
            <a:pPr algn="just"/>
            <a:r>
              <a:rPr lang="en-US" dirty="0" smtClean="0"/>
              <a:t> An added difficulty is that objects can be photographed under different lighting conditions</a:t>
            </a:r>
          </a:p>
          <a:p>
            <a:pPr algn="just"/>
            <a:r>
              <a:rPr lang="en-US" dirty="0" smtClean="0"/>
              <a:t>A set of rough, possibly overlapping regions (called </a:t>
            </a:r>
            <a:r>
              <a:rPr lang="en-US" i="1" dirty="0" smtClean="0"/>
              <a:t>locales </a:t>
            </a:r>
            <a:r>
              <a:rPr lang="en-US" dirty="0" smtClean="0"/>
              <a:t>) to express not a complete image segmentation but instead a coarser </a:t>
            </a:r>
            <a:r>
              <a:rPr lang="en-US" i="1" dirty="0" smtClean="0"/>
              <a:t>feature localization.</a:t>
            </a:r>
          </a:p>
          <a:p>
            <a:pPr algn="just"/>
            <a:r>
              <a:rPr lang="en-US" dirty="0" smtClean="0"/>
              <a:t>Tile is the building unit for feature localization. Tiles group pixels with similar features within their extent</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solidFill>
                  <a:schemeClr val="tx1"/>
                </a:solidFill>
                <a:latin typeface="Times New Roman" pitchFamily="18" charset="0"/>
                <a:cs typeface="Times New Roman" pitchFamily="18" charset="0"/>
              </a:rPr>
              <a:t>Feature Localization versus Image Segmentation</a:t>
            </a:r>
            <a:r>
              <a:rPr lang="en-IN" dirty="0" smtClean="0"/>
              <a:t/>
            </a:r>
            <a:br>
              <a:rPr lang="en-IN" dirty="0" smtClean="0"/>
            </a:b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533400" y="2286000"/>
            <a:ext cx="6819900" cy="1219200"/>
          </a:xfrm>
          <a:prstGeom prst="rect">
            <a:avLst/>
          </a:prstGeom>
          <a:noFill/>
          <a:ln w="9525">
            <a:noFill/>
            <a:miter lim="800000"/>
            <a:headEnd/>
            <a:tailEnd/>
          </a:ln>
          <a:effectLst/>
        </p:spPr>
      </p:pic>
      <p:sp>
        <p:nvSpPr>
          <p:cNvPr id="5" name="Rectangle 4"/>
          <p:cNvSpPr/>
          <p:nvPr/>
        </p:nvSpPr>
        <p:spPr>
          <a:xfrm>
            <a:off x="685800" y="1676400"/>
            <a:ext cx="2971800" cy="369332"/>
          </a:xfrm>
          <a:prstGeom prst="rect">
            <a:avLst/>
          </a:prstGeom>
        </p:spPr>
        <p:txBody>
          <a:bodyPr wrap="square">
            <a:spAutoFit/>
          </a:bodyPr>
          <a:lstStyle/>
          <a:p>
            <a:r>
              <a:rPr lang="en-US" b="1" dirty="0" smtClean="0">
                <a:latin typeface="Times New Roman" pitchFamily="18" charset="0"/>
                <a:cs typeface="Times New Roman" pitchFamily="18" charset="0"/>
              </a:rPr>
              <a:t>Image Segmentation</a:t>
            </a:r>
            <a:endParaRPr lang="en-IN" dirty="0"/>
          </a:p>
        </p:txBody>
      </p:sp>
      <p:sp>
        <p:nvSpPr>
          <p:cNvPr id="6" name="Rectangle 5"/>
          <p:cNvSpPr/>
          <p:nvPr/>
        </p:nvSpPr>
        <p:spPr>
          <a:xfrm>
            <a:off x="609600" y="3581400"/>
            <a:ext cx="2283638" cy="369332"/>
          </a:xfrm>
          <a:prstGeom prst="rect">
            <a:avLst/>
          </a:prstGeom>
        </p:spPr>
        <p:txBody>
          <a:bodyPr wrap="none">
            <a:spAutoFit/>
          </a:bodyPr>
          <a:lstStyle/>
          <a:p>
            <a:r>
              <a:rPr lang="en-US" b="1" dirty="0" smtClean="0">
                <a:latin typeface="Times New Roman" pitchFamily="18" charset="0"/>
                <a:cs typeface="Times New Roman" pitchFamily="18" charset="0"/>
              </a:rPr>
              <a:t>Feature Localization </a:t>
            </a:r>
            <a:endParaRPr lang="en-IN" dirty="0"/>
          </a:p>
        </p:txBody>
      </p:sp>
      <p:pic>
        <p:nvPicPr>
          <p:cNvPr id="2051" name="Picture 3"/>
          <p:cNvPicPr>
            <a:picLocks noChangeAspect="1" noChangeArrowheads="1"/>
          </p:cNvPicPr>
          <p:nvPr/>
        </p:nvPicPr>
        <p:blipFill>
          <a:blip r:embed="rId3"/>
          <a:srcRect/>
          <a:stretch>
            <a:fillRect/>
          </a:stretch>
        </p:blipFill>
        <p:spPr bwMode="auto">
          <a:xfrm>
            <a:off x="457200" y="3886200"/>
            <a:ext cx="7543800" cy="2809875"/>
          </a:xfrm>
          <a:prstGeom prst="rect">
            <a:avLst/>
          </a:prstGeom>
          <a:noFill/>
          <a:ln w="9525">
            <a:noFill/>
            <a:miter lim="800000"/>
            <a:headEnd/>
            <a:tailEnd/>
          </a:ln>
          <a:effectLst/>
        </p:spPr>
      </p:pic>
      <p:sp>
        <p:nvSpPr>
          <p:cNvPr id="8" name="Rectangle 7"/>
          <p:cNvSpPr/>
          <p:nvPr/>
        </p:nvSpPr>
        <p:spPr>
          <a:xfrm>
            <a:off x="685800" y="6534834"/>
            <a:ext cx="7086600" cy="369332"/>
          </a:xfrm>
          <a:prstGeom prst="rect">
            <a:avLst/>
          </a:prstGeom>
        </p:spPr>
        <p:txBody>
          <a:bodyPr wrap="square">
            <a:spAutoFit/>
          </a:bodyPr>
          <a:lstStyle/>
          <a:p>
            <a:r>
              <a:rPr lang="en-US" dirty="0" smtClean="0"/>
              <a:t>3 .</a:t>
            </a:r>
            <a:r>
              <a:rPr lang="en-US" b="1" dirty="0" smtClean="0"/>
              <a:t>Color, </a:t>
            </a:r>
            <a:r>
              <a:rPr lang="en-US" dirty="0" smtClean="0"/>
              <a:t>texture, </a:t>
            </a:r>
            <a:r>
              <a:rPr lang="en-US" b="1" dirty="0" smtClean="0"/>
              <a:t>and </a:t>
            </a:r>
            <a:r>
              <a:rPr lang="en-US" dirty="0" smtClean="0"/>
              <a:t>shape parameters of the </a:t>
            </a:r>
            <a:r>
              <a:rPr lang="en-US" b="1" dirty="0" smtClean="0"/>
              <a:t>locale</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a:srcRect/>
          <a:stretch>
            <a:fillRect/>
          </a:stretch>
        </p:blipFill>
        <p:spPr bwMode="auto">
          <a:xfrm>
            <a:off x="1690687" y="3553619"/>
            <a:ext cx="5762625" cy="11525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1"/>
                </a:solidFill>
                <a:latin typeface="Times New Roman" pitchFamily="18" charset="0"/>
                <a:cs typeface="Times New Roman" pitchFamily="18" charset="0"/>
              </a:rPr>
              <a:t>Content based  image retrieval</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t> Standardized systems that make use of image features to retrieve images from databases or from the web. </a:t>
            </a:r>
          </a:p>
          <a:p>
            <a:pPr algn="just"/>
            <a:r>
              <a:rPr lang="en-US" dirty="0" smtClean="0"/>
              <a:t>The types of features typically used are such statistical measures as the color histogram for an image.</a:t>
            </a:r>
          </a:p>
          <a:p>
            <a:pPr algn="just"/>
            <a:r>
              <a:rPr lang="en-US" dirty="0" smtClean="0"/>
              <a:t>Other simple features used are such descriptors as </a:t>
            </a:r>
            <a:r>
              <a:rPr lang="en-US" i="1" dirty="0" smtClean="0"/>
              <a:t>color layout, </a:t>
            </a:r>
            <a:r>
              <a:rPr lang="en-US" dirty="0" smtClean="0"/>
              <a:t>meaning a simple sketch of where in a checkerboard grid covering the image to look for blue skies and orange sunsets. </a:t>
            </a:r>
          </a:p>
          <a:p>
            <a:pPr algn="just"/>
            <a:r>
              <a:rPr lang="en-US" dirty="0" smtClean="0"/>
              <a:t>Another feature used is </a:t>
            </a:r>
            <a:r>
              <a:rPr lang="en-US" i="1" dirty="0" smtClean="0"/>
              <a:t>texture, </a:t>
            </a:r>
            <a:r>
              <a:rPr lang="en-US" dirty="0" smtClean="0"/>
              <a:t>meaning some type of descriptor typically based on an edge image, formed by taking partial derivatives of the image itself — classifying edges according to closeness of spacing and orientation.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buNone/>
            </a:pPr>
            <a:r>
              <a:rPr lang="en-US" sz="2400" b="1" dirty="0" smtClean="0">
                <a:latin typeface="Times New Roman" pitchFamily="18" charset="0"/>
                <a:cs typeface="Times New Roman" pitchFamily="18" charset="0"/>
              </a:rPr>
              <a:t>Tile Classification</a:t>
            </a:r>
            <a:endParaRPr lang="en-IN"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Before locales can be generated, tiles are first classified as having certain features, for example, red tiles, or red and blue tiles.</a:t>
            </a:r>
          </a:p>
          <a:p>
            <a:pPr algn="just">
              <a:buNone/>
            </a:pPr>
            <a:r>
              <a:rPr lang="en-US" sz="2400" b="1" dirty="0" smtClean="0">
                <a:latin typeface="Times New Roman" pitchFamily="18" charset="0"/>
                <a:cs typeface="Times New Roman" pitchFamily="18" charset="0"/>
              </a:rPr>
              <a:t>Dominant Color Enhancement</a:t>
            </a:r>
            <a:endParaRPr lang="en-IN"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To localize on color, we first remove noise and blurring by restoring colors smoothed out during image acquisition.</a:t>
            </a:r>
          </a:p>
          <a:p>
            <a:pPr algn="just"/>
            <a:r>
              <a:rPr lang="en-US" sz="2400" dirty="0" smtClean="0">
                <a:latin typeface="Times New Roman" pitchFamily="18" charset="0"/>
                <a:cs typeface="Times New Roman" pitchFamily="18" charset="0"/>
              </a:rPr>
              <a:t> The image is converted from the RGB color space to a chromaticity-luminance color space. For a pixel with color </a:t>
            </a:r>
            <a:r>
              <a:rPr lang="en-US" sz="2400" i="1" dirty="0" smtClean="0">
                <a:latin typeface="Times New Roman" pitchFamily="18" charset="0"/>
                <a:cs typeface="Times New Roman" pitchFamily="18" charset="0"/>
              </a:rPr>
              <a:t>(R, G, B), </a:t>
            </a:r>
            <a:r>
              <a:rPr lang="en-US" sz="2400" dirty="0" smtClean="0">
                <a:latin typeface="Times New Roman" pitchFamily="18" charset="0"/>
                <a:cs typeface="Times New Roman" pitchFamily="18" charset="0"/>
              </a:rPr>
              <a:t>we define</a:t>
            </a:r>
            <a:endParaRPr lang="en-IN" sz="2400" dirty="0" smtClean="0">
              <a:latin typeface="Times New Roman" pitchFamily="18" charset="0"/>
              <a:cs typeface="Times New Roman" pitchFamily="18" charset="0"/>
            </a:endParaRPr>
          </a:p>
          <a:p>
            <a:endParaRPr lang="en-IN" dirty="0"/>
          </a:p>
        </p:txBody>
      </p:sp>
      <p:pic>
        <p:nvPicPr>
          <p:cNvPr id="4099" name="Picture 3"/>
          <p:cNvPicPr>
            <a:picLocks noChangeAspect="1" noChangeArrowheads="1"/>
          </p:cNvPicPr>
          <p:nvPr/>
        </p:nvPicPr>
        <p:blipFill>
          <a:blip r:embed="rId2"/>
          <a:srcRect/>
          <a:stretch>
            <a:fillRect/>
          </a:stretch>
        </p:blipFill>
        <p:spPr bwMode="auto">
          <a:xfrm>
            <a:off x="4038600" y="5562600"/>
            <a:ext cx="3190875" cy="6286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Prior to classifying feature tiles, image pixels are classified as having either </a:t>
            </a:r>
            <a:r>
              <a:rPr lang="en-US" i="1" dirty="0" smtClean="0"/>
              <a:t>dominant color </a:t>
            </a:r>
            <a:r>
              <a:rPr lang="en-US" dirty="0" smtClean="0"/>
              <a:t>or </a:t>
            </a:r>
            <a:r>
              <a:rPr lang="en-US" i="1" dirty="0" smtClean="0"/>
              <a:t>transitional color.</a:t>
            </a:r>
          </a:p>
          <a:p>
            <a:pPr algn="just"/>
            <a:r>
              <a:rPr lang="en-US" i="1" dirty="0" smtClean="0"/>
              <a:t> </a:t>
            </a:r>
            <a:r>
              <a:rPr lang="en-US" dirty="0" smtClean="0"/>
              <a:t>Pixels are classified dominant or transitional by examining their neighborhood.</a:t>
            </a:r>
            <a:endParaRPr lang="en-IN" dirty="0" smtClean="0"/>
          </a:p>
          <a:p>
            <a:pPr algn="just"/>
            <a:r>
              <a:rPr lang="en-US" dirty="0" smtClean="0"/>
              <a:t>Definition: </a:t>
            </a:r>
            <a:r>
              <a:rPr lang="en-US" i="1" dirty="0" smtClean="0"/>
              <a:t>Dominant colors </a:t>
            </a:r>
            <a:r>
              <a:rPr lang="en-US" dirty="0" smtClean="0"/>
              <a:t>are pixel colors that do not lie on a slope of color change in their pixel neighborhood. </a:t>
            </a:r>
            <a:r>
              <a:rPr lang="en-US" i="1" dirty="0" smtClean="0"/>
              <a:t>Transitional colors </a:t>
            </a:r>
            <a:r>
              <a:rPr lang="en-US" dirty="0" smtClean="0"/>
              <a:t>do.</a:t>
            </a:r>
            <a:endParaRPr lang="en-IN" dirty="0" smtClean="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lgn="just">
              <a:buNone/>
            </a:pPr>
            <a:r>
              <a:rPr lang="en-US" b="1" dirty="0" smtClean="0">
                <a:latin typeface="Times New Roman" pitchFamily="18" charset="0"/>
                <a:cs typeface="Times New Roman" pitchFamily="18" charset="0"/>
              </a:rPr>
              <a:t>Tile feature list</a:t>
            </a:r>
            <a:endParaRPr lang="en-IN"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Tiles have a </a:t>
            </a:r>
            <a:r>
              <a:rPr lang="en-US" i="1" dirty="0" smtClean="0">
                <a:latin typeface="Times New Roman" pitchFamily="18" charset="0"/>
                <a:cs typeface="Times New Roman" pitchFamily="18" charset="0"/>
              </a:rPr>
              <a:t>tile feature list </a:t>
            </a:r>
            <a:r>
              <a:rPr lang="en-US" dirty="0" smtClean="0">
                <a:latin typeface="Times New Roman" pitchFamily="18" charset="0"/>
                <a:cs typeface="Times New Roman" pitchFamily="18" charset="0"/>
              </a:rPr>
              <a:t>of all the color features associated with the tile and their geomet­rical statistics. </a:t>
            </a:r>
          </a:p>
          <a:p>
            <a:pPr algn="just"/>
            <a:r>
              <a:rPr lang="en-US" dirty="0" smtClean="0">
                <a:latin typeface="Times New Roman" pitchFamily="18" charset="0"/>
                <a:cs typeface="Times New Roman" pitchFamily="18" charset="0"/>
              </a:rPr>
              <a:t>On the first pass, dominant pixels are added to the tile feature list. For each pixel added, if the color is close to a feature on the list within the luminance-chromaticity thresholds, the color and geometrical statistics for the feature are updated. Otherwise, a new color feature is added to the list. This feature list is referred to as the </a:t>
            </a:r>
            <a:r>
              <a:rPr lang="en-US" i="1" dirty="0" smtClean="0">
                <a:latin typeface="Times New Roman" pitchFamily="18" charset="0"/>
                <a:cs typeface="Times New Roman" pitchFamily="18" charset="0"/>
              </a:rPr>
              <a:t>dominant feature list.</a:t>
            </a:r>
            <a:endParaRPr lang="en-IN"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On the second pass, all transitional colors are added to the dominant feature list without modifying the color, but updating the geometrical statistics. To determine which dominant feature list node the transitional pixel should merge to, we examine the neighborhood of the transitional pixel and find the closest color that is well represented in the neighborhood</a:t>
            </a:r>
            <a:endParaRPr lang="en-IN" dirty="0" smtClean="0">
              <a:latin typeface="Times New Roman" pitchFamily="18" charset="0"/>
              <a:cs typeface="Times New Roman" pitchFamily="18" charset="0"/>
            </a:endParaRP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b="1" dirty="0" smtClean="0"/>
              <a:t>Locale Generation</a:t>
            </a:r>
            <a:endParaRPr lang="en-IN" dirty="0" smtClean="0"/>
          </a:p>
          <a:p>
            <a:pPr algn="just"/>
            <a:r>
              <a:rPr lang="en-US" dirty="0" smtClean="0"/>
              <a:t>Locales are generated using a dynamic 4x4 overlapped pyramid linking procedure .</a:t>
            </a:r>
          </a:p>
          <a:p>
            <a:pPr algn="just"/>
            <a:r>
              <a:rPr lang="en-US" dirty="0" smtClean="0"/>
              <a:t> On each level, parent nodes compete for inclusion of child nodes in a fair competition.</a:t>
            </a:r>
          </a:p>
          <a:p>
            <a:pPr algn="just"/>
            <a:r>
              <a:rPr lang="en-US" dirty="0" smtClean="0"/>
              <a:t> Image tiles are the bottom-level child nodes of the pyramid, and locales are generated for the entire image when the competition propagates to the top level. </a:t>
            </a:r>
          </a:p>
          <a:p>
            <a:pPr algn="just"/>
            <a:r>
              <a:rPr lang="en-US" dirty="0" smtClean="0"/>
              <a:t>The top-level pyramid node has a list of color features with associated envelopes (collections of tiles) and geometrical statistics</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952500" y="2563019"/>
            <a:ext cx="7239000" cy="3133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576262" y="2082006"/>
            <a:ext cx="7991475" cy="4095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solidFill>
                  <a:schemeClr val="tx1"/>
                </a:solidFill>
                <a:latin typeface="Times New Roman" pitchFamily="18" charset="0"/>
                <a:cs typeface="Times New Roman" pitchFamily="18" charset="0"/>
              </a:rPr>
              <a:t>Texture Analysis</a:t>
            </a:r>
            <a:r>
              <a:rPr lang="en-IN" dirty="0" smtClean="0"/>
              <a:t/>
            </a:r>
            <a:br>
              <a:rPr lang="en-IN" dirty="0" smtClean="0"/>
            </a:b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Every </a:t>
            </a:r>
            <a:r>
              <a:rPr lang="en-US" i="1" dirty="0" smtClean="0"/>
              <a:t>locale </a:t>
            </a:r>
            <a:r>
              <a:rPr lang="en-US" dirty="0" smtClean="0"/>
              <a:t>is associated with a locale-based texture histogram</a:t>
            </a:r>
          </a:p>
          <a:p>
            <a:pPr algn="just"/>
            <a:r>
              <a:rPr lang="en-US" dirty="0" smtClean="0"/>
              <a:t>Thus a </a:t>
            </a:r>
            <a:r>
              <a:rPr lang="en-US" i="1" dirty="0" smtClean="0"/>
              <a:t>locale-dependent </a:t>
            </a:r>
            <a:r>
              <a:rPr lang="en-US" dirty="0" smtClean="0"/>
              <a:t>threshold makes more sense in generating the edge map.</a:t>
            </a:r>
          </a:p>
          <a:p>
            <a:pPr algn="just"/>
            <a:r>
              <a:rPr lang="en-US" dirty="0" smtClean="0"/>
              <a:t> The threshold is obtained by examining the histogram of the locale edge magnitudes. The texture histogram is smoothed using a Gaussian filter and </a:t>
            </a:r>
            <a:r>
              <a:rPr lang="en-US" dirty="0" err="1" smtClean="0"/>
              <a:t>subsampled</a:t>
            </a:r>
            <a:r>
              <a:rPr lang="en-US" dirty="0" smtClean="0"/>
              <a:t> to size 8x7, then normalized.</a:t>
            </a:r>
          </a:p>
          <a:p>
            <a:pPr algn="just"/>
            <a:r>
              <a:rPr lang="en-US" dirty="0" smtClean="0"/>
              <a:t>The locale-based texture is a more effective measure of texture than is a global one, since the locale-dependent thresholds can be adjusted adaptively.</a:t>
            </a:r>
            <a:endParaRPr lang="en-IN" dirty="0" smtClean="0"/>
          </a:p>
          <a:p>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some edge points are missing when using global </a:t>
            </a:r>
            <a:r>
              <a:rPr lang="en-US" dirty="0" err="1" smtClean="0"/>
              <a:t>thresholding</a:t>
            </a:r>
            <a:r>
              <a:rPr lang="en-US" dirty="0" smtClean="0"/>
              <a:t>, but most of them exist when using locale-based </a:t>
            </a:r>
            <a:r>
              <a:rPr lang="en-US" dirty="0" err="1" smtClean="0"/>
              <a:t>thresholding</a:t>
            </a:r>
            <a:r>
              <a:rPr lang="en-US" dirty="0" smtClean="0"/>
              <a:t>.</a:t>
            </a:r>
          </a:p>
          <a:p>
            <a:r>
              <a:rPr lang="en-US" dirty="0" smtClean="0"/>
              <a:t> To draw the locale-based edge-map, edge pixels generated for any locale are </a:t>
            </a:r>
            <a:r>
              <a:rPr lang="en-US" dirty="0" err="1" smtClean="0"/>
              <a:t>unioned</a:t>
            </a:r>
            <a:r>
              <a:rPr lang="en-US" dirty="0" smtClean="0"/>
              <a:t> together.</a:t>
            </a:r>
            <a:endParaRPr lang="en-IN" dirty="0" smtClean="0"/>
          </a:p>
          <a:p>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solidFill>
                  <a:schemeClr val="tx1"/>
                </a:solidFill>
                <a:latin typeface="Times New Roman" pitchFamily="18" charset="0"/>
                <a:cs typeface="Times New Roman" pitchFamily="18" charset="0"/>
              </a:rPr>
              <a:t>Object Modeling and Matching</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US" dirty="0" smtClean="0"/>
              <a:t>Object models in C-BIRD consist of a set of localized features. </a:t>
            </a:r>
          </a:p>
          <a:p>
            <a:r>
              <a:rPr lang="en-US" dirty="0" smtClean="0"/>
              <a:t>They provide a rich set of statistical measures for later matching. </a:t>
            </a:r>
          </a:p>
          <a:p>
            <a:r>
              <a:rPr lang="en-US" dirty="0" smtClean="0"/>
              <a:t>Moreover, their geometric relationships, such as the spatial arrangement of locales, are also extracted.</a:t>
            </a:r>
          </a:p>
          <a:p>
            <a:r>
              <a:rPr lang="en-US" dirty="0" smtClean="0"/>
              <a:t> They are best represented using vectors connecting </a:t>
            </a:r>
            <a:r>
              <a:rPr lang="en-US" dirty="0" err="1" smtClean="0"/>
              <a:t>centroids</a:t>
            </a:r>
            <a:r>
              <a:rPr lang="en-US" dirty="0" smtClean="0"/>
              <a:t> of the respective locales.</a:t>
            </a:r>
            <a:endParaRPr lang="en-IN" dirty="0" smtClean="0"/>
          </a:p>
          <a:p>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The object image selected by the user is sent to the server for matching against the locales database.</a:t>
            </a:r>
          </a:p>
          <a:p>
            <a:r>
              <a:rPr lang="en-US" dirty="0" smtClean="0"/>
              <a:t> The localization of the submitted model object is considered the appropriate localization for the object, so that image locales need to be found that have a one-to-one correspondence with model locales. Such a correspondence is called an </a:t>
            </a:r>
            <a:r>
              <a:rPr lang="en-US" i="1" dirty="0" smtClean="0"/>
              <a:t>assignment.</a:t>
            </a:r>
            <a:endParaRPr lang="en-IN" dirty="0" smtClean="0"/>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solidFill>
                <a:latin typeface="Times New Roman" pitchFamily="18" charset="0"/>
                <a:cs typeface="Times New Roman" pitchFamily="18" charset="0"/>
              </a:rPr>
              <a:t>C-BIRD — A Case Study</a:t>
            </a:r>
            <a:endParaRPr lang="en-US" sz="44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This system is called </a:t>
            </a:r>
            <a:r>
              <a:rPr lang="en-US" i="1" dirty="0" smtClean="0"/>
              <a:t>Content-Based Image Retrieval from Digital libraries (C-BIRD)</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 locale assignment has to pass several screening tests to verify an object match.</a:t>
            </a:r>
            <a:endParaRPr lang="en-IN" dirty="0"/>
          </a:p>
        </p:txBody>
      </p:sp>
      <p:pic>
        <p:nvPicPr>
          <p:cNvPr id="2050" name="Picture 2"/>
          <p:cNvPicPr>
            <a:picLocks noChangeAspect="1" noChangeArrowheads="1"/>
          </p:cNvPicPr>
          <p:nvPr/>
        </p:nvPicPr>
        <p:blipFill>
          <a:blip r:embed="rId2"/>
          <a:srcRect/>
          <a:stretch>
            <a:fillRect/>
          </a:stretch>
        </p:blipFill>
        <p:spPr bwMode="auto">
          <a:xfrm>
            <a:off x="1143000" y="2819400"/>
            <a:ext cx="7010400" cy="1114425"/>
          </a:xfrm>
          <a:prstGeom prst="rect">
            <a:avLst/>
          </a:prstGeom>
          <a:noFill/>
          <a:ln w="9525">
            <a:noFill/>
            <a:miter lim="800000"/>
            <a:headEnd/>
            <a:tailEnd/>
          </a:ln>
          <a:effectLst/>
        </p:spPr>
      </p:pic>
      <p:sp>
        <p:nvSpPr>
          <p:cNvPr id="5" name="Rectangle 4"/>
          <p:cNvSpPr/>
          <p:nvPr/>
        </p:nvSpPr>
        <p:spPr>
          <a:xfrm>
            <a:off x="381000" y="4419600"/>
            <a:ext cx="8458200" cy="1477328"/>
          </a:xfrm>
          <a:prstGeom prst="rect">
            <a:avLst/>
          </a:prstGeom>
        </p:spPr>
        <p:txBody>
          <a:bodyPr wrap="square">
            <a:spAutoFit/>
          </a:bodyPr>
          <a:lstStyle/>
          <a:p>
            <a:r>
              <a:rPr lang="en-US" dirty="0" smtClean="0"/>
              <a:t>where </a:t>
            </a:r>
            <a:r>
              <a:rPr lang="en-US" i="1" dirty="0" smtClean="0"/>
              <a:t>n </a:t>
            </a:r>
            <a:r>
              <a:rPr lang="en-US" dirty="0" smtClean="0"/>
              <a:t>is the number of locales in the assignment, </a:t>
            </a:r>
            <a:r>
              <a:rPr lang="en-US" i="1" dirty="0" smtClean="0"/>
              <a:t>m </a:t>
            </a:r>
            <a:r>
              <a:rPr lang="en-US" dirty="0" smtClean="0"/>
              <a:t>is the number of screening tests considered for the measure, </a:t>
            </a:r>
            <a:r>
              <a:rPr lang="en-US" i="1" dirty="0" err="1" smtClean="0"/>
              <a:t>Qi</a:t>
            </a:r>
            <a:r>
              <a:rPr lang="en-US" i="1" dirty="0" smtClean="0"/>
              <a:t> </a:t>
            </a:r>
            <a:r>
              <a:rPr lang="en-US" dirty="0" smtClean="0"/>
              <a:t>is the fitness value of the assignment in screening test , and </a:t>
            </a:r>
            <a:r>
              <a:rPr lang="en-US" i="1" dirty="0" err="1" smtClean="0"/>
              <a:t>wi</a:t>
            </a:r>
            <a:r>
              <a:rPr lang="en-US" i="1" dirty="0" smtClean="0"/>
              <a:t> </a:t>
            </a:r>
            <a:r>
              <a:rPr lang="en-US" dirty="0" smtClean="0"/>
              <a:t>are weights that correspond to the importance of the fitness value of each screening test.  Care has to be taken to normalize the </a:t>
            </a:r>
            <a:r>
              <a:rPr lang="en-US" i="1" dirty="0" err="1" smtClean="0"/>
              <a:t>Qi</a:t>
            </a:r>
            <a:r>
              <a:rPr lang="en-US" i="1" dirty="0" smtClean="0"/>
              <a:t> </a:t>
            </a:r>
            <a:r>
              <a:rPr lang="en-US" dirty="0" smtClean="0"/>
              <a:t>values to lie in the range [0.. 1]</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algn="just"/>
            <a:r>
              <a:rPr lang="en-US" dirty="0" smtClean="0"/>
              <a:t>Locales with higher mass (more pixels) statistically have a smaller percentage of local­ization error.</a:t>
            </a:r>
          </a:p>
          <a:p>
            <a:pPr algn="just"/>
            <a:r>
              <a:rPr lang="en-US" dirty="0" smtClean="0"/>
              <a:t>We try to assign as many locales as possible first, then compute the match measure and check the error using a tight threshold. </a:t>
            </a:r>
          </a:p>
          <a:p>
            <a:pPr algn="just"/>
            <a:r>
              <a:rPr lang="en-US" dirty="0" smtClean="0"/>
              <a:t>Locales are removed or changed in the assignment as necessary until a match is obtained. At that point, it is probably the best match measure possible, so it is unnecessary to try other assignments. In this case, all possible permutations of locale assignments do not have to checked.</a:t>
            </a:r>
            <a:endParaRPr lang="en-IN" dirty="0" smtClean="0"/>
          </a:p>
          <a:p>
            <a:pPr algn="just"/>
            <a:r>
              <a:rPr lang="en-US" dirty="0" smtClean="0"/>
              <a:t>In the worst case, when the object model is not present in the search image, we have to test all assignments to determine there is no match.</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Matching Steps</a:t>
            </a:r>
            <a:endParaRPr lang="en-IN" dirty="0" smtClean="0"/>
          </a:p>
          <a:p>
            <a:pPr marL="0" lvl="0" indent="0">
              <a:buNone/>
            </a:pPr>
            <a:r>
              <a:rPr lang="en-US" dirty="0" smtClean="0"/>
              <a:t>The screening tests applied to locales to generate assignments and validate them are: • </a:t>
            </a:r>
          </a:p>
          <a:p>
            <a:pPr lvl="0"/>
            <a:r>
              <a:rPr lang="en-US" dirty="0" smtClean="0"/>
              <a:t>Color-based screening </a:t>
            </a:r>
            <a:r>
              <a:rPr lang="en-US" dirty="0" smtClean="0"/>
              <a:t>test</a:t>
            </a:r>
          </a:p>
          <a:p>
            <a:pPr lvl="0"/>
            <a:r>
              <a:rPr lang="en-US" dirty="0" smtClean="0"/>
              <a:t>Illumination </a:t>
            </a:r>
            <a:r>
              <a:rPr lang="en-US" dirty="0" smtClean="0"/>
              <a:t>color covariant </a:t>
            </a:r>
            <a:r>
              <a:rPr lang="en-US" dirty="0" smtClean="0"/>
              <a:t>screening</a:t>
            </a:r>
            <a:endParaRPr lang="en-IN" dirty="0"/>
          </a:p>
          <a:p>
            <a:pPr lvl="0"/>
            <a:r>
              <a:rPr lang="en-US" dirty="0" smtClean="0"/>
              <a:t>Chromaticity voting</a:t>
            </a:r>
            <a:endParaRPr lang="en-IN" dirty="0"/>
          </a:p>
          <a:p>
            <a:pPr lvl="0"/>
            <a:r>
              <a:rPr lang="en-US" dirty="0" smtClean="0"/>
              <a:t>Elastic </a:t>
            </a:r>
            <a:r>
              <a:rPr lang="en-US" dirty="0" smtClean="0"/>
              <a:t>correlation</a:t>
            </a:r>
            <a:endParaRPr lang="en-IN" dirty="0" smtClean="0"/>
          </a:p>
          <a:p>
            <a:r>
              <a:rPr lang="en-US" dirty="0" smtClean="0"/>
              <a:t>Estimation of image object pose  </a:t>
            </a:r>
          </a:p>
          <a:p>
            <a:r>
              <a:rPr lang="en-US" dirty="0" smtClean="0"/>
              <a:t>Texture </a:t>
            </a:r>
            <a:r>
              <a:rPr lang="en-US" dirty="0" smtClean="0"/>
              <a:t>support </a:t>
            </a:r>
          </a:p>
          <a:p>
            <a:r>
              <a:rPr lang="en-US" dirty="0" smtClean="0"/>
              <a:t>Shape verification </a:t>
            </a:r>
          </a:p>
          <a:p>
            <a:r>
              <a:rPr lang="en-US" dirty="0" smtClean="0"/>
              <a:t>Recovery </a:t>
            </a:r>
            <a:r>
              <a:rPr lang="en-US" dirty="0" smtClean="0"/>
              <a:t>of lighting changes</a:t>
            </a:r>
            <a:endParaRPr lang="en-IN" dirty="0" smtClean="0"/>
          </a:p>
          <a:p>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US" dirty="0" smtClean="0"/>
              <a:t>The idea of color covariant matching is to realize that colors may change, from model to target, since the lighting may easily change. A diagonal model of lighting change states that the entire red channel responds to lighting change via an overall multiplicative change,</a:t>
            </a:r>
          </a:p>
          <a:p>
            <a:pPr algn="just"/>
            <a:r>
              <a:rPr lang="en-US" dirty="0" smtClean="0"/>
              <a:t>Using the chromaticity voting scheme, all image locales are paired with all model locales to vote for lighting change values in a voting array.</a:t>
            </a:r>
            <a:endParaRPr lang="en-IN" dirty="0" smtClean="0"/>
          </a:p>
          <a:p>
            <a:pPr algn="just"/>
            <a:r>
              <a:rPr lang="en-US" dirty="0" smtClean="0"/>
              <a:t>We can evaluate the feasibility of having an assignment of image locales to model locales using the estimated chromaticity shift parameters by a type of </a:t>
            </a:r>
            <a:r>
              <a:rPr lang="en-US" i="1" dirty="0" smtClean="0"/>
              <a:t>elastic correlation</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smtClean="0"/>
              <a:t>The texture-support screening test uses a variation of histogram intersection technique, where the texture histograms of locales in the assignment are intersected. If the intersection measure is higher than a threshold, the texture match is accepted.</a:t>
            </a:r>
            <a:endParaRPr lang="en-IN" dirty="0" smtClean="0"/>
          </a:p>
          <a:p>
            <a:pPr algn="just"/>
            <a:r>
              <a:rPr lang="en-US" dirty="0" smtClean="0"/>
              <a:t>The final match verification process  is shape verification by the method of </a:t>
            </a:r>
            <a:r>
              <a:rPr lang="en-US" i="1" dirty="0" smtClean="0"/>
              <a:t>Generalized Hough </a:t>
            </a:r>
            <a:r>
              <a:rPr lang="en-US" i="1" dirty="0" err="1" smtClean="0"/>
              <a:t>Transfonn</a:t>
            </a:r>
            <a:r>
              <a:rPr lang="en-US" i="1" dirty="0" smtClean="0"/>
              <a:t> (GHT) </a:t>
            </a:r>
            <a:r>
              <a:rPr lang="en-US" dirty="0" smtClean="0"/>
              <a:t>. The GHT is robust with respect to noise and occlusion . Performing a full GHT search for all possible rotation, scale, and translation parameters is computationally expensive and inaccurate.</a:t>
            </a: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However, after performing pose estimation, we already know the pose parameters and can apply them to the model reference point to find the estimated reference point in the database image.</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US" b="1" dirty="0" smtClean="0"/>
              <a:t>Video Locales</a:t>
            </a:r>
            <a:endParaRPr lang="en-IN" dirty="0" smtClean="0"/>
          </a:p>
          <a:p>
            <a:pPr algn="just"/>
            <a:r>
              <a:rPr lang="en-US" b="1" dirty="0" smtClean="0">
                <a:latin typeface="Times New Roman" pitchFamily="18" charset="0"/>
                <a:cs typeface="Times New Roman" pitchFamily="18" charset="0"/>
              </a:rPr>
              <a:t>Definition: </a:t>
            </a:r>
            <a:r>
              <a:rPr lang="en-US" dirty="0" smtClean="0">
                <a:latin typeface="Times New Roman" pitchFamily="18" charset="0"/>
                <a:cs typeface="Times New Roman" pitchFamily="18" charset="0"/>
              </a:rPr>
              <a:t>A </a:t>
            </a:r>
            <a:r>
              <a:rPr lang="en-US" i="1" dirty="0" smtClean="0">
                <a:latin typeface="Times New Roman" pitchFamily="18" charset="0"/>
                <a:cs typeface="Times New Roman" pitchFamily="18" charset="0"/>
              </a:rPr>
              <a:t>video locale </a:t>
            </a:r>
            <a:r>
              <a:rPr lang="en-US" dirty="0" smtClean="0">
                <a:latin typeface="Times New Roman" pitchFamily="18" charset="0"/>
                <a:cs typeface="Times New Roman" pitchFamily="18" charset="0"/>
              </a:rPr>
              <a:t>is a sequence of image feature locales that share similar features in the spatiotemporal domain of videos.</a:t>
            </a:r>
            <a:endParaRPr lang="en-IN"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Like locales in images, video locales have their color, texture, and geometric properties. Moreover, they capture motion parameters, such as motion trajectory and speed, as well as temporal information, such as the lifespan of the video locale and its temporal relationships with respect to other video locales.</a:t>
            </a:r>
            <a:endParaRPr lang="en-IN"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tx1"/>
                </a:solidFill>
              </a:rPr>
              <a:t>CURRENT IMAGE SEARCH SYSTEMS</a:t>
            </a:r>
            <a:r>
              <a:rPr lang="en-IN" sz="3200" dirty="0" smtClean="0">
                <a:solidFill>
                  <a:schemeClr val="tx1"/>
                </a:solidFill>
              </a:rPr>
              <a:t/>
            </a:r>
            <a:br>
              <a:rPr lang="en-IN" sz="3200" dirty="0" smtClean="0">
                <a:solidFill>
                  <a:schemeClr val="tx1"/>
                </a:solidFill>
              </a:rPr>
            </a:br>
            <a:endParaRPr lang="en-IN" sz="3200" dirty="0">
              <a:solidFill>
                <a:schemeClr val="tx1"/>
              </a:solidFill>
            </a:endParaRPr>
          </a:p>
        </p:txBody>
      </p:sp>
      <p:sp>
        <p:nvSpPr>
          <p:cNvPr id="3" name="Content Placeholder 2"/>
          <p:cNvSpPr>
            <a:spLocks noGrp="1"/>
          </p:cNvSpPr>
          <p:nvPr>
            <p:ph idx="1"/>
          </p:nvPr>
        </p:nvSpPr>
        <p:spPr/>
        <p:txBody>
          <a:bodyPr/>
          <a:lstStyle/>
          <a:p>
            <a:pPr>
              <a:buNone/>
            </a:pPr>
            <a:r>
              <a:rPr lang="en-US" dirty="0" smtClean="0"/>
              <a:t> </a:t>
            </a:r>
            <a:r>
              <a:rPr lang="en-US" b="1" u="sng" dirty="0" smtClean="0"/>
              <a:t>QBIC</a:t>
            </a:r>
          </a:p>
          <a:p>
            <a:pPr algn="just"/>
            <a:r>
              <a:rPr lang="en-US" i="1" dirty="0" smtClean="0">
                <a:latin typeface="Times New Roman" pitchFamily="18" charset="0"/>
                <a:cs typeface="Times New Roman" pitchFamily="18" charset="0"/>
              </a:rPr>
              <a:t>Query by Image Content</a:t>
            </a:r>
          </a:p>
          <a:p>
            <a:pPr algn="just"/>
            <a:r>
              <a:rPr lang="en-US" dirty="0" smtClean="0">
                <a:latin typeface="Times New Roman" pitchFamily="18" charset="0"/>
                <a:cs typeface="Times New Roman" pitchFamily="18" charset="0"/>
              </a:rPr>
              <a:t>One interesting feature in QBIC is the metric it uses for color histogram difference.</a:t>
            </a:r>
          </a:p>
          <a:p>
            <a:pPr algn="just"/>
            <a:r>
              <a:rPr lang="en-US" dirty="0" smtClean="0">
                <a:latin typeface="Times New Roman" pitchFamily="18" charset="0"/>
                <a:cs typeface="Times New Roman" pitchFamily="18" charset="0"/>
              </a:rPr>
              <a:t> Instead of simple histogram intersection, the metric recognizes that colors that are </a:t>
            </a:r>
            <a:r>
              <a:rPr lang="en-US" i="1" dirty="0" smtClean="0">
                <a:latin typeface="Times New Roman" pitchFamily="18" charset="0"/>
                <a:cs typeface="Times New Roman" pitchFamily="18" charset="0"/>
              </a:rPr>
              <a:t>similar, </a:t>
            </a:r>
            <a:r>
              <a:rPr lang="en-US" dirty="0" smtClean="0">
                <a:latin typeface="Times New Roman" pitchFamily="18" charset="0"/>
                <a:cs typeface="Times New Roman" pitchFamily="18" charset="0"/>
              </a:rPr>
              <a:t>such as red and orange, should not have a zero intersection. </a:t>
            </a:r>
          </a:p>
          <a:p>
            <a:pPr algn="just"/>
            <a:r>
              <a:rPr lang="en-US" dirty="0" smtClean="0">
                <a:latin typeface="Times New Roman" pitchFamily="18" charset="0"/>
                <a:cs typeface="Times New Roman" pitchFamily="18" charset="0"/>
              </a:rPr>
              <a:t>Instead, a color-distance matrix </a:t>
            </a:r>
            <a:r>
              <a:rPr lang="en-US" i="1" dirty="0" smtClean="0">
                <a:latin typeface="Times New Roman" pitchFamily="18" charset="0"/>
                <a:cs typeface="Times New Roman" pitchFamily="18" charset="0"/>
              </a:rPr>
              <a:t>A </a:t>
            </a:r>
            <a:r>
              <a:rPr lang="en-US" dirty="0" smtClean="0">
                <a:latin typeface="Times New Roman" pitchFamily="18" charset="0"/>
                <a:cs typeface="Times New Roman" pitchFamily="18" charset="0"/>
              </a:rPr>
              <a:t>is introduced, with elements</a:t>
            </a:r>
            <a:endParaRPr lang="en-IN" dirty="0" smtClean="0">
              <a:latin typeface="Times New Roman" pitchFamily="18" charset="0"/>
              <a:cs typeface="Times New Roman" pitchFamily="18" charset="0"/>
            </a:endParaRPr>
          </a:p>
          <a:p>
            <a:endParaRPr lang="en-IN" b="1" u="sng"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buNone/>
            </a:pPr>
            <a:r>
              <a:rPr lang="en-US" b="1" dirty="0" smtClean="0">
                <a:latin typeface="Times New Roman" pitchFamily="18" charset="0"/>
                <a:cs typeface="Times New Roman" pitchFamily="18" charset="0"/>
              </a:rPr>
              <a:t>UC Santa Barbara Search Engines</a:t>
            </a:r>
          </a:p>
          <a:p>
            <a:pPr algn="just"/>
            <a:r>
              <a:rPr lang="en-US" b="1" dirty="0" smtClean="0">
                <a:latin typeface="Times New Roman" pitchFamily="18" charset="0"/>
                <a:cs typeface="Times New Roman" pitchFamily="18" charset="0"/>
              </a:rPr>
              <a:t>Alexandria Digital Library (ADL) </a:t>
            </a:r>
            <a:r>
              <a:rPr lang="en-US" dirty="0" smtClean="0">
                <a:latin typeface="Times New Roman" pitchFamily="18" charset="0"/>
                <a:cs typeface="Times New Roman" pitchFamily="18" charset="0"/>
              </a:rPr>
              <a:t>is a seasoned image search engine devised at the University of California, Santa Barbara. The ADL is presently concerned with geographical data: "spatial data on the web".</a:t>
            </a:r>
          </a:p>
          <a:p>
            <a:pPr algn="just"/>
            <a:r>
              <a:rPr lang="en-US" dirty="0" err="1" smtClean="0">
                <a:latin typeface="Times New Roman" pitchFamily="18" charset="0"/>
                <a:cs typeface="Times New Roman" pitchFamily="18" charset="0"/>
              </a:rPr>
              <a:t>Multiresolution</a:t>
            </a:r>
            <a:r>
              <a:rPr lang="en-US" dirty="0" smtClean="0">
                <a:latin typeface="Times New Roman" pitchFamily="18" charset="0"/>
                <a:cs typeface="Times New Roman" pitchFamily="18" charset="0"/>
              </a:rPr>
              <a:t> images means that it is possible to select a certain region within an image and zoom in on it.</a:t>
            </a:r>
            <a:r>
              <a:rPr lang="en-US" dirty="0" smtClean="0"/>
              <a:t/>
            </a:r>
            <a:br>
              <a:rPr lang="en-US" dirty="0" smtClean="0"/>
            </a:b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b="1" dirty="0" smtClean="0">
                <a:latin typeface="Times New Roman" pitchFamily="18" charset="0"/>
                <a:cs typeface="Times New Roman" pitchFamily="18" charset="0"/>
              </a:rPr>
              <a:t>NETRA -</a:t>
            </a:r>
            <a:r>
              <a:rPr lang="en-US" dirty="0" smtClean="0">
                <a:latin typeface="Times New Roman" pitchFamily="18" charset="0"/>
                <a:cs typeface="Times New Roman" pitchFamily="18" charset="0"/>
              </a:rPr>
              <a:t>is also part of the Alexandria Digital Library project. Now in its second generation as NETRA II, it emphasizes color image segmentation for object­or region- based search.</a:t>
            </a:r>
          </a:p>
          <a:p>
            <a:r>
              <a:rPr lang="en-US" b="1" dirty="0" smtClean="0">
                <a:latin typeface="Times New Roman" pitchFamily="18" charset="0"/>
                <a:cs typeface="Times New Roman" pitchFamily="18" charset="0"/>
              </a:rPr>
              <a:t>Perception-Based Image Retrieval (PBIR) </a:t>
            </a:r>
            <a:r>
              <a:rPr lang="en-US" dirty="0" smtClean="0">
                <a:latin typeface="Times New Roman" pitchFamily="18" charset="0"/>
                <a:cs typeface="Times New Roman" pitchFamily="18" charset="0"/>
              </a:rPr>
              <a:t>aims at a better version of learning and relevance feedback techniques with learning algorithms that try to get at the underlying query behind the user's choices in zeroing in on the right target.</a:t>
            </a:r>
            <a:br>
              <a:rPr lang="en-US"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solidFill>
                  <a:schemeClr val="tx1"/>
                </a:solidFill>
                <a:latin typeface="Times New Roman" pitchFamily="18" charset="0"/>
                <a:cs typeface="Times New Roman" pitchFamily="18" charset="0"/>
              </a:rPr>
              <a:t>Color Histogram</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dirty="0" smtClean="0"/>
              <a:t>In C-BIRD, features are </a:t>
            </a:r>
            <a:r>
              <a:rPr lang="en-US" dirty="0" err="1" smtClean="0"/>
              <a:t>precomputed</a:t>
            </a:r>
            <a:r>
              <a:rPr lang="en-US" dirty="0" smtClean="0"/>
              <a:t> for each image in the database. </a:t>
            </a:r>
          </a:p>
          <a:p>
            <a:pPr algn="just"/>
            <a:r>
              <a:rPr lang="en-US" dirty="0" smtClean="0"/>
              <a:t>The most prevalent feature that is utilized in image database retrieval is the color histogram .</a:t>
            </a:r>
          </a:p>
          <a:p>
            <a:pPr algn="just"/>
            <a:r>
              <a:rPr lang="en-US" dirty="0" smtClean="0"/>
              <a:t> A type of </a:t>
            </a:r>
            <a:r>
              <a:rPr lang="en-US" i="1" dirty="0" smtClean="0"/>
              <a:t>global </a:t>
            </a:r>
            <a:r>
              <a:rPr lang="en-US" dirty="0" smtClean="0"/>
              <a:t>image feature, that is, the image is not segmented; instead, every image region is treated equally.</a:t>
            </a:r>
          </a:p>
          <a:p>
            <a:pPr algn="just"/>
            <a:r>
              <a:rPr lang="en-US" dirty="0" smtClean="0"/>
              <a:t>A color histogram counts pixels with a given pixel value in red, green, and blue (RGB).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algn="just"/>
            <a:r>
              <a:rPr lang="en-US" b="1" dirty="0" smtClean="0">
                <a:latin typeface="Times New Roman" pitchFamily="18" charset="0"/>
                <a:cs typeface="Times New Roman" pitchFamily="18" charset="0"/>
              </a:rPr>
              <a:t>Berkeley Digital Library Project</a:t>
            </a:r>
          </a:p>
          <a:p>
            <a:pPr algn="just"/>
            <a:r>
              <a:rPr lang="en-US" dirty="0" smtClean="0">
                <a:latin typeface="Times New Roman" pitchFamily="18" charset="0"/>
                <a:cs typeface="Times New Roman" pitchFamily="18" charset="0"/>
              </a:rPr>
              <a:t>Text queries are supported, with search aimed at a particular commercial or other set of stock photos. </a:t>
            </a:r>
          </a:p>
          <a:p>
            <a:pPr algn="just"/>
            <a:r>
              <a:rPr lang="en-US" b="1" dirty="0" smtClean="0">
                <a:latin typeface="Times New Roman" pitchFamily="18" charset="0"/>
                <a:cs typeface="Times New Roman" pitchFamily="18" charset="0"/>
              </a:rPr>
              <a:t>Chabot</a:t>
            </a:r>
          </a:p>
          <a:p>
            <a:pPr algn="just"/>
            <a:r>
              <a:rPr lang="en-US" dirty="0" smtClean="0">
                <a:latin typeface="Times New Roman" pitchFamily="18" charset="0"/>
                <a:cs typeface="Times New Roman" pitchFamily="18" charset="0"/>
              </a:rPr>
              <a:t> Chabot uses the relational database management system POST-GRES to access these images and associated textual data. The system stores both text and color histogram data. </a:t>
            </a:r>
            <a:endParaRPr lang="en-IN"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 </a:t>
            </a:r>
            <a:r>
              <a:rPr lang="en-US" b="1" dirty="0" err="1" smtClean="0"/>
              <a:t>Blobworld</a:t>
            </a:r>
            <a:r>
              <a:rPr lang="en-US" b="1" dirty="0" smtClean="0"/>
              <a:t> </a:t>
            </a:r>
            <a:r>
              <a:rPr lang="en-US" dirty="0" smtClean="0"/>
              <a:t>It attempts to capture the idea of objects by segmenting images into regions.</a:t>
            </a:r>
          </a:p>
          <a:p>
            <a:r>
              <a:rPr lang="en-US" dirty="0" err="1" smtClean="0"/>
              <a:t>Blobworld</a:t>
            </a:r>
            <a:r>
              <a:rPr lang="en-US" dirty="0" smtClean="0"/>
              <a:t> allows for both textual and content-based searching. </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buNone/>
            </a:pPr>
            <a:r>
              <a:rPr lang="en-US" b="1" dirty="0" smtClean="0"/>
              <a:t>Columbia University Image Seekers</a:t>
            </a:r>
          </a:p>
          <a:p>
            <a:pPr algn="just"/>
            <a:r>
              <a:rPr lang="en-US" dirty="0" smtClean="0">
                <a:latin typeface="Times New Roman" pitchFamily="18" charset="0"/>
                <a:cs typeface="Times New Roman" pitchFamily="18" charset="0"/>
              </a:rPr>
              <a:t>It uses content-based image retrieval based on color, texture, and color composition. </a:t>
            </a:r>
          </a:p>
          <a:p>
            <a:pPr algn="just"/>
            <a:r>
              <a:rPr lang="en-US" b="1" dirty="0" err="1" smtClean="0">
                <a:latin typeface="Times New Roman" pitchFamily="18" charset="0"/>
                <a:cs typeface="Times New Roman" pitchFamily="18" charset="0"/>
              </a:rPr>
              <a:t>VisualSEEk</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is a color-photograph retrieval system. Queries are by color layout, or by an image instance, such as the URL of a seed image, or by instances of prior matches.</a:t>
            </a:r>
          </a:p>
          <a:p>
            <a:pPr algn="just"/>
            <a:r>
              <a:rPr lang="en-US" b="1" dirty="0" err="1" smtClean="0">
                <a:latin typeface="Times New Roman" pitchFamily="18" charset="0"/>
                <a:cs typeface="Times New Roman" pitchFamily="18" charset="0"/>
              </a:rPr>
              <a:t>SaFe</a:t>
            </a:r>
            <a:r>
              <a:rPr lang="en-US" dirty="0" smtClean="0">
                <a:latin typeface="Times New Roman" pitchFamily="18" charset="0"/>
                <a:cs typeface="Times New Roman" pitchFamily="18" charset="0"/>
              </a:rPr>
              <a:t>, an integrated spatial and feature image system, extracts regions from an image and compares the spatial arrangements of regions</a:t>
            </a:r>
            <a:endParaRPr lang="en-IN"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b="1" dirty="0" err="1" smtClean="0"/>
              <a:t>WebSEE</a:t>
            </a:r>
            <a:r>
              <a:rPr lang="en-US" dirty="0" err="1" smtClean="0"/>
              <a:t>k</a:t>
            </a:r>
            <a:r>
              <a:rPr lang="en-US" dirty="0" smtClean="0"/>
              <a:t> collects images (and text) from the web. </a:t>
            </a:r>
          </a:p>
          <a:p>
            <a:pPr algn="just"/>
            <a:r>
              <a:rPr lang="en-US" b="1" dirty="0" smtClean="0"/>
              <a:t> </a:t>
            </a:r>
            <a:r>
              <a:rPr lang="en-US" b="1" dirty="0" err="1" smtClean="0"/>
              <a:t>Informedia</a:t>
            </a:r>
            <a:r>
              <a:rPr lang="en-US" b="1" dirty="0" smtClean="0"/>
              <a:t> -</a:t>
            </a:r>
            <a:r>
              <a:rPr lang="en-US" dirty="0" smtClean="0"/>
              <a:t>video mining</a:t>
            </a:r>
          </a:p>
          <a:p>
            <a:pPr algn="just"/>
            <a:r>
              <a:rPr lang="en-US" b="1" dirty="0" err="1" smtClean="0"/>
              <a:t>MetaSEEk</a:t>
            </a:r>
            <a:endParaRPr lang="en-IN" dirty="0" smtClean="0"/>
          </a:p>
          <a:p>
            <a:pPr algn="just">
              <a:buNone/>
            </a:pPr>
            <a:r>
              <a:rPr lang="en-US" dirty="0" smtClean="0"/>
              <a:t>    The idea is to query several other online image search engines, rank their performance for different classes of visual queries, and use them selectively for any particular search. </a:t>
            </a:r>
            <a:endParaRPr lang="en-IN" dirty="0" smtClean="0"/>
          </a:p>
          <a:p>
            <a:pPr algn="just"/>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buNone/>
            </a:pPr>
            <a:r>
              <a:rPr lang="en-US" b="1" dirty="0" smtClean="0"/>
              <a:t>  </a:t>
            </a:r>
            <a:r>
              <a:rPr lang="en-US" b="1" dirty="0" err="1" smtClean="0"/>
              <a:t>Photobook</a:t>
            </a:r>
            <a:r>
              <a:rPr lang="en-US" b="1" dirty="0" smtClean="0"/>
              <a:t> and </a:t>
            </a:r>
            <a:r>
              <a:rPr lang="en-US" b="1" dirty="0" err="1" smtClean="0"/>
              <a:t>FourEyes</a:t>
            </a:r>
            <a:endParaRPr lang="en-IN" dirty="0" smtClean="0"/>
          </a:p>
          <a:p>
            <a:pPr algn="just"/>
            <a:r>
              <a:rPr lang="en-US" dirty="0" smtClean="0"/>
              <a:t>It searches for three different types of image content (faces, 2-D shapes, and texture images) using three mechanisms</a:t>
            </a:r>
          </a:p>
          <a:p>
            <a:pPr algn="just">
              <a:buNone/>
            </a:pPr>
            <a:r>
              <a:rPr lang="en-US" b="1" dirty="0" smtClean="0"/>
              <a:t> MARS</a:t>
            </a:r>
            <a:r>
              <a:rPr lang="en-US" dirty="0" smtClean="0"/>
              <a:t> (Multimedia Analysis and Retrieval System)</a:t>
            </a:r>
          </a:p>
          <a:p>
            <a:pPr algn="just">
              <a:buNone/>
            </a:pPr>
            <a:r>
              <a:rPr lang="en-US" dirty="0" smtClean="0"/>
              <a:t>    The idea was to create a dynamic system of feature representations that could adapt to different applications and different users. ARS (Multimedia Analysis and Retrieval System) </a:t>
            </a: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b="1" dirty="0" smtClean="0"/>
              <a:t>Visual Information Retrieval (</a:t>
            </a:r>
            <a:r>
              <a:rPr lang="en-US" b="1" dirty="0" err="1" smtClean="0"/>
              <a:t>Virage</a:t>
            </a:r>
            <a:r>
              <a:rPr lang="en-US" b="1" dirty="0" smtClean="0"/>
              <a:t>) </a:t>
            </a:r>
            <a:r>
              <a:rPr lang="en-US" dirty="0" smtClean="0"/>
              <a:t> operates on objects within images. Image indexing is performed after several preprocessing operations, such as smoothing and contrast enhancement.</a:t>
            </a:r>
          </a:p>
          <a:p>
            <a:pPr algn="just"/>
            <a:r>
              <a:rPr lang="en-US" b="1" dirty="0" smtClean="0"/>
              <a:t>Visual </a:t>
            </a:r>
            <a:r>
              <a:rPr lang="en-US" b="1" dirty="0" err="1" smtClean="0"/>
              <a:t>RetrievalWare</a:t>
            </a:r>
            <a:r>
              <a:rPr lang="en-US" b="1" dirty="0" smtClean="0"/>
              <a:t> </a:t>
            </a:r>
            <a:r>
              <a:rPr lang="en-US" dirty="0" smtClean="0"/>
              <a:t>is an image search technology owned by </a:t>
            </a:r>
            <a:r>
              <a:rPr lang="en-US" dirty="0" err="1" smtClean="0"/>
              <a:t>Convera</a:t>
            </a:r>
            <a:r>
              <a:rPr lang="en-US" dirty="0" smtClean="0"/>
              <a:t>, Inc. It is built on techniques created for use by various government agencies for searching databases of standards documents. </a:t>
            </a: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i="1" dirty="0" smtClean="0"/>
              <a:t>Relevance feedback -</a:t>
            </a:r>
            <a:r>
              <a:rPr lang="en-US" dirty="0" smtClean="0"/>
              <a:t>images retrieved are used in further rounds of convergence onto correct returns.</a:t>
            </a:r>
          </a:p>
          <a:p>
            <a:pPr>
              <a:buNone/>
            </a:pPr>
            <a:r>
              <a:rPr lang="en-US" b="1" dirty="0" smtClean="0"/>
              <a:t>    </a:t>
            </a:r>
            <a:r>
              <a:rPr lang="en-US" b="1" dirty="0" err="1" smtClean="0"/>
              <a:t>eg</a:t>
            </a:r>
            <a:r>
              <a:rPr lang="en-US" b="1" dirty="0" smtClean="0"/>
              <a:t>  :</a:t>
            </a:r>
            <a:r>
              <a:rPr lang="en-US" b="1" dirty="0" err="1" smtClean="0"/>
              <a:t>iFind</a:t>
            </a: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solidFill>
                  <a:schemeClr val="tx1"/>
                </a:solidFill>
                <a:latin typeface="Times New Roman" pitchFamily="18" charset="0"/>
                <a:cs typeface="Times New Roman" pitchFamily="18" charset="0"/>
              </a:rPr>
              <a:t>QUANTIFYING RESULTS</a:t>
            </a:r>
            <a:r>
              <a:rPr lang="en-IN" dirty="0" smtClean="0"/>
              <a:t/>
            </a:r>
            <a:br>
              <a:rPr lang="en-IN" dirty="0" smtClean="0"/>
            </a:br>
            <a:endParaRPr lang="en-IN" dirty="0"/>
          </a:p>
        </p:txBody>
      </p:sp>
      <p:sp>
        <p:nvSpPr>
          <p:cNvPr id="3" name="Content Placeholder 2"/>
          <p:cNvSpPr>
            <a:spLocks noGrp="1"/>
          </p:cNvSpPr>
          <p:nvPr>
            <p:ph idx="1"/>
          </p:nvPr>
        </p:nvSpPr>
        <p:spPr/>
        <p:txBody>
          <a:bodyPr/>
          <a:lstStyle/>
          <a:p>
            <a:pPr algn="just"/>
            <a:r>
              <a:rPr lang="en-US" i="1" dirty="0" smtClean="0"/>
              <a:t>Precision </a:t>
            </a:r>
            <a:r>
              <a:rPr lang="en-US" dirty="0" smtClean="0"/>
              <a:t>is the percentage of relevant documents retrieved compared to the number of all the documents retrieved.</a:t>
            </a:r>
          </a:p>
          <a:p>
            <a:pPr algn="just"/>
            <a:r>
              <a:rPr lang="en-US" i="1" dirty="0" smtClean="0"/>
              <a:t>Recall </a:t>
            </a:r>
            <a:r>
              <a:rPr lang="en-US" dirty="0" smtClean="0"/>
              <a:t>is the percentage of relevant documents retrieved out of all relevant documents. </a:t>
            </a:r>
            <a:endParaRPr lang="en-IN" dirty="0" smtClean="0"/>
          </a:p>
          <a:p>
            <a:endParaRPr lang="en-IN" dirty="0"/>
          </a:p>
        </p:txBody>
      </p:sp>
      <p:pic>
        <p:nvPicPr>
          <p:cNvPr id="1026" name="Picture 2"/>
          <p:cNvPicPr>
            <a:picLocks noChangeAspect="1" noChangeArrowheads="1"/>
          </p:cNvPicPr>
          <p:nvPr/>
        </p:nvPicPr>
        <p:blipFill>
          <a:blip r:embed="rId2"/>
          <a:srcRect/>
          <a:stretch>
            <a:fillRect/>
          </a:stretch>
        </p:blipFill>
        <p:spPr bwMode="auto">
          <a:xfrm>
            <a:off x="1371600" y="4267200"/>
            <a:ext cx="5943600" cy="2219325"/>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algn="just"/>
            <a:r>
              <a:rPr lang="en-US" dirty="0" smtClean="0"/>
              <a:t>Recall and precision are widely used for reporting retrieval performance for image retrieval systems as well. </a:t>
            </a:r>
          </a:p>
          <a:p>
            <a:pPr algn="just"/>
            <a:r>
              <a:rPr lang="en-US" dirty="0" smtClean="0"/>
              <a:t>However, these measures are affected by the database size and the amount of similar information in the database. </a:t>
            </a:r>
          </a:p>
          <a:p>
            <a:pPr algn="just"/>
            <a:r>
              <a:rPr lang="en-US" dirty="0" smtClean="0"/>
              <a:t>Also, they do not consider fuzzy matching or search result ordering.</a:t>
            </a:r>
          </a:p>
          <a:p>
            <a:pPr algn="just"/>
            <a:r>
              <a:rPr lang="en-US" dirty="0" smtClean="0"/>
              <a:t>The curve of precision versus recall is termed a </a:t>
            </a:r>
            <a:r>
              <a:rPr lang="en-US" i="1" dirty="0" smtClean="0"/>
              <a:t>receiver operator characteristic (ROC) </a:t>
            </a:r>
            <a:r>
              <a:rPr lang="en-US" dirty="0" smtClean="0"/>
              <a:t>curve. </a:t>
            </a:r>
          </a:p>
          <a:p>
            <a:pPr algn="just"/>
            <a:r>
              <a:rPr lang="en-US" dirty="0" smtClean="0"/>
              <a:t>It plots the relationship between sensitivity and specificity over a range of parameters.</a:t>
            </a:r>
            <a:endParaRPr lang="en-IN" dirty="0" smtClean="0"/>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1"/>
                </a:solidFill>
                <a:latin typeface="Times New Roman" pitchFamily="18" charset="0"/>
                <a:cs typeface="Times New Roman" pitchFamily="18" charset="0"/>
              </a:rPr>
              <a:t>QUERYING ON VIDEOS</a:t>
            </a:r>
            <a:endParaRPr lang="en-IN"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algn="just"/>
            <a:r>
              <a:rPr lang="en-US" dirty="0" smtClean="0"/>
              <a:t>Video indexing can make use of </a:t>
            </a:r>
            <a:r>
              <a:rPr lang="en-US" i="1" dirty="0" smtClean="0"/>
              <a:t>motion </a:t>
            </a:r>
            <a:r>
              <a:rPr lang="en-US" dirty="0" smtClean="0"/>
              <a:t>as the salient feature of temporally changing images for various types of queries.</a:t>
            </a:r>
          </a:p>
          <a:p>
            <a:pPr algn="just"/>
            <a:r>
              <a:rPr lang="en-US" dirty="0" smtClean="0"/>
              <a:t>Temporality is the main difference between a video and just a collection of images, dealing with the time component is first and foremost in comprehending the indexing, browsing, search, and retrieval of video content.</a:t>
            </a:r>
          </a:p>
          <a:p>
            <a:pPr algn="just"/>
            <a:r>
              <a:rPr lang="en-US" dirty="0" smtClean="0"/>
              <a:t>The first place to start, then, would be dividing the video into </a:t>
            </a:r>
            <a:r>
              <a:rPr lang="en-US" i="1" dirty="0" smtClean="0"/>
              <a:t>shots, </a:t>
            </a:r>
            <a:r>
              <a:rPr lang="en-US" dirty="0" smtClean="0"/>
              <a:t>where each shot consists roughly of the video frames between the on and off clicks of the Record button. </a:t>
            </a:r>
          </a:p>
          <a:p>
            <a:pPr algn="just"/>
            <a:r>
              <a:rPr lang="en-US" dirty="0" smtClean="0"/>
              <a:t>However, transitions are often placed between shots — fade-in, fade-out, dissolve, wipe, and so on — so detection of shot boundaries may not be so simple as for abrupt changes.</a:t>
            </a:r>
            <a:endParaRPr lang="en-IN" dirty="0" smtClean="0"/>
          </a:p>
          <a:p>
            <a:pPr algn="just"/>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tx1"/>
                </a:solidFill>
                <a:latin typeface="Times New Roman" pitchFamily="18" charset="0"/>
                <a:cs typeface="Times New Roman" pitchFamily="18" charset="0"/>
              </a:rPr>
              <a:t>Algorithm</a:t>
            </a:r>
            <a:endParaRPr lang="en-US" sz="3200" dirty="0">
              <a:solidFill>
                <a:schemeClr val="tx1"/>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914400" y="2057400"/>
            <a:ext cx="6857999" cy="40386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A simple approach to this idea is to uncompress just enough to recover the DC term,</a:t>
            </a:r>
          </a:p>
          <a:p>
            <a:pPr algn="just"/>
            <a:r>
              <a:rPr lang="en-US" dirty="0" smtClean="0"/>
              <a:t>Once DC frames are obtained from the whole video — or, even better, are obtained on the fly — many approaches have been used for finding shot boundaries.</a:t>
            </a:r>
          </a:p>
          <a:p>
            <a:pPr algn="just"/>
            <a:r>
              <a:rPr lang="en-US" dirty="0" smtClean="0"/>
              <a:t> Features used have typically been color, texture, and motion vectors, although such concepts as trajectories traversed by objects have also been used</a:t>
            </a:r>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Shots are grouped into </a:t>
            </a:r>
            <a:r>
              <a:rPr lang="en-US" i="1" dirty="0" smtClean="0"/>
              <a:t>scenes.</a:t>
            </a:r>
          </a:p>
          <a:p>
            <a:r>
              <a:rPr lang="en-US" i="1" dirty="0" smtClean="0"/>
              <a:t> </a:t>
            </a:r>
            <a:r>
              <a:rPr lang="en-US" dirty="0" smtClean="0"/>
              <a:t>A scene is a collection of shots that belong together and that are contiguous in time. </a:t>
            </a:r>
          </a:p>
          <a:p>
            <a:r>
              <a:rPr lang="en-US" dirty="0" smtClean="0"/>
              <a:t>Even higher-level semantics exist in so-called "film grammar" . </a:t>
            </a:r>
          </a:p>
          <a:p>
            <a:r>
              <a:rPr lang="en-US" dirty="0" smtClean="0"/>
              <a:t>Semantic information such as the basic elements of the story may be obtainable. These are (at the coarsest level) the story's exposition, crisis, climax, and denouement.</a:t>
            </a:r>
            <a:endParaRPr lang="en-IN" dirty="0" smtClean="0"/>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smtClean="0"/>
              <a:t>Audio information is important for scene grouping. In a typical scene, the audio has no break within a scene, even though many shots may take place over the course of the scene.</a:t>
            </a:r>
          </a:p>
          <a:p>
            <a:pPr algn="just"/>
            <a:r>
              <a:rPr lang="en-US" dirty="0" smtClean="0"/>
              <a:t> General timing information from movie creation may also be brought to bear.</a:t>
            </a:r>
            <a:endParaRPr lang="en-IN" dirty="0" smtClean="0"/>
          </a:p>
          <a:p>
            <a:pPr algn="just"/>
            <a:r>
              <a:rPr lang="en-US" dirty="0" smtClean="0"/>
              <a:t>Text may indeed be the most useful means of delineating shots and scenes, making use of closed-captioning information already available. However, relying on text is unreliable, since it may not exist, especially for legacy video.</a:t>
            </a:r>
            <a:endParaRPr lang="en-IN" dirty="0" smtClean="0"/>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smtClean="0"/>
              <a:t>Different schemes have been proposed for organizing and displaying storyboards rea­sonably succinctly. The most straightforward method is to display a two-dimensional array of </a:t>
            </a:r>
            <a:r>
              <a:rPr lang="en-US" i="1" dirty="0" err="1" smtClean="0"/>
              <a:t>keyframes</a:t>
            </a:r>
            <a:r>
              <a:rPr lang="en-US" i="1" dirty="0" smtClean="0"/>
              <a:t>.</a:t>
            </a:r>
          </a:p>
          <a:p>
            <a:pPr algn="just"/>
            <a:r>
              <a:rPr lang="en-US" dirty="0" smtClean="0"/>
              <a:t>One approach might be to simply output one frame every few seconds. However, action has a tendency to occur between longer periods of inactive story. Therefore, some kind of clustering method is usually used, to represent a longer period of time that is more or less the same within the temporal period belonging to a single </a:t>
            </a:r>
            <a:r>
              <a:rPr lang="en-US" dirty="0" err="1" smtClean="0"/>
              <a:t>keyframe</a:t>
            </a:r>
            <a:r>
              <a:rPr lang="en-US" dirty="0" smtClean="0"/>
              <a:t>.</a:t>
            </a:r>
            <a:endParaRPr lang="en-IN" dirty="0" smtClean="0"/>
          </a:p>
          <a:p>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US" b="1" dirty="0" smtClean="0"/>
              <a:t>    graph-based method</a:t>
            </a:r>
            <a:r>
              <a:rPr lang="en-US" dirty="0" smtClean="0"/>
              <a:t>. </a:t>
            </a:r>
          </a:p>
          <a:p>
            <a:pPr>
              <a:buNone/>
            </a:pPr>
            <a:r>
              <a:rPr lang="en-US" dirty="0" smtClean="0"/>
              <a:t>   Suppose we have a video of two talking heads, the interviewer and the interviewee.</a:t>
            </a:r>
          </a:p>
          <a:p>
            <a:pPr>
              <a:buNone/>
            </a:pPr>
            <a:r>
              <a:rPr lang="en-US" dirty="0" smtClean="0"/>
              <a:t>    A sensible representation might be a digraph with directed arcs taking us from one person to the other, then back again. </a:t>
            </a:r>
          </a:p>
          <a:p>
            <a:pPr>
              <a:buNone/>
            </a:pPr>
            <a:r>
              <a:rPr lang="en-US" dirty="0" smtClean="0"/>
              <a:t>    In this way, we can encapsulate much information about the video's structure and also have available the arsenal of tools developed for graph pruning and management.</a:t>
            </a:r>
            <a:endParaRPr lang="en-IN" dirty="0" smtClean="0"/>
          </a:p>
          <a:p>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algn="just"/>
            <a:r>
              <a:rPr lang="en-US" dirty="0" smtClean="0"/>
              <a:t>Other "proxies" have also been developed for representing shots and scenes. A grouping of </a:t>
            </a:r>
            <a:r>
              <a:rPr lang="en-US" i="1" dirty="0" smtClean="0"/>
              <a:t>sets </a:t>
            </a:r>
            <a:r>
              <a:rPr lang="en-US" dirty="0" smtClean="0"/>
              <a:t>of </a:t>
            </a:r>
            <a:r>
              <a:rPr lang="en-US" dirty="0" err="1" smtClean="0"/>
              <a:t>keyframes</a:t>
            </a:r>
            <a:r>
              <a:rPr lang="en-US" dirty="0" smtClean="0"/>
              <a:t> may be more representative than just a sequence of </a:t>
            </a:r>
            <a:r>
              <a:rPr lang="en-US" dirty="0" err="1" smtClean="0"/>
              <a:t>keyframes</a:t>
            </a:r>
            <a:r>
              <a:rPr lang="en-US" dirty="0" smtClean="0"/>
              <a:t>, as may </a:t>
            </a:r>
            <a:r>
              <a:rPr lang="en-US" dirty="0" err="1" smtClean="0"/>
              <a:t>keyframes</a:t>
            </a:r>
            <a:r>
              <a:rPr lang="en-US" dirty="0" smtClean="0"/>
              <a:t> of variable sizes. Annotation by text or voice, of each set of </a:t>
            </a:r>
            <a:r>
              <a:rPr lang="en-US" dirty="0" err="1" smtClean="0"/>
              <a:t>keyframes</a:t>
            </a:r>
            <a:r>
              <a:rPr lang="en-US" dirty="0" smtClean="0"/>
              <a:t> in a "skimmed" video, may be required for sensible understanding of the underlying video.</a:t>
            </a:r>
            <a:endParaRPr lang="en-IN" dirty="0" smtClean="0"/>
          </a:p>
          <a:p>
            <a:pPr algn="just"/>
            <a:r>
              <a:rPr lang="en-US" dirty="0" smtClean="0"/>
              <a:t>A </a:t>
            </a:r>
            <a:r>
              <a:rPr lang="en-US" i="1" dirty="0" smtClean="0"/>
              <a:t>mosaic </a:t>
            </a:r>
            <a:r>
              <a:rPr lang="en-US" dirty="0" smtClean="0"/>
              <a:t>of several frames may be useful, wherein frames are combined into larger ones by matching features over a set of frames. This results in set of larger </a:t>
            </a:r>
            <a:r>
              <a:rPr lang="en-US" dirty="0" err="1" smtClean="0"/>
              <a:t>keyframes</a:t>
            </a:r>
            <a:r>
              <a:rPr lang="en-US" dirty="0" smtClean="0"/>
              <a:t> that are perhaps more representational of the video.</a:t>
            </a:r>
            <a:endParaRPr lang="en-IN" dirty="0" smtClean="0"/>
          </a:p>
          <a:p>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An even more radical approach to video representation involves selecting (or creating) a </a:t>
            </a:r>
            <a:r>
              <a:rPr lang="en-US" i="1" dirty="0" smtClean="0"/>
              <a:t>single </a:t>
            </a:r>
            <a:r>
              <a:rPr lang="en-US" dirty="0" smtClean="0"/>
              <a:t>frame that best represents the entire movie!.</a:t>
            </a:r>
          </a:p>
          <a:p>
            <a:r>
              <a:rPr lang="en-US" dirty="0" smtClean="0"/>
              <a:t>This could be based on making sure that people are in the frame, that there is action, and so on. </a:t>
            </a:r>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By taking into account skin color and faces, the algorithm increases the likelihood of the selected </a:t>
            </a:r>
            <a:r>
              <a:rPr lang="en-US" dirty="0" err="1" smtClean="0"/>
              <a:t>keyframe</a:t>
            </a:r>
            <a:r>
              <a:rPr lang="en-US" dirty="0" smtClean="0"/>
              <a:t> including people and portraits, such as close-ups of movie actors, thereby producing interesting </a:t>
            </a:r>
            <a:r>
              <a:rPr lang="en-US" dirty="0" err="1" smtClean="0"/>
              <a:t>keyframes</a:t>
            </a:r>
            <a:r>
              <a:rPr lang="en-US" dirty="0" smtClean="0"/>
              <a:t>. </a:t>
            </a:r>
          </a:p>
          <a:p>
            <a:r>
              <a:rPr lang="en-US" dirty="0" smtClean="0"/>
              <a:t>Skin color is learned using labeled image samples. Face detection is performed using a neural net.</a:t>
            </a:r>
            <a:endParaRPr lang="en-IN" dirty="0" smtClean="0"/>
          </a:p>
          <a:p>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Other approaches attempt to deal with more profoundly human aspects of video, as opposed to lower-level visual or audio features.</a:t>
            </a:r>
          </a:p>
          <a:p>
            <a:pPr algn="just"/>
            <a:r>
              <a:rPr lang="en-US" dirty="0" smtClean="0"/>
              <a:t> Much effort has gone into applying data mining or knowledge-base techniques to </a:t>
            </a:r>
            <a:r>
              <a:rPr lang="en-US" i="1" dirty="0" smtClean="0"/>
              <a:t>classifying </a:t>
            </a:r>
            <a:r>
              <a:rPr lang="en-US" dirty="0" smtClean="0"/>
              <a:t>videos into such categories as sports, news, and so on, and then subcategories such as football and basketball.</a:t>
            </a:r>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1"/>
                </a:solidFill>
                <a:latin typeface="Times New Roman" pitchFamily="18" charset="0"/>
                <a:cs typeface="Times New Roman" pitchFamily="18" charset="0"/>
              </a:rPr>
              <a:t>QUERYING ON OTHER FORMATS</a:t>
            </a:r>
            <a:endParaRPr lang="en-IN"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Work on using audio or combining audio with video to better comprehend multimedia content is fascinating. </a:t>
            </a:r>
          </a:p>
          <a:p>
            <a:r>
              <a:rPr lang="en-US" dirty="0" smtClean="0"/>
              <a:t>Other features researchers have looked at for indexing include indexing actions, concepts and feelings, facial expressions, and so on.</a:t>
            </a:r>
          </a:p>
          <a:p>
            <a:r>
              <a:rPr lang="en-US" dirty="0" smtClean="0"/>
              <a:t> Clearly, this field is a developing and growing one, particularly because of the advent of the MPEG-7 standard</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err="1" smtClean="0">
                <a:solidFill>
                  <a:schemeClr val="tx1"/>
                </a:solidFill>
                <a:latin typeface="Times New Roman" pitchFamily="18" charset="0"/>
                <a:cs typeface="Times New Roman" pitchFamily="18" charset="0"/>
              </a:rPr>
              <a:t>Contd</a:t>
            </a:r>
            <a:r>
              <a:rPr lang="en-US" sz="4400" dirty="0" smtClean="0">
                <a:solidFill>
                  <a:schemeClr val="tx1"/>
                </a:solidFill>
                <a:latin typeface="Times New Roman" pitchFamily="18" charset="0"/>
                <a:cs typeface="Times New Roman" pitchFamily="18" charset="0"/>
              </a:rPr>
              <a:t>…</a:t>
            </a:r>
            <a:endParaRPr lang="en-US" sz="44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C-BIRD calculates a color histogram for each target image as a preprocessing step, then references it in the database for each user query image. </a:t>
            </a:r>
          </a:p>
          <a:p>
            <a:pPr algn="just"/>
            <a:r>
              <a:rPr lang="en-US" dirty="0" smtClean="0">
                <a:latin typeface="Times New Roman" pitchFamily="18" charset="0"/>
                <a:cs typeface="Times New Roman" pitchFamily="18" charset="0"/>
              </a:rPr>
              <a:t>The histogram is defined coarsely, with bins quantized to 8 bits, with 3 bits for each of red and green and 2 for blue.</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standard measure used for color histograms is called the </a:t>
            </a:r>
            <a:r>
              <a:rPr lang="en-US" i="1" dirty="0" smtClean="0">
                <a:latin typeface="Times New Roman" pitchFamily="18" charset="0"/>
                <a:cs typeface="Times New Roman" pitchFamily="18" charset="0"/>
              </a:rPr>
              <a:t>histogram intersection. </a:t>
            </a:r>
          </a:p>
          <a:p>
            <a:pPr algn="just"/>
            <a:r>
              <a:rPr lang="en-US" dirty="0" smtClean="0">
                <a:latin typeface="Times New Roman" pitchFamily="18" charset="0"/>
                <a:cs typeface="Times New Roman" pitchFamily="18" charset="0"/>
              </a:rPr>
              <a:t>First, a color histogram Hi is generated for each image </a:t>
            </a:r>
            <a:r>
              <a:rPr lang="en-US" i="1" dirty="0" err="1" smtClean="0">
                <a:latin typeface="Times New Roman" pitchFamily="18" charset="0"/>
                <a:cs typeface="Times New Roman" pitchFamily="18" charset="0"/>
              </a:rPr>
              <a:t>i</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in the database. </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solidFill>
                  <a:schemeClr val="tx1"/>
                </a:solidFill>
                <a:latin typeface="Times New Roman" pitchFamily="18" charset="0"/>
                <a:cs typeface="Times New Roman" pitchFamily="18" charset="0"/>
              </a:rPr>
              <a:t>OUTLOOK FOR CONTENT-BASED RETRIEVAL</a:t>
            </a:r>
            <a:r>
              <a:rPr lang="en-IN" dirty="0" smtClean="0"/>
              <a:t/>
            </a:r>
            <a:br>
              <a:rPr lang="en-IN" dirty="0" smtClean="0"/>
            </a:br>
            <a:endParaRPr lang="en-IN" dirty="0"/>
          </a:p>
        </p:txBody>
      </p:sp>
      <p:sp>
        <p:nvSpPr>
          <p:cNvPr id="3" name="Content Placeholder 2"/>
          <p:cNvSpPr>
            <a:spLocks noGrp="1"/>
          </p:cNvSpPr>
          <p:nvPr>
            <p:ph idx="1"/>
          </p:nvPr>
        </p:nvSpPr>
        <p:spPr/>
        <p:txBody>
          <a:bodyPr/>
          <a:lstStyle/>
          <a:p>
            <a:pPr>
              <a:buNone/>
            </a:pPr>
            <a:r>
              <a:rPr lang="en-US" dirty="0" smtClean="0"/>
              <a:t>   content-based retrieval identified the following present and future trends: indexing, search, query, and retrieval of multimedia data based on</a:t>
            </a:r>
          </a:p>
          <a:p>
            <a:pPr>
              <a:buNone/>
            </a:pPr>
            <a:r>
              <a:rPr lang="en-US" dirty="0" smtClean="0"/>
              <a:t>1. Video retrieval using video features: image color and object shape, video segmenta­tion, video </a:t>
            </a:r>
            <a:r>
              <a:rPr lang="en-US" dirty="0" err="1" smtClean="0"/>
              <a:t>keyframes</a:t>
            </a:r>
            <a:r>
              <a:rPr lang="en-US" dirty="0" smtClean="0"/>
              <a:t>, scene analysis, structure of objects, motion vectors, optical flow (from computer vision), multispectral data, and so-called "signatures" that summarize the data</a:t>
            </a:r>
            <a:endParaRPr lang="en-IN" dirty="0" smtClean="0"/>
          </a:p>
          <a:p>
            <a:pPr>
              <a:buNone/>
            </a:pPr>
            <a:endParaRPr lang="en-IN" dirty="0" smtClean="0"/>
          </a:p>
          <a:p>
            <a:endParaRPr lang="en-I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lvl="0"/>
            <a:r>
              <a:rPr lang="en-US" dirty="0" smtClean="0"/>
              <a:t>Spatiotemporal queries, such as trajectories</a:t>
            </a:r>
            <a:endParaRPr lang="en-IN" dirty="0" smtClean="0"/>
          </a:p>
          <a:p>
            <a:pPr lvl="0"/>
            <a:r>
              <a:rPr lang="en-US" dirty="0" smtClean="0"/>
              <a:t>Semantic features; syntactic descriptors</a:t>
            </a:r>
            <a:endParaRPr lang="en-IN" dirty="0" smtClean="0"/>
          </a:p>
          <a:p>
            <a:pPr lvl="0"/>
            <a:r>
              <a:rPr lang="en-US" dirty="0" smtClean="0"/>
              <a:t>Relevance feedback, a well-known technique from information retrieval</a:t>
            </a:r>
            <a:endParaRPr lang="en-IN" dirty="0" smtClean="0"/>
          </a:p>
          <a:p>
            <a:pPr lvl="0"/>
            <a:r>
              <a:rPr lang="en-US" dirty="0" smtClean="0"/>
              <a:t>Sound, especially spoken documents, such as using speaker information</a:t>
            </a:r>
            <a:endParaRPr lang="en-IN" dirty="0" smtClean="0"/>
          </a:p>
          <a:p>
            <a:pPr lvl="0"/>
            <a:r>
              <a:rPr lang="en-US" dirty="0" smtClean="0"/>
              <a:t>Multimedia database techniques, such as using relational databases of images</a:t>
            </a:r>
            <a:endParaRPr lang="en-IN" dirty="0" smtClean="0"/>
          </a:p>
          <a:p>
            <a:pPr lvl="0"/>
            <a:r>
              <a:rPr lang="en-US" dirty="0" smtClean="0"/>
              <a:t>Fusion of textual, visual, and speech cues</a:t>
            </a:r>
            <a:endParaRPr lang="en-IN" dirty="0" smtClean="0"/>
          </a:p>
          <a:p>
            <a:pPr lvl="0"/>
            <a:r>
              <a:rPr lang="en-US" dirty="0" smtClean="0"/>
              <a:t>Automatic and instant video manipulation; user-enabled editing of multimedia databases</a:t>
            </a:r>
            <a:endParaRPr lang="en-IN" dirty="0" smtClean="0"/>
          </a:p>
          <a:p>
            <a:pPr lvl="0"/>
            <a:r>
              <a:rPr lang="en-US" dirty="0" smtClean="0"/>
              <a:t>Multimedia security, hiding, and authentication techniques such as watermarking</a:t>
            </a:r>
            <a:endParaRPr lang="en-IN"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Now suppose we select a "model" image — the new image to match against all possible targets in the database. </a:t>
            </a:r>
          </a:p>
          <a:p>
            <a:pPr algn="just"/>
            <a:r>
              <a:rPr lang="en-US" dirty="0" smtClean="0"/>
              <a:t>Its histogram </a:t>
            </a:r>
            <a:r>
              <a:rPr lang="en-US" dirty="0" err="1" smtClean="0"/>
              <a:t>Hm</a:t>
            </a:r>
            <a:r>
              <a:rPr lang="en-US" dirty="0" smtClean="0"/>
              <a:t> is intersected with all database image histograms Hi. where superscript </a:t>
            </a:r>
            <a:r>
              <a:rPr lang="en-US" i="1" dirty="0" smtClean="0"/>
              <a:t>j </a:t>
            </a:r>
            <a:r>
              <a:rPr lang="en-US" dirty="0" smtClean="0"/>
              <a:t>denotes histogram bin </a:t>
            </a:r>
            <a:r>
              <a:rPr lang="en-US" i="1" dirty="0" smtClean="0"/>
              <a:t>j, </a:t>
            </a:r>
            <a:r>
              <a:rPr lang="en-US" dirty="0" smtClean="0"/>
              <a:t>with each histogram having </a:t>
            </a:r>
            <a:r>
              <a:rPr lang="en-US" i="1" dirty="0" smtClean="0"/>
              <a:t>n </a:t>
            </a:r>
            <a:r>
              <a:rPr lang="en-US" dirty="0" smtClean="0"/>
              <a:t>bins.</a:t>
            </a:r>
            <a:endParaRPr lang="en-US" dirty="0"/>
          </a:p>
        </p:txBody>
      </p:sp>
      <p:pic>
        <p:nvPicPr>
          <p:cNvPr id="2050" name="Picture 2"/>
          <p:cNvPicPr>
            <a:picLocks noChangeAspect="1" noChangeArrowheads="1"/>
          </p:cNvPicPr>
          <p:nvPr/>
        </p:nvPicPr>
        <p:blipFill>
          <a:blip r:embed="rId2"/>
          <a:srcRect/>
          <a:stretch>
            <a:fillRect/>
          </a:stretch>
        </p:blipFill>
        <p:spPr bwMode="auto">
          <a:xfrm>
            <a:off x="2286000" y="5029200"/>
            <a:ext cx="4191000" cy="11525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solidFill>
                  <a:schemeClr val="tx1"/>
                </a:solidFill>
                <a:latin typeface="Times New Roman" pitchFamily="18" charset="0"/>
                <a:cs typeface="Times New Roman" pitchFamily="18" charset="0"/>
              </a:rPr>
              <a:t>Color Density</a:t>
            </a:r>
            <a:r>
              <a:rPr lang="en-IN" dirty="0" smtClean="0"/>
              <a:t/>
            </a:r>
            <a:br>
              <a:rPr lang="en-IN" dirty="0" smtClean="0"/>
            </a:br>
            <a:endParaRPr lang="en-IN" dirty="0"/>
          </a:p>
        </p:txBody>
      </p:sp>
      <p:sp>
        <p:nvSpPr>
          <p:cNvPr id="3" name="Content Placeholder 2"/>
          <p:cNvSpPr>
            <a:spLocks noGrp="1"/>
          </p:cNvSpPr>
          <p:nvPr>
            <p:ph idx="1"/>
          </p:nvPr>
        </p:nvSpPr>
        <p:spPr/>
        <p:txBody>
          <a:bodyPr/>
          <a:lstStyle/>
          <a:p>
            <a:pPr algn="just"/>
            <a:r>
              <a:rPr lang="en-US" dirty="0" smtClean="0"/>
              <a:t>The user selects the percentage of the image having any particular color or set of colors, using a color picker and sliders. </a:t>
            </a:r>
          </a:p>
          <a:p>
            <a:pPr algn="just"/>
            <a:r>
              <a:rPr lang="en-US" dirty="0" smtClean="0"/>
              <a:t>We can choose from either conjunction (</a:t>
            </a:r>
            <a:r>
              <a:rPr lang="en-US" dirty="0" err="1" smtClean="0"/>
              <a:t>ANDing</a:t>
            </a:r>
            <a:r>
              <a:rPr lang="en-US" dirty="0" smtClean="0"/>
              <a:t>) or disjunction (</a:t>
            </a:r>
            <a:r>
              <a:rPr lang="en-US" dirty="0" err="1" smtClean="0"/>
              <a:t>ORing</a:t>
            </a:r>
            <a:r>
              <a:rPr lang="en-US" dirty="0" smtClean="0"/>
              <a:t>) a simple color percentage specification. </a:t>
            </a:r>
            <a:endParaRPr lang="en-IN"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solidFill>
                  <a:schemeClr val="tx1"/>
                </a:solidFill>
                <a:latin typeface="Times New Roman" pitchFamily="18" charset="0"/>
                <a:cs typeface="Times New Roman" pitchFamily="18" charset="0"/>
              </a:rPr>
              <a:t>Color Layout</a:t>
            </a:r>
            <a:r>
              <a:rPr lang="en-IN" dirty="0" smtClean="0"/>
              <a:t/>
            </a:r>
            <a:br>
              <a:rPr lang="en-IN" dirty="0" smtClean="0"/>
            </a:br>
            <a:endParaRPr lang="en-IN"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The user can set up a scheme of how colors should appear in the image, in terms of coarse blocks of color. </a:t>
            </a:r>
          </a:p>
          <a:p>
            <a:pPr algn="just"/>
            <a:r>
              <a:rPr lang="en-US" dirty="0" smtClean="0">
                <a:latin typeface="Times New Roman" pitchFamily="18" charset="0"/>
                <a:cs typeface="Times New Roman" pitchFamily="18" charset="0"/>
              </a:rPr>
              <a:t>The user has a choice of four grid sizes: 1 x 1,2x2,4x4 and 8 x 8.</a:t>
            </a:r>
          </a:p>
          <a:p>
            <a:pPr algn="just"/>
            <a:r>
              <a:rPr lang="en-US" dirty="0" smtClean="0">
                <a:latin typeface="Times New Roman" pitchFamily="18" charset="0"/>
                <a:cs typeface="Times New Roman" pitchFamily="18" charset="0"/>
              </a:rPr>
              <a:t> Search is specified on one of the grid sizes, and the grid can be filled with any RGB color value — or no color value at all, to indicate that the cell should not be considered</a:t>
            </a:r>
            <a:endParaRPr lang="en-IN"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881</TotalTime>
  <Words>3837</Words>
  <Application>Microsoft Office PowerPoint</Application>
  <PresentationFormat>On-screen Show (4:3)</PresentationFormat>
  <Paragraphs>197</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Calibri</vt:lpstr>
      <vt:lpstr>Constantia</vt:lpstr>
      <vt:lpstr>Times New Roman</vt:lpstr>
      <vt:lpstr>Wingdings 2</vt:lpstr>
      <vt:lpstr>Flow</vt:lpstr>
      <vt:lpstr>Module 4</vt:lpstr>
      <vt:lpstr>Content based  image retrieval</vt:lpstr>
      <vt:lpstr>C-BIRD — A Case Study</vt:lpstr>
      <vt:lpstr>Color Histogram </vt:lpstr>
      <vt:lpstr>Algorithm</vt:lpstr>
      <vt:lpstr>Contd…</vt:lpstr>
      <vt:lpstr>PowerPoint Presentation</vt:lpstr>
      <vt:lpstr>Color Density </vt:lpstr>
      <vt:lpstr>Color Layout </vt:lpstr>
      <vt:lpstr>Texture Layout </vt:lpstr>
      <vt:lpstr> </vt:lpstr>
      <vt:lpstr>Search by illumination Invariance </vt:lpstr>
      <vt:lpstr>PowerPoint Presentation</vt:lpstr>
      <vt:lpstr>Search by Object Model </vt:lpstr>
      <vt:lpstr>PowerPoint Presentation</vt:lpstr>
      <vt:lpstr>User object model selection</vt:lpstr>
      <vt:lpstr>Locales in Feature Localization </vt:lpstr>
      <vt:lpstr>Feature Localization versus Image Segmentation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Texture Analysis </vt:lpstr>
      <vt:lpstr>PowerPoint Presentation</vt:lpstr>
      <vt:lpstr>Object Modeling and Matching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CURRENT IMAGE SEARCH 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QUANTIFYING RESULTS </vt:lpstr>
      <vt:lpstr>PowerPoint Presentation</vt:lpstr>
      <vt:lpstr>QUERYING ON VIDEOS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QUERYING ON OTHER FORMATS</vt:lpstr>
      <vt:lpstr>OUTLOOK FOR CONTENT-BASED RETRIEVAL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acer</dc:creator>
  <cp:lastModifiedBy>Dijo Varghese</cp:lastModifiedBy>
  <cp:revision>62</cp:revision>
  <dcterms:created xsi:type="dcterms:W3CDTF">2006-08-16T00:00:00Z</dcterms:created>
  <dcterms:modified xsi:type="dcterms:W3CDTF">2014-05-02T07:29:25Z</dcterms:modified>
</cp:coreProperties>
</file>