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69" r:id="rId16"/>
    <p:sldId id="290" r:id="rId17"/>
    <p:sldId id="270" r:id="rId18"/>
    <p:sldId id="271" r:id="rId19"/>
    <p:sldId id="274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82" r:id="rId39"/>
    <p:sldId id="296" r:id="rId40"/>
    <p:sldId id="302" r:id="rId41"/>
    <p:sldId id="297" r:id="rId42"/>
    <p:sldId id="298" r:id="rId43"/>
    <p:sldId id="299" r:id="rId44"/>
    <p:sldId id="301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a)</a:t>
            </a:r>
          </a:p>
          <a:p>
            <a:pPr algn="just"/>
            <a:r>
              <a:rPr lang="en-US" dirty="0" smtClean="0"/>
              <a:t>Sender X and arbiter A share a secret key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xa</a:t>
            </a:r>
            <a:endParaRPr lang="en-US" dirty="0" smtClean="0"/>
          </a:p>
          <a:p>
            <a:pPr algn="just"/>
            <a:r>
              <a:rPr lang="en-US" dirty="0" smtClean="0"/>
              <a:t>A and Y share secret key K</a:t>
            </a:r>
            <a:r>
              <a:rPr lang="en-US" baseline="-25000" dirty="0" smtClean="0"/>
              <a:t>ay</a:t>
            </a:r>
          </a:p>
          <a:p>
            <a:pPr algn="just"/>
            <a:r>
              <a:rPr lang="en-US" dirty="0" smtClean="0"/>
              <a:t>X constructs a </a:t>
            </a:r>
            <a:r>
              <a:rPr lang="en-US" dirty="0" err="1" smtClean="0"/>
              <a:t>msg</a:t>
            </a:r>
            <a:r>
              <a:rPr lang="en-US" dirty="0" smtClean="0"/>
              <a:t> M and computes its hash value H(M)</a:t>
            </a:r>
          </a:p>
          <a:p>
            <a:pPr algn="just"/>
            <a:r>
              <a:rPr lang="en-US" dirty="0" smtClean="0"/>
              <a:t>X transmits </a:t>
            </a:r>
            <a:r>
              <a:rPr lang="en-US" dirty="0" err="1" smtClean="0"/>
              <a:t>msg</a:t>
            </a:r>
            <a:r>
              <a:rPr lang="en-US" dirty="0" smtClean="0"/>
              <a:t> plus a signature to A</a:t>
            </a:r>
          </a:p>
          <a:p>
            <a:pPr algn="just"/>
            <a:r>
              <a:rPr lang="en-US" dirty="0" smtClean="0"/>
              <a:t>Signature consists of identifier of </a:t>
            </a:r>
            <a:r>
              <a:rPr lang="en-US" dirty="0" err="1" smtClean="0"/>
              <a:t>X,IDx</a:t>
            </a:r>
            <a:r>
              <a:rPr lang="en-US" dirty="0" smtClean="0"/>
              <a:t> plus hash </a:t>
            </a:r>
            <a:r>
              <a:rPr lang="en-US" dirty="0" err="1" smtClean="0"/>
              <a:t>value,all</a:t>
            </a:r>
            <a:r>
              <a:rPr lang="en-US" dirty="0" smtClean="0"/>
              <a:t> encrypted using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xa</a:t>
            </a:r>
            <a:endParaRPr lang="en-US" dirty="0" smtClean="0"/>
          </a:p>
          <a:p>
            <a:pPr algn="just"/>
            <a:r>
              <a:rPr lang="en-US" dirty="0" smtClean="0"/>
              <a:t>A decrypts the signature and checks the hash value to validate the </a:t>
            </a:r>
            <a:r>
              <a:rPr lang="en-US" dirty="0" err="1" smtClean="0"/>
              <a:t>msg</a:t>
            </a:r>
            <a:endParaRPr lang="en-US" dirty="0" smtClean="0"/>
          </a:p>
          <a:p>
            <a:pPr algn="just"/>
            <a:r>
              <a:rPr lang="en-US" dirty="0" smtClean="0"/>
              <a:t>A transmits the </a:t>
            </a:r>
            <a:r>
              <a:rPr lang="en-US" dirty="0" err="1" smtClean="0"/>
              <a:t>msg</a:t>
            </a:r>
            <a:r>
              <a:rPr lang="en-US" dirty="0" smtClean="0"/>
              <a:t> to Y encrypted with K</a:t>
            </a:r>
            <a:r>
              <a:rPr lang="en-US" baseline="-25000" dirty="0" smtClean="0"/>
              <a:t>ay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Msg</a:t>
            </a:r>
            <a:r>
              <a:rPr lang="en-US" dirty="0" smtClean="0"/>
              <a:t> includes </a:t>
            </a:r>
            <a:r>
              <a:rPr lang="en-US" dirty="0" err="1" smtClean="0"/>
              <a:t>IDx</a:t>
            </a:r>
            <a:r>
              <a:rPr lang="en-US" dirty="0" smtClean="0"/>
              <a:t>, the original </a:t>
            </a:r>
            <a:r>
              <a:rPr lang="en-US" dirty="0" err="1" smtClean="0"/>
              <a:t>msg</a:t>
            </a:r>
            <a:r>
              <a:rPr lang="en-US" dirty="0" smtClean="0"/>
              <a:t> from X, the signature and a timestamp</a:t>
            </a:r>
          </a:p>
          <a:p>
            <a:pPr algn="just"/>
            <a:r>
              <a:rPr lang="en-US" dirty="0" smtClean="0"/>
              <a:t>Y can decrypt this to recover the </a:t>
            </a:r>
            <a:r>
              <a:rPr lang="en-US" dirty="0" err="1" smtClean="0"/>
              <a:t>msg</a:t>
            </a:r>
            <a:r>
              <a:rPr lang="en-US" dirty="0" smtClean="0"/>
              <a:t> and signature</a:t>
            </a:r>
          </a:p>
          <a:p>
            <a:pPr algn="just"/>
            <a:r>
              <a:rPr lang="en-US" dirty="0" smtClean="0"/>
              <a:t>Timestamp informs Y that this </a:t>
            </a:r>
            <a:r>
              <a:rPr lang="en-US" dirty="0" err="1" smtClean="0"/>
              <a:t>msg</a:t>
            </a:r>
            <a:r>
              <a:rPr lang="en-US" dirty="0" smtClean="0"/>
              <a:t> is timely and not replay</a:t>
            </a:r>
          </a:p>
          <a:p>
            <a:pPr algn="just"/>
            <a:r>
              <a:rPr lang="en-US" dirty="0" smtClean="0"/>
              <a:t>In case of dispute Y, who received </a:t>
            </a:r>
            <a:r>
              <a:rPr lang="en-US" dirty="0" err="1" smtClean="0"/>
              <a:t>msg</a:t>
            </a:r>
            <a:r>
              <a:rPr lang="en-US" dirty="0" smtClean="0"/>
              <a:t> M from X sends following </a:t>
            </a:r>
            <a:r>
              <a:rPr lang="en-US" dirty="0" err="1" smtClean="0"/>
              <a:t>msg</a:t>
            </a:r>
            <a:r>
              <a:rPr lang="en-US" dirty="0" smtClean="0"/>
              <a:t> to A:</a:t>
            </a:r>
          </a:p>
          <a:p>
            <a:pPr algn="just">
              <a:buNone/>
            </a:pPr>
            <a:r>
              <a:rPr lang="en-US" dirty="0" smtClean="0"/>
              <a:t>		E(K</a:t>
            </a:r>
            <a:r>
              <a:rPr lang="en-US" baseline="-25000" dirty="0" smtClean="0"/>
              <a:t>ay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||M||E(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xa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||H(M)])])</a:t>
            </a:r>
          </a:p>
          <a:p>
            <a:pPr algn="just"/>
            <a:r>
              <a:rPr lang="en-US" dirty="0" smtClean="0"/>
              <a:t>Arbiter uses K</a:t>
            </a:r>
            <a:r>
              <a:rPr lang="en-US" baseline="-25000" dirty="0" smtClean="0"/>
              <a:t>ay</a:t>
            </a:r>
            <a:r>
              <a:rPr lang="en-US" dirty="0" smtClean="0"/>
              <a:t> to recover </a:t>
            </a:r>
            <a:r>
              <a:rPr lang="en-US" dirty="0" err="1" smtClean="0"/>
              <a:t>IDx</a:t>
            </a:r>
            <a:r>
              <a:rPr lang="en-US" dirty="0" smtClean="0"/>
              <a:t>, M and signature, then uses </a:t>
            </a:r>
            <a:r>
              <a:rPr lang="en-US" dirty="0" err="1" smtClean="0"/>
              <a:t>Kxa</a:t>
            </a:r>
            <a:r>
              <a:rPr lang="en-US" dirty="0" smtClean="0"/>
              <a:t> to decrypt the signature and verify hash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 algn="just"/>
            <a:r>
              <a:rPr lang="en-US" dirty="0" smtClean="0"/>
              <a:t>Both sides have high degree of trust in A</a:t>
            </a:r>
          </a:p>
          <a:p>
            <a:pPr lvl="1" algn="just"/>
            <a:r>
              <a:rPr lang="en-US" dirty="0" smtClean="0"/>
              <a:t>X must trust A not to reveal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xa</a:t>
            </a:r>
            <a:r>
              <a:rPr lang="en-US" dirty="0" smtClean="0"/>
              <a:t> and not to generate false signature of the form E(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xa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||H(M)])</a:t>
            </a:r>
          </a:p>
          <a:p>
            <a:pPr lvl="1" algn="just"/>
            <a:r>
              <a:rPr lang="en-US" dirty="0" smtClean="0"/>
              <a:t>Y trust A to send E(Kay[</a:t>
            </a:r>
            <a:r>
              <a:rPr lang="en-US" dirty="0" err="1" smtClean="0"/>
              <a:t>IDx</a:t>
            </a:r>
            <a:r>
              <a:rPr lang="en-US" dirty="0" smtClean="0"/>
              <a:t>||M||E(</a:t>
            </a:r>
            <a:r>
              <a:rPr lang="en-US" dirty="0" err="1" smtClean="0"/>
              <a:t>Kxa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||H(M)]||T])only if the hash value is correct and the signature was generated by X</a:t>
            </a:r>
          </a:p>
          <a:p>
            <a:pPr lvl="1" algn="just"/>
            <a:r>
              <a:rPr lang="en-US" dirty="0" smtClean="0"/>
              <a:t>Both sides must trust A to resolve dispute fairly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is able to read </a:t>
            </a:r>
            <a:r>
              <a:rPr lang="en-US" dirty="0" err="1" smtClean="0"/>
              <a:t>msg</a:t>
            </a:r>
            <a:r>
              <a:rPr lang="en-US" dirty="0" smtClean="0"/>
              <a:t> from X to Y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b)</a:t>
            </a:r>
          </a:p>
          <a:p>
            <a:pPr algn="just"/>
            <a:r>
              <a:rPr lang="en-US" sz="2800" dirty="0" smtClean="0"/>
              <a:t>Provides confidentiality</a:t>
            </a:r>
          </a:p>
          <a:p>
            <a:pPr algn="just"/>
            <a:r>
              <a:rPr lang="en-US" sz="2800" dirty="0" smtClean="0"/>
              <a:t>X and Y share the secret key </a:t>
            </a:r>
            <a:r>
              <a:rPr lang="en-US" sz="2800" dirty="0" err="1" smtClean="0"/>
              <a:t>Kxy</a:t>
            </a:r>
            <a:endParaRPr lang="en-US" sz="2800" dirty="0" smtClean="0"/>
          </a:p>
          <a:p>
            <a:pPr algn="just"/>
            <a:r>
              <a:rPr lang="en-US" sz="2800" dirty="0" smtClean="0"/>
              <a:t>X transmits an identifier , a copy of </a:t>
            </a:r>
            <a:r>
              <a:rPr lang="en-US" sz="2800" dirty="0" err="1" smtClean="0"/>
              <a:t>msg</a:t>
            </a:r>
            <a:r>
              <a:rPr lang="en-US" sz="2800" dirty="0" smtClean="0"/>
              <a:t> encrypted with </a:t>
            </a:r>
            <a:r>
              <a:rPr lang="en-US" sz="2800" dirty="0" err="1" smtClean="0"/>
              <a:t>Kxy</a:t>
            </a:r>
            <a:r>
              <a:rPr lang="en-US" sz="2800" dirty="0" smtClean="0"/>
              <a:t> and signature to A</a:t>
            </a:r>
          </a:p>
          <a:p>
            <a:pPr algn="just"/>
            <a:r>
              <a:rPr lang="en-US" sz="2800" dirty="0" smtClean="0"/>
              <a:t>Signature consists of the identifier plus the hash value of the encrypted </a:t>
            </a:r>
            <a:r>
              <a:rPr lang="en-US" sz="2800" dirty="0" err="1" smtClean="0"/>
              <a:t>msg,all</a:t>
            </a:r>
            <a:r>
              <a:rPr lang="en-US" sz="2800" dirty="0" smtClean="0"/>
              <a:t> encrypted using </a:t>
            </a:r>
            <a:r>
              <a:rPr lang="en-US" sz="2800" dirty="0" err="1" smtClean="0"/>
              <a:t>Kxa</a:t>
            </a:r>
            <a:endParaRPr lang="en-US" sz="2800" dirty="0" smtClean="0"/>
          </a:p>
          <a:p>
            <a:pPr algn="just"/>
            <a:r>
              <a:rPr lang="en-US" sz="2800" dirty="0" smtClean="0"/>
              <a:t>A decrypts the signature and checks the hash value to validate the message</a:t>
            </a:r>
          </a:p>
          <a:p>
            <a:pPr algn="just"/>
            <a:r>
              <a:rPr lang="en-US" sz="2800" dirty="0" smtClean="0"/>
              <a:t>A is working only with encrypted version of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and is prevented from reading it</a:t>
            </a:r>
          </a:p>
          <a:p>
            <a:pPr algn="just"/>
            <a:r>
              <a:rPr lang="en-US" sz="2800" dirty="0" smtClean="0"/>
              <a:t>A then transmits everything that it received from </a:t>
            </a:r>
            <a:r>
              <a:rPr lang="en-US" sz="2800" dirty="0" err="1" smtClean="0"/>
              <a:t>X,plus</a:t>
            </a:r>
            <a:r>
              <a:rPr lang="en-US" sz="2800" dirty="0" smtClean="0"/>
              <a:t> a </a:t>
            </a:r>
            <a:r>
              <a:rPr lang="en-US" sz="2800" dirty="0" err="1" smtClean="0"/>
              <a:t>timestamp,all</a:t>
            </a:r>
            <a:r>
              <a:rPr lang="en-US" sz="2800" dirty="0" smtClean="0"/>
              <a:t> encrypted with Kay to Y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C)</a:t>
            </a:r>
          </a:p>
          <a:p>
            <a:pPr algn="just"/>
            <a:r>
              <a:rPr lang="en-US" dirty="0" smtClean="0"/>
              <a:t>X double encrypts a </a:t>
            </a:r>
            <a:r>
              <a:rPr lang="en-US" dirty="0" err="1" smtClean="0"/>
              <a:t>msg</a:t>
            </a:r>
            <a:r>
              <a:rPr lang="en-US" dirty="0" smtClean="0"/>
              <a:t> M first with X’s private key </a:t>
            </a:r>
            <a:r>
              <a:rPr lang="en-US" dirty="0" err="1" smtClean="0"/>
              <a:t>KRx</a:t>
            </a:r>
            <a:r>
              <a:rPr lang="en-US" dirty="0" smtClean="0"/>
              <a:t> and then with Y’s public key </a:t>
            </a:r>
            <a:r>
              <a:rPr lang="en-US" dirty="0" err="1" smtClean="0"/>
              <a:t>KUy</a:t>
            </a:r>
            <a:endParaRPr lang="en-US" dirty="0" smtClean="0"/>
          </a:p>
          <a:p>
            <a:pPr algn="just"/>
            <a:r>
              <a:rPr lang="en-US" dirty="0" smtClean="0"/>
              <a:t>This signed </a:t>
            </a:r>
            <a:r>
              <a:rPr lang="en-US" dirty="0" err="1" smtClean="0"/>
              <a:t>msg,together</a:t>
            </a:r>
            <a:r>
              <a:rPr lang="en-US" dirty="0" smtClean="0"/>
              <a:t> with X’s identifier is encrypted again with </a:t>
            </a:r>
            <a:r>
              <a:rPr lang="en-US" dirty="0" err="1" smtClean="0"/>
              <a:t>KRx</a:t>
            </a:r>
            <a:r>
              <a:rPr lang="en-US" dirty="0" smtClean="0"/>
              <a:t> and together with </a:t>
            </a:r>
            <a:r>
              <a:rPr lang="en-US" dirty="0" err="1" smtClean="0"/>
              <a:t>IDx</a:t>
            </a:r>
            <a:r>
              <a:rPr lang="en-US" dirty="0" smtClean="0"/>
              <a:t> is sent to A</a:t>
            </a:r>
          </a:p>
          <a:p>
            <a:pPr algn="just"/>
            <a:r>
              <a:rPr lang="en-US" dirty="0" smtClean="0"/>
              <a:t>Double encrypted </a:t>
            </a:r>
            <a:r>
              <a:rPr lang="en-US" dirty="0" err="1" smtClean="0"/>
              <a:t>msg</a:t>
            </a:r>
            <a:r>
              <a:rPr lang="en-US" dirty="0" smtClean="0"/>
              <a:t> is secure from arbiter</a:t>
            </a:r>
          </a:p>
          <a:p>
            <a:pPr algn="just"/>
            <a:r>
              <a:rPr lang="en-US" dirty="0" smtClean="0"/>
              <a:t>A can decrypt the outer encryption to assure that the </a:t>
            </a:r>
            <a:r>
              <a:rPr lang="en-US" dirty="0" err="1" smtClean="0"/>
              <a:t>msg</a:t>
            </a:r>
            <a:r>
              <a:rPr lang="en-US" dirty="0" smtClean="0"/>
              <a:t> must have come from X</a:t>
            </a:r>
          </a:p>
          <a:p>
            <a:pPr algn="just"/>
            <a:r>
              <a:rPr lang="en-US" dirty="0" smtClean="0"/>
              <a:t>Then A transmits a </a:t>
            </a:r>
            <a:r>
              <a:rPr lang="en-US" dirty="0" err="1" smtClean="0"/>
              <a:t>msg</a:t>
            </a:r>
            <a:r>
              <a:rPr lang="en-US" dirty="0" smtClean="0"/>
              <a:t> to Y, encrypted with </a:t>
            </a:r>
            <a:r>
              <a:rPr lang="en-US" dirty="0" err="1" smtClean="0"/>
              <a:t>KRa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msg</a:t>
            </a:r>
            <a:r>
              <a:rPr lang="en-US" dirty="0" smtClean="0"/>
              <a:t> includes </a:t>
            </a:r>
            <a:r>
              <a:rPr lang="en-US" dirty="0" err="1" smtClean="0"/>
              <a:t>IDx</a:t>
            </a:r>
            <a:r>
              <a:rPr lang="en-US" dirty="0" smtClean="0"/>
              <a:t>, double encrypted </a:t>
            </a:r>
            <a:r>
              <a:rPr lang="en-US" dirty="0" err="1" smtClean="0"/>
              <a:t>msg</a:t>
            </a:r>
            <a:r>
              <a:rPr lang="en-US" dirty="0" smtClean="0"/>
              <a:t> and a timestamp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r>
              <a:rPr lang="en-US" b="1" dirty="0" smtClean="0"/>
              <a:t>Advantages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1.No information is shared among parties before communication, preventing alliances </a:t>
            </a:r>
            <a:r>
              <a:rPr lang="en-US" smtClean="0"/>
              <a:t>to defraud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2.No incorrectly dated </a:t>
            </a:r>
            <a:r>
              <a:rPr lang="en-US" dirty="0" err="1" smtClean="0"/>
              <a:t>msg</a:t>
            </a:r>
            <a:r>
              <a:rPr lang="en-US" dirty="0" smtClean="0"/>
              <a:t> can be sent</a:t>
            </a:r>
          </a:p>
          <a:p>
            <a:pPr algn="just">
              <a:buNone/>
            </a:pPr>
            <a:r>
              <a:rPr lang="en-US" dirty="0" smtClean="0"/>
              <a:t>3.Content of the </a:t>
            </a:r>
            <a:r>
              <a:rPr lang="en-US" dirty="0" err="1" smtClean="0"/>
              <a:t>msg</a:t>
            </a:r>
            <a:r>
              <a:rPr lang="en-US" dirty="0" smtClean="0"/>
              <a:t> from X to Y is secret from A  and anyone else</a:t>
            </a:r>
          </a:p>
          <a:p>
            <a:pPr algn="just">
              <a:buNone/>
            </a:pPr>
            <a:r>
              <a:rPr lang="en-US" b="1" dirty="0" smtClean="0"/>
              <a:t>Drawback</a:t>
            </a:r>
            <a:r>
              <a:rPr lang="en-US" dirty="0" smtClean="0"/>
              <a:t>: involves encryption of the </a:t>
            </a:r>
            <a:r>
              <a:rPr lang="en-US" dirty="0" err="1" smtClean="0"/>
              <a:t>msg</a:t>
            </a:r>
            <a:r>
              <a:rPr lang="en-US" dirty="0" smtClean="0"/>
              <a:t> twice with public key </a:t>
            </a:r>
            <a:r>
              <a:rPr lang="en-US" dirty="0" err="1" smtClean="0"/>
              <a:t>algm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convince parties of each others identity and to exchange session keys</a:t>
            </a:r>
          </a:p>
          <a:p>
            <a:r>
              <a:rPr lang="en-US" dirty="0" smtClean="0"/>
              <a:t>May be one-way or mutual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Digital Signature is an authentication mechanism that enables the creator of a </a:t>
            </a:r>
            <a:r>
              <a:rPr lang="en-US" dirty="0" err="1" smtClean="0"/>
              <a:t>msg</a:t>
            </a:r>
            <a:r>
              <a:rPr lang="en-US" dirty="0" smtClean="0"/>
              <a:t> to attach a code that acts as a signature. </a:t>
            </a:r>
          </a:p>
          <a:p>
            <a:pPr algn="just"/>
            <a:r>
              <a:rPr lang="en-US" dirty="0" smtClean="0"/>
              <a:t>The signature is formed by taking the hash of the </a:t>
            </a:r>
            <a:r>
              <a:rPr lang="en-US" dirty="0" err="1" smtClean="0"/>
              <a:t>msg</a:t>
            </a:r>
            <a:r>
              <a:rPr lang="en-US" dirty="0" smtClean="0"/>
              <a:t> and encrypting the </a:t>
            </a:r>
            <a:r>
              <a:rPr lang="en-US" dirty="0" err="1" smtClean="0"/>
              <a:t>msg</a:t>
            </a:r>
            <a:r>
              <a:rPr lang="en-US" dirty="0" smtClean="0"/>
              <a:t> with creators private key. </a:t>
            </a:r>
          </a:p>
          <a:p>
            <a:pPr algn="just"/>
            <a:r>
              <a:rPr lang="en-US" dirty="0" smtClean="0"/>
              <a:t>Signature guarantees the source and integrity of the </a:t>
            </a:r>
            <a:r>
              <a:rPr lang="en-US" dirty="0" err="1" smtClean="0"/>
              <a:t>msg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Mutual Authentication: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40363"/>
          </a:xfrm>
        </p:spPr>
        <p:txBody>
          <a:bodyPr/>
          <a:lstStyle/>
          <a:p>
            <a:pPr algn="just"/>
            <a:r>
              <a:rPr lang="en-US" dirty="0" smtClean="0"/>
              <a:t>Enable communicating parties to satisfy themselves mutually about each other’s identity and to exchange session keys</a:t>
            </a:r>
          </a:p>
          <a:p>
            <a:r>
              <a:rPr lang="en-US" dirty="0" smtClean="0"/>
              <a:t>key issues are</a:t>
            </a:r>
          </a:p>
          <a:p>
            <a:pPr lvl="1"/>
            <a:r>
              <a:rPr lang="en-US" dirty="0" smtClean="0"/>
              <a:t>confidentiality – to protect session keys</a:t>
            </a:r>
          </a:p>
          <a:p>
            <a:pPr lvl="1"/>
            <a:r>
              <a:rPr lang="en-US" dirty="0" smtClean="0"/>
              <a:t>timeliness – to prevent replay attacks</a:t>
            </a: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Replay Attacks</a:t>
            </a:r>
          </a:p>
          <a:p>
            <a:pPr algn="just">
              <a:buNone/>
            </a:pPr>
            <a:r>
              <a:rPr lang="en-US" b="1" dirty="0" smtClean="0"/>
              <a:t> 	Simple Replay: </a:t>
            </a:r>
            <a:r>
              <a:rPr lang="en-US" dirty="0" smtClean="0"/>
              <a:t>Opponent copies a </a:t>
            </a:r>
            <a:r>
              <a:rPr lang="en-US" dirty="0" err="1" smtClean="0"/>
              <a:t>msg</a:t>
            </a:r>
            <a:r>
              <a:rPr lang="en-US" dirty="0" smtClean="0"/>
              <a:t> and replays it later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Repetition that can be logged: </a:t>
            </a:r>
            <a:r>
              <a:rPr lang="en-US" dirty="0" smtClean="0"/>
              <a:t>Opponent replay a time stamped </a:t>
            </a:r>
            <a:r>
              <a:rPr lang="en-US" dirty="0" err="1" smtClean="0"/>
              <a:t>msg</a:t>
            </a:r>
            <a:r>
              <a:rPr lang="en-US" dirty="0" smtClean="0"/>
              <a:t> within the valid time windows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Repetition that cannot be detected: Original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is suppressed and did not arrive its destination; only the replay </a:t>
            </a:r>
            <a:r>
              <a:rPr lang="en-US" dirty="0" err="1" smtClean="0"/>
              <a:t>msg</a:t>
            </a:r>
            <a:r>
              <a:rPr lang="en-US" dirty="0" smtClean="0"/>
              <a:t> arrives</a:t>
            </a:r>
          </a:p>
          <a:p>
            <a:pPr algn="just">
              <a:buNone/>
            </a:pPr>
            <a:r>
              <a:rPr lang="en-US" b="1" dirty="0" smtClean="0"/>
              <a:t>	Backward replay without </a:t>
            </a:r>
            <a:r>
              <a:rPr lang="en-US" b="1" dirty="0" err="1" smtClean="0"/>
              <a:t>modification</a:t>
            </a:r>
            <a:r>
              <a:rPr lang="en-US" dirty="0" err="1" smtClean="0"/>
              <a:t>:Replay</a:t>
            </a:r>
            <a:r>
              <a:rPr lang="en-US" dirty="0" smtClean="0"/>
              <a:t> back to the </a:t>
            </a:r>
            <a:r>
              <a:rPr lang="en-US" dirty="0" err="1" smtClean="0"/>
              <a:t>msg</a:t>
            </a:r>
            <a:r>
              <a:rPr lang="en-US" dirty="0" smtClean="0"/>
              <a:t> sender;</a:t>
            </a:r>
          </a:p>
          <a:p>
            <a:pPr algn="just">
              <a:buNone/>
            </a:pPr>
            <a:r>
              <a:rPr lang="en-US" dirty="0" smtClean="0"/>
              <a:t>		In symmetric encryption sender cannot differentiate </a:t>
            </a:r>
            <a:r>
              <a:rPr lang="en-US" dirty="0" err="1" smtClean="0"/>
              <a:t>msg</a:t>
            </a:r>
            <a:r>
              <a:rPr lang="en-US" dirty="0" smtClean="0"/>
              <a:t> sent and </a:t>
            </a:r>
            <a:r>
              <a:rPr lang="en-US" dirty="0" err="1" smtClean="0"/>
              <a:t>msg</a:t>
            </a:r>
            <a:r>
              <a:rPr lang="en-US" dirty="0" smtClean="0"/>
              <a:t> received based on the content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6477000"/>
          </a:xfrm>
        </p:spPr>
        <p:txBody>
          <a:bodyPr/>
          <a:lstStyle/>
          <a:p>
            <a:r>
              <a:rPr lang="en-US" sz="2800" dirty="0" err="1" smtClean="0"/>
              <a:t>Solution:Attach</a:t>
            </a:r>
            <a:r>
              <a:rPr lang="en-US" sz="2800" dirty="0" smtClean="0"/>
              <a:t> a sequence no: to each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		</a:t>
            </a:r>
            <a:r>
              <a:rPr lang="en-US" sz="2800" b="1" dirty="0" err="1" smtClean="0"/>
              <a:t>Difficulty:</a:t>
            </a:r>
            <a:r>
              <a:rPr lang="en-US" sz="2800" dirty="0" err="1" smtClean="0"/>
              <a:t>Require</a:t>
            </a:r>
            <a:r>
              <a:rPr lang="en-US" sz="2800" dirty="0" smtClean="0"/>
              <a:t> each party to keep track of the last sequence no.</a:t>
            </a:r>
          </a:p>
          <a:p>
            <a:r>
              <a:rPr lang="en-US" sz="2800" dirty="0" smtClean="0"/>
              <a:t>So sequence no is not used</a:t>
            </a:r>
          </a:p>
          <a:p>
            <a:r>
              <a:rPr lang="en-US" sz="2800" dirty="0" smtClean="0"/>
              <a:t>Following two approaches are used: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Timestamp</a:t>
            </a:r>
            <a:r>
              <a:rPr lang="en-US" sz="2800" dirty="0" smtClean="0"/>
              <a:t>: Party A accepts a </a:t>
            </a:r>
            <a:r>
              <a:rPr lang="en-US" sz="2800" dirty="0" err="1" smtClean="0"/>
              <a:t>msg</a:t>
            </a:r>
            <a:r>
              <a:rPr lang="en-US" sz="2800" dirty="0" smtClean="0"/>
              <a:t> as fresh only if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contains a timestamp that, in A’s judgment ,is close enough to A’s knowledge of current time. Clocks should be synchronized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Challenge/Response</a:t>
            </a:r>
            <a:r>
              <a:rPr lang="en-US" sz="2800" dirty="0" smtClean="0"/>
              <a:t> : Party A, expecting a fresh </a:t>
            </a:r>
            <a:r>
              <a:rPr lang="en-US" sz="2800" dirty="0" err="1" smtClean="0"/>
              <a:t>msg</a:t>
            </a:r>
            <a:r>
              <a:rPr lang="en-US" sz="2800" dirty="0" smtClean="0"/>
              <a:t> from </a:t>
            </a:r>
            <a:r>
              <a:rPr lang="en-US" sz="2800" dirty="0" err="1" smtClean="0"/>
              <a:t>B,first</a:t>
            </a:r>
            <a:r>
              <a:rPr lang="en-US" sz="2800" dirty="0" smtClean="0"/>
              <a:t> sends B a nonce(challenge) and requires that the subsequent </a:t>
            </a:r>
            <a:r>
              <a:rPr lang="en-US" sz="2800" dirty="0" err="1" smtClean="0"/>
              <a:t>msg</a:t>
            </a:r>
            <a:r>
              <a:rPr lang="en-US" sz="2800" dirty="0" smtClean="0"/>
              <a:t>(response) received from B contain the correct nonce value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Timestamp approach not used-connection oriented because:</a:t>
            </a:r>
          </a:p>
          <a:p>
            <a:pPr algn="just">
              <a:buNone/>
            </a:pPr>
            <a:r>
              <a:rPr lang="en-US" dirty="0" smtClean="0"/>
              <a:t>1.Protocol is needed to maintain synchronization among processor clock</a:t>
            </a:r>
          </a:p>
          <a:p>
            <a:pPr algn="just">
              <a:buNone/>
            </a:pPr>
            <a:r>
              <a:rPr lang="en-US" dirty="0" smtClean="0"/>
              <a:t>2.Successful attack will happen if there is temporary loss of synchronization</a:t>
            </a:r>
          </a:p>
          <a:p>
            <a:pPr algn="just">
              <a:buNone/>
            </a:pPr>
            <a:r>
              <a:rPr lang="en-US" dirty="0" smtClean="0"/>
              <a:t>3.Distributed clock cannot be expected to maintain precise synchronization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algn="just"/>
            <a:r>
              <a:rPr lang="en-US" dirty="0" smtClean="0"/>
              <a:t>Challenge-Response is unsuitable for connectionless</a:t>
            </a:r>
          </a:p>
          <a:p>
            <a:pPr algn="just">
              <a:buNone/>
            </a:pPr>
            <a:r>
              <a:rPr lang="en-US" dirty="0" smtClean="0"/>
              <a:t>			Requires the overhead of a handshake before any connectionless transmission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Trusted key distribution center</a:t>
            </a:r>
          </a:p>
          <a:p>
            <a:r>
              <a:rPr lang="en-US" dirty="0" smtClean="0"/>
              <a:t>Each party shares master key with KDC</a:t>
            </a:r>
          </a:p>
          <a:p>
            <a:r>
              <a:rPr lang="en-US" dirty="0" smtClean="0"/>
              <a:t>KDC is responsible for generating keys to be used for a short time over a connection between the two parties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Needham &amp; Schroeder protocol:</a:t>
            </a:r>
          </a:p>
          <a:p>
            <a:r>
              <a:rPr lang="en-US" dirty="0" smtClean="0"/>
              <a:t>For secret key distribution using a KDC</a:t>
            </a:r>
          </a:p>
          <a:p>
            <a:r>
              <a:rPr lang="en-AU" dirty="0" smtClean="0"/>
              <a:t>original third-party key distribution protocol</a:t>
            </a:r>
          </a:p>
          <a:p>
            <a:r>
              <a:rPr lang="en-US" dirty="0" smtClean="0"/>
              <a:t>for session between A B mediated by KDC</a:t>
            </a:r>
          </a:p>
          <a:p>
            <a:r>
              <a:rPr lang="en-US" dirty="0" smtClean="0"/>
              <a:t>protocol overview is:</a:t>
            </a:r>
            <a:endParaRPr lang="en-AU" dirty="0" smtClean="0"/>
          </a:p>
          <a:p>
            <a:pPr lvl="1">
              <a:buNone/>
            </a:pPr>
            <a:r>
              <a:rPr lang="en-AU" b="1" dirty="0" smtClean="0"/>
              <a:t>1. </a:t>
            </a:r>
            <a:r>
              <a:rPr lang="en-AU" dirty="0" smtClean="0"/>
              <a:t>A-&gt;KDC: 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i="1" dirty="0" smtClean="0"/>
              <a:t> </a:t>
            </a:r>
            <a:r>
              <a:rPr lang="en-AU" dirty="0" smtClean="0"/>
              <a:t>|| </a:t>
            </a:r>
            <a:r>
              <a:rPr lang="en-AU" i="1" dirty="0" smtClean="0"/>
              <a:t>ID</a:t>
            </a:r>
            <a:r>
              <a:rPr lang="en-AU" i="1" baseline="-25000" dirty="0" smtClean="0"/>
              <a:t>B</a:t>
            </a:r>
            <a:r>
              <a:rPr lang="en-AU" i="1" dirty="0" smtClean="0"/>
              <a:t> </a:t>
            </a:r>
            <a:r>
              <a:rPr lang="en-AU" dirty="0" smtClean="0"/>
              <a:t>|| </a:t>
            </a:r>
            <a:r>
              <a:rPr lang="en-AU" i="1" dirty="0" smtClean="0"/>
              <a:t>N</a:t>
            </a:r>
            <a:r>
              <a:rPr lang="en-AU" i="1" baseline="-25000" dirty="0" smtClean="0"/>
              <a:t>1</a:t>
            </a:r>
            <a:endParaRPr lang="en-AU" dirty="0" smtClean="0"/>
          </a:p>
          <a:p>
            <a:pPr lvl="1">
              <a:buNone/>
            </a:pPr>
            <a:r>
              <a:rPr lang="en-AU" b="1" dirty="0" smtClean="0"/>
              <a:t>2</a:t>
            </a:r>
            <a:r>
              <a:rPr lang="en-AU" dirty="0" smtClean="0"/>
              <a:t>. KDC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A: E(K</a:t>
            </a:r>
            <a:r>
              <a:rPr lang="en-AU" baseline="-25000" dirty="0" smtClean="0"/>
              <a:t>a</a:t>
            </a:r>
            <a:r>
              <a:rPr lang="en-AU" dirty="0" smtClean="0"/>
              <a:t>,[K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B</a:t>
            </a:r>
            <a:r>
              <a:rPr lang="en-AU" dirty="0" smtClean="0"/>
              <a:t>||</a:t>
            </a:r>
            <a:r>
              <a:rPr lang="en-AU" i="1" dirty="0" smtClean="0"/>
              <a:t>N</a:t>
            </a:r>
            <a:r>
              <a:rPr lang="en-AU" i="1" baseline="-25000" dirty="0" smtClean="0"/>
              <a:t>1</a:t>
            </a:r>
            <a:r>
              <a:rPr lang="en-AU" dirty="0" smtClean="0"/>
              <a:t>|| E(K</a:t>
            </a:r>
            <a:r>
              <a:rPr lang="en-AU" baseline="-25000" dirty="0" smtClean="0"/>
              <a:t>b</a:t>
            </a:r>
            <a:r>
              <a:rPr lang="en-AU" dirty="0" smtClean="0"/>
              <a:t>,[</a:t>
            </a:r>
            <a:r>
              <a:rPr lang="en-AU" i="1" dirty="0" smtClean="0"/>
              <a:t>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dirty="0" smtClean="0"/>
              <a:t>])])</a:t>
            </a:r>
            <a:endParaRPr lang="en-AU" i="1" dirty="0" smtClean="0"/>
          </a:p>
          <a:p>
            <a:pPr lvl="1">
              <a:buNone/>
            </a:pPr>
            <a:r>
              <a:rPr lang="en-AU" b="1" dirty="0" smtClean="0"/>
              <a:t>3. </a:t>
            </a:r>
            <a:r>
              <a:rPr lang="en-AU" dirty="0" smtClean="0"/>
              <a:t>A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B: E(K</a:t>
            </a:r>
            <a:r>
              <a:rPr lang="en-AU" baseline="-25000" dirty="0" smtClean="0"/>
              <a:t>b</a:t>
            </a:r>
            <a:r>
              <a:rPr lang="en-AU" dirty="0" smtClean="0"/>
              <a:t>, [</a:t>
            </a:r>
            <a:r>
              <a:rPr lang="en-AU" i="1" dirty="0" smtClean="0"/>
              <a:t>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dirty="0" smtClean="0"/>
              <a:t>])</a:t>
            </a:r>
            <a:endParaRPr lang="en-AU" i="1" dirty="0" smtClean="0"/>
          </a:p>
          <a:p>
            <a:pPr lvl="1">
              <a:buNone/>
            </a:pPr>
            <a:r>
              <a:rPr lang="en-AU" b="1" dirty="0" smtClean="0"/>
              <a:t>4. </a:t>
            </a:r>
            <a:r>
              <a:rPr lang="en-AU" dirty="0" smtClean="0"/>
              <a:t>B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A: E(K</a:t>
            </a:r>
            <a:r>
              <a:rPr lang="en-AU" baseline="-25000" dirty="0" smtClean="0"/>
              <a:t>s</a:t>
            </a:r>
            <a:r>
              <a:rPr lang="en-AU" dirty="0" smtClean="0"/>
              <a:t>, </a:t>
            </a:r>
            <a:r>
              <a:rPr lang="en-AU" i="1" baseline="-25000" dirty="0" smtClean="0"/>
              <a:t> </a:t>
            </a:r>
            <a:r>
              <a:rPr lang="en-AU" dirty="0" smtClean="0"/>
              <a:t>[</a:t>
            </a:r>
            <a:r>
              <a:rPr lang="en-AU" i="1" dirty="0" smtClean="0"/>
              <a:t>N</a:t>
            </a:r>
            <a:r>
              <a:rPr lang="en-AU" i="1" baseline="-25000" dirty="0" smtClean="0"/>
              <a:t>2</a:t>
            </a:r>
            <a:r>
              <a:rPr lang="en-AU" dirty="0" smtClean="0"/>
              <a:t>])</a:t>
            </a:r>
          </a:p>
          <a:p>
            <a:pPr lvl="1">
              <a:buNone/>
            </a:pPr>
            <a:r>
              <a:rPr lang="en-AU" b="1" dirty="0" smtClean="0"/>
              <a:t>5. </a:t>
            </a:r>
            <a:r>
              <a:rPr lang="en-AU" dirty="0" smtClean="0"/>
              <a:t>A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B: E(K</a:t>
            </a:r>
            <a:r>
              <a:rPr lang="en-AU" baseline="-25000" dirty="0" smtClean="0"/>
              <a:t>s</a:t>
            </a:r>
            <a:r>
              <a:rPr lang="en-AU" dirty="0" smtClean="0"/>
              <a:t>, [f(</a:t>
            </a:r>
            <a:r>
              <a:rPr lang="en-AU" i="1" dirty="0" smtClean="0"/>
              <a:t>N</a:t>
            </a:r>
            <a:r>
              <a:rPr lang="en-AU" i="1" baseline="-25000" dirty="0" smtClean="0"/>
              <a:t>2</a:t>
            </a:r>
            <a:r>
              <a:rPr lang="en-AU" dirty="0" smtClean="0"/>
              <a:t>)])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Each user shares a unique master key with KDC</a:t>
            </a:r>
          </a:p>
          <a:p>
            <a:r>
              <a:rPr lang="en-US" sz="2800" dirty="0" smtClean="0"/>
              <a:t>A wishes to establish logical connection with B and requires session key</a:t>
            </a:r>
          </a:p>
          <a:p>
            <a:r>
              <a:rPr lang="en-US" sz="2800" dirty="0" smtClean="0"/>
              <a:t>A has a master key Ka shared between A and KDC</a:t>
            </a:r>
          </a:p>
          <a:p>
            <a:r>
              <a:rPr lang="en-US" sz="2800" dirty="0" smtClean="0"/>
              <a:t>Similarly </a:t>
            </a:r>
            <a:r>
              <a:rPr lang="en-US" sz="2800" dirty="0" err="1" smtClean="0"/>
              <a:t>B,Kb</a:t>
            </a:r>
            <a:endParaRPr lang="en-US" sz="2800" dirty="0" smtClean="0"/>
          </a:p>
          <a:p>
            <a:r>
              <a:rPr lang="en-US" sz="2800" b="1" dirty="0" smtClean="0"/>
              <a:t>Steps</a:t>
            </a:r>
          </a:p>
          <a:p>
            <a:pPr lvl="1" algn="just"/>
            <a:r>
              <a:rPr lang="en-US" dirty="0" smtClean="0"/>
              <a:t>A issues a request to KDC for session key . </a:t>
            </a:r>
            <a:r>
              <a:rPr lang="en-US" dirty="0" err="1" smtClean="0"/>
              <a:t>Msg</a:t>
            </a:r>
            <a:r>
              <a:rPr lang="en-US" dirty="0" smtClean="0"/>
              <a:t> includes identity of A and B and a unique identifier N1 for this transaction</a:t>
            </a:r>
          </a:p>
          <a:p>
            <a:pPr lvl="1" algn="just"/>
            <a:r>
              <a:rPr lang="en-US" dirty="0" smtClean="0"/>
              <a:t>KDC responds-&gt;</a:t>
            </a:r>
            <a:r>
              <a:rPr lang="en-US" dirty="0" err="1" smtClean="0"/>
              <a:t>msg</a:t>
            </a:r>
            <a:r>
              <a:rPr lang="en-US" dirty="0" smtClean="0"/>
              <a:t> encrypted with </a:t>
            </a:r>
            <a:r>
              <a:rPr lang="en-US" dirty="0" err="1" smtClean="0"/>
              <a:t>Ka,only</a:t>
            </a:r>
            <a:r>
              <a:rPr lang="en-US" dirty="0" smtClean="0"/>
              <a:t> A can read </a:t>
            </a:r>
            <a:r>
              <a:rPr lang="en-US" dirty="0" err="1" smtClean="0"/>
              <a:t>it.Msg</a:t>
            </a:r>
            <a:r>
              <a:rPr lang="en-US" dirty="0" smtClean="0"/>
              <a:t> also includes</a:t>
            </a:r>
          </a:p>
          <a:p>
            <a:pPr lvl="1" algn="just">
              <a:buNone/>
            </a:pPr>
            <a:r>
              <a:rPr lang="en-US" dirty="0" smtClean="0"/>
              <a:t>		One time session key Ks</a:t>
            </a:r>
          </a:p>
          <a:p>
            <a:pPr lvl="1" algn="just">
              <a:buNone/>
            </a:pPr>
            <a:r>
              <a:rPr lang="en-US" dirty="0" smtClean="0"/>
              <a:t>		 Original request </a:t>
            </a:r>
            <a:r>
              <a:rPr lang="en-US" dirty="0" err="1" smtClean="0"/>
              <a:t>msg,to</a:t>
            </a:r>
            <a:r>
              <a:rPr lang="en-US" dirty="0" smtClean="0"/>
              <a:t> match this response    with appropriate request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err="1" smtClean="0"/>
              <a:t>Msg</a:t>
            </a:r>
            <a:r>
              <a:rPr lang="en-US" sz="2800" dirty="0" smtClean="0"/>
              <a:t> also includes 2 items for B:</a:t>
            </a:r>
          </a:p>
          <a:p>
            <a:pPr lvl="1" algn="just"/>
            <a:r>
              <a:rPr lang="en-US" dirty="0" smtClean="0"/>
              <a:t>One time session key Ks</a:t>
            </a:r>
          </a:p>
          <a:p>
            <a:pPr lvl="1" algn="just"/>
            <a:r>
              <a:rPr lang="en-US" dirty="0" smtClean="0"/>
              <a:t>Identifier of </a:t>
            </a:r>
            <a:r>
              <a:rPr lang="en-US" dirty="0" err="1" smtClean="0"/>
              <a:t>A,Ida</a:t>
            </a:r>
            <a:endParaRPr lang="en-US" dirty="0" smtClean="0"/>
          </a:p>
          <a:p>
            <a:pPr lvl="1" algn="just"/>
            <a:r>
              <a:rPr lang="en-US" dirty="0" smtClean="0"/>
              <a:t>These two items encrypted with kb</a:t>
            </a:r>
          </a:p>
          <a:p>
            <a:pPr lvl="1" algn="just"/>
            <a:r>
              <a:rPr lang="en-US" dirty="0" smtClean="0"/>
              <a:t>They are to be sent  to B to establish the connection and prove A’s identity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stores session key and forward to B the information that originated at the KDC for B</a:t>
            </a:r>
          </a:p>
          <a:p>
            <a:pPr lvl="1" algn="just"/>
            <a:r>
              <a:rPr lang="en-US" dirty="0" smtClean="0"/>
              <a:t>			Session key has been securely delivered to A and </a:t>
            </a:r>
            <a:r>
              <a:rPr lang="en-US" dirty="0" err="1" smtClean="0"/>
              <a:t>B,and</a:t>
            </a:r>
            <a:r>
              <a:rPr lang="en-US" dirty="0" smtClean="0"/>
              <a:t> they begin their protected exchange.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B sends a nonce ,N2 to A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Ks,A</a:t>
            </a:r>
            <a:r>
              <a:rPr lang="en-US" dirty="0" smtClean="0"/>
              <a:t> responds with f(N2),f is a fun that performs transformation on N2</a:t>
            </a:r>
          </a:p>
          <a:p>
            <a:pPr lvl="1" algn="just"/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Still vulnerable to replay attack</a:t>
            </a:r>
          </a:p>
          <a:p>
            <a:pPr algn="just"/>
            <a:r>
              <a:rPr lang="en-US" sz="2800" dirty="0" smtClean="0"/>
              <a:t>Modification to Needham &amp; Schroeder protocol(Denning Protocol), includes timestamp to step 2 and 3</a:t>
            </a:r>
          </a:p>
          <a:p>
            <a:pPr lvl="1">
              <a:buNone/>
            </a:pPr>
            <a:r>
              <a:rPr lang="en-AU" b="1" dirty="0" smtClean="0"/>
              <a:t>1.</a:t>
            </a:r>
            <a:r>
              <a:rPr lang="en-AU" dirty="0" smtClean="0"/>
              <a:t>A-&gt;KDC: 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i="1" dirty="0" smtClean="0"/>
              <a:t> </a:t>
            </a:r>
            <a:r>
              <a:rPr lang="en-AU" dirty="0" smtClean="0"/>
              <a:t>|| </a:t>
            </a:r>
            <a:r>
              <a:rPr lang="en-AU" i="1" dirty="0" smtClean="0"/>
              <a:t>ID</a:t>
            </a:r>
            <a:r>
              <a:rPr lang="en-AU" i="1" baseline="-25000" dirty="0" smtClean="0"/>
              <a:t>B</a:t>
            </a:r>
            <a:endParaRPr lang="en-AU" dirty="0" smtClean="0"/>
          </a:p>
          <a:p>
            <a:pPr lvl="1">
              <a:buNone/>
            </a:pPr>
            <a:r>
              <a:rPr lang="en-AU" b="1" dirty="0" smtClean="0"/>
              <a:t>2</a:t>
            </a:r>
            <a:r>
              <a:rPr lang="en-AU" dirty="0" smtClean="0"/>
              <a:t>. KDC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A: E(K</a:t>
            </a:r>
            <a:r>
              <a:rPr lang="en-AU" baseline="-25000" dirty="0" smtClean="0"/>
              <a:t>a</a:t>
            </a:r>
            <a:r>
              <a:rPr lang="en-AU" dirty="0" smtClean="0"/>
              <a:t>,[K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B</a:t>
            </a:r>
            <a:r>
              <a:rPr lang="en-AU" dirty="0" smtClean="0"/>
              <a:t>||</a:t>
            </a:r>
            <a:r>
              <a:rPr lang="en-AU" i="1" dirty="0" smtClean="0"/>
              <a:t>T</a:t>
            </a:r>
            <a:r>
              <a:rPr lang="en-AU" dirty="0" smtClean="0"/>
              <a:t>|| E(K</a:t>
            </a:r>
            <a:r>
              <a:rPr lang="en-AU" baseline="-25000" dirty="0" smtClean="0"/>
              <a:t>b</a:t>
            </a:r>
            <a:r>
              <a:rPr lang="en-AU" dirty="0" smtClean="0"/>
              <a:t>,[</a:t>
            </a:r>
            <a:r>
              <a:rPr lang="en-AU" i="1" dirty="0" smtClean="0"/>
              <a:t>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dirty="0" smtClean="0"/>
              <a:t>||T])])</a:t>
            </a:r>
            <a:endParaRPr lang="en-AU" i="1" dirty="0" smtClean="0"/>
          </a:p>
          <a:p>
            <a:pPr lvl="1">
              <a:buNone/>
            </a:pPr>
            <a:r>
              <a:rPr lang="en-AU" b="1" dirty="0" smtClean="0"/>
              <a:t>3. </a:t>
            </a:r>
            <a:r>
              <a:rPr lang="en-AU" dirty="0" smtClean="0"/>
              <a:t>A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B: E(K</a:t>
            </a:r>
            <a:r>
              <a:rPr lang="en-AU" baseline="-25000" dirty="0" smtClean="0"/>
              <a:t>b</a:t>
            </a:r>
            <a:r>
              <a:rPr lang="en-AU" dirty="0" smtClean="0"/>
              <a:t>, [</a:t>
            </a:r>
            <a:r>
              <a:rPr lang="en-AU" i="1" dirty="0" smtClean="0"/>
              <a:t>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dirty="0" smtClean="0"/>
              <a:t>||T])</a:t>
            </a:r>
          </a:p>
          <a:p>
            <a:pPr lvl="1">
              <a:buNone/>
            </a:pPr>
            <a:r>
              <a:rPr lang="en-AU" b="1" dirty="0" smtClean="0"/>
              <a:t>4. </a:t>
            </a:r>
            <a:r>
              <a:rPr lang="en-AU" dirty="0" smtClean="0"/>
              <a:t>B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A: E(K</a:t>
            </a:r>
            <a:r>
              <a:rPr lang="en-AU" baseline="-25000" dirty="0" smtClean="0"/>
              <a:t>s</a:t>
            </a:r>
            <a:r>
              <a:rPr lang="en-AU" dirty="0" smtClean="0"/>
              <a:t>, </a:t>
            </a:r>
            <a:r>
              <a:rPr lang="en-AU" i="1" baseline="-25000" dirty="0" smtClean="0"/>
              <a:t> </a:t>
            </a:r>
            <a:r>
              <a:rPr lang="en-AU" dirty="0" smtClean="0"/>
              <a:t>[</a:t>
            </a:r>
            <a:r>
              <a:rPr lang="en-AU" i="1" dirty="0" smtClean="0"/>
              <a:t>N</a:t>
            </a:r>
            <a:r>
              <a:rPr lang="en-AU" i="1" baseline="-25000" dirty="0" smtClean="0"/>
              <a:t>1</a:t>
            </a:r>
            <a:r>
              <a:rPr lang="en-AU" dirty="0" smtClean="0"/>
              <a:t>])</a:t>
            </a:r>
          </a:p>
          <a:p>
            <a:pPr lvl="1">
              <a:buNone/>
            </a:pPr>
            <a:r>
              <a:rPr lang="en-AU" b="1" dirty="0" smtClean="0"/>
              <a:t>5. </a:t>
            </a:r>
            <a:r>
              <a:rPr lang="en-AU" dirty="0" smtClean="0"/>
              <a:t>A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B: E(K</a:t>
            </a:r>
            <a:r>
              <a:rPr lang="en-AU" baseline="-25000" dirty="0" smtClean="0"/>
              <a:t>s</a:t>
            </a:r>
            <a:r>
              <a:rPr lang="en-AU" dirty="0" smtClean="0"/>
              <a:t>, [f(</a:t>
            </a:r>
            <a:r>
              <a:rPr lang="en-AU" i="1" dirty="0" smtClean="0"/>
              <a:t>N</a:t>
            </a:r>
            <a:r>
              <a:rPr lang="en-AU" i="1" baseline="-25000" dirty="0" smtClean="0"/>
              <a:t>1</a:t>
            </a:r>
            <a:r>
              <a:rPr lang="en-AU" dirty="0" smtClean="0"/>
              <a:t>)])</a:t>
            </a:r>
          </a:p>
          <a:p>
            <a:pPr lvl="1" algn="just"/>
            <a:r>
              <a:rPr lang="en-AU" dirty="0" smtClean="0"/>
              <a:t>Increased security compared to previous</a:t>
            </a:r>
          </a:p>
          <a:p>
            <a:pPr lvl="1" algn="just"/>
            <a:r>
              <a:rPr lang="en-AU" dirty="0" smtClean="0"/>
              <a:t>Drawback-Requires reliance on clocks that are synchronized throughout the network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 algn="just"/>
            <a:r>
              <a:rPr lang="en-US" sz="2800" dirty="0" err="1" smtClean="0"/>
              <a:t>Msg</a:t>
            </a:r>
            <a:r>
              <a:rPr lang="en-US" sz="2800" dirty="0" smtClean="0"/>
              <a:t> authentication protects two parties who exchange </a:t>
            </a:r>
            <a:r>
              <a:rPr lang="en-US" sz="2800" dirty="0" err="1" smtClean="0"/>
              <a:t>msg’s</a:t>
            </a:r>
            <a:r>
              <a:rPr lang="en-US" sz="2800" dirty="0" smtClean="0"/>
              <a:t> from third party, but it does not protect the two parties against each other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Eg</a:t>
            </a:r>
            <a:r>
              <a:rPr lang="en-US" sz="2800" dirty="0" smtClean="0"/>
              <a:t> : Mary can forge a </a:t>
            </a:r>
            <a:r>
              <a:rPr lang="en-US" sz="2800" dirty="0" err="1" smtClean="0"/>
              <a:t>msg</a:t>
            </a:r>
            <a:r>
              <a:rPr lang="en-US" sz="2800" dirty="0" smtClean="0"/>
              <a:t> and claim that it came from John. Mary would create a </a:t>
            </a:r>
            <a:r>
              <a:rPr lang="en-US" sz="2800" dirty="0" err="1" smtClean="0"/>
              <a:t>msg</a:t>
            </a:r>
            <a:r>
              <a:rPr lang="en-US" sz="2800" dirty="0" smtClean="0"/>
              <a:t> and append an authentication code using the key that Mary and John share</a:t>
            </a:r>
          </a:p>
          <a:p>
            <a:pPr algn="just"/>
            <a:endParaRPr lang="en-US" dirty="0" smtClean="0"/>
          </a:p>
          <a:p>
            <a:pPr algn="just"/>
            <a:r>
              <a:rPr lang="en-US" sz="2800" dirty="0" smtClean="0"/>
              <a:t>Where there is not complete trust between sender and receiver, something more than authentication is needed-&gt;Digital Signature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just"/>
            <a:r>
              <a:rPr lang="en-US" dirty="0" smtClean="0"/>
              <a:t>Problem occurs when a senders clock is ahead of the intended recipients clock</a:t>
            </a:r>
          </a:p>
          <a:p>
            <a:pPr lvl="1" algn="just"/>
            <a:r>
              <a:rPr lang="en-US" dirty="0" smtClean="0"/>
              <a:t>Opponent can intercept a </a:t>
            </a:r>
            <a:r>
              <a:rPr lang="en-US" dirty="0" err="1" smtClean="0"/>
              <a:t>msg</a:t>
            </a:r>
            <a:r>
              <a:rPr lang="en-US" dirty="0" smtClean="0"/>
              <a:t> from the sender and replay it later when the timestamp in the </a:t>
            </a:r>
            <a:r>
              <a:rPr lang="en-US" dirty="0" err="1" smtClean="0"/>
              <a:t>msg</a:t>
            </a:r>
            <a:r>
              <a:rPr lang="en-US" dirty="0" smtClean="0"/>
              <a:t> become current at the recipients site , results in unexpected results-&gt;suppress replay attack</a:t>
            </a:r>
          </a:p>
          <a:p>
            <a:pPr lvl="1" algn="just"/>
            <a:r>
              <a:rPr lang="en-US" dirty="0" err="1" smtClean="0"/>
              <a:t>Solution:Parties</a:t>
            </a:r>
            <a:r>
              <a:rPr lang="en-US" dirty="0" smtClean="0"/>
              <a:t> regularly check their clock against the KDC’s clock</a:t>
            </a:r>
          </a:p>
          <a:p>
            <a:pPr lvl="1" algn="just">
              <a:buNone/>
            </a:pPr>
            <a:r>
              <a:rPr lang="en-US" dirty="0" smtClean="0"/>
              <a:t>			</a:t>
            </a:r>
            <a:r>
              <a:rPr lang="en-US" dirty="0" err="1" smtClean="0"/>
              <a:t>or,Rely</a:t>
            </a:r>
            <a:r>
              <a:rPr lang="en-US" dirty="0" smtClean="0"/>
              <a:t> on handshaking protocols using nonce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To overcome all, new protocol: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A-&gt;B		ID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||Na</a:t>
            </a:r>
          </a:p>
          <a:p>
            <a:pPr>
              <a:buNone/>
            </a:pPr>
            <a:r>
              <a:rPr lang="en-US" sz="2800" dirty="0" smtClean="0"/>
              <a:t>	B-&gt;KDC		ID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||</a:t>
            </a:r>
            <a:r>
              <a:rPr lang="en-US" sz="2800" dirty="0" err="1" smtClean="0"/>
              <a:t>Nb</a:t>
            </a:r>
            <a:r>
              <a:rPr lang="en-US" sz="2800" dirty="0" smtClean="0"/>
              <a:t>||E(Kb[ID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||Na||Tb])</a:t>
            </a:r>
          </a:p>
          <a:p>
            <a:pPr>
              <a:buNone/>
            </a:pPr>
            <a:r>
              <a:rPr lang="en-US" sz="2800" dirty="0" smtClean="0"/>
              <a:t>	KDC-&gt;A		</a:t>
            </a:r>
            <a:r>
              <a:rPr lang="en-US" sz="2800" baseline="-25000" dirty="0" smtClean="0"/>
              <a:t>   		</a:t>
            </a:r>
            <a:r>
              <a:rPr lang="en-US" sz="2800" dirty="0" smtClean="0"/>
              <a:t>                              </a:t>
            </a:r>
          </a:p>
          <a:p>
            <a:pPr>
              <a:buNone/>
            </a:pPr>
            <a:r>
              <a:rPr lang="en-US" sz="2800" dirty="0" smtClean="0"/>
              <a:t>               E(Ka[ID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||Na||Ks||Tb])||E(Kb[ID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||Ks||Tb])||</a:t>
            </a:r>
            <a:r>
              <a:rPr lang="en-US" sz="2800" dirty="0" err="1" smtClean="0"/>
              <a:t>Nb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A-&gt;B   E(Kb[IDA||Ks||Tb])||E(Ks , </a:t>
            </a:r>
            <a:r>
              <a:rPr lang="en-US" sz="2800" dirty="0" err="1" smtClean="0"/>
              <a:t>Nb</a:t>
            </a:r>
            <a:r>
              <a:rPr lang="en-US" sz="2800" dirty="0" smtClean="0"/>
              <a:t>)</a:t>
            </a:r>
          </a:p>
          <a:p>
            <a:pPr lvl="1" algn="just">
              <a:buNone/>
            </a:pPr>
            <a:r>
              <a:rPr lang="en-US" sz="2400" dirty="0" smtClean="0"/>
              <a:t>1.A initiate by generating a nonce Na and sending that plus its identifier to B. Nonce will be returned to A in an encrypted </a:t>
            </a:r>
            <a:r>
              <a:rPr lang="en-US" sz="2400" dirty="0" err="1" smtClean="0"/>
              <a:t>msg</a:t>
            </a:r>
            <a:r>
              <a:rPr lang="en-US" sz="2400" dirty="0" smtClean="0"/>
              <a:t> that includes session key, assuring A of its timeliness</a:t>
            </a:r>
          </a:p>
          <a:p>
            <a:pPr lvl="1" algn="just">
              <a:buNone/>
            </a:pPr>
            <a:endParaRPr lang="en-US" sz="2400" dirty="0" smtClean="0"/>
          </a:p>
          <a:p>
            <a:pPr lvl="1" algn="just">
              <a:buNone/>
            </a:pPr>
            <a:r>
              <a:rPr lang="en-US" sz="2400" dirty="0" smtClean="0"/>
              <a:t>2.B alerts KDC that  a session key is needed . </a:t>
            </a:r>
            <a:r>
              <a:rPr lang="en-US" sz="2400" dirty="0" err="1" smtClean="0"/>
              <a:t>Msg</a:t>
            </a:r>
            <a:r>
              <a:rPr lang="en-US" sz="2400" dirty="0" smtClean="0"/>
              <a:t> to KDC includes its identifier and a nonce, Nb. Nonce will be returned  to B in an encrypted </a:t>
            </a:r>
            <a:r>
              <a:rPr lang="en-US" sz="2400" dirty="0" err="1" smtClean="0"/>
              <a:t>msg</a:t>
            </a:r>
            <a:r>
              <a:rPr lang="en-US" sz="2400" dirty="0" smtClean="0"/>
              <a:t> that includes the session key, assuring </a:t>
            </a:r>
            <a:r>
              <a:rPr lang="en-US" sz="2400" dirty="0" err="1" smtClean="0"/>
              <a:t>Bof</a:t>
            </a:r>
            <a:r>
              <a:rPr lang="en-US" sz="2400" dirty="0" smtClean="0"/>
              <a:t> its timeliness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3.KDC passes on to A B’s nonce and block encrypted with the secret key that B shares with the KDC.</a:t>
            </a:r>
          </a:p>
          <a:p>
            <a:pPr lvl="2" algn="just"/>
            <a:r>
              <a:rPr lang="en-US" dirty="0" smtClean="0"/>
              <a:t>Block serves as a “ticket” that can be used by A for subsequent authentications</a:t>
            </a:r>
          </a:p>
          <a:p>
            <a:pPr lvl="2" algn="just"/>
            <a:r>
              <a:rPr lang="en-US" dirty="0" smtClean="0"/>
              <a:t>KDC also sends to A </a:t>
            </a:r>
            <a:r>
              <a:rPr lang="en-US" dirty="0" err="1" smtClean="0"/>
              <a:t>a</a:t>
            </a:r>
            <a:r>
              <a:rPr lang="en-US" dirty="0" smtClean="0"/>
              <a:t> block encrypted with secret key shared by A and KDC. Block verifies B has received A’s initial </a:t>
            </a:r>
            <a:r>
              <a:rPr lang="en-US" dirty="0" err="1" smtClean="0"/>
              <a:t>msg’s</a:t>
            </a:r>
            <a:r>
              <a:rPr lang="en-US" dirty="0" smtClean="0"/>
              <a:t>(IDB).It provides A with session key (Ks)and time limit on its use</a:t>
            </a:r>
          </a:p>
          <a:p>
            <a:pPr lvl="2" algn="just">
              <a:buNone/>
            </a:pPr>
            <a:r>
              <a:rPr lang="en-US" dirty="0" smtClean="0"/>
              <a:t>4.A transmits the ticket to </a:t>
            </a:r>
            <a:r>
              <a:rPr lang="en-US" dirty="0" err="1" smtClean="0"/>
              <a:t>B,together</a:t>
            </a:r>
            <a:r>
              <a:rPr lang="en-US" dirty="0" smtClean="0"/>
              <a:t> with B’s </a:t>
            </a:r>
            <a:r>
              <a:rPr lang="en-US" dirty="0" err="1" smtClean="0"/>
              <a:t>nonce,the</a:t>
            </a:r>
            <a:r>
              <a:rPr lang="en-US" dirty="0" smtClean="0"/>
              <a:t> latter encrypted with the session key.</a:t>
            </a:r>
          </a:p>
          <a:p>
            <a:pPr lvl="2" algn="just">
              <a:buNone/>
            </a:pPr>
            <a:r>
              <a:rPr lang="en-US" dirty="0" smtClean="0"/>
              <a:t>		Ticket provides B with secret key that is used to decrypt E(</a:t>
            </a:r>
            <a:r>
              <a:rPr lang="en-US" dirty="0" err="1" smtClean="0"/>
              <a:t>Ks,Nb</a:t>
            </a:r>
            <a:r>
              <a:rPr lang="en-US" dirty="0" smtClean="0"/>
              <a:t>)to recover the nonce</a:t>
            </a:r>
          </a:p>
          <a:p>
            <a:pPr lvl="2" algn="just">
              <a:buNone/>
            </a:pPr>
            <a:endParaRPr lang="en-US" dirty="0" smtClean="0"/>
          </a:p>
          <a:p>
            <a:pPr lvl="2" algn="just">
              <a:buNone/>
            </a:pPr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–Key Encryption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0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A-&gt;AS	ID</a:t>
            </a:r>
            <a:r>
              <a:rPr lang="en-US" baseline="-25000" dirty="0" smtClean="0"/>
              <a:t>A</a:t>
            </a:r>
            <a:r>
              <a:rPr lang="en-US" dirty="0" smtClean="0"/>
              <a:t>||ID</a:t>
            </a:r>
            <a:r>
              <a:rPr lang="en-US" baseline="-25000" dirty="0" smtClean="0"/>
              <a:t>B</a:t>
            </a:r>
          </a:p>
          <a:p>
            <a:pPr>
              <a:buNone/>
            </a:pPr>
            <a:r>
              <a:rPr lang="en-US" sz="2800" dirty="0" smtClean="0"/>
              <a:t>AS-&gt;A       E(</a:t>
            </a:r>
            <a:r>
              <a:rPr lang="en-US" sz="2800" dirty="0" err="1" smtClean="0"/>
              <a:t>PRas</a:t>
            </a:r>
            <a:r>
              <a:rPr lang="en-US" sz="2800" dirty="0" smtClean="0"/>
              <a:t>[ID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||</a:t>
            </a:r>
            <a:r>
              <a:rPr lang="en-US" sz="2800" dirty="0" err="1" smtClean="0"/>
              <a:t>Pua</a:t>
            </a:r>
            <a:r>
              <a:rPr lang="en-US" sz="2800" dirty="0" smtClean="0"/>
              <a:t>||T])||E(</a:t>
            </a:r>
            <a:r>
              <a:rPr lang="en-US" sz="2800" dirty="0" err="1" smtClean="0"/>
              <a:t>PRas</a:t>
            </a:r>
            <a:r>
              <a:rPr lang="en-US" sz="2800" dirty="0" smtClean="0"/>
              <a:t>[ID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||Pu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||T])</a:t>
            </a:r>
          </a:p>
          <a:p>
            <a:pPr>
              <a:buNone/>
            </a:pPr>
            <a:r>
              <a:rPr lang="en-US" sz="2800" dirty="0" smtClean="0"/>
              <a:t>A-&gt;B      E(</a:t>
            </a:r>
            <a:r>
              <a:rPr lang="en-US" sz="2800" dirty="0" err="1" smtClean="0"/>
              <a:t>Pras</a:t>
            </a:r>
            <a:r>
              <a:rPr lang="en-US" sz="2800" dirty="0" smtClean="0"/>
              <a:t>[ID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||</a:t>
            </a:r>
            <a:r>
              <a:rPr lang="en-US" sz="2800" dirty="0" err="1" smtClean="0"/>
              <a:t>Pua</a:t>
            </a:r>
            <a:r>
              <a:rPr lang="en-US" sz="2800" dirty="0" smtClean="0"/>
              <a:t>||T])||E(</a:t>
            </a:r>
            <a:r>
              <a:rPr lang="en-US" sz="2800" dirty="0" err="1" smtClean="0"/>
              <a:t>PRas</a:t>
            </a:r>
            <a:r>
              <a:rPr lang="en-US" sz="2800" dirty="0" smtClean="0"/>
              <a:t>[ID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||Pu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||T])</a:t>
            </a:r>
          </a:p>
          <a:p>
            <a:pPr>
              <a:buNone/>
            </a:pPr>
            <a:r>
              <a:rPr lang="en-US" sz="2800" dirty="0" smtClean="0"/>
              <a:t>				||E(</a:t>
            </a:r>
            <a:r>
              <a:rPr lang="en-US" sz="2800" dirty="0" err="1" smtClean="0"/>
              <a:t>Pub,E</a:t>
            </a:r>
            <a:r>
              <a:rPr lang="en-US" sz="2800" dirty="0" smtClean="0"/>
              <a:t>(</a:t>
            </a:r>
            <a:r>
              <a:rPr lang="en-US" sz="2800" dirty="0" err="1" smtClean="0"/>
              <a:t>Pra</a:t>
            </a:r>
            <a:r>
              <a:rPr lang="en-US" sz="2800" dirty="0" smtClean="0"/>
              <a:t>[Ks||T])</a:t>
            </a:r>
          </a:p>
          <a:p>
            <a:r>
              <a:rPr lang="en-US" sz="2800" dirty="0" smtClean="0"/>
              <a:t>Central system-Authentication server provides public key certificates</a:t>
            </a:r>
          </a:p>
          <a:p>
            <a:r>
              <a:rPr lang="en-US" sz="2800" dirty="0" smtClean="0"/>
              <a:t>Session key is chosen and encrypted by A</a:t>
            </a:r>
          </a:p>
          <a:p>
            <a:r>
              <a:rPr lang="en-US" sz="2800" b="1" dirty="0" smtClean="0"/>
              <a:t>Drawback</a:t>
            </a:r>
            <a:r>
              <a:rPr lang="en-US" sz="2800" dirty="0" smtClean="0"/>
              <a:t>: Requires Synchronization of clocks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r>
              <a:rPr lang="en-US" dirty="0" smtClean="0"/>
              <a:t>Another approach by Woo and Lam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AU" altLang="zh-TW" dirty="0" smtClean="0">
                <a:ea typeface="新細明體" pitchFamily="18" charset="-120"/>
              </a:rPr>
              <a:t>1.A→KDC: </a:t>
            </a:r>
            <a:r>
              <a:rPr lang="en-AU" altLang="zh-TW" i="1" dirty="0" smtClean="0">
                <a:ea typeface="新細明體" pitchFamily="18" charset="-120"/>
              </a:rPr>
              <a:t>ID</a:t>
            </a:r>
            <a:r>
              <a:rPr lang="en-AU" altLang="zh-TW" i="1" baseline="-25000" dirty="0" smtClean="0">
                <a:ea typeface="新細明體" pitchFamily="18" charset="-120"/>
              </a:rPr>
              <a:t>A</a:t>
            </a:r>
            <a:r>
              <a:rPr lang="en-AU" altLang="zh-TW" i="1" dirty="0" smtClean="0">
                <a:ea typeface="新細明體" pitchFamily="18" charset="-120"/>
              </a:rPr>
              <a:t> </a:t>
            </a:r>
            <a:r>
              <a:rPr lang="en-AU" altLang="zh-TW" dirty="0" smtClean="0">
                <a:ea typeface="新細明體" pitchFamily="18" charset="-120"/>
              </a:rPr>
              <a:t>|| </a:t>
            </a:r>
            <a:r>
              <a:rPr lang="en-AU" altLang="zh-TW" i="1" dirty="0" smtClean="0">
                <a:ea typeface="新細明體" pitchFamily="18" charset="-120"/>
              </a:rPr>
              <a:t>ID</a:t>
            </a:r>
            <a:r>
              <a:rPr lang="en-AU" altLang="zh-TW" i="1" baseline="-25000" dirty="0" smtClean="0">
                <a:ea typeface="新細明體" pitchFamily="18" charset="-120"/>
              </a:rPr>
              <a:t>B</a:t>
            </a:r>
            <a:endParaRPr lang="en-AU" altLang="zh-TW" i="1" dirty="0" smtClean="0">
              <a:ea typeface="新細明體" pitchFamily="18" charset="-12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AU" altLang="zh-TW" b="1" dirty="0" smtClean="0">
                <a:ea typeface="新細明體" pitchFamily="18" charset="-120"/>
              </a:rPr>
              <a:t>2. </a:t>
            </a:r>
            <a:r>
              <a:rPr lang="en-AU" altLang="zh-TW" dirty="0" smtClean="0">
                <a:ea typeface="新細明體" pitchFamily="18" charset="-120"/>
              </a:rPr>
              <a:t>KDC→A: E(</a:t>
            </a:r>
            <a:r>
              <a:rPr lang="en-AU" altLang="zh-TW" dirty="0" err="1" smtClean="0">
                <a:ea typeface="新細明體" pitchFamily="18" charset="-120"/>
              </a:rPr>
              <a:t>PR</a:t>
            </a:r>
            <a:r>
              <a:rPr lang="en-AU" altLang="zh-TW" baseline="-25000" dirty="0" err="1" smtClean="0">
                <a:ea typeface="新細明體" pitchFamily="18" charset="-120"/>
              </a:rPr>
              <a:t>auth</a:t>
            </a:r>
            <a:r>
              <a:rPr lang="en-AU" altLang="zh-TW" dirty="0" smtClean="0">
                <a:ea typeface="新細明體" pitchFamily="18" charset="-120"/>
              </a:rPr>
              <a:t>[</a:t>
            </a:r>
            <a:r>
              <a:rPr lang="en-AU" altLang="zh-TW" i="1" dirty="0" smtClean="0">
                <a:ea typeface="新細明體" pitchFamily="18" charset="-120"/>
              </a:rPr>
              <a:t>ID</a:t>
            </a:r>
            <a:r>
              <a:rPr lang="en-AU" altLang="zh-TW" i="1" baseline="-25000" dirty="0" smtClean="0">
                <a:ea typeface="新細明體" pitchFamily="18" charset="-120"/>
              </a:rPr>
              <a:t>B </a:t>
            </a:r>
            <a:r>
              <a:rPr lang="en-AU" altLang="zh-TW" dirty="0" smtClean="0">
                <a:ea typeface="新細明體" pitchFamily="18" charset="-120"/>
              </a:rPr>
              <a:t>|| </a:t>
            </a:r>
            <a:r>
              <a:rPr lang="en-AU" altLang="zh-TW" dirty="0" err="1" smtClean="0">
                <a:ea typeface="新細明體" pitchFamily="18" charset="-120"/>
              </a:rPr>
              <a:t>PU</a:t>
            </a:r>
            <a:r>
              <a:rPr lang="en-AU" altLang="zh-TW" i="1" baseline="-25000" dirty="0" err="1" smtClean="0">
                <a:ea typeface="新細明體" pitchFamily="18" charset="-120"/>
              </a:rPr>
              <a:t>b</a:t>
            </a:r>
            <a:r>
              <a:rPr lang="en-AU" altLang="zh-TW" dirty="0" smtClean="0">
                <a:ea typeface="新細明體" pitchFamily="18" charset="-120"/>
              </a:rPr>
              <a:t>] 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AU" altLang="zh-TW" b="1" dirty="0" smtClean="0">
                <a:ea typeface="新細明體" pitchFamily="18" charset="-120"/>
              </a:rPr>
              <a:t>3. </a:t>
            </a:r>
            <a:r>
              <a:rPr lang="en-AU" altLang="zh-TW" dirty="0" smtClean="0">
                <a:ea typeface="新細明體" pitchFamily="18" charset="-120"/>
              </a:rPr>
              <a:t>A→B: E(</a:t>
            </a:r>
            <a:r>
              <a:rPr lang="en-AU" altLang="zh-TW" baseline="-25000" dirty="0" err="1" smtClean="0">
                <a:ea typeface="新細明體" pitchFamily="18" charset="-120"/>
              </a:rPr>
              <a:t>PUb</a:t>
            </a:r>
            <a:r>
              <a:rPr lang="en-AU" altLang="zh-TW" dirty="0" smtClean="0">
                <a:ea typeface="新細明體" pitchFamily="18" charset="-120"/>
              </a:rPr>
              <a:t>[</a:t>
            </a:r>
            <a:r>
              <a:rPr lang="en-AU" altLang="zh-TW" i="1" dirty="0" smtClean="0">
                <a:ea typeface="新細明體" pitchFamily="18" charset="-120"/>
              </a:rPr>
              <a:t>N</a:t>
            </a:r>
            <a:r>
              <a:rPr lang="en-AU" altLang="zh-TW" i="1" baseline="-25000" dirty="0" smtClean="0">
                <a:ea typeface="新細明體" pitchFamily="18" charset="-120"/>
              </a:rPr>
              <a:t>a </a:t>
            </a:r>
            <a:r>
              <a:rPr lang="en-AU" altLang="zh-TW" dirty="0" smtClean="0">
                <a:ea typeface="新細明體" pitchFamily="18" charset="-120"/>
              </a:rPr>
              <a:t>|| ID</a:t>
            </a:r>
            <a:r>
              <a:rPr lang="en-AU" altLang="zh-TW" i="1" baseline="-25000" dirty="0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])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AU" altLang="zh-TW" dirty="0" smtClean="0">
                <a:ea typeface="新細明體" pitchFamily="18" charset="-120"/>
              </a:rPr>
              <a:t>4</a:t>
            </a:r>
            <a:r>
              <a:rPr lang="en-AU" altLang="zh-TW" b="1" dirty="0" smtClean="0">
                <a:ea typeface="新細明體" pitchFamily="18" charset="-120"/>
              </a:rPr>
              <a:t>. </a:t>
            </a:r>
            <a:r>
              <a:rPr lang="en-AU" altLang="zh-TW" dirty="0" smtClean="0">
                <a:ea typeface="新細明體" pitchFamily="18" charset="-120"/>
              </a:rPr>
              <a:t>B→KDC: ID</a:t>
            </a:r>
            <a:r>
              <a:rPr lang="en-AU" altLang="zh-TW" i="1" baseline="-25000" dirty="0" smtClean="0">
                <a:ea typeface="新細明體" pitchFamily="18" charset="-120"/>
              </a:rPr>
              <a:t>B</a:t>
            </a:r>
            <a:r>
              <a:rPr lang="en-AU" altLang="zh-TW" dirty="0" smtClean="0">
                <a:ea typeface="新細明體" pitchFamily="18" charset="-120"/>
              </a:rPr>
              <a:t> || ID</a:t>
            </a:r>
            <a:r>
              <a:rPr lang="en-AU" altLang="zh-TW" i="1" baseline="-25000" dirty="0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 || E(</a:t>
            </a:r>
            <a:r>
              <a:rPr lang="en-AU" altLang="zh-TW" dirty="0" err="1" smtClean="0">
                <a:ea typeface="新細明體" pitchFamily="18" charset="-120"/>
              </a:rPr>
              <a:t>PU</a:t>
            </a:r>
            <a:r>
              <a:rPr lang="en-AU" altLang="zh-TW" baseline="-25000" dirty="0" err="1" smtClean="0">
                <a:ea typeface="新細明體" pitchFamily="18" charset="-120"/>
              </a:rPr>
              <a:t>auth</a:t>
            </a:r>
            <a:r>
              <a:rPr lang="en-AU" altLang="zh-TW" dirty="0" smtClean="0">
                <a:ea typeface="新細明體" pitchFamily="18" charset="-120"/>
              </a:rPr>
              <a:t>[</a:t>
            </a:r>
            <a:r>
              <a:rPr lang="en-AU" altLang="zh-TW" i="1" dirty="0" smtClean="0">
                <a:ea typeface="新細明體" pitchFamily="18" charset="-120"/>
              </a:rPr>
              <a:t>N</a:t>
            </a:r>
            <a:r>
              <a:rPr lang="en-AU" altLang="zh-TW" i="1" baseline="-25000" dirty="0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])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AU" altLang="zh-TW" b="1" dirty="0" smtClean="0">
                <a:ea typeface="新細明體" pitchFamily="18" charset="-120"/>
              </a:rPr>
              <a:t>5. </a:t>
            </a:r>
            <a:r>
              <a:rPr lang="en-AU" altLang="zh-TW" dirty="0" smtClean="0">
                <a:ea typeface="新細明體" pitchFamily="18" charset="-120"/>
              </a:rPr>
              <a:t>KDC→B: E</a:t>
            </a:r>
            <a:r>
              <a:rPr lang="en-AU" altLang="zh-TW" baseline="-25000" dirty="0" smtClean="0">
                <a:ea typeface="新細明體" pitchFamily="18" charset="-120"/>
              </a:rPr>
              <a:t>(</a:t>
            </a:r>
            <a:r>
              <a:rPr lang="en-AU" altLang="zh-TW" baseline="-25000" dirty="0" err="1" smtClean="0">
                <a:ea typeface="新細明體" pitchFamily="18" charset="-120"/>
              </a:rPr>
              <a:t>PRauth</a:t>
            </a:r>
            <a:r>
              <a:rPr lang="en-AU" altLang="zh-TW" dirty="0" smtClean="0">
                <a:ea typeface="新細明體" pitchFamily="18" charset="-120"/>
              </a:rPr>
              <a:t>[</a:t>
            </a:r>
            <a:r>
              <a:rPr lang="en-AU" altLang="zh-TW" i="1" dirty="0" smtClean="0">
                <a:ea typeface="新細明體" pitchFamily="18" charset="-120"/>
              </a:rPr>
              <a:t>ID</a:t>
            </a:r>
            <a:r>
              <a:rPr lang="en-AU" altLang="zh-TW" i="1" baseline="-25000" dirty="0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||</a:t>
            </a:r>
            <a:r>
              <a:rPr lang="en-AU" altLang="zh-TW" dirty="0" err="1" smtClean="0">
                <a:ea typeface="新細明體" pitchFamily="18" charset="-120"/>
              </a:rPr>
              <a:t>PU</a:t>
            </a:r>
            <a:r>
              <a:rPr lang="en-AU" altLang="zh-TW" i="1" baseline="-25000" dirty="0" err="1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] || </a:t>
            </a:r>
            <a:r>
              <a:rPr lang="en-AU" altLang="zh-TW" dirty="0" err="1" smtClean="0">
                <a:ea typeface="新細明體" pitchFamily="18" charset="-120"/>
              </a:rPr>
              <a:t>E</a:t>
            </a:r>
            <a:r>
              <a:rPr lang="en-AU" altLang="zh-TW" baseline="-25000" dirty="0" err="1" smtClean="0">
                <a:ea typeface="新細明體" pitchFamily="18" charset="-120"/>
              </a:rPr>
              <a:t>PUb</a:t>
            </a:r>
            <a:r>
              <a:rPr lang="en-AU" altLang="zh-TW" dirty="0" smtClean="0">
                <a:ea typeface="新細明體" pitchFamily="18" charset="-120"/>
              </a:rPr>
              <a:t>[</a:t>
            </a:r>
            <a:r>
              <a:rPr lang="en-AU" altLang="zh-TW" dirty="0" err="1" smtClean="0">
                <a:ea typeface="新細明體" pitchFamily="18" charset="-120"/>
              </a:rPr>
              <a:t>E</a:t>
            </a:r>
            <a:r>
              <a:rPr lang="en-AU" altLang="zh-TW" baseline="-25000" dirty="0" err="1" smtClean="0">
                <a:ea typeface="新細明體" pitchFamily="18" charset="-120"/>
              </a:rPr>
              <a:t>PRauth</a:t>
            </a:r>
            <a:r>
              <a:rPr lang="en-AU" altLang="zh-TW" dirty="0" smtClean="0">
                <a:ea typeface="新細明體" pitchFamily="18" charset="-120"/>
              </a:rPr>
              <a:t> [</a:t>
            </a:r>
            <a:r>
              <a:rPr lang="en-AU" altLang="zh-TW" i="1" dirty="0" smtClean="0">
                <a:ea typeface="新細明體" pitchFamily="18" charset="-120"/>
              </a:rPr>
              <a:t>N</a:t>
            </a:r>
            <a:r>
              <a:rPr lang="en-AU" altLang="zh-TW" i="1" baseline="-25000" dirty="0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 ||</a:t>
            </a:r>
            <a:r>
              <a:rPr lang="en-AU" altLang="zh-TW" i="1" dirty="0" smtClean="0">
                <a:ea typeface="新細明體" pitchFamily="18" charset="-120"/>
              </a:rPr>
              <a:t>K</a:t>
            </a:r>
            <a:r>
              <a:rPr lang="en-AU" altLang="zh-TW" i="1" baseline="-25000" dirty="0" smtClean="0">
                <a:ea typeface="新細明體" pitchFamily="18" charset="-120"/>
              </a:rPr>
              <a:t>s</a:t>
            </a:r>
            <a:r>
              <a:rPr lang="en-AU" altLang="zh-TW" dirty="0" smtClean="0">
                <a:ea typeface="新細明體" pitchFamily="18" charset="-120"/>
              </a:rPr>
              <a:t>|| ID</a:t>
            </a:r>
            <a:r>
              <a:rPr lang="en-AU" altLang="zh-TW" i="1" baseline="-25000" dirty="0" smtClean="0">
                <a:ea typeface="新細明體" pitchFamily="18" charset="-120"/>
              </a:rPr>
              <a:t>B</a:t>
            </a:r>
            <a:r>
              <a:rPr lang="en-AU" altLang="zh-TW" dirty="0" smtClean="0">
                <a:ea typeface="新細明體" pitchFamily="18" charset="-120"/>
              </a:rPr>
              <a:t>]]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AU" altLang="zh-TW" b="1" dirty="0" smtClean="0">
                <a:ea typeface="新細明體" pitchFamily="18" charset="-120"/>
              </a:rPr>
              <a:t>6. </a:t>
            </a:r>
            <a:r>
              <a:rPr lang="en-AU" altLang="zh-TW" dirty="0" smtClean="0">
                <a:ea typeface="新細明體" pitchFamily="18" charset="-120"/>
              </a:rPr>
              <a:t>B→A: </a:t>
            </a:r>
            <a:r>
              <a:rPr lang="en-AU" altLang="zh-TW" dirty="0" err="1" smtClean="0">
                <a:ea typeface="新細明體" pitchFamily="18" charset="-120"/>
              </a:rPr>
              <a:t>E</a:t>
            </a:r>
            <a:r>
              <a:rPr lang="en-AU" altLang="zh-TW" baseline="-25000" dirty="0" err="1" smtClean="0">
                <a:ea typeface="新細明體" pitchFamily="18" charset="-120"/>
              </a:rPr>
              <a:t>PUa</a:t>
            </a:r>
            <a:r>
              <a:rPr lang="en-AU" altLang="zh-TW" dirty="0" smtClean="0">
                <a:ea typeface="新細明體" pitchFamily="18" charset="-120"/>
              </a:rPr>
              <a:t>[</a:t>
            </a:r>
            <a:r>
              <a:rPr lang="en-AU" altLang="zh-TW" dirty="0" err="1" smtClean="0">
                <a:ea typeface="新細明體" pitchFamily="18" charset="-120"/>
              </a:rPr>
              <a:t>E</a:t>
            </a:r>
            <a:r>
              <a:rPr lang="en-AU" altLang="zh-TW" baseline="-25000" dirty="0" err="1" smtClean="0">
                <a:ea typeface="新細明體" pitchFamily="18" charset="-120"/>
              </a:rPr>
              <a:t>PRauth</a:t>
            </a:r>
            <a:r>
              <a:rPr lang="en-AU" altLang="zh-TW" dirty="0" smtClean="0">
                <a:ea typeface="新細明體" pitchFamily="18" charset="-120"/>
              </a:rPr>
              <a:t> [</a:t>
            </a:r>
            <a:r>
              <a:rPr lang="en-AU" altLang="zh-TW" i="1" dirty="0" smtClean="0">
                <a:ea typeface="新細明體" pitchFamily="18" charset="-120"/>
              </a:rPr>
              <a:t>N</a:t>
            </a:r>
            <a:r>
              <a:rPr lang="en-AU" altLang="zh-TW" i="1" baseline="-25000" dirty="0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 ||</a:t>
            </a:r>
            <a:r>
              <a:rPr lang="en-AU" altLang="zh-TW" i="1" dirty="0" smtClean="0">
                <a:ea typeface="新細明體" pitchFamily="18" charset="-120"/>
              </a:rPr>
              <a:t>K</a:t>
            </a:r>
            <a:r>
              <a:rPr lang="en-AU" altLang="zh-TW" i="1" baseline="-25000" dirty="0" smtClean="0">
                <a:ea typeface="新細明體" pitchFamily="18" charset="-120"/>
              </a:rPr>
              <a:t>s</a:t>
            </a:r>
            <a:r>
              <a:rPr lang="en-AU" altLang="zh-TW" dirty="0" smtClean="0">
                <a:ea typeface="新細明體" pitchFamily="18" charset="-120"/>
              </a:rPr>
              <a:t>|| ID</a:t>
            </a:r>
            <a:r>
              <a:rPr lang="en-AU" altLang="zh-TW" i="1" baseline="-25000" dirty="0" smtClean="0">
                <a:ea typeface="新細明體" pitchFamily="18" charset="-120"/>
              </a:rPr>
              <a:t>B</a:t>
            </a:r>
            <a:r>
              <a:rPr lang="en-AU" altLang="zh-TW" dirty="0" smtClean="0">
                <a:ea typeface="新細明體" pitchFamily="18" charset="-120"/>
              </a:rPr>
              <a:t>] || </a:t>
            </a:r>
            <a:r>
              <a:rPr lang="en-AU" altLang="zh-TW" i="1" dirty="0" err="1" smtClean="0">
                <a:ea typeface="新細明體" pitchFamily="18" charset="-120"/>
              </a:rPr>
              <a:t>N</a:t>
            </a:r>
            <a:r>
              <a:rPr lang="en-AU" altLang="zh-TW" i="1" baseline="-25000" dirty="0" err="1" smtClean="0">
                <a:ea typeface="新細明體" pitchFamily="18" charset="-120"/>
              </a:rPr>
              <a:t>b</a:t>
            </a:r>
            <a:r>
              <a:rPr lang="en-AU" altLang="zh-TW" dirty="0" smtClean="0">
                <a:ea typeface="新細明體" pitchFamily="18" charset="-120"/>
              </a:rPr>
              <a:t>]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AU" altLang="zh-TW" b="1" dirty="0" smtClean="0">
                <a:ea typeface="新細明體" pitchFamily="18" charset="-120"/>
              </a:rPr>
              <a:t>7. </a:t>
            </a:r>
            <a:r>
              <a:rPr lang="en-AU" altLang="zh-TW" dirty="0" smtClean="0">
                <a:ea typeface="新細明體" pitchFamily="18" charset="-120"/>
              </a:rPr>
              <a:t>A→B: </a:t>
            </a:r>
            <a:r>
              <a:rPr lang="en-AU" altLang="zh-TW" dirty="0" err="1" smtClean="0">
                <a:ea typeface="新細明體" pitchFamily="18" charset="-120"/>
              </a:rPr>
              <a:t>E</a:t>
            </a:r>
            <a:r>
              <a:rPr lang="en-AU" altLang="zh-TW" baseline="-25000" dirty="0" err="1" smtClean="0">
                <a:ea typeface="新細明體" pitchFamily="18" charset="-120"/>
              </a:rPr>
              <a:t>ks</a:t>
            </a:r>
            <a:r>
              <a:rPr lang="en-AU" altLang="zh-TW" dirty="0" smtClean="0">
                <a:ea typeface="新細明體" pitchFamily="18" charset="-120"/>
              </a:rPr>
              <a:t>[</a:t>
            </a:r>
            <a:r>
              <a:rPr lang="en-AU" altLang="zh-TW" i="1" dirty="0" err="1" smtClean="0">
                <a:ea typeface="新細明體" pitchFamily="18" charset="-120"/>
              </a:rPr>
              <a:t>N</a:t>
            </a:r>
            <a:r>
              <a:rPr lang="en-AU" altLang="zh-TW" i="1" baseline="-25000" dirty="0" err="1" smtClean="0">
                <a:ea typeface="新細明體" pitchFamily="18" charset="-120"/>
              </a:rPr>
              <a:t>b</a:t>
            </a:r>
            <a:r>
              <a:rPr lang="en-AU" altLang="zh-TW" dirty="0" smtClean="0">
                <a:ea typeface="新細明體" pitchFamily="18" charset="-120"/>
              </a:rPr>
              <a:t>]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AU" altLang="zh-TW" dirty="0" smtClean="0">
                <a:ea typeface="新細明體" pitchFamily="18" charset="-120"/>
              </a:rPr>
              <a:t>1.A informs KDC of its intention to establish a connection with B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AU" altLang="zh-TW" dirty="0" smtClean="0">
                <a:ea typeface="新細明體" pitchFamily="18" charset="-120"/>
              </a:rPr>
              <a:t>2.KDC returns to A </a:t>
            </a:r>
            <a:r>
              <a:rPr lang="en-AU" altLang="zh-TW" dirty="0" err="1" smtClean="0">
                <a:ea typeface="新細明體" pitchFamily="18" charset="-120"/>
              </a:rPr>
              <a:t>a</a:t>
            </a:r>
            <a:r>
              <a:rPr lang="en-AU" altLang="zh-TW" dirty="0" smtClean="0">
                <a:ea typeface="新細明體" pitchFamily="18" charset="-120"/>
              </a:rPr>
              <a:t> copy of B’s public key certificate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AU" altLang="zh-TW" dirty="0" smtClean="0">
                <a:ea typeface="新細明體" pitchFamily="18" charset="-120"/>
              </a:rPr>
              <a:t>3.Using B’s public </a:t>
            </a:r>
            <a:r>
              <a:rPr lang="en-AU" altLang="zh-TW" dirty="0" err="1" smtClean="0">
                <a:ea typeface="新細明體" pitchFamily="18" charset="-120"/>
              </a:rPr>
              <a:t>key,A</a:t>
            </a:r>
            <a:r>
              <a:rPr lang="en-AU" altLang="zh-TW" dirty="0" smtClean="0">
                <a:ea typeface="新細明體" pitchFamily="18" charset="-120"/>
              </a:rPr>
              <a:t> informs B of its desire to communicate and sens a nonce Na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4.B  asks KDC for A’s public key certificate and request a session </a:t>
            </a:r>
            <a:r>
              <a:rPr lang="en-US" dirty="0" err="1" smtClean="0"/>
              <a:t>key.B</a:t>
            </a:r>
            <a:r>
              <a:rPr lang="en-US" dirty="0" smtClean="0"/>
              <a:t> includes A’s nonce that the KDC can stamp the session key with that nonce. Nonce is protected using KDC’s public key</a:t>
            </a:r>
          </a:p>
          <a:p>
            <a:pPr>
              <a:buNone/>
            </a:pPr>
            <a:r>
              <a:rPr lang="en-US" dirty="0" smtClean="0"/>
              <a:t>5.KDC returns to B a copy of A’s public key certificate plus{</a:t>
            </a:r>
            <a:r>
              <a:rPr lang="en-US" dirty="0" err="1" smtClean="0"/>
              <a:t>Na,Ks,ID</a:t>
            </a:r>
            <a:r>
              <a:rPr lang="en-US" baseline="-25000" dirty="0" err="1" smtClean="0"/>
              <a:t>B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6.Above triple encrypted with KDC’s private key is relayed to </a:t>
            </a:r>
            <a:r>
              <a:rPr lang="en-US" dirty="0" err="1" smtClean="0"/>
              <a:t>A,together</a:t>
            </a:r>
            <a:r>
              <a:rPr lang="en-US" dirty="0" smtClean="0"/>
              <a:t> with a nonce </a:t>
            </a:r>
            <a:r>
              <a:rPr lang="en-US" dirty="0" err="1" smtClean="0"/>
              <a:t>Nb</a:t>
            </a:r>
            <a:r>
              <a:rPr lang="en-US" dirty="0" smtClean="0"/>
              <a:t> generated by B</a:t>
            </a:r>
          </a:p>
          <a:p>
            <a:pPr>
              <a:buNone/>
            </a:pPr>
            <a:r>
              <a:rPr lang="en-US" dirty="0" smtClean="0"/>
              <a:t>7.Assures B of A’s knowledge of session key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Recipient wants some assurance that the </a:t>
            </a:r>
            <a:r>
              <a:rPr lang="en-US" dirty="0" err="1" smtClean="0"/>
              <a:t>msg</a:t>
            </a:r>
            <a:r>
              <a:rPr lang="en-US" dirty="0" smtClean="0"/>
              <a:t> is from the alleged sender</a:t>
            </a:r>
          </a:p>
          <a:p>
            <a:r>
              <a:rPr lang="en-US" b="1" dirty="0" smtClean="0"/>
              <a:t>Symmetric Encryption Approach</a:t>
            </a:r>
          </a:p>
          <a:p>
            <a:pPr lvl="1">
              <a:buNone/>
              <a:defRPr/>
            </a:pPr>
            <a:r>
              <a:rPr lang="en-AU" b="1" dirty="0" smtClean="0"/>
              <a:t>1. </a:t>
            </a:r>
            <a:r>
              <a:rPr lang="en-AU" dirty="0" smtClean="0"/>
              <a:t>A-&gt;KDC: 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i="1" dirty="0" smtClean="0"/>
              <a:t> </a:t>
            </a:r>
            <a:r>
              <a:rPr lang="en-AU" dirty="0" smtClean="0"/>
              <a:t>|| </a:t>
            </a:r>
            <a:r>
              <a:rPr lang="en-AU" i="1" dirty="0" smtClean="0"/>
              <a:t>ID</a:t>
            </a:r>
            <a:r>
              <a:rPr lang="en-AU" i="1" baseline="-25000" dirty="0" smtClean="0"/>
              <a:t>B</a:t>
            </a:r>
            <a:r>
              <a:rPr lang="en-AU" i="1" dirty="0" smtClean="0"/>
              <a:t> </a:t>
            </a:r>
            <a:r>
              <a:rPr lang="en-AU" dirty="0" smtClean="0"/>
              <a:t>|| </a:t>
            </a:r>
            <a:r>
              <a:rPr lang="en-AU" i="1" dirty="0" smtClean="0"/>
              <a:t>N</a:t>
            </a:r>
            <a:r>
              <a:rPr lang="en-AU" i="1" baseline="-25000" dirty="0" smtClean="0"/>
              <a:t>1</a:t>
            </a:r>
            <a:endParaRPr lang="en-AU" dirty="0" smtClean="0"/>
          </a:p>
          <a:p>
            <a:pPr lvl="1">
              <a:buNone/>
              <a:defRPr/>
            </a:pPr>
            <a:r>
              <a:rPr lang="en-AU" b="1" dirty="0" smtClean="0"/>
              <a:t>2</a:t>
            </a:r>
            <a:r>
              <a:rPr lang="en-AU" dirty="0" smtClean="0"/>
              <a:t>. KDC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A: E(K</a:t>
            </a:r>
            <a:r>
              <a:rPr lang="en-AU" baseline="-25000" dirty="0" smtClean="0"/>
              <a:t>a</a:t>
            </a:r>
            <a:r>
              <a:rPr lang="en-AU" dirty="0" smtClean="0"/>
              <a:t>, [K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B</a:t>
            </a:r>
            <a:r>
              <a:rPr lang="en-AU" dirty="0" smtClean="0"/>
              <a:t>||</a:t>
            </a:r>
            <a:r>
              <a:rPr lang="en-AU" i="1" dirty="0" smtClean="0"/>
              <a:t>N</a:t>
            </a:r>
            <a:r>
              <a:rPr lang="en-AU" i="1" baseline="-25000" dirty="0" smtClean="0"/>
              <a:t>1 </a:t>
            </a:r>
            <a:r>
              <a:rPr lang="en-AU" dirty="0" smtClean="0"/>
              <a:t>|| E(K</a:t>
            </a:r>
            <a:r>
              <a:rPr lang="en-AU" baseline="-25000" dirty="0" smtClean="0"/>
              <a:t>b</a:t>
            </a:r>
            <a:r>
              <a:rPr lang="en-AU" dirty="0" smtClean="0"/>
              <a:t>,[</a:t>
            </a:r>
            <a:r>
              <a:rPr lang="en-AU" i="1" dirty="0" smtClean="0"/>
              <a:t>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dirty="0" smtClean="0"/>
              <a:t>])])</a:t>
            </a:r>
            <a:endParaRPr lang="en-AU" i="1" dirty="0" smtClean="0"/>
          </a:p>
          <a:p>
            <a:pPr lvl="1">
              <a:buNone/>
              <a:defRPr/>
            </a:pPr>
            <a:r>
              <a:rPr lang="en-AU" b="1" dirty="0" smtClean="0"/>
              <a:t>3. </a:t>
            </a:r>
            <a:r>
              <a:rPr lang="en-AU" dirty="0" smtClean="0"/>
              <a:t>A -&gt;</a:t>
            </a:r>
            <a:r>
              <a:rPr lang="en-AU" dirty="0" smtClean="0">
                <a:cs typeface="Arial" pitchFamily="34" charset="0"/>
              </a:rPr>
              <a:t> </a:t>
            </a:r>
            <a:r>
              <a:rPr lang="en-AU" dirty="0" smtClean="0"/>
              <a:t>B: E(K</a:t>
            </a:r>
            <a:r>
              <a:rPr lang="en-AU" baseline="-25000" dirty="0" smtClean="0"/>
              <a:t>b</a:t>
            </a:r>
            <a:r>
              <a:rPr lang="en-AU" dirty="0" smtClean="0"/>
              <a:t>, [</a:t>
            </a:r>
            <a:r>
              <a:rPr lang="en-AU" i="1" dirty="0" smtClean="0"/>
              <a:t>K</a:t>
            </a:r>
            <a:r>
              <a:rPr lang="en-AU" baseline="-25000" dirty="0" smtClean="0"/>
              <a:t>s</a:t>
            </a:r>
            <a:r>
              <a:rPr lang="en-AU" dirty="0" smtClean="0"/>
              <a:t>||</a:t>
            </a:r>
            <a:r>
              <a:rPr lang="en-AU" i="1" dirty="0" smtClean="0"/>
              <a:t>ID</a:t>
            </a:r>
            <a:r>
              <a:rPr lang="en-AU" i="1" baseline="-25000" dirty="0" smtClean="0"/>
              <a:t>A</a:t>
            </a:r>
            <a:r>
              <a:rPr lang="en-AU" dirty="0" smtClean="0"/>
              <a:t>])</a:t>
            </a:r>
            <a:r>
              <a:rPr lang="en-AU" i="1" dirty="0" smtClean="0"/>
              <a:t> </a:t>
            </a:r>
            <a:r>
              <a:rPr lang="en-AU" dirty="0" smtClean="0"/>
              <a:t>|| E(K</a:t>
            </a:r>
            <a:r>
              <a:rPr lang="en-AU" baseline="-25000" dirty="0" smtClean="0"/>
              <a:t>s</a:t>
            </a:r>
            <a:r>
              <a:rPr lang="en-AU" dirty="0" smtClean="0"/>
              <a:t>, M)</a:t>
            </a:r>
            <a:endParaRPr lang="en-US" dirty="0" smtClean="0"/>
          </a:p>
          <a:p>
            <a:pPr lvl="1"/>
            <a:r>
              <a:rPr lang="en-US" dirty="0" smtClean="0"/>
              <a:t>does not protect from replay attack</a:t>
            </a:r>
          </a:p>
          <a:p>
            <a:pPr lvl="1"/>
            <a:r>
              <a:rPr lang="en-US" dirty="0" smtClean="0"/>
              <a:t>Guarantees that only the intended recipient of a </a:t>
            </a:r>
            <a:r>
              <a:rPr lang="en-US" dirty="0" err="1" smtClean="0"/>
              <a:t>msg</a:t>
            </a:r>
            <a:r>
              <a:rPr lang="en-US" dirty="0" smtClean="0"/>
              <a:t> will be able to read it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Public key encryption Approaches:</a:t>
            </a:r>
          </a:p>
          <a:p>
            <a:pPr lvl="1"/>
            <a:r>
              <a:rPr lang="en-US" dirty="0" smtClean="0"/>
              <a:t>Confidentiality prime concern</a:t>
            </a:r>
          </a:p>
          <a:p>
            <a:pPr lvl="3"/>
            <a:r>
              <a:rPr lang="en-US" sz="2800" dirty="0" smtClean="0"/>
              <a:t>A-&gt;B:E(</a:t>
            </a:r>
            <a:r>
              <a:rPr lang="en-US" sz="2800" dirty="0" err="1" smtClean="0"/>
              <a:t>Pub,Ks</a:t>
            </a:r>
            <a:r>
              <a:rPr lang="en-US" sz="2800" dirty="0" smtClean="0"/>
              <a:t>)||E(</a:t>
            </a:r>
            <a:r>
              <a:rPr lang="en-US" sz="2800" dirty="0" err="1" smtClean="0"/>
              <a:t>Ks,M</a:t>
            </a:r>
            <a:r>
              <a:rPr lang="en-US" sz="2800" dirty="0" smtClean="0"/>
              <a:t>)</a:t>
            </a:r>
          </a:p>
          <a:p>
            <a:pPr lvl="3">
              <a:buNone/>
            </a:pPr>
            <a:r>
              <a:rPr lang="en-US" sz="2800" dirty="0" err="1" smtClean="0"/>
              <a:t>Msg</a:t>
            </a:r>
            <a:r>
              <a:rPr lang="en-US" sz="2800" dirty="0" smtClean="0"/>
              <a:t> is encrypted with a one-time secret key </a:t>
            </a:r>
          </a:p>
          <a:p>
            <a:pPr lvl="3">
              <a:buNone/>
            </a:pPr>
            <a:r>
              <a:rPr lang="en-US" sz="2800" dirty="0" smtClean="0"/>
              <a:t>Encrypting one-time key with B’s public </a:t>
            </a:r>
            <a:r>
              <a:rPr lang="en-US" sz="2800" dirty="0" err="1" smtClean="0"/>
              <a:t>key.Only</a:t>
            </a:r>
            <a:r>
              <a:rPr lang="en-US" sz="2800" dirty="0" smtClean="0"/>
              <a:t> B can decrypt it</a:t>
            </a:r>
          </a:p>
          <a:p>
            <a:pPr lvl="3">
              <a:buNone/>
            </a:pPr>
            <a:endParaRPr lang="en-GB" dirty="0" smtClean="0"/>
          </a:p>
          <a:p>
            <a:pPr marL="639763" lvl="3"/>
            <a:r>
              <a:rPr lang="en-GB" sz="2800" dirty="0" smtClean="0"/>
              <a:t>Authentication prime concern</a:t>
            </a:r>
          </a:p>
          <a:p>
            <a:pPr marL="1554163" lvl="5"/>
            <a:r>
              <a:rPr lang="en-GB" sz="2800" dirty="0" smtClean="0"/>
              <a:t>A-&gt;B:M||E(</a:t>
            </a:r>
            <a:r>
              <a:rPr lang="en-GB" sz="2800" dirty="0" err="1" smtClean="0"/>
              <a:t>Pra,H</a:t>
            </a:r>
            <a:r>
              <a:rPr lang="en-GB" sz="2800" dirty="0" smtClean="0"/>
              <a:t>(M)</a:t>
            </a:r>
          </a:p>
          <a:p>
            <a:pPr marL="574675" lvl="5" indent="750888">
              <a:buNone/>
            </a:pPr>
            <a:r>
              <a:rPr lang="en-GB" sz="2800" dirty="0" smtClean="0"/>
              <a:t>To be more secure both </a:t>
            </a:r>
            <a:r>
              <a:rPr lang="en-GB" sz="2800" dirty="0" err="1" smtClean="0"/>
              <a:t>msg</a:t>
            </a:r>
            <a:r>
              <a:rPr lang="en-GB" sz="2800" dirty="0" smtClean="0"/>
              <a:t> and signature are encrypted with recipients public key</a:t>
            </a:r>
          </a:p>
          <a:p>
            <a:pPr marL="574675" lvl="5" indent="750888">
              <a:buNone/>
            </a:pPr>
            <a:r>
              <a:rPr lang="en-GB" sz="2800" dirty="0" smtClean="0"/>
              <a:t>A-&gt;B:E(Pub,[M||E(</a:t>
            </a:r>
            <a:r>
              <a:rPr lang="en-GB" sz="2800" dirty="0" err="1" smtClean="0"/>
              <a:t>Pra,H</a:t>
            </a:r>
            <a:r>
              <a:rPr lang="en-GB" sz="2800" dirty="0" smtClean="0"/>
              <a:t>(M))])</a:t>
            </a:r>
          </a:p>
          <a:p>
            <a:pPr marL="574675" lvl="5" indent="750888">
              <a:buNone/>
            </a:pPr>
            <a:r>
              <a:rPr lang="en-GB" sz="2800" dirty="0" smtClean="0"/>
              <a:t>	To make it more timely</a:t>
            </a:r>
          </a:p>
          <a:p>
            <a:pPr marL="574675" lvl="5" indent="750888">
              <a:buNone/>
            </a:pPr>
            <a:r>
              <a:rPr lang="en-GB" sz="2800" dirty="0" smtClean="0"/>
              <a:t>A-&gt;B:M||E(</a:t>
            </a:r>
            <a:r>
              <a:rPr lang="en-GB" sz="2800" dirty="0" err="1" smtClean="0"/>
              <a:t>Pra,H</a:t>
            </a:r>
            <a:r>
              <a:rPr lang="en-GB" sz="2800" dirty="0" smtClean="0"/>
              <a:t>(m))||E(</a:t>
            </a:r>
            <a:r>
              <a:rPr lang="en-GB" sz="2800" dirty="0" err="1" smtClean="0"/>
              <a:t>Pras</a:t>
            </a:r>
            <a:r>
              <a:rPr lang="en-GB" sz="2800" dirty="0" smtClean="0"/>
              <a:t>[T||IDA||</a:t>
            </a:r>
            <a:r>
              <a:rPr lang="en-GB" sz="2800" dirty="0" err="1" smtClean="0"/>
              <a:t>Pua</a:t>
            </a:r>
            <a:r>
              <a:rPr lang="en-GB" sz="2800" dirty="0" smtClean="0"/>
              <a:t>])</a:t>
            </a:r>
            <a:endParaRPr lang="en-US" sz="2800" dirty="0" smtClean="0"/>
          </a:p>
          <a:p>
            <a:pPr lvl="3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smtClean="0"/>
              <a:t>Signature Standard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uses the SHA hash algorithm</a:t>
            </a:r>
          </a:p>
          <a:p>
            <a:r>
              <a:rPr lang="en-AU" dirty="0" smtClean="0"/>
              <a:t>DSS is the standard, DSA is the algorithm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68" y="228600"/>
            <a:ext cx="6931064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AU" dirty="0" smtClean="0">
                <a:ea typeface="ＭＳ Ｐゴシック" pitchFamily="-107" charset="-128"/>
              </a:rPr>
              <a:t>verify author, date &amp; time of signature</a:t>
            </a:r>
          </a:p>
          <a:p>
            <a:pPr lvl="1">
              <a:lnSpc>
                <a:spcPct val="90000"/>
              </a:lnSpc>
              <a:buNone/>
            </a:pPr>
            <a:endParaRPr lang="en-AU" dirty="0" smtClean="0">
              <a:ea typeface="ＭＳ Ｐゴシック" pitchFamily="-107" charset="-128"/>
            </a:endParaRPr>
          </a:p>
          <a:p>
            <a:pPr lvl="1">
              <a:lnSpc>
                <a:spcPct val="90000"/>
              </a:lnSpc>
            </a:pPr>
            <a:r>
              <a:rPr lang="en-AU" dirty="0" smtClean="0">
                <a:ea typeface="ＭＳ Ｐゴシック" pitchFamily="-107" charset="-128"/>
              </a:rPr>
              <a:t>authenticate the contents at the time of the signature</a:t>
            </a:r>
          </a:p>
          <a:p>
            <a:pPr lvl="1">
              <a:lnSpc>
                <a:spcPct val="90000"/>
              </a:lnSpc>
              <a:buNone/>
            </a:pPr>
            <a:endParaRPr lang="en-AU" dirty="0" smtClean="0">
              <a:ea typeface="ＭＳ Ｐゴシック" pitchFamily="-107" charset="-128"/>
            </a:endParaRPr>
          </a:p>
          <a:p>
            <a:pPr lvl="1">
              <a:lnSpc>
                <a:spcPct val="90000"/>
              </a:lnSpc>
            </a:pPr>
            <a:r>
              <a:rPr lang="en-AU" dirty="0" smtClean="0">
                <a:ea typeface="ＭＳ Ｐゴシック" pitchFamily="-107" charset="-128"/>
              </a:rPr>
              <a:t>Be verifiable  by third parties to resolve disputes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DSS use a hash function</a:t>
            </a:r>
          </a:p>
          <a:p>
            <a:pPr algn="just"/>
            <a:r>
              <a:rPr lang="en-GB" sz="2800" dirty="0" smtClean="0"/>
              <a:t>Hash code is provided as </a:t>
            </a:r>
            <a:r>
              <a:rPr lang="en-GB" sz="2800" dirty="0" err="1" smtClean="0"/>
              <a:t>i</a:t>
            </a:r>
            <a:r>
              <a:rPr lang="en-GB" sz="2800" dirty="0" smtClean="0"/>
              <a:t>/p to a signature fun along with a random number k</a:t>
            </a:r>
          </a:p>
          <a:p>
            <a:pPr algn="just"/>
            <a:r>
              <a:rPr lang="en-GB" sz="2800" dirty="0" smtClean="0"/>
              <a:t>Signature fun also depends on the senders private key(</a:t>
            </a:r>
            <a:r>
              <a:rPr lang="en-GB" sz="2800" dirty="0" err="1" smtClean="0"/>
              <a:t>PRa</a:t>
            </a:r>
            <a:r>
              <a:rPr lang="en-GB" sz="2800" dirty="0" smtClean="0"/>
              <a:t>) and a global public key </a:t>
            </a:r>
            <a:r>
              <a:rPr lang="en-GB" sz="2800" dirty="0" err="1" smtClean="0"/>
              <a:t>PUg</a:t>
            </a:r>
            <a:endParaRPr lang="en-GB" sz="2800" dirty="0" smtClean="0"/>
          </a:p>
          <a:p>
            <a:pPr algn="just"/>
            <a:r>
              <a:rPr lang="en-GB" sz="2800" dirty="0" smtClean="0"/>
              <a:t>Resulting sig consists of 2 parts : and r</a:t>
            </a:r>
          </a:p>
          <a:p>
            <a:pPr algn="just"/>
            <a:r>
              <a:rPr lang="en-GB" sz="2800" dirty="0" smtClean="0"/>
              <a:t>At the receiving end, hash code of the incoming </a:t>
            </a:r>
            <a:r>
              <a:rPr lang="en-GB" sz="2800" dirty="0" err="1" smtClean="0"/>
              <a:t>msg</a:t>
            </a:r>
            <a:r>
              <a:rPr lang="en-GB" sz="2800" dirty="0" smtClean="0"/>
              <a:t> is generated </a:t>
            </a:r>
          </a:p>
          <a:p>
            <a:pPr algn="just"/>
            <a:r>
              <a:rPr lang="en-GB" sz="2800" dirty="0" smtClean="0"/>
              <a:t>This plus the sig is put input to a verification fun</a:t>
            </a:r>
          </a:p>
          <a:p>
            <a:pPr algn="just"/>
            <a:r>
              <a:rPr lang="en-GB" sz="2800" dirty="0" smtClean="0"/>
              <a:t>Verification fun also depends on global public key and senders public key</a:t>
            </a:r>
          </a:p>
          <a:p>
            <a:pPr algn="just"/>
            <a:r>
              <a:rPr lang="en-US" dirty="0" smtClean="0"/>
              <a:t>Output of the verification fun is a value that is equal to the sig component </a:t>
            </a:r>
            <a:r>
              <a:rPr lang="en-US" dirty="0" err="1" smtClean="0"/>
              <a:t>r,if</a:t>
            </a:r>
            <a:r>
              <a:rPr lang="en-US" dirty="0" smtClean="0"/>
              <a:t> sig is valid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Digital Signature </a:t>
            </a:r>
            <a:r>
              <a:rPr lang="en-US" dirty="0" smtClean="0"/>
              <a:t>Algorithm </a:t>
            </a:r>
            <a:r>
              <a:rPr lang="en-AU" dirty="0" smtClean="0"/>
              <a:t>(DSA)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creates a 320 bit signature</a:t>
            </a:r>
          </a:p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with 512-1024 bit security</a:t>
            </a:r>
          </a:p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smaller and faster than RSA</a:t>
            </a:r>
          </a:p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a digital signature scheme only</a:t>
            </a:r>
          </a:p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security depends on difficulty of computing discrete logarithms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DSA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have shared global public key values (</a:t>
            </a:r>
            <a:r>
              <a:rPr lang="en-AU" sz="2800" dirty="0" err="1" smtClean="0"/>
              <a:t>p,q,g</a:t>
            </a:r>
            <a:r>
              <a:rPr lang="en-AU" sz="2800" dirty="0" smtClean="0"/>
              <a:t>): </a:t>
            </a:r>
          </a:p>
          <a:p>
            <a:pPr lvl="1"/>
            <a:r>
              <a:rPr lang="en-AU" sz="2400" dirty="0" smtClean="0">
                <a:ea typeface="ＭＳ Ｐゴシック" pitchFamily="-107" charset="-128"/>
              </a:rPr>
              <a:t>choose 160-bit prime number  q</a:t>
            </a:r>
          </a:p>
          <a:p>
            <a:pPr lvl="1"/>
            <a:r>
              <a:rPr lang="en-AU" sz="2400" dirty="0" smtClean="0">
                <a:ea typeface="ＭＳ Ｐゴシック" pitchFamily="-107" charset="-128"/>
              </a:rPr>
              <a:t>choose a large prime p with </a:t>
            </a:r>
            <a:r>
              <a:rPr lang="en-AU" sz="2400" dirty="0" smtClean="0">
                <a:latin typeface="Courier New" pitchFamily="49" charset="0"/>
                <a:ea typeface="ＭＳ Ｐゴシック" pitchFamily="-107" charset="-128"/>
              </a:rPr>
              <a:t>2</a:t>
            </a:r>
            <a:r>
              <a:rPr lang="en-AU" sz="2400" baseline="30000" dirty="0" smtClean="0">
                <a:latin typeface="Courier New" pitchFamily="49" charset="0"/>
                <a:ea typeface="ＭＳ Ｐゴシック" pitchFamily="-107" charset="-128"/>
              </a:rPr>
              <a:t>L-1</a:t>
            </a:r>
            <a:r>
              <a:rPr lang="en-AU" sz="2400" dirty="0" smtClean="0">
                <a:ea typeface="ＭＳ Ｐゴシック" pitchFamily="-107" charset="-128"/>
              </a:rPr>
              <a:t> </a:t>
            </a:r>
            <a:r>
              <a:rPr lang="en-AU" sz="2400" dirty="0" smtClean="0">
                <a:latin typeface="Courier New" pitchFamily="49" charset="0"/>
                <a:ea typeface="ＭＳ Ｐゴシック" pitchFamily="-107" charset="-128"/>
              </a:rPr>
              <a:t>&lt;</a:t>
            </a:r>
            <a:r>
              <a:rPr lang="en-AU" sz="2400" dirty="0" smtClean="0">
                <a:ea typeface="ＭＳ Ｐゴシック" pitchFamily="-107" charset="-128"/>
              </a:rPr>
              <a:t> </a:t>
            </a:r>
            <a:r>
              <a:rPr lang="en-AU" sz="2400" dirty="0" smtClean="0">
                <a:latin typeface="Courier New" pitchFamily="49" charset="0"/>
                <a:ea typeface="ＭＳ Ｐゴシック" pitchFamily="-107" charset="-128"/>
              </a:rPr>
              <a:t>p &lt; 2</a:t>
            </a:r>
            <a:r>
              <a:rPr lang="en-AU" sz="2400" baseline="30000" dirty="0" smtClean="0">
                <a:latin typeface="Courier New" pitchFamily="49" charset="0"/>
                <a:ea typeface="ＭＳ Ｐゴシック" pitchFamily="-107" charset="-128"/>
              </a:rPr>
              <a:t>L</a:t>
            </a:r>
            <a:r>
              <a:rPr lang="en-AU" sz="2400" dirty="0" smtClean="0">
                <a:ea typeface="ＭＳ Ｐゴシック" pitchFamily="-107" charset="-128"/>
              </a:rPr>
              <a:t> </a:t>
            </a:r>
          </a:p>
          <a:p>
            <a:pPr lvl="2"/>
            <a:r>
              <a:rPr lang="en-AU" sz="2000" dirty="0" smtClean="0">
                <a:ea typeface="ＭＳ Ｐゴシック" pitchFamily="-107" charset="-128"/>
              </a:rPr>
              <a:t>where L= 512 to 1024 bits and is a multiple of 64</a:t>
            </a:r>
          </a:p>
          <a:p>
            <a:pPr lvl="2"/>
            <a:r>
              <a:rPr lang="en-AU" sz="2000" dirty="0" smtClean="0">
                <a:ea typeface="ＭＳ Ｐゴシック" pitchFamily="-107" charset="-128"/>
              </a:rPr>
              <a:t>such that q is a 160 bit prime divisor of </a:t>
            </a:r>
            <a:r>
              <a:rPr lang="en-AU" sz="2000" dirty="0" smtClean="0">
                <a:latin typeface="Courier New" pitchFamily="49" charset="0"/>
                <a:ea typeface="ＭＳ Ｐゴシック" pitchFamily="-107" charset="-128"/>
              </a:rPr>
              <a:t>(p-1)</a:t>
            </a:r>
            <a:endParaRPr lang="en-AU" sz="2000" dirty="0" smtClean="0">
              <a:ea typeface="ＭＳ Ｐゴシック" pitchFamily="-107" charset="-128"/>
            </a:endParaRPr>
          </a:p>
          <a:p>
            <a:pPr lvl="1"/>
            <a:r>
              <a:rPr lang="en-AU" sz="2400" dirty="0" smtClean="0">
                <a:ea typeface="ＭＳ Ｐゴシック" pitchFamily="-107" charset="-128"/>
              </a:rPr>
              <a:t>choose </a:t>
            </a:r>
            <a:r>
              <a:rPr lang="en-AU" sz="2400" dirty="0" smtClean="0">
                <a:latin typeface="Courier New" pitchFamily="49" charset="0"/>
                <a:ea typeface="ＭＳ Ｐゴシック" pitchFamily="-107" charset="-128"/>
              </a:rPr>
              <a:t>g = h</a:t>
            </a:r>
            <a:r>
              <a:rPr lang="en-AU" sz="2400" baseline="30000" dirty="0" smtClean="0">
                <a:latin typeface="Courier New" pitchFamily="49" charset="0"/>
                <a:ea typeface="ＭＳ Ｐゴシック" pitchFamily="-107" charset="-128"/>
              </a:rPr>
              <a:t>(p-1)/q</a:t>
            </a:r>
            <a:r>
              <a:rPr lang="en-AU" sz="2400" dirty="0" smtClean="0">
                <a:ea typeface="ＭＳ Ｐゴシック" pitchFamily="-107" charset="-128"/>
              </a:rPr>
              <a:t> </a:t>
            </a:r>
          </a:p>
          <a:p>
            <a:pPr lvl="2"/>
            <a:r>
              <a:rPr lang="en-AU" sz="2000" dirty="0" smtClean="0">
                <a:ea typeface="ＭＳ Ｐゴシック" pitchFamily="-107" charset="-128"/>
              </a:rPr>
              <a:t>where  </a:t>
            </a:r>
            <a:r>
              <a:rPr lang="en-AU" sz="2000" dirty="0" smtClean="0">
                <a:latin typeface="Courier New" pitchFamily="49" charset="0"/>
                <a:ea typeface="ＭＳ Ｐゴシック" pitchFamily="-107" charset="-128"/>
              </a:rPr>
              <a:t>1&lt;h&lt;p-1 </a:t>
            </a:r>
            <a:r>
              <a:rPr lang="en-AU" sz="2000" dirty="0" smtClean="0">
                <a:ea typeface="ＭＳ Ｐゴシック" pitchFamily="-107" charset="-128"/>
              </a:rPr>
              <a:t>and</a:t>
            </a:r>
            <a:r>
              <a:rPr lang="en-AU" sz="2000" dirty="0" smtClean="0">
                <a:latin typeface="Courier New" pitchFamily="49" charset="0"/>
                <a:ea typeface="ＭＳ Ｐゴシック" pitchFamily="-107" charset="-128"/>
              </a:rPr>
              <a:t> h</a:t>
            </a:r>
            <a:r>
              <a:rPr lang="en-AU" sz="2000" baseline="30000" dirty="0" smtClean="0">
                <a:latin typeface="Courier New" pitchFamily="49" charset="0"/>
                <a:ea typeface="ＭＳ Ｐゴシック" pitchFamily="-107" charset="-128"/>
              </a:rPr>
              <a:t>(p-1)/q </a:t>
            </a:r>
            <a:r>
              <a:rPr lang="en-AU" sz="2000" dirty="0" smtClean="0">
                <a:latin typeface="Courier New" pitchFamily="49" charset="0"/>
                <a:ea typeface="ＭＳ Ｐゴシック" pitchFamily="-107" charset="-128"/>
              </a:rPr>
              <a:t>mod p &gt; 1</a:t>
            </a:r>
            <a:r>
              <a:rPr lang="en-AU" sz="2000" dirty="0" smtClean="0">
                <a:ea typeface="ＭＳ Ｐゴシック" pitchFamily="-107" charset="-128"/>
              </a:rPr>
              <a:t> </a:t>
            </a:r>
          </a:p>
          <a:p>
            <a:r>
              <a:rPr lang="en-AU" sz="2800" dirty="0" smtClean="0"/>
              <a:t>users choose private &amp; compute public key: </a:t>
            </a:r>
          </a:p>
          <a:p>
            <a:pPr lvl="1"/>
            <a:r>
              <a:rPr lang="en-AU" sz="2400" dirty="0" smtClean="0">
                <a:ea typeface="ＭＳ Ｐゴシック" pitchFamily="-107" charset="-128"/>
              </a:rPr>
              <a:t>choose random private key:  </a:t>
            </a:r>
            <a:r>
              <a:rPr lang="en-AU" sz="2400" dirty="0" smtClean="0">
                <a:latin typeface="Courier New" pitchFamily="49" charset="0"/>
                <a:ea typeface="ＭＳ Ｐゴシック" pitchFamily="-107" charset="-128"/>
              </a:rPr>
              <a:t>x&lt;q</a:t>
            </a:r>
            <a:r>
              <a:rPr lang="en-AU" sz="2400" dirty="0" smtClean="0">
                <a:ea typeface="ＭＳ Ｐゴシック" pitchFamily="-107" charset="-128"/>
              </a:rPr>
              <a:t> </a:t>
            </a:r>
          </a:p>
          <a:p>
            <a:pPr lvl="1"/>
            <a:r>
              <a:rPr lang="en-AU" sz="2400" dirty="0" smtClean="0">
                <a:ea typeface="ＭＳ Ｐゴシック" pitchFamily="-107" charset="-128"/>
              </a:rPr>
              <a:t>compute public key: </a:t>
            </a:r>
            <a:r>
              <a:rPr lang="en-AU" sz="2400" dirty="0" smtClean="0">
                <a:latin typeface="Courier New" pitchFamily="49" charset="0"/>
                <a:ea typeface="ＭＳ Ｐゴシック" pitchFamily="-107" charset="-128"/>
              </a:rPr>
              <a:t>y = </a:t>
            </a:r>
            <a:r>
              <a:rPr lang="en-AU" sz="2400" dirty="0" err="1" smtClean="0">
                <a:latin typeface="Courier New" pitchFamily="49" charset="0"/>
                <a:ea typeface="ＭＳ Ｐゴシック" pitchFamily="-107" charset="-128"/>
              </a:rPr>
              <a:t>g</a:t>
            </a:r>
            <a:r>
              <a:rPr lang="en-AU" sz="2400" baseline="30000" dirty="0" err="1" smtClean="0">
                <a:latin typeface="Courier New" pitchFamily="49" charset="0"/>
                <a:ea typeface="ＭＳ Ｐゴシック" pitchFamily="-107" charset="-128"/>
              </a:rPr>
              <a:t>x</a:t>
            </a:r>
            <a:r>
              <a:rPr lang="en-AU" sz="2400" baseline="30000" dirty="0" smtClean="0">
                <a:latin typeface="Courier New" pitchFamily="49" charset="0"/>
                <a:ea typeface="ＭＳ Ｐゴシック" pitchFamily="-107" charset="-128"/>
              </a:rPr>
              <a:t> </a:t>
            </a:r>
            <a:r>
              <a:rPr lang="en-AU" sz="2400" dirty="0" smtClean="0">
                <a:latin typeface="Courier New" pitchFamily="49" charset="0"/>
                <a:ea typeface="ＭＳ Ｐゴシック" pitchFamily="-107" charset="-128"/>
              </a:rPr>
              <a:t>mod p</a:t>
            </a:r>
            <a:endParaRPr lang="en-AU" sz="2400" dirty="0" smtClean="0">
              <a:ea typeface="ＭＳ Ｐゴシック" pitchFamily="-107" charset="-128"/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DSA Signature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to </a:t>
            </a:r>
            <a:r>
              <a:rPr lang="en-AU" b="1" dirty="0" smtClean="0"/>
              <a:t>sign</a:t>
            </a:r>
            <a:r>
              <a:rPr lang="en-AU" dirty="0" smtClean="0"/>
              <a:t> a message </a:t>
            </a:r>
            <a:r>
              <a:rPr lang="en-AU" dirty="0" smtClean="0">
                <a:latin typeface="Courier New" pitchFamily="-107" charset="0"/>
              </a:rPr>
              <a:t>M</a:t>
            </a:r>
            <a:r>
              <a:rPr lang="en-AU" dirty="0" smtClean="0"/>
              <a:t> the sender:</a:t>
            </a:r>
          </a:p>
          <a:p>
            <a:pPr lvl="1">
              <a:buFont typeface="Wingdings" pitchFamily="-107" charset="2"/>
              <a:buChar char="l"/>
              <a:defRPr/>
            </a:pPr>
            <a:r>
              <a:rPr lang="en-AU" dirty="0" smtClean="0">
                <a:ea typeface="ＭＳ Ｐゴシック" pitchFamily="-107" charset="-128"/>
              </a:rPr>
              <a:t>generates a random signature key </a:t>
            </a:r>
            <a:r>
              <a:rPr lang="en-AU" dirty="0" smtClean="0">
                <a:latin typeface="Courier New" pitchFamily="-107" charset="0"/>
                <a:ea typeface="ＭＳ Ｐゴシック" pitchFamily="-107" charset="-128"/>
              </a:rPr>
              <a:t>k, k&lt;q</a:t>
            </a:r>
            <a:r>
              <a:rPr lang="en-AU" dirty="0" smtClean="0">
                <a:ea typeface="ＭＳ Ｐゴシック" pitchFamily="-107" charset="-128"/>
              </a:rPr>
              <a:t> </a:t>
            </a:r>
          </a:p>
          <a:p>
            <a:pPr lvl="1">
              <a:buFont typeface="Wingdings" pitchFamily="-107" charset="2"/>
              <a:buChar char="l"/>
              <a:defRPr/>
            </a:pPr>
            <a:r>
              <a:rPr lang="en-US" dirty="0" err="1" smtClean="0">
                <a:ea typeface="ＭＳ Ｐゴシック" pitchFamily="-107" charset="-128"/>
              </a:rPr>
              <a:t>nb</a:t>
            </a:r>
            <a:r>
              <a:rPr lang="en-US" dirty="0" smtClean="0">
                <a:ea typeface="ＭＳ Ｐゴシック" pitchFamily="-107" charset="-128"/>
              </a:rPr>
              <a:t>. </a:t>
            </a:r>
            <a:r>
              <a:rPr lang="en-AU" dirty="0" smtClean="0">
                <a:latin typeface="Courier New" pitchFamily="-107" charset="0"/>
                <a:ea typeface="ＭＳ Ｐゴシック" pitchFamily="-107" charset="-128"/>
              </a:rPr>
              <a:t>k</a:t>
            </a:r>
            <a:r>
              <a:rPr lang="en-US" dirty="0" smtClean="0">
                <a:ea typeface="ＭＳ Ｐゴシック" pitchFamily="-107" charset="-128"/>
              </a:rPr>
              <a:t> must be random, be destroyed after use, and never be reused</a:t>
            </a:r>
            <a:endParaRPr lang="en-AU" dirty="0" smtClean="0">
              <a:ea typeface="ＭＳ Ｐゴシック" pitchFamily="-107" charset="-128"/>
            </a:endParaRPr>
          </a:p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then computes signature pair: </a:t>
            </a:r>
          </a:p>
          <a:p>
            <a:pPr lvl="1">
              <a:buNone/>
              <a:defRPr/>
            </a:pPr>
            <a:r>
              <a:rPr lang="en-AU" dirty="0" smtClean="0">
                <a:latin typeface="Courier New" pitchFamily="-107" charset="0"/>
                <a:ea typeface="ＭＳ Ｐゴシック" pitchFamily="-107" charset="-128"/>
              </a:rPr>
              <a:t>r = (</a:t>
            </a:r>
            <a:r>
              <a:rPr lang="en-AU" dirty="0" err="1" smtClean="0">
                <a:latin typeface="Courier New" pitchFamily="-107" charset="0"/>
                <a:ea typeface="ＭＳ Ｐゴシック" pitchFamily="-107" charset="-128"/>
              </a:rPr>
              <a:t>g</a:t>
            </a:r>
            <a:r>
              <a:rPr lang="en-AU" baseline="30000" dirty="0" err="1" smtClean="0">
                <a:latin typeface="Courier New" pitchFamily="-107" charset="0"/>
                <a:ea typeface="ＭＳ Ｐゴシック" pitchFamily="-107" charset="-128"/>
              </a:rPr>
              <a:t>k</a:t>
            </a:r>
            <a:r>
              <a:rPr lang="en-AU" dirty="0" smtClean="0">
                <a:latin typeface="Courier New" pitchFamily="-107" charset="0"/>
                <a:ea typeface="ＭＳ Ｐゴシック" pitchFamily="-107" charset="-128"/>
              </a:rPr>
              <a:t> mod p)mod q </a:t>
            </a:r>
          </a:p>
          <a:p>
            <a:pPr lvl="1">
              <a:buNone/>
              <a:defRPr/>
            </a:pPr>
            <a:r>
              <a:rPr lang="en-AU" dirty="0" smtClean="0">
                <a:latin typeface="Courier New" pitchFamily="-107" charset="0"/>
                <a:ea typeface="ＭＳ Ｐゴシック" pitchFamily="-107" charset="-128"/>
              </a:rPr>
              <a:t>s = [k</a:t>
            </a:r>
            <a:r>
              <a:rPr lang="en-AU" baseline="30000" dirty="0" smtClean="0">
                <a:latin typeface="Courier New" pitchFamily="-107" charset="0"/>
                <a:ea typeface="ＭＳ Ｐゴシック" pitchFamily="-107" charset="-128"/>
              </a:rPr>
              <a:t>-1</a:t>
            </a:r>
            <a:r>
              <a:rPr lang="en-AU" dirty="0" smtClean="0">
                <a:latin typeface="Courier New" pitchFamily="-107" charset="0"/>
                <a:ea typeface="ＭＳ Ｐゴシック" pitchFamily="-107" charset="-128"/>
              </a:rPr>
              <a:t>(H(M)+ </a:t>
            </a:r>
            <a:r>
              <a:rPr lang="en-AU" dirty="0" err="1" smtClean="0">
                <a:latin typeface="Courier New" pitchFamily="-107" charset="0"/>
                <a:ea typeface="ＭＳ Ｐゴシック" pitchFamily="-107" charset="-128"/>
              </a:rPr>
              <a:t>xr</a:t>
            </a:r>
            <a:r>
              <a:rPr lang="en-AU" dirty="0" smtClean="0">
                <a:latin typeface="Courier New" pitchFamily="-107" charset="0"/>
                <a:ea typeface="ＭＳ Ｐゴシック" pitchFamily="-107" charset="-128"/>
              </a:rPr>
              <a:t>)] mod q</a:t>
            </a:r>
            <a:endParaRPr lang="en-AU" dirty="0" smtClean="0">
              <a:ea typeface="ＭＳ Ｐゴシック" pitchFamily="-107" charset="-128"/>
            </a:endParaRPr>
          </a:p>
          <a:p>
            <a:pPr>
              <a:buFont typeface="Wingdings" pitchFamily="-107" charset="2"/>
              <a:buChar char="Ø"/>
              <a:defRPr/>
            </a:pPr>
            <a:r>
              <a:rPr lang="en-AU" dirty="0" smtClean="0"/>
              <a:t>sends signature </a:t>
            </a:r>
            <a:r>
              <a:rPr lang="en-AU" dirty="0" smtClean="0">
                <a:latin typeface="Courier New" pitchFamily="-107" charset="0"/>
              </a:rPr>
              <a:t>(</a:t>
            </a:r>
            <a:r>
              <a:rPr lang="en-AU" dirty="0" err="1" smtClean="0">
                <a:latin typeface="Courier New" pitchFamily="-107" charset="0"/>
              </a:rPr>
              <a:t>r,s</a:t>
            </a:r>
            <a:r>
              <a:rPr lang="en-AU" dirty="0" smtClean="0">
                <a:latin typeface="Courier New" pitchFamily="-107" charset="0"/>
              </a:rPr>
              <a:t>)</a:t>
            </a:r>
            <a:r>
              <a:rPr lang="en-AU" dirty="0" smtClean="0"/>
              <a:t> with message </a:t>
            </a:r>
            <a:r>
              <a:rPr lang="en-AU" dirty="0" smtClean="0">
                <a:latin typeface="Courier New" pitchFamily="-107" charset="0"/>
              </a:rPr>
              <a:t>M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DSA Signature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received M &amp; </a:t>
            </a:r>
            <a:r>
              <a:rPr lang="en-AU" dirty="0" smtClean="0"/>
              <a:t>signature </a:t>
            </a:r>
            <a:r>
              <a:rPr lang="en-AU" dirty="0" smtClean="0">
                <a:latin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</a:rPr>
              <a:t>r,s</a:t>
            </a:r>
            <a:r>
              <a:rPr lang="en-AU" dirty="0" smtClean="0">
                <a:latin typeface="Courier New" pitchFamily="49" charset="0"/>
              </a:rPr>
              <a:t>)</a:t>
            </a:r>
            <a:r>
              <a:rPr lang="en-AU" dirty="0" smtClean="0"/>
              <a:t> </a:t>
            </a:r>
          </a:p>
          <a:p>
            <a:r>
              <a:rPr lang="en-AU" dirty="0" smtClean="0"/>
              <a:t>to </a:t>
            </a:r>
            <a:r>
              <a:rPr lang="en-AU" b="1" dirty="0" smtClean="0"/>
              <a:t>verify</a:t>
            </a:r>
            <a:r>
              <a:rPr lang="en-AU" dirty="0" smtClean="0"/>
              <a:t> a signature, recipient computes: 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w = s</a:t>
            </a:r>
            <a:r>
              <a:rPr lang="en-AU" baseline="30000" dirty="0" smtClean="0">
                <a:latin typeface="Courier New" pitchFamily="49" charset="0"/>
                <a:ea typeface="ＭＳ Ｐゴシック" pitchFamily="-107" charset="-128"/>
              </a:rPr>
              <a:t>-1 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mod q 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u1= [H(M)w ]mod q 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u2= (</a:t>
            </a:r>
            <a:r>
              <a:rPr lang="en-AU" dirty="0" err="1" smtClean="0">
                <a:latin typeface="Courier New" pitchFamily="49" charset="0"/>
                <a:ea typeface="ＭＳ Ｐゴシック" pitchFamily="-107" charset="-128"/>
              </a:rPr>
              <a:t>rw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)mod q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v = [(g</a:t>
            </a:r>
            <a:r>
              <a:rPr lang="en-AU" baseline="30000" dirty="0" smtClean="0">
                <a:latin typeface="Courier New" pitchFamily="49" charset="0"/>
                <a:ea typeface="ＭＳ Ｐゴシック" pitchFamily="-107" charset="-128"/>
              </a:rPr>
              <a:t>u1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 y</a:t>
            </a:r>
            <a:r>
              <a:rPr lang="en-AU" baseline="30000" dirty="0" smtClean="0">
                <a:latin typeface="Courier New" pitchFamily="49" charset="0"/>
                <a:ea typeface="ＭＳ Ｐゴシック" pitchFamily="-107" charset="-128"/>
              </a:rPr>
              <a:t>u2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)mod p ]mod q</a:t>
            </a:r>
          </a:p>
          <a:p>
            <a:r>
              <a:rPr lang="en-AU" dirty="0" smtClean="0"/>
              <a:t>if </a:t>
            </a:r>
            <a:r>
              <a:rPr lang="en-AU" dirty="0" smtClean="0">
                <a:latin typeface="Courier New" pitchFamily="49" charset="0"/>
              </a:rPr>
              <a:t>v=r</a:t>
            </a:r>
            <a:r>
              <a:rPr lang="en-AU" dirty="0" smtClean="0"/>
              <a:t> then signature is verified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received M &amp; </a:t>
            </a:r>
            <a:r>
              <a:rPr lang="en-AU" dirty="0" smtClean="0"/>
              <a:t>signature </a:t>
            </a:r>
            <a:r>
              <a:rPr lang="en-AU" dirty="0" smtClean="0">
                <a:latin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</a:rPr>
              <a:t>r,s</a:t>
            </a:r>
            <a:r>
              <a:rPr lang="en-AU" dirty="0" smtClean="0">
                <a:latin typeface="Courier New" pitchFamily="49" charset="0"/>
              </a:rPr>
              <a:t>)</a:t>
            </a:r>
            <a:r>
              <a:rPr lang="en-AU" dirty="0" smtClean="0"/>
              <a:t> </a:t>
            </a:r>
          </a:p>
          <a:p>
            <a:r>
              <a:rPr lang="en-AU" dirty="0" smtClean="0"/>
              <a:t>to </a:t>
            </a:r>
            <a:r>
              <a:rPr lang="en-AU" b="1" dirty="0" smtClean="0"/>
              <a:t>verify</a:t>
            </a:r>
            <a:r>
              <a:rPr lang="en-AU" dirty="0" smtClean="0"/>
              <a:t> a signature, recipient computes: 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w = s</a:t>
            </a:r>
            <a:r>
              <a:rPr lang="en-AU" baseline="30000" dirty="0" smtClean="0">
                <a:latin typeface="Courier New" pitchFamily="49" charset="0"/>
                <a:ea typeface="ＭＳ Ｐゴシック" pitchFamily="-107" charset="-128"/>
              </a:rPr>
              <a:t>-1 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mod q 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u1= [H(M)w ]mod q 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u2= (</a:t>
            </a:r>
            <a:r>
              <a:rPr lang="en-AU" dirty="0" err="1" smtClean="0">
                <a:latin typeface="Courier New" pitchFamily="49" charset="0"/>
                <a:ea typeface="ＭＳ Ｐゴシック" pitchFamily="-107" charset="-128"/>
              </a:rPr>
              <a:t>rw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)mod q</a:t>
            </a:r>
          </a:p>
          <a:p>
            <a:pPr lvl="1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v = [(g</a:t>
            </a:r>
            <a:r>
              <a:rPr lang="en-AU" baseline="30000" dirty="0" smtClean="0">
                <a:latin typeface="Courier New" pitchFamily="49" charset="0"/>
                <a:ea typeface="ＭＳ Ｐゴシック" pitchFamily="-107" charset="-128"/>
              </a:rPr>
              <a:t>u1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 y</a:t>
            </a:r>
            <a:r>
              <a:rPr lang="en-AU" baseline="30000" dirty="0" smtClean="0">
                <a:latin typeface="Courier New" pitchFamily="49" charset="0"/>
                <a:ea typeface="ＭＳ Ｐゴシック" pitchFamily="-107" charset="-128"/>
              </a:rPr>
              <a:t>u2</a:t>
            </a: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)mod p ]mod q</a:t>
            </a:r>
          </a:p>
          <a:p>
            <a:r>
              <a:rPr lang="en-AU" dirty="0" smtClean="0"/>
              <a:t>if </a:t>
            </a:r>
            <a:r>
              <a:rPr lang="en-AU" dirty="0" smtClean="0">
                <a:latin typeface="Courier New" pitchFamily="49" charset="0"/>
              </a:rPr>
              <a:t>v=r</a:t>
            </a:r>
            <a:r>
              <a:rPr lang="en-AU" dirty="0" smtClean="0"/>
              <a:t> then signature is verified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55013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algn="just"/>
            <a:r>
              <a:rPr lang="en-US" sz="2800" dirty="0" smtClean="0"/>
              <a:t>Must be a bit pattern that depends on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being signed</a:t>
            </a:r>
          </a:p>
          <a:p>
            <a:pPr algn="just"/>
            <a:r>
              <a:rPr lang="en-US" sz="2800" dirty="0" smtClean="0"/>
              <a:t>Must use some information unique to the sender, to prevent both forgery and denial</a:t>
            </a:r>
          </a:p>
          <a:p>
            <a:pPr algn="just"/>
            <a:r>
              <a:rPr lang="en-US" sz="2800" dirty="0" smtClean="0"/>
              <a:t>Must be relatively easy to produce digital signature</a:t>
            </a:r>
          </a:p>
          <a:p>
            <a:pPr algn="just"/>
            <a:r>
              <a:rPr lang="en-US" sz="2800" dirty="0" smtClean="0"/>
              <a:t>Must be relatively easy to recognize and verify digital signature</a:t>
            </a:r>
          </a:p>
          <a:p>
            <a:pPr algn="just"/>
            <a:r>
              <a:rPr lang="en-US" sz="2800" dirty="0" smtClean="0"/>
              <a:t>Must be computationally infeasible to forge a digital signature</a:t>
            </a:r>
          </a:p>
          <a:p>
            <a:pPr algn="just"/>
            <a:r>
              <a:rPr lang="en-US" sz="2800" dirty="0" smtClean="0"/>
              <a:t>Must be practical to retain a copy of the digital signature in storage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approaches has been proposed for digital signature: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	Direct Digital Signature</a:t>
            </a:r>
          </a:p>
          <a:p>
            <a:pPr>
              <a:buNone/>
            </a:pPr>
            <a:r>
              <a:rPr lang="en-US" dirty="0" smtClean="0"/>
              <a:t>			Arbitrated Digital Signature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Direct 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Involves only the communication parties: Source and Destination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Destination knows the public key of the source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Formed by encrypting the entire </a:t>
            </a:r>
            <a:r>
              <a:rPr lang="en-US" sz="2800" dirty="0" err="1" smtClean="0"/>
              <a:t>msg</a:t>
            </a:r>
            <a:r>
              <a:rPr lang="en-US" sz="2800" dirty="0" smtClean="0"/>
              <a:t> with senders private key or by encrypting a hash code of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with senders private key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Confidentiality can be obtained by further encrypting the entire </a:t>
            </a:r>
            <a:r>
              <a:rPr lang="en-US" sz="2800" dirty="0" err="1" smtClean="0"/>
              <a:t>msg</a:t>
            </a:r>
            <a:r>
              <a:rPr lang="en-US" sz="2800" dirty="0" smtClean="0"/>
              <a:t> plus sig with either receivers public key or shared secret key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important that sign first then encrypt message &amp; signature</a:t>
            </a:r>
          </a:p>
          <a:p>
            <a:pPr algn="just"/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Drawback</a:t>
            </a:r>
            <a:r>
              <a:rPr lang="en-US" sz="2800" dirty="0" smtClean="0"/>
              <a:t>: </a:t>
            </a:r>
            <a:r>
              <a:rPr lang="en-US" dirty="0" smtClean="0"/>
              <a:t>Security depends on the senders private key</a:t>
            </a:r>
          </a:p>
          <a:p>
            <a:pPr lvl="1" algn="just"/>
            <a:r>
              <a:rPr lang="en-US" sz="2400" dirty="0" smtClean="0"/>
              <a:t>If the sender wishes to deny sending a particular </a:t>
            </a:r>
            <a:r>
              <a:rPr lang="en-US" sz="2400" dirty="0" err="1" smtClean="0"/>
              <a:t>msg</a:t>
            </a:r>
            <a:r>
              <a:rPr lang="en-US" sz="2400" dirty="0" smtClean="0"/>
              <a:t> ,sender can claim the private key was stolen or lost or someone else forged her signature</a:t>
            </a:r>
          </a:p>
          <a:p>
            <a:pPr lvl="1" algn="just"/>
            <a:r>
              <a:rPr lang="en-US" sz="2400" dirty="0" smtClean="0"/>
              <a:t>To avoid this, require every signed </a:t>
            </a:r>
            <a:r>
              <a:rPr lang="en-US" sz="2400" dirty="0" err="1" smtClean="0"/>
              <a:t>msg</a:t>
            </a:r>
            <a:r>
              <a:rPr lang="en-US" sz="2400" dirty="0" smtClean="0"/>
              <a:t> to include a timestamp</a:t>
            </a:r>
          </a:p>
          <a:p>
            <a:pPr lvl="1" algn="just"/>
            <a:r>
              <a:rPr lang="en-US" sz="2400" dirty="0" smtClean="0"/>
              <a:t>Another threat, private key might actually stolen from X at time ‘T’</a:t>
            </a:r>
          </a:p>
          <a:p>
            <a:pPr lvl="1" algn="just">
              <a:buNone/>
            </a:pPr>
            <a:r>
              <a:rPr lang="en-US" sz="2400" dirty="0" smtClean="0"/>
              <a:t>			Opponent can then send a </a:t>
            </a:r>
            <a:r>
              <a:rPr lang="en-US" sz="2400" dirty="0" err="1" smtClean="0"/>
              <a:t>msg</a:t>
            </a:r>
            <a:r>
              <a:rPr lang="en-US" sz="2400" dirty="0" smtClean="0"/>
              <a:t> signed with X’s signature and time stamped with a time before or equal to ‘T’</a:t>
            </a:r>
          </a:p>
          <a:p>
            <a:pPr lvl="1" algn="just"/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Arbitrated 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US" dirty="0" smtClean="0"/>
              <a:t>Every signed </a:t>
            </a:r>
            <a:r>
              <a:rPr lang="en-US" dirty="0" err="1" smtClean="0"/>
              <a:t>msg</a:t>
            </a:r>
            <a:r>
              <a:rPr lang="en-US" dirty="0" smtClean="0"/>
              <a:t> from a sender X to a receiver Y goes first to an arbiter A, who subjects the </a:t>
            </a:r>
            <a:r>
              <a:rPr lang="en-US" dirty="0" err="1" smtClean="0"/>
              <a:t>msg</a:t>
            </a:r>
            <a:r>
              <a:rPr lang="en-US" dirty="0" smtClean="0"/>
              <a:t> and its signature to a number of tests to check its origin and contents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Msg</a:t>
            </a:r>
            <a:r>
              <a:rPr lang="en-US" dirty="0" smtClean="0"/>
              <a:t> is then dated and sent to Y with an indication that it has been verified to the satisfaction of the arbiter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2246</Words>
  <Application>Microsoft Office PowerPoint</Application>
  <PresentationFormat>On-screen Show (4:3)</PresentationFormat>
  <Paragraphs>272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Digital Signature</vt:lpstr>
      <vt:lpstr>Slide 2</vt:lpstr>
      <vt:lpstr>Slide 3</vt:lpstr>
      <vt:lpstr>Properties</vt:lpstr>
      <vt:lpstr>Requirements</vt:lpstr>
      <vt:lpstr>Slide 6</vt:lpstr>
      <vt:lpstr>Direct Digital Signature</vt:lpstr>
      <vt:lpstr>Slide 8</vt:lpstr>
      <vt:lpstr>Arbitrated Digital Signature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Authentication Protocol</vt:lpstr>
      <vt:lpstr>Mutual Authentication: </vt:lpstr>
      <vt:lpstr>Slide 21</vt:lpstr>
      <vt:lpstr>Slide 22</vt:lpstr>
      <vt:lpstr>Slide 23</vt:lpstr>
      <vt:lpstr>Slide 24</vt:lpstr>
      <vt:lpstr>Symmetric Encryption Approaches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Public –Key Encryption Approaches</vt:lpstr>
      <vt:lpstr>Slide 34</vt:lpstr>
      <vt:lpstr>Slide 35</vt:lpstr>
      <vt:lpstr>One-way Authentication</vt:lpstr>
      <vt:lpstr>Slide 37</vt:lpstr>
      <vt:lpstr>Digital Signature Standard</vt:lpstr>
      <vt:lpstr>Slide 39</vt:lpstr>
      <vt:lpstr>Slide 40</vt:lpstr>
      <vt:lpstr>Digital Signature Algorithm (DSA)</vt:lpstr>
      <vt:lpstr>DSA Key Generation</vt:lpstr>
      <vt:lpstr>DSA Signature Creation</vt:lpstr>
      <vt:lpstr>DSA Signature Verification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dc:creator/>
  <cp:lastModifiedBy>csfac102</cp:lastModifiedBy>
  <cp:revision>130</cp:revision>
  <dcterms:created xsi:type="dcterms:W3CDTF">2006-08-16T00:00:00Z</dcterms:created>
  <dcterms:modified xsi:type="dcterms:W3CDTF">2016-01-21T03:24:17Z</dcterms:modified>
</cp:coreProperties>
</file>