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6" r:id="rId2"/>
  </p:sldMasterIdLst>
  <p:notesMasterIdLst>
    <p:notesMasterId r:id="rId29"/>
  </p:notesMasterIdLst>
  <p:sldIdLst>
    <p:sldId id="256" r:id="rId3"/>
    <p:sldId id="275" r:id="rId4"/>
    <p:sldId id="276" r:id="rId5"/>
    <p:sldId id="280" r:id="rId6"/>
    <p:sldId id="267" r:id="rId7"/>
    <p:sldId id="268" r:id="rId8"/>
    <p:sldId id="278" r:id="rId9"/>
    <p:sldId id="281" r:id="rId10"/>
    <p:sldId id="269" r:id="rId11"/>
    <p:sldId id="270" r:id="rId12"/>
    <p:sldId id="261" r:id="rId13"/>
    <p:sldId id="282" r:id="rId14"/>
    <p:sldId id="262" r:id="rId15"/>
    <p:sldId id="263" r:id="rId16"/>
    <p:sldId id="264" r:id="rId17"/>
    <p:sldId id="265" r:id="rId18"/>
    <p:sldId id="266" r:id="rId19"/>
    <p:sldId id="284" r:id="rId20"/>
    <p:sldId id="285" r:id="rId21"/>
    <p:sldId id="287" r:id="rId22"/>
    <p:sldId id="286" r:id="rId23"/>
    <p:sldId id="271" r:id="rId24"/>
    <p:sldId id="272" r:id="rId25"/>
    <p:sldId id="273" r:id="rId26"/>
    <p:sldId id="274" r:id="rId27"/>
    <p:sldId id="277" r:id="rId28"/>
  </p:sldIdLst>
  <p:sldSz cx="9144000" cy="5143500" type="screen16x9"/>
  <p:notesSz cx="6858000" cy="9144000"/>
  <p:defaultTextStyle>
    <a:defPPr>
      <a:defRPr lang="zh-CN"/>
    </a:defPPr>
    <a:lvl1pPr algn="l" defTabSz="309563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Helvetica Light"/>
        <a:ea typeface="Helvetica Light"/>
        <a:cs typeface="Helvetica Light"/>
        <a:sym typeface="Helvetica Light"/>
      </a:defRPr>
    </a:lvl1pPr>
    <a:lvl2pPr marL="457200" indent="-371475" algn="l" defTabSz="309563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Helvetica Light"/>
        <a:ea typeface="Helvetica Light"/>
        <a:cs typeface="Helvetica Light"/>
        <a:sym typeface="Helvetica Light"/>
      </a:defRPr>
    </a:lvl2pPr>
    <a:lvl3pPr marL="914400" indent="-742950" algn="l" defTabSz="309563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Helvetica Light"/>
        <a:ea typeface="Helvetica Light"/>
        <a:cs typeface="Helvetica Light"/>
        <a:sym typeface="Helvetica Light"/>
      </a:defRPr>
    </a:lvl3pPr>
    <a:lvl4pPr marL="1371600" indent="-1114425" algn="l" defTabSz="309563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Helvetica Light"/>
        <a:ea typeface="Helvetica Light"/>
        <a:cs typeface="Helvetica Light"/>
        <a:sym typeface="Helvetica Light"/>
      </a:defRPr>
    </a:lvl4pPr>
    <a:lvl5pPr marL="1828800" indent="-1485900" algn="l" defTabSz="309563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Helvetica Light"/>
        <a:ea typeface="Helvetica Light"/>
        <a:cs typeface="Helvetica Light"/>
        <a:sym typeface="Helvetica Light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 Light"/>
        <a:ea typeface="Helvetica Light"/>
        <a:cs typeface="Helvetica Light"/>
        <a:sym typeface="Helvetica Light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 Light"/>
        <a:ea typeface="Helvetica Light"/>
        <a:cs typeface="Helvetica Light"/>
        <a:sym typeface="Helvetica Light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 Light"/>
        <a:ea typeface="Helvetica Light"/>
        <a:cs typeface="Helvetica Light"/>
        <a:sym typeface="Helvetica Light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2" autoAdjust="0"/>
    <p:restoredTop sz="94649" autoAdjust="0"/>
  </p:normalViewPr>
  <p:slideViewPr>
    <p:cSldViewPr snapToGrid="0">
      <p:cViewPr>
        <p:scale>
          <a:sx n="100" d="100"/>
          <a:sy n="100" d="100"/>
        </p:scale>
        <p:origin x="-6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hape 49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243" name="Shape 50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10941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71450" rtl="0" eaLnBrk="0" fontAlgn="base" hangingPunct="0">
      <a:lnSpc>
        <a:spcPct val="118000"/>
      </a:lnSpc>
      <a:spcBef>
        <a:spcPct val="30000"/>
      </a:spcBef>
      <a:spcAft>
        <a:spcPct val="0"/>
      </a:spcAft>
      <a:defRPr sz="8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1pPr>
    <a:lvl2pPr marL="742950" indent="-285750" algn="l" defTabSz="171450" rtl="0" eaLnBrk="0" fontAlgn="base" hangingPunct="0">
      <a:lnSpc>
        <a:spcPct val="118000"/>
      </a:lnSpc>
      <a:spcBef>
        <a:spcPct val="30000"/>
      </a:spcBef>
      <a:spcAft>
        <a:spcPct val="0"/>
      </a:spcAft>
      <a:defRPr sz="8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2pPr>
    <a:lvl3pPr marL="1143000" indent="-228600" algn="l" defTabSz="171450" rtl="0" eaLnBrk="0" fontAlgn="base" hangingPunct="0">
      <a:lnSpc>
        <a:spcPct val="118000"/>
      </a:lnSpc>
      <a:spcBef>
        <a:spcPct val="30000"/>
      </a:spcBef>
      <a:spcAft>
        <a:spcPct val="0"/>
      </a:spcAft>
      <a:defRPr sz="8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3pPr>
    <a:lvl4pPr marL="1600200" indent="-228600" algn="l" defTabSz="171450" rtl="0" eaLnBrk="0" fontAlgn="base" hangingPunct="0">
      <a:lnSpc>
        <a:spcPct val="118000"/>
      </a:lnSpc>
      <a:spcBef>
        <a:spcPct val="30000"/>
      </a:spcBef>
      <a:spcAft>
        <a:spcPct val="0"/>
      </a:spcAft>
      <a:defRPr sz="8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4pPr>
    <a:lvl5pPr marL="2057400" indent="-228600" algn="l" defTabSz="171450" rtl="0" eaLnBrk="0" fontAlgn="base" hangingPunct="0">
      <a:lnSpc>
        <a:spcPct val="118000"/>
      </a:lnSpc>
      <a:spcBef>
        <a:spcPct val="30000"/>
      </a:spcBef>
      <a:spcAft>
        <a:spcPct val="0"/>
      </a:spcAft>
      <a:defRPr sz="8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5pPr>
    <a:lvl6pPr indent="428625" defTabSz="171450">
      <a:lnSpc>
        <a:spcPct val="118000"/>
      </a:lnSpc>
      <a:defRPr sz="825">
        <a:latin typeface="Helvetica Neue"/>
        <a:ea typeface="Helvetica Neue"/>
        <a:cs typeface="Helvetica Neue"/>
        <a:sym typeface="Helvetica Neue"/>
      </a:defRPr>
    </a:lvl6pPr>
    <a:lvl7pPr indent="514350" defTabSz="171450">
      <a:lnSpc>
        <a:spcPct val="118000"/>
      </a:lnSpc>
      <a:defRPr sz="825">
        <a:latin typeface="Helvetica Neue"/>
        <a:ea typeface="Helvetica Neue"/>
        <a:cs typeface="Helvetica Neue"/>
        <a:sym typeface="Helvetica Neue"/>
      </a:defRPr>
    </a:lvl7pPr>
    <a:lvl8pPr indent="600075" defTabSz="171450">
      <a:lnSpc>
        <a:spcPct val="118000"/>
      </a:lnSpc>
      <a:defRPr sz="825">
        <a:latin typeface="Helvetica Neue"/>
        <a:ea typeface="Helvetica Neue"/>
        <a:cs typeface="Helvetica Neue"/>
        <a:sym typeface="Helvetica Neue"/>
      </a:defRPr>
    </a:lvl8pPr>
    <a:lvl9pPr indent="685800" defTabSz="171450">
      <a:lnSpc>
        <a:spcPct val="118000"/>
      </a:lnSpc>
      <a:defRPr sz="825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3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3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28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24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343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24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3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3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28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3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3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 拷贝 3"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232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body" idx="1" hasCustomPrompt="1"/>
          </p:nvPr>
        </p:nvSpPr>
        <p:spPr>
          <a:xfrm>
            <a:off x="633413" y="666750"/>
            <a:ext cx="7877175" cy="3805238"/>
          </a:xfrm>
          <a:prstGeom prst="rect">
            <a:avLst/>
          </a:prstGeom>
        </p:spPr>
        <p:txBody>
          <a:bodyPr/>
          <a:lstStyle/>
          <a:p>
            <a:pPr lvl="0"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375359509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6799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75321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1003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50851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 拷贝 1"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hape 8"/>
          <p:cNvSpPr/>
          <p:nvPr/>
        </p:nvSpPr>
        <p:spPr>
          <a:xfrm>
            <a:off x="2114550" y="411163"/>
            <a:ext cx="4478338" cy="519112"/>
          </a:xfrm>
          <a:prstGeom prst="rect">
            <a:avLst/>
          </a:prstGeom>
          <a:ln w="12700">
            <a:miter lim="400000"/>
          </a:ln>
        </p:spPr>
        <p:txBody>
          <a:bodyPr wrap="none" lIns="45720" rIns="45720">
            <a:spAutoFit/>
          </a:bodyPr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sz="2775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Please Add Your </a:t>
            </a:r>
            <a:r>
              <a:rPr sz="2775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Title Here</a:t>
            </a:r>
          </a:p>
        </p:txBody>
      </p:sp>
      <p:sp>
        <p:nvSpPr>
          <p:cNvPr id="4" name="Shape 9"/>
          <p:cNvSpPr/>
          <p:nvPr/>
        </p:nvSpPr>
        <p:spPr>
          <a:xfrm>
            <a:off x="3495675" y="901700"/>
            <a:ext cx="1490663" cy="242888"/>
          </a:xfrm>
          <a:prstGeom prst="rect">
            <a:avLst/>
          </a:prstGeom>
          <a:ln w="12700">
            <a:miter lim="400000"/>
          </a:ln>
        </p:spPr>
        <p:txBody>
          <a:bodyPr wrap="none" lIns="45720" rIns="45720">
            <a:spAutoFit/>
          </a:bodyPr>
          <a:lstStyle>
            <a:lvl1pPr algn="l" defTabSz="914400"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975" kern="0">
                <a:solidFill>
                  <a:srgbClr val="000000"/>
                </a:solidFill>
              </a:rPr>
              <a:t>please add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3382056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 拷贝 2"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149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 拷贝 3"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8667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 拷贝"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4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24"/>
          <p:cNvSpPr/>
          <p:nvPr userDrawn="1"/>
        </p:nvSpPr>
        <p:spPr>
          <a:xfrm>
            <a:off x="3371671" y="106363"/>
            <a:ext cx="2400657" cy="400110"/>
          </a:xfrm>
          <a:prstGeom prst="rect">
            <a:avLst/>
          </a:prstGeom>
          <a:ln w="12700">
            <a:miter lim="400000"/>
          </a:ln>
        </p:spPr>
        <p:txBody>
          <a:bodyPr wrap="none" lIns="45720" rIns="45720">
            <a:spAutoFit/>
          </a:bodyPr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zh-CN" altLang="en-US" sz="20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此处请添加您的标题</a:t>
            </a:r>
            <a:endParaRPr sz="20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4216400" y="518160"/>
            <a:ext cx="741680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780256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 拷贝 4"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3413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 拷贝 4"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7998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 拷贝 6"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hape 24"/>
          <p:cNvSpPr/>
          <p:nvPr/>
        </p:nvSpPr>
        <p:spPr>
          <a:xfrm>
            <a:off x="3371671" y="106363"/>
            <a:ext cx="2400657" cy="400110"/>
          </a:xfrm>
          <a:prstGeom prst="rect">
            <a:avLst/>
          </a:prstGeom>
          <a:ln w="12700">
            <a:miter lim="400000"/>
          </a:ln>
        </p:spPr>
        <p:txBody>
          <a:bodyPr wrap="none" lIns="45720" rIns="45720">
            <a:spAutoFit/>
          </a:bodyPr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zh-CN" altLang="en-US" sz="20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此处请添加您的标题</a:t>
            </a:r>
            <a:endParaRPr sz="20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4216400" y="518160"/>
            <a:ext cx="741680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11986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 拷贝 5"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4386141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 hasCustomPrompt="1"/>
          </p:nvPr>
        </p:nvSpPr>
        <p:spPr>
          <a:xfrm>
            <a:off x="238125" y="3543300"/>
            <a:ext cx="8667750" cy="752475"/>
          </a:xfrm>
          <a:prstGeom prst="rect">
            <a:avLst/>
          </a:prstGeom>
        </p:spPr>
        <p:txBody>
          <a:bodyPr anchor="b"/>
          <a:lstStyle/>
          <a:p>
            <a:pPr lvl="0"/>
            <a:r>
              <a:t>标题文本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 hasCustomPrompt="1"/>
          </p:nvPr>
        </p:nvSpPr>
        <p:spPr>
          <a:xfrm>
            <a:off x="238125" y="4319587"/>
            <a:ext cx="866775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85725" algn="ctr">
              <a:spcBef>
                <a:spcPts val="0"/>
              </a:spcBef>
              <a:buSzTx/>
              <a:buNone/>
              <a:defRPr sz="1650"/>
            </a:lvl2pPr>
            <a:lvl3pPr marL="0" indent="171450" algn="ctr">
              <a:spcBef>
                <a:spcPts val="0"/>
              </a:spcBef>
              <a:buSzTx/>
              <a:buNone/>
              <a:defRPr sz="1650"/>
            </a:lvl3pPr>
            <a:lvl4pPr marL="0" indent="257175" algn="ctr">
              <a:spcBef>
                <a:spcPts val="0"/>
              </a:spcBef>
              <a:buSzTx/>
              <a:buNone/>
              <a:defRPr sz="1650"/>
            </a:lvl4pPr>
            <a:lvl5pPr marL="0" indent="342900" algn="ctr">
              <a:spcBef>
                <a:spcPts val="0"/>
              </a:spcBef>
              <a:buSzTx/>
              <a:buNone/>
              <a:defRPr sz="1650"/>
            </a:lvl5pPr>
          </a:lstStyle>
          <a:p>
            <a:pPr lvl="0"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3523984648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 hasCustomPrompt="1"/>
          </p:nvPr>
        </p:nvSpPr>
        <p:spPr>
          <a:xfrm>
            <a:off x="666750" y="1700213"/>
            <a:ext cx="7810500" cy="1743075"/>
          </a:xfrm>
          <a:prstGeom prst="rect">
            <a:avLst/>
          </a:prstGeom>
        </p:spPr>
        <p:txBody>
          <a:bodyPr/>
          <a:lstStyle/>
          <a:p>
            <a:pPr lvl="0"/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652822689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hasCustomPrompt="1"/>
          </p:nvPr>
        </p:nvSpPr>
        <p:spPr>
          <a:xfrm>
            <a:off x="619125" y="414338"/>
            <a:ext cx="3833813" cy="2105025"/>
          </a:xfrm>
          <a:prstGeom prst="rect">
            <a:avLst/>
          </a:prstGeom>
        </p:spPr>
        <p:txBody>
          <a:bodyPr anchor="b"/>
          <a:lstStyle>
            <a:lvl1pPr>
              <a:defRPr sz="3150"/>
            </a:lvl1pPr>
          </a:lstStyle>
          <a:p>
            <a:pPr lvl="0"/>
            <a:r>
              <a:t>标题文本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 hasCustomPrompt="1"/>
          </p:nvPr>
        </p:nvSpPr>
        <p:spPr>
          <a:xfrm>
            <a:off x="619125" y="2566988"/>
            <a:ext cx="3833813" cy="216217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85725" algn="ctr">
              <a:spcBef>
                <a:spcPts val="0"/>
              </a:spcBef>
              <a:buSzTx/>
              <a:buNone/>
              <a:defRPr sz="1650"/>
            </a:lvl2pPr>
            <a:lvl3pPr marL="0" indent="171450" algn="ctr">
              <a:spcBef>
                <a:spcPts val="0"/>
              </a:spcBef>
              <a:buSzTx/>
              <a:buNone/>
              <a:defRPr sz="1650"/>
            </a:lvl3pPr>
            <a:lvl4pPr marL="0" indent="257175" algn="ctr">
              <a:spcBef>
                <a:spcPts val="0"/>
              </a:spcBef>
              <a:buSzTx/>
              <a:buNone/>
              <a:defRPr sz="1650"/>
            </a:lvl4pPr>
            <a:lvl5pPr marL="0" indent="342900" algn="ctr">
              <a:spcBef>
                <a:spcPts val="0"/>
              </a:spcBef>
              <a:buSzTx/>
              <a:buNone/>
              <a:defRPr sz="1650"/>
            </a:lvl5pPr>
          </a:lstStyle>
          <a:p>
            <a:pPr lvl="0"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1764365497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2501724838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940816871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标题文本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 hasCustomPrompt="1"/>
          </p:nvPr>
        </p:nvSpPr>
        <p:spPr>
          <a:xfrm>
            <a:off x="633413" y="1214437"/>
            <a:ext cx="3752850" cy="3452813"/>
          </a:xfrm>
          <a:prstGeom prst="rect">
            <a:avLst/>
          </a:prstGeom>
        </p:spPr>
        <p:txBody>
          <a:bodyPr/>
          <a:lstStyle>
            <a:lvl1pPr marL="209550" indent="-209550">
              <a:spcBef>
                <a:spcPts val="1690"/>
              </a:spcBef>
              <a:defRPr sz="1690"/>
            </a:lvl1pPr>
            <a:lvl2pPr marL="419100" indent="-209550">
              <a:spcBef>
                <a:spcPts val="1690"/>
              </a:spcBef>
              <a:defRPr sz="1690"/>
            </a:lvl2pPr>
            <a:lvl3pPr marL="628650" indent="-209550">
              <a:spcBef>
                <a:spcPts val="1690"/>
              </a:spcBef>
              <a:defRPr sz="1690"/>
            </a:lvl3pPr>
            <a:lvl4pPr marL="838200" indent="-209550">
              <a:spcBef>
                <a:spcPts val="1690"/>
              </a:spcBef>
              <a:defRPr sz="1690"/>
            </a:lvl4pPr>
            <a:lvl5pPr marL="1047750" indent="-209550">
              <a:spcBef>
                <a:spcPts val="1690"/>
              </a:spcBef>
              <a:defRPr sz="1690"/>
            </a:lvl5pPr>
          </a:lstStyle>
          <a:p>
            <a:pPr lvl="0"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2356133003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body" idx="1" hasCustomPrompt="1"/>
          </p:nvPr>
        </p:nvSpPr>
        <p:spPr>
          <a:xfrm>
            <a:off x="633413" y="666750"/>
            <a:ext cx="7877175" cy="3805238"/>
          </a:xfrm>
          <a:prstGeom prst="rect">
            <a:avLst/>
          </a:prstGeom>
        </p:spPr>
        <p:txBody>
          <a:bodyPr/>
          <a:lstStyle/>
          <a:p>
            <a:pPr lvl="0"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638204258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20185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 拷贝 5"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440891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220315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810936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87644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 hasCustomPrompt="1"/>
          </p:nvPr>
        </p:nvSpPr>
        <p:spPr>
          <a:xfrm>
            <a:off x="238125" y="3543300"/>
            <a:ext cx="8667750" cy="752475"/>
          </a:xfrm>
          <a:prstGeom prst="rect">
            <a:avLst/>
          </a:prstGeom>
        </p:spPr>
        <p:txBody>
          <a:bodyPr anchor="b"/>
          <a:lstStyle/>
          <a:p>
            <a:pPr lvl="0"/>
            <a:r>
              <a:t>标题文本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 hasCustomPrompt="1"/>
          </p:nvPr>
        </p:nvSpPr>
        <p:spPr>
          <a:xfrm>
            <a:off x="238125" y="4319587"/>
            <a:ext cx="866775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85725" algn="ctr">
              <a:spcBef>
                <a:spcPts val="0"/>
              </a:spcBef>
              <a:buSzTx/>
              <a:buNone/>
              <a:defRPr sz="1650"/>
            </a:lvl2pPr>
            <a:lvl3pPr marL="0" indent="171450" algn="ctr">
              <a:spcBef>
                <a:spcPts val="0"/>
              </a:spcBef>
              <a:buSzTx/>
              <a:buNone/>
              <a:defRPr sz="1650"/>
            </a:lvl3pPr>
            <a:lvl4pPr marL="0" indent="257175" algn="ctr">
              <a:spcBef>
                <a:spcPts val="0"/>
              </a:spcBef>
              <a:buSzTx/>
              <a:buNone/>
              <a:defRPr sz="1650"/>
            </a:lvl4pPr>
            <a:lvl5pPr marL="0" indent="342900" algn="ctr">
              <a:spcBef>
                <a:spcPts val="0"/>
              </a:spcBef>
              <a:buSzTx/>
              <a:buNone/>
              <a:defRPr sz="1650"/>
            </a:lvl5pPr>
          </a:lstStyle>
          <a:p>
            <a:pPr lvl="0"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178107101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 hasCustomPrompt="1"/>
          </p:nvPr>
        </p:nvSpPr>
        <p:spPr>
          <a:xfrm>
            <a:off x="666750" y="1700213"/>
            <a:ext cx="7810500" cy="1743075"/>
          </a:xfrm>
          <a:prstGeom prst="rect">
            <a:avLst/>
          </a:prstGeom>
        </p:spPr>
        <p:txBody>
          <a:bodyPr/>
          <a:lstStyle/>
          <a:p>
            <a:pPr lvl="0"/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379199118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hasCustomPrompt="1"/>
          </p:nvPr>
        </p:nvSpPr>
        <p:spPr>
          <a:xfrm>
            <a:off x="619125" y="414338"/>
            <a:ext cx="3833813" cy="2105025"/>
          </a:xfrm>
          <a:prstGeom prst="rect">
            <a:avLst/>
          </a:prstGeom>
        </p:spPr>
        <p:txBody>
          <a:bodyPr anchor="b"/>
          <a:lstStyle>
            <a:lvl1pPr>
              <a:defRPr sz="3150"/>
            </a:lvl1pPr>
          </a:lstStyle>
          <a:p>
            <a:pPr lvl="0"/>
            <a:r>
              <a:t>标题文本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 hasCustomPrompt="1"/>
          </p:nvPr>
        </p:nvSpPr>
        <p:spPr>
          <a:xfrm>
            <a:off x="619125" y="2566988"/>
            <a:ext cx="3833813" cy="216217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85725" algn="ctr">
              <a:spcBef>
                <a:spcPts val="0"/>
              </a:spcBef>
              <a:buSzTx/>
              <a:buNone/>
              <a:defRPr sz="1650"/>
            </a:lvl2pPr>
            <a:lvl3pPr marL="0" indent="171450" algn="ctr">
              <a:spcBef>
                <a:spcPts val="0"/>
              </a:spcBef>
              <a:buSzTx/>
              <a:buNone/>
              <a:defRPr sz="1650"/>
            </a:lvl3pPr>
            <a:lvl4pPr marL="0" indent="257175" algn="ctr">
              <a:spcBef>
                <a:spcPts val="0"/>
              </a:spcBef>
              <a:buSzTx/>
              <a:buNone/>
              <a:defRPr sz="1650"/>
            </a:lvl4pPr>
            <a:lvl5pPr marL="0" indent="342900" algn="ctr">
              <a:spcBef>
                <a:spcPts val="0"/>
              </a:spcBef>
              <a:buSzTx/>
              <a:buNone/>
              <a:defRPr sz="1650"/>
            </a:lvl5pPr>
          </a:lstStyle>
          <a:p>
            <a:pPr lvl="0"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177665214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297397200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276655751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标题文本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 hasCustomPrompt="1"/>
          </p:nvPr>
        </p:nvSpPr>
        <p:spPr>
          <a:xfrm>
            <a:off x="633413" y="1214437"/>
            <a:ext cx="3752850" cy="3452813"/>
          </a:xfrm>
          <a:prstGeom prst="rect">
            <a:avLst/>
          </a:prstGeom>
        </p:spPr>
        <p:txBody>
          <a:bodyPr/>
          <a:lstStyle>
            <a:lvl1pPr marL="209550" indent="-209550">
              <a:spcBef>
                <a:spcPts val="1690"/>
              </a:spcBef>
              <a:defRPr sz="1690"/>
            </a:lvl1pPr>
            <a:lvl2pPr marL="419100" indent="-209550">
              <a:spcBef>
                <a:spcPts val="1690"/>
              </a:spcBef>
              <a:defRPr sz="1690"/>
            </a:lvl2pPr>
            <a:lvl3pPr marL="628650" indent="-209550">
              <a:spcBef>
                <a:spcPts val="1690"/>
              </a:spcBef>
              <a:defRPr sz="1690"/>
            </a:lvl3pPr>
            <a:lvl4pPr marL="838200" indent="-209550">
              <a:spcBef>
                <a:spcPts val="1690"/>
              </a:spcBef>
              <a:defRPr sz="1690"/>
            </a:lvl4pPr>
            <a:lvl5pPr marL="1047750" indent="-209550">
              <a:spcBef>
                <a:spcPts val="1690"/>
              </a:spcBef>
              <a:defRPr sz="1690"/>
            </a:lvl5pPr>
          </a:lstStyle>
          <a:p>
            <a:pPr lvl="0"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66197268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33413" y="357188"/>
            <a:ext cx="78771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Helvetica Light"/>
              </a:rPr>
              <a:t>标题文本</a:t>
            </a:r>
          </a:p>
        </p:txBody>
      </p:sp>
      <p:sp>
        <p:nvSpPr>
          <p:cNvPr id="1027" name="Shap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33413" y="1214438"/>
            <a:ext cx="7877175" cy="345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Helvetica Light"/>
              </a:rPr>
              <a:t>正文级别 </a:t>
            </a:r>
            <a:r>
              <a:rPr lang="en-US" altLang="zh-CN" smtClean="0">
                <a:sym typeface="Helvetica Light"/>
              </a:rPr>
              <a:t>1</a:t>
            </a:r>
          </a:p>
          <a:p>
            <a:pPr lvl="1"/>
            <a:r>
              <a:rPr lang="zh-CN" altLang="en-US" smtClean="0">
                <a:sym typeface="Helvetica Light"/>
              </a:rPr>
              <a:t>正文级别 </a:t>
            </a:r>
            <a:r>
              <a:rPr lang="en-US" altLang="zh-CN" smtClean="0">
                <a:sym typeface="Helvetica Light"/>
              </a:rPr>
              <a:t>2</a:t>
            </a:r>
          </a:p>
          <a:p>
            <a:pPr lvl="2"/>
            <a:r>
              <a:rPr lang="zh-CN" altLang="en-US" smtClean="0">
                <a:sym typeface="Helvetica Light"/>
              </a:rPr>
              <a:t>正文级别 </a:t>
            </a:r>
            <a:r>
              <a:rPr lang="en-US" altLang="zh-CN" smtClean="0">
                <a:sym typeface="Helvetica Light"/>
              </a:rPr>
              <a:t>3</a:t>
            </a:r>
          </a:p>
          <a:p>
            <a:pPr lvl="3"/>
            <a:r>
              <a:rPr lang="zh-CN" altLang="en-US" smtClean="0">
                <a:sym typeface="Helvetica Light"/>
              </a:rPr>
              <a:t>正文级别 </a:t>
            </a:r>
            <a:r>
              <a:rPr lang="en-US" altLang="zh-CN" smtClean="0">
                <a:sym typeface="Helvetica Light"/>
              </a:rPr>
              <a:t>4</a:t>
            </a:r>
          </a:p>
          <a:p>
            <a:pPr lvl="4"/>
            <a:r>
              <a:rPr lang="zh-CN" altLang="en-US" smtClean="0">
                <a:sym typeface="Helvetica Light"/>
              </a:rPr>
              <a:t>正文级别 </a:t>
            </a:r>
            <a:r>
              <a:rPr lang="en-US" altLang="zh-CN" smtClean="0">
                <a:sym typeface="Helvetica Light"/>
              </a:rPr>
              <a:t>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3" r:id="rId2"/>
    <p:sldLayoutId id="2147483675" r:id="rId3"/>
    <p:sldLayoutId id="2147483667" r:id="rId4"/>
    <p:sldLayoutId id="2147483666" r:id="rId5"/>
    <p:sldLayoutId id="2147483665" r:id="rId6"/>
    <p:sldLayoutId id="2147483664" r:id="rId7"/>
    <p:sldLayoutId id="2147483663" r:id="rId8"/>
    <p:sldLayoutId id="2147483662" r:id="rId9"/>
    <p:sldLayoutId id="2147483661" r:id="rId10"/>
    <p:sldLayoutId id="2147483660" r:id="rId11"/>
    <p:sldLayoutId id="2147483659" r:id="rId12"/>
    <p:sldLayoutId id="2147483658" r:id="rId13"/>
    <p:sldLayoutId id="2147483657" r:id="rId14"/>
  </p:sldLayoutIdLst>
  <p:transition spd="med"/>
  <p:txStyles>
    <p:titleStyle>
      <a:lvl1pPr algn="ctr" defTabSz="309563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n-ea"/>
          <a:cs typeface="+mn-cs"/>
          <a:sym typeface="Helvetica Light"/>
        </a:defRPr>
      </a:lvl1pPr>
      <a:lvl2pPr algn="ctr" defTabSz="309563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n-ea"/>
          <a:cs typeface="+mn-cs"/>
          <a:sym typeface="Helvetica Light"/>
        </a:defRPr>
      </a:lvl2pPr>
      <a:lvl3pPr algn="ctr" defTabSz="309563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n-ea"/>
          <a:cs typeface="+mn-cs"/>
          <a:sym typeface="Helvetica Light"/>
        </a:defRPr>
      </a:lvl3pPr>
      <a:lvl4pPr algn="ctr" defTabSz="309563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n-ea"/>
          <a:cs typeface="+mn-cs"/>
          <a:sym typeface="Helvetica Light"/>
        </a:defRPr>
      </a:lvl4pPr>
      <a:lvl5pPr algn="ctr" defTabSz="309563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n-ea"/>
          <a:cs typeface="+mn-cs"/>
          <a:sym typeface="Helvetica Light"/>
        </a:defRPr>
      </a:lvl5pPr>
      <a:lvl6pPr indent="428625" algn="ctr" defTabSz="309245">
        <a:defRPr sz="4200">
          <a:latin typeface="+mn-lt"/>
          <a:ea typeface="+mn-ea"/>
          <a:cs typeface="+mn-cs"/>
          <a:sym typeface="Helvetica Light"/>
        </a:defRPr>
      </a:lvl6pPr>
      <a:lvl7pPr indent="514350" algn="ctr" defTabSz="309245">
        <a:defRPr sz="4200">
          <a:latin typeface="+mn-lt"/>
          <a:ea typeface="+mn-ea"/>
          <a:cs typeface="+mn-cs"/>
          <a:sym typeface="Helvetica Light"/>
        </a:defRPr>
      </a:lvl7pPr>
      <a:lvl8pPr indent="600075" algn="ctr" defTabSz="309245">
        <a:defRPr sz="4200">
          <a:latin typeface="+mn-lt"/>
          <a:ea typeface="+mn-ea"/>
          <a:cs typeface="+mn-cs"/>
          <a:sym typeface="Helvetica Light"/>
        </a:defRPr>
      </a:lvl8pPr>
      <a:lvl9pPr indent="685800" algn="ctr" defTabSz="309245">
        <a:defRPr sz="4200">
          <a:latin typeface="+mn-lt"/>
          <a:ea typeface="+mn-ea"/>
          <a:cs typeface="+mn-cs"/>
          <a:sym typeface="Helvetica Light"/>
        </a:defRPr>
      </a:lvl9pPr>
    </p:titleStyle>
    <p:bodyStyle>
      <a:lvl1pPr marL="238125" indent="-238125" algn="l" defTabSz="309563" rtl="0" eaLnBrk="0" fontAlgn="base" hangingPunct="0">
        <a:spcBef>
          <a:spcPts val="2213"/>
        </a:spcBef>
        <a:spcAft>
          <a:spcPct val="0"/>
        </a:spcAft>
        <a:buSzPct val="75000"/>
        <a:buChar char="•"/>
        <a:defRPr sz="1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marL="476250" indent="-238125" algn="l" defTabSz="309563" rtl="0" eaLnBrk="0" fontAlgn="base" hangingPunct="0">
        <a:spcBef>
          <a:spcPts val="2213"/>
        </a:spcBef>
        <a:spcAft>
          <a:spcPct val="0"/>
        </a:spcAft>
        <a:buSzPct val="75000"/>
        <a:buChar char="•"/>
        <a:defRPr sz="1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marL="714375" indent="-238125" algn="l" defTabSz="309563" rtl="0" eaLnBrk="0" fontAlgn="base" hangingPunct="0">
        <a:spcBef>
          <a:spcPts val="2213"/>
        </a:spcBef>
        <a:spcAft>
          <a:spcPct val="0"/>
        </a:spcAft>
        <a:buSzPct val="75000"/>
        <a:buChar char="•"/>
        <a:defRPr sz="1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marL="952500" indent="-238125" algn="l" defTabSz="309563" rtl="0" eaLnBrk="0" fontAlgn="base" hangingPunct="0">
        <a:spcBef>
          <a:spcPts val="2213"/>
        </a:spcBef>
        <a:spcAft>
          <a:spcPct val="0"/>
        </a:spcAft>
        <a:buSzPct val="75000"/>
        <a:buChar char="•"/>
        <a:defRPr sz="1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marL="1190625" indent="-238125" algn="l" defTabSz="309563" rtl="0" eaLnBrk="0" fontAlgn="base" hangingPunct="0">
        <a:spcBef>
          <a:spcPts val="2213"/>
        </a:spcBef>
        <a:spcAft>
          <a:spcPct val="0"/>
        </a:spcAft>
        <a:buSzPct val="75000"/>
        <a:buChar char="•"/>
        <a:defRPr sz="1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marL="1428750" indent="-238125" defTabSz="309245">
        <a:spcBef>
          <a:spcPts val="2215"/>
        </a:spcBef>
        <a:buSzPct val="75000"/>
        <a:buChar char="•"/>
        <a:defRPr sz="1950">
          <a:latin typeface="+mn-lt"/>
          <a:ea typeface="+mn-ea"/>
          <a:cs typeface="+mn-cs"/>
          <a:sym typeface="Helvetica Light"/>
        </a:defRPr>
      </a:lvl6pPr>
      <a:lvl7pPr marL="1666875" indent="-238125" defTabSz="309245">
        <a:spcBef>
          <a:spcPts val="2215"/>
        </a:spcBef>
        <a:buSzPct val="75000"/>
        <a:buChar char="•"/>
        <a:defRPr sz="1950">
          <a:latin typeface="+mn-lt"/>
          <a:ea typeface="+mn-ea"/>
          <a:cs typeface="+mn-cs"/>
          <a:sym typeface="Helvetica Light"/>
        </a:defRPr>
      </a:lvl7pPr>
      <a:lvl8pPr marL="1905000" indent="-238125" defTabSz="309245">
        <a:spcBef>
          <a:spcPts val="2215"/>
        </a:spcBef>
        <a:buSzPct val="75000"/>
        <a:buChar char="•"/>
        <a:defRPr sz="1950">
          <a:latin typeface="+mn-lt"/>
          <a:ea typeface="+mn-ea"/>
          <a:cs typeface="+mn-cs"/>
          <a:sym typeface="Helvetica Light"/>
        </a:defRPr>
      </a:lvl8pPr>
      <a:lvl9pPr marL="2143125" indent="-238125" defTabSz="309245">
        <a:spcBef>
          <a:spcPts val="2215"/>
        </a:spcBef>
        <a:buSzPct val="75000"/>
        <a:buChar char="•"/>
        <a:defRPr sz="1950">
          <a:latin typeface="+mn-lt"/>
          <a:ea typeface="+mn-ea"/>
          <a:cs typeface="+mn-cs"/>
          <a:sym typeface="Helvetica Light"/>
        </a:defRPr>
      </a:lvl9pPr>
    </p:bodyStyle>
    <p:otherStyle>
      <a:lvl1pPr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5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7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90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2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5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7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80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33413" y="357188"/>
            <a:ext cx="78771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Helvetica Light"/>
              </a:rPr>
              <a:t>标题文本</a:t>
            </a:r>
          </a:p>
        </p:txBody>
      </p:sp>
      <p:sp>
        <p:nvSpPr>
          <p:cNvPr id="1027" name="Shap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33413" y="1214438"/>
            <a:ext cx="7877175" cy="345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Helvetica Light"/>
              </a:rPr>
              <a:t>正文级别 </a:t>
            </a:r>
            <a:r>
              <a:rPr lang="en-US" altLang="zh-CN" smtClean="0">
                <a:sym typeface="Helvetica Light"/>
              </a:rPr>
              <a:t>1</a:t>
            </a:r>
          </a:p>
          <a:p>
            <a:pPr lvl="1"/>
            <a:r>
              <a:rPr lang="zh-CN" altLang="en-US" smtClean="0">
                <a:sym typeface="Helvetica Light"/>
              </a:rPr>
              <a:t>正文级别 </a:t>
            </a:r>
            <a:r>
              <a:rPr lang="en-US" altLang="zh-CN" smtClean="0">
                <a:sym typeface="Helvetica Light"/>
              </a:rPr>
              <a:t>2</a:t>
            </a:r>
          </a:p>
          <a:p>
            <a:pPr lvl="2"/>
            <a:r>
              <a:rPr lang="zh-CN" altLang="en-US" smtClean="0">
                <a:sym typeface="Helvetica Light"/>
              </a:rPr>
              <a:t>正文级别 </a:t>
            </a:r>
            <a:r>
              <a:rPr lang="en-US" altLang="zh-CN" smtClean="0">
                <a:sym typeface="Helvetica Light"/>
              </a:rPr>
              <a:t>3</a:t>
            </a:r>
          </a:p>
          <a:p>
            <a:pPr lvl="3"/>
            <a:r>
              <a:rPr lang="zh-CN" altLang="en-US" smtClean="0">
                <a:sym typeface="Helvetica Light"/>
              </a:rPr>
              <a:t>正文级别 </a:t>
            </a:r>
            <a:r>
              <a:rPr lang="en-US" altLang="zh-CN" smtClean="0">
                <a:sym typeface="Helvetica Light"/>
              </a:rPr>
              <a:t>4</a:t>
            </a:r>
          </a:p>
          <a:p>
            <a:pPr lvl="4"/>
            <a:r>
              <a:rPr lang="zh-CN" altLang="en-US" smtClean="0">
                <a:sym typeface="Helvetica Light"/>
              </a:rPr>
              <a:t>正文级别 </a:t>
            </a:r>
            <a:r>
              <a:rPr lang="en-US" altLang="zh-CN" smtClean="0">
                <a:sym typeface="Helvetica Ligh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6614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</p:sldLayoutIdLst>
  <p:transition spd="med"/>
  <p:txStyles>
    <p:titleStyle>
      <a:lvl1pPr algn="ctr" defTabSz="309563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n-ea"/>
          <a:cs typeface="+mn-cs"/>
          <a:sym typeface="Helvetica Light"/>
        </a:defRPr>
      </a:lvl1pPr>
      <a:lvl2pPr algn="ctr" defTabSz="309563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n-ea"/>
          <a:cs typeface="+mn-cs"/>
          <a:sym typeface="Helvetica Light"/>
        </a:defRPr>
      </a:lvl2pPr>
      <a:lvl3pPr algn="ctr" defTabSz="309563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n-ea"/>
          <a:cs typeface="+mn-cs"/>
          <a:sym typeface="Helvetica Light"/>
        </a:defRPr>
      </a:lvl3pPr>
      <a:lvl4pPr algn="ctr" defTabSz="309563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n-ea"/>
          <a:cs typeface="+mn-cs"/>
          <a:sym typeface="Helvetica Light"/>
        </a:defRPr>
      </a:lvl4pPr>
      <a:lvl5pPr algn="ctr" defTabSz="309563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n-ea"/>
          <a:cs typeface="+mn-cs"/>
          <a:sym typeface="Helvetica Light"/>
        </a:defRPr>
      </a:lvl5pPr>
      <a:lvl6pPr indent="428625" algn="ctr" defTabSz="309245">
        <a:defRPr sz="4200">
          <a:latin typeface="+mn-lt"/>
          <a:ea typeface="+mn-ea"/>
          <a:cs typeface="+mn-cs"/>
          <a:sym typeface="Helvetica Light"/>
        </a:defRPr>
      </a:lvl6pPr>
      <a:lvl7pPr indent="514350" algn="ctr" defTabSz="309245">
        <a:defRPr sz="4200">
          <a:latin typeface="+mn-lt"/>
          <a:ea typeface="+mn-ea"/>
          <a:cs typeface="+mn-cs"/>
          <a:sym typeface="Helvetica Light"/>
        </a:defRPr>
      </a:lvl7pPr>
      <a:lvl8pPr indent="600075" algn="ctr" defTabSz="309245">
        <a:defRPr sz="4200">
          <a:latin typeface="+mn-lt"/>
          <a:ea typeface="+mn-ea"/>
          <a:cs typeface="+mn-cs"/>
          <a:sym typeface="Helvetica Light"/>
        </a:defRPr>
      </a:lvl8pPr>
      <a:lvl9pPr indent="685800" algn="ctr" defTabSz="309245">
        <a:defRPr sz="4200">
          <a:latin typeface="+mn-lt"/>
          <a:ea typeface="+mn-ea"/>
          <a:cs typeface="+mn-cs"/>
          <a:sym typeface="Helvetica Light"/>
        </a:defRPr>
      </a:lvl9pPr>
    </p:titleStyle>
    <p:bodyStyle>
      <a:lvl1pPr marL="238125" indent="-238125" algn="l" defTabSz="309563" rtl="0" eaLnBrk="0" fontAlgn="base" hangingPunct="0">
        <a:spcBef>
          <a:spcPts val="2213"/>
        </a:spcBef>
        <a:spcAft>
          <a:spcPct val="0"/>
        </a:spcAft>
        <a:buSzPct val="75000"/>
        <a:buChar char="•"/>
        <a:defRPr sz="1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marL="476250" indent="-238125" algn="l" defTabSz="309563" rtl="0" eaLnBrk="0" fontAlgn="base" hangingPunct="0">
        <a:spcBef>
          <a:spcPts val="2213"/>
        </a:spcBef>
        <a:spcAft>
          <a:spcPct val="0"/>
        </a:spcAft>
        <a:buSzPct val="75000"/>
        <a:buChar char="•"/>
        <a:defRPr sz="1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marL="714375" indent="-238125" algn="l" defTabSz="309563" rtl="0" eaLnBrk="0" fontAlgn="base" hangingPunct="0">
        <a:spcBef>
          <a:spcPts val="2213"/>
        </a:spcBef>
        <a:spcAft>
          <a:spcPct val="0"/>
        </a:spcAft>
        <a:buSzPct val="75000"/>
        <a:buChar char="•"/>
        <a:defRPr sz="1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marL="952500" indent="-238125" algn="l" defTabSz="309563" rtl="0" eaLnBrk="0" fontAlgn="base" hangingPunct="0">
        <a:spcBef>
          <a:spcPts val="2213"/>
        </a:spcBef>
        <a:spcAft>
          <a:spcPct val="0"/>
        </a:spcAft>
        <a:buSzPct val="75000"/>
        <a:buChar char="•"/>
        <a:defRPr sz="1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marL="1190625" indent="-238125" algn="l" defTabSz="309563" rtl="0" eaLnBrk="0" fontAlgn="base" hangingPunct="0">
        <a:spcBef>
          <a:spcPts val="2213"/>
        </a:spcBef>
        <a:spcAft>
          <a:spcPct val="0"/>
        </a:spcAft>
        <a:buSzPct val="75000"/>
        <a:buChar char="•"/>
        <a:defRPr sz="1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marL="1428750" indent="-238125" defTabSz="309245">
        <a:spcBef>
          <a:spcPts val="2215"/>
        </a:spcBef>
        <a:buSzPct val="75000"/>
        <a:buChar char="•"/>
        <a:defRPr sz="1950">
          <a:latin typeface="+mn-lt"/>
          <a:ea typeface="+mn-ea"/>
          <a:cs typeface="+mn-cs"/>
          <a:sym typeface="Helvetica Light"/>
        </a:defRPr>
      </a:lvl6pPr>
      <a:lvl7pPr marL="1666875" indent="-238125" defTabSz="309245">
        <a:spcBef>
          <a:spcPts val="2215"/>
        </a:spcBef>
        <a:buSzPct val="75000"/>
        <a:buChar char="•"/>
        <a:defRPr sz="1950">
          <a:latin typeface="+mn-lt"/>
          <a:ea typeface="+mn-ea"/>
          <a:cs typeface="+mn-cs"/>
          <a:sym typeface="Helvetica Light"/>
        </a:defRPr>
      </a:lvl7pPr>
      <a:lvl8pPr marL="1905000" indent="-238125" defTabSz="309245">
        <a:spcBef>
          <a:spcPts val="2215"/>
        </a:spcBef>
        <a:buSzPct val="75000"/>
        <a:buChar char="•"/>
        <a:defRPr sz="1950">
          <a:latin typeface="+mn-lt"/>
          <a:ea typeface="+mn-ea"/>
          <a:cs typeface="+mn-cs"/>
          <a:sym typeface="Helvetica Light"/>
        </a:defRPr>
      </a:lvl8pPr>
      <a:lvl9pPr marL="2143125" indent="-238125" defTabSz="309245">
        <a:spcBef>
          <a:spcPts val="2215"/>
        </a:spcBef>
        <a:buSzPct val="75000"/>
        <a:buChar char="•"/>
        <a:defRPr sz="1950">
          <a:latin typeface="+mn-lt"/>
          <a:ea typeface="+mn-ea"/>
          <a:cs typeface="+mn-cs"/>
          <a:sym typeface="Helvetica Light"/>
        </a:defRPr>
      </a:lvl9pPr>
    </p:bodyStyle>
    <p:otherStyle>
      <a:lvl1pPr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5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7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90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2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5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7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80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cs1.xxxxxx.xxx.cn/list/download?filename=/etc/passw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1760538" y="1333500"/>
            <a:ext cx="3725862" cy="3001963"/>
          </a:xfrm>
          <a:custGeom>
            <a:avLst/>
            <a:gdLst>
              <a:gd name="connsiteX0" fmla="*/ 0 w 3726180"/>
              <a:gd name="connsiteY0" fmla="*/ 922020 h 3002280"/>
              <a:gd name="connsiteX1" fmla="*/ 2506980 w 3726180"/>
              <a:gd name="connsiteY1" fmla="*/ 3002280 h 3002280"/>
              <a:gd name="connsiteX2" fmla="*/ 3726180 w 3726180"/>
              <a:gd name="connsiteY2" fmla="*/ 0 h 3002280"/>
              <a:gd name="connsiteX3" fmla="*/ 0 w 3726180"/>
              <a:gd name="connsiteY3" fmla="*/ 922020 h 3002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6180" h="3002280">
                <a:moveTo>
                  <a:pt x="0" y="922020"/>
                </a:moveTo>
                <a:lnTo>
                  <a:pt x="2506980" y="3002280"/>
                </a:lnTo>
                <a:lnTo>
                  <a:pt x="3726180" y="0"/>
                </a:lnTo>
                <a:lnTo>
                  <a:pt x="0" y="922020"/>
                </a:lnTo>
                <a:close/>
              </a:path>
            </a:pathLst>
          </a:custGeom>
          <a:noFill/>
          <a:ln w="3175" cap="flat">
            <a:solidFill>
              <a:schemeClr val="bg1">
                <a:alpha val="35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algn="ctr"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Shape 68"/>
          <p:cNvSpPr>
            <a:spLocks noChangeArrowheads="1"/>
          </p:cNvSpPr>
          <p:nvPr/>
        </p:nvSpPr>
        <p:spPr bwMode="auto">
          <a:xfrm rot="-602481">
            <a:off x="-11113" y="-1084263"/>
            <a:ext cx="7404101" cy="5484813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10800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noFill/>
          <a:ln w="3175">
            <a:solidFill>
              <a:srgbClr val="FFFFFF">
                <a:alpha val="32941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63" name="Shape 68"/>
          <p:cNvSpPr>
            <a:spLocks noChangeArrowheads="1"/>
          </p:cNvSpPr>
          <p:nvPr/>
        </p:nvSpPr>
        <p:spPr bwMode="auto">
          <a:xfrm rot="-602481">
            <a:off x="-388938" y="-1430338"/>
            <a:ext cx="8102601" cy="6003926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10800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noFill/>
          <a:ln w="3175">
            <a:solidFill>
              <a:srgbClr val="FFFFFF">
                <a:alpha val="20000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64" name="Shape 68"/>
          <p:cNvSpPr>
            <a:spLocks noChangeArrowheads="1"/>
          </p:cNvSpPr>
          <p:nvPr/>
        </p:nvSpPr>
        <p:spPr bwMode="auto">
          <a:xfrm rot="-602481">
            <a:off x="-1101725" y="-2052638"/>
            <a:ext cx="9475788" cy="7019926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10800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noFill/>
          <a:ln w="3175">
            <a:solidFill>
              <a:srgbClr val="FFFFFF">
                <a:alpha val="7059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0" name="Shape 75"/>
          <p:cNvSpPr>
            <a:spLocks noChangeArrowheads="1"/>
          </p:cNvSpPr>
          <p:nvPr/>
        </p:nvSpPr>
        <p:spPr bwMode="auto">
          <a:xfrm>
            <a:off x="1139825" y="1476375"/>
            <a:ext cx="6953249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헤드라인A"/>
                <a:sym typeface="헤드라인A"/>
              </a:rPr>
              <a:t>云安全时代下的新一轮斗智斗勇</a:t>
            </a:r>
            <a:endParaRPr lang="zh-CN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헤드라인A"/>
              <a:sym typeface="헤드라인A"/>
            </a:endParaRPr>
          </a:p>
        </p:txBody>
      </p:sp>
      <p:sp>
        <p:nvSpPr>
          <p:cNvPr id="4" name="任意多边形 3"/>
          <p:cNvSpPr/>
          <p:nvPr/>
        </p:nvSpPr>
        <p:spPr>
          <a:xfrm flipV="1">
            <a:off x="1139824" y="1919572"/>
            <a:ext cx="6369013" cy="46037"/>
          </a:xfrm>
          <a:custGeom>
            <a:avLst/>
            <a:gdLst>
              <a:gd name="connsiteX0" fmla="*/ 0 w 4404360"/>
              <a:gd name="connsiteY0" fmla="*/ 0 h 0"/>
              <a:gd name="connsiteX1" fmla="*/ 4404360 w 440436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4360">
                <a:moveTo>
                  <a:pt x="0" y="0"/>
                </a:moveTo>
                <a:lnTo>
                  <a:pt x="4404360" y="0"/>
                </a:lnTo>
              </a:path>
            </a:pathLst>
          </a:custGeom>
          <a:noFill/>
          <a:ln w="28575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9" tIns="45719" rIns="91439" bIns="45719" spcCol="38100"/>
          <a:lstStyle/>
          <a:p>
            <a:pPr defTabSz="9144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464175" y="1309688"/>
            <a:ext cx="60325" cy="60325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algn="ctr"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722438" y="2230438"/>
            <a:ext cx="60325" cy="61912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algn="ctr"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235450" y="4298950"/>
            <a:ext cx="61913" cy="60325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algn="ctr"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14950" y="2305212"/>
            <a:ext cx="2619375" cy="7181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繁星科技</a:t>
            </a:r>
            <a:r>
              <a:rPr kumimoji="0" lang="en-US" altLang="zh-CN" sz="20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CSO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王骕</a:t>
            </a:r>
            <a:endParaRPr kumimoji="0" lang="zh-CN" altLang="en-US" sz="2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+mn-cs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5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5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5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8" grpId="0" animBg="1"/>
      <p:bldP spid="44" grpId="0" animBg="1"/>
      <p:bldP spid="4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98"/>
          <p:cNvSpPr>
            <a:spLocks noChangeArrowheads="1"/>
          </p:cNvSpPr>
          <p:nvPr/>
        </p:nvSpPr>
        <p:spPr bwMode="auto">
          <a:xfrm>
            <a:off x="619070" y="815276"/>
            <a:ext cx="3326676" cy="3210472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0" name="Shape 101"/>
          <p:cNvSpPr>
            <a:spLocks noChangeArrowheads="1"/>
          </p:cNvSpPr>
          <p:nvPr/>
        </p:nvSpPr>
        <p:spPr bwMode="auto">
          <a:xfrm rot="18871351" flipH="1">
            <a:off x="7308850" y="688976"/>
            <a:ext cx="987425" cy="190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1" name="Shape 102"/>
          <p:cNvSpPr>
            <a:spLocks noChangeArrowheads="1"/>
          </p:cNvSpPr>
          <p:nvPr/>
        </p:nvSpPr>
        <p:spPr bwMode="auto">
          <a:xfrm rot="18871351" flipH="1">
            <a:off x="7294563" y="1192213"/>
            <a:ext cx="647700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2" name="Shape 103"/>
          <p:cNvSpPr>
            <a:spLocks noChangeArrowheads="1"/>
          </p:cNvSpPr>
          <p:nvPr/>
        </p:nvSpPr>
        <p:spPr bwMode="auto">
          <a:xfrm rot="18871351" flipH="1">
            <a:off x="5456237" y="892176"/>
            <a:ext cx="625475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3" name="Shape 104"/>
          <p:cNvSpPr>
            <a:spLocks noChangeArrowheads="1"/>
          </p:cNvSpPr>
          <p:nvPr/>
        </p:nvSpPr>
        <p:spPr bwMode="auto">
          <a:xfrm rot="18871351" flipH="1">
            <a:off x="6677025" y="2354263"/>
            <a:ext cx="1065213" cy="20637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30" name="Shape 101"/>
          <p:cNvSpPr>
            <a:spLocks noChangeArrowheads="1"/>
          </p:cNvSpPr>
          <p:nvPr/>
        </p:nvSpPr>
        <p:spPr bwMode="auto">
          <a:xfrm rot="18871351" flipH="1">
            <a:off x="2300288" y="3560763"/>
            <a:ext cx="990600" cy="190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31" name="Shape 102"/>
          <p:cNvSpPr>
            <a:spLocks noChangeArrowheads="1"/>
          </p:cNvSpPr>
          <p:nvPr/>
        </p:nvSpPr>
        <p:spPr bwMode="auto">
          <a:xfrm rot="18871351" flipH="1">
            <a:off x="2290763" y="4064000"/>
            <a:ext cx="647700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32" name="Shape 103"/>
          <p:cNvSpPr>
            <a:spLocks noChangeArrowheads="1"/>
          </p:cNvSpPr>
          <p:nvPr/>
        </p:nvSpPr>
        <p:spPr bwMode="auto">
          <a:xfrm rot="18871351" flipH="1">
            <a:off x="452437" y="3763963"/>
            <a:ext cx="625475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95588" y="2250362"/>
            <a:ext cx="1799607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01384" y="1895978"/>
            <a:ext cx="839096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4529" y="1138110"/>
            <a:ext cx="2655758" cy="25648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总的来说，</a:t>
            </a:r>
            <a:endParaRPr kumimoji="0" lang="en-US" altLang="zh-CN" sz="32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+mn-cs"/>
              <a:sym typeface="Helvetica Light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C++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先天适合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云时代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更快、更强的环境挑战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9099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30" grpId="0" animBg="1"/>
      <p:bldP spid="31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2000250" y="257176"/>
            <a:ext cx="6326187" cy="4864100"/>
          </a:xfrm>
          <a:custGeom>
            <a:avLst/>
            <a:gdLst>
              <a:gd name="connsiteX0" fmla="*/ 0 w 3726180"/>
              <a:gd name="connsiteY0" fmla="*/ 922020 h 3002280"/>
              <a:gd name="connsiteX1" fmla="*/ 2506980 w 3726180"/>
              <a:gd name="connsiteY1" fmla="*/ 3002280 h 3002280"/>
              <a:gd name="connsiteX2" fmla="*/ 3726180 w 3726180"/>
              <a:gd name="connsiteY2" fmla="*/ 0 h 3002280"/>
              <a:gd name="connsiteX3" fmla="*/ 0 w 3726180"/>
              <a:gd name="connsiteY3" fmla="*/ 922020 h 3002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6180" h="3002280">
                <a:moveTo>
                  <a:pt x="0" y="922020"/>
                </a:moveTo>
                <a:lnTo>
                  <a:pt x="2506980" y="3002280"/>
                </a:lnTo>
                <a:lnTo>
                  <a:pt x="3726180" y="0"/>
                </a:lnTo>
                <a:lnTo>
                  <a:pt x="0" y="922020"/>
                </a:lnTo>
                <a:close/>
              </a:path>
            </a:pathLst>
          </a:custGeom>
          <a:noFill/>
          <a:ln w="3175" cap="flat">
            <a:solidFill>
              <a:schemeClr val="bg1">
                <a:alpha val="35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50800" tIns="50800" rIns="50800" bIns="50800" spcCol="38100" anchor="ctr">
            <a:spAutoFit/>
          </a:bodyPr>
          <a:lstStyle/>
          <a:p>
            <a:pPr algn="ctr"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4" name="Shape 68"/>
          <p:cNvSpPr>
            <a:spLocks noChangeArrowheads="1"/>
          </p:cNvSpPr>
          <p:nvPr/>
        </p:nvSpPr>
        <p:spPr bwMode="auto">
          <a:xfrm rot="-602481">
            <a:off x="-1101725" y="-2052638"/>
            <a:ext cx="9475788" cy="7019926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10800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noFill/>
          <a:ln w="3175">
            <a:solidFill>
              <a:srgbClr val="FFFFFF">
                <a:alpha val="7059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0" name="Shape 75"/>
          <p:cNvSpPr>
            <a:spLocks noChangeArrowheads="1"/>
          </p:cNvSpPr>
          <p:nvPr/>
        </p:nvSpPr>
        <p:spPr bwMode="auto">
          <a:xfrm>
            <a:off x="939800" y="865124"/>
            <a:ext cx="736600" cy="2363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48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套</a:t>
            </a:r>
            <a:endParaRPr lang="en-US" altLang="zh-CN" sz="4800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48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路</a:t>
            </a:r>
            <a:endParaRPr lang="en-US" altLang="zh-CN" sz="4800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48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速</a:t>
            </a:r>
            <a:endParaRPr lang="en-US" altLang="zh-CN" sz="4800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48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成</a:t>
            </a:r>
            <a:endParaRPr lang="zh-CN" altLang="zh-CN" sz="480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  <a:cs typeface="헤드라인A"/>
              <a:sym typeface="헤드라인A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990724" y="1711347"/>
            <a:ext cx="60325" cy="61912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algn="ctr"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324350" y="1314450"/>
            <a:ext cx="2823366" cy="226218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38125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476250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714375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952500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190625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1428750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6pPr>
            <a:lvl7pPr marL="1666875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7pPr>
            <a:lvl8pPr marL="1905000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8pPr>
            <a:lvl9pPr marL="2143125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libcurl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是一款跨平台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网络库，使用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libcurl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很好的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爬虫编写、逻辑处理、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呈现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288336" y="252413"/>
            <a:ext cx="60325" cy="60325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algn="ctr"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232525" y="5086988"/>
            <a:ext cx="45719" cy="45719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50800" tIns="50800" rIns="50800" bIns="50800" spcCol="38100" anchor="ctr">
            <a:spAutoFit/>
          </a:bodyPr>
          <a:lstStyle/>
          <a:p>
            <a:pPr algn="ctr"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77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1"/>
          <p:cNvSpPr>
            <a:spLocks noChangeArrowheads="1"/>
          </p:cNvSpPr>
          <p:nvPr/>
        </p:nvSpPr>
        <p:spPr bwMode="auto">
          <a:xfrm>
            <a:off x="5786438" y="1106350"/>
            <a:ext cx="195262" cy="177321"/>
          </a:xfrm>
          <a:custGeom>
            <a:avLst/>
            <a:gdLst>
              <a:gd name="T0" fmla="*/ 120650 w 19679"/>
              <a:gd name="T1" fmla="*/ 119856 h 19679"/>
              <a:gd name="T2" fmla="*/ 120650 w 19679"/>
              <a:gd name="T3" fmla="*/ 119856 h 19679"/>
              <a:gd name="T4" fmla="*/ 120650 w 19679"/>
              <a:gd name="T5" fmla="*/ 119856 h 19679"/>
              <a:gd name="T6" fmla="*/ 120650 w 19679"/>
              <a:gd name="T7" fmla="*/ 119856 h 19679"/>
              <a:gd name="T8" fmla="*/ 0 60000 65536"/>
              <a:gd name="T9" fmla="*/ 5400000 60000 65536"/>
              <a:gd name="T10" fmla="*/ 10800000 60000 65536"/>
              <a:gd name="T11" fmla="*/ 1620000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en-US" altLang="zh-CN" sz="5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" name="TextBox 42" descr="6A3013BADB884660B194CAD3FEF2932C# #TextBox 42"/>
          <p:cNvSpPr txBox="1">
            <a:spLocks noChangeArrowheads="1"/>
          </p:cNvSpPr>
          <p:nvPr/>
        </p:nvSpPr>
        <p:spPr bwMode="auto">
          <a:xfrm>
            <a:off x="6186869" y="1117325"/>
            <a:ext cx="16882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function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975" y="88240"/>
            <a:ext cx="2609850" cy="108747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为什么选择</a:t>
            </a:r>
            <a:endParaRPr lang="en-US" altLang="zh-CN" sz="3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en-US" altLang="zh-CN" sz="32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libcurl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？</a:t>
            </a:r>
            <a:endParaRPr kumimoji="0" lang="zh-CN" altLang="en-US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+mn-cs"/>
              <a:sym typeface="Helvetica Light"/>
            </a:endParaRPr>
          </a:p>
        </p:txBody>
      </p:sp>
      <p:sp>
        <p:nvSpPr>
          <p:cNvPr id="6" name="TextBox 42" descr="6A3013BADB884660B194CAD3FEF2932C# #TextBox 42"/>
          <p:cNvSpPr txBox="1">
            <a:spLocks noChangeArrowheads="1"/>
          </p:cNvSpPr>
          <p:nvPr/>
        </p:nvSpPr>
        <p:spPr bwMode="auto">
          <a:xfrm>
            <a:off x="4058444" y="2286298"/>
            <a:ext cx="29725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；字符串处理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42" descr="6A3013BADB884660B194CAD3FEF2932C# #TextBox 42"/>
          <p:cNvSpPr txBox="1">
            <a:spLocks noChangeArrowheads="1"/>
          </p:cNvSpPr>
          <p:nvPr/>
        </p:nvSpPr>
        <p:spPr bwMode="auto">
          <a:xfrm>
            <a:off x="2911502" y="3025156"/>
            <a:ext cx="297256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跨平台、较轻型、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内核推荐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Shape 81"/>
          <p:cNvSpPr>
            <a:spLocks noChangeArrowheads="1"/>
          </p:cNvSpPr>
          <p:nvPr/>
        </p:nvSpPr>
        <p:spPr bwMode="auto">
          <a:xfrm>
            <a:off x="3960813" y="2168914"/>
            <a:ext cx="195262" cy="177321"/>
          </a:xfrm>
          <a:custGeom>
            <a:avLst/>
            <a:gdLst>
              <a:gd name="T0" fmla="*/ 120650 w 19679"/>
              <a:gd name="T1" fmla="*/ 119856 h 19679"/>
              <a:gd name="T2" fmla="*/ 120650 w 19679"/>
              <a:gd name="T3" fmla="*/ 119856 h 19679"/>
              <a:gd name="T4" fmla="*/ 120650 w 19679"/>
              <a:gd name="T5" fmla="*/ 119856 h 19679"/>
              <a:gd name="T6" fmla="*/ 120650 w 19679"/>
              <a:gd name="T7" fmla="*/ 119856 h 19679"/>
              <a:gd name="T8" fmla="*/ 0 60000 65536"/>
              <a:gd name="T9" fmla="*/ 5400000 60000 65536"/>
              <a:gd name="T10" fmla="*/ 10800000 60000 65536"/>
              <a:gd name="T11" fmla="*/ 1620000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en-US" altLang="zh-CN" sz="5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" name="Shape 81"/>
          <p:cNvSpPr>
            <a:spLocks noChangeArrowheads="1"/>
          </p:cNvSpPr>
          <p:nvPr/>
        </p:nvSpPr>
        <p:spPr bwMode="auto">
          <a:xfrm>
            <a:off x="2831307" y="2998171"/>
            <a:ext cx="195262" cy="177321"/>
          </a:xfrm>
          <a:custGeom>
            <a:avLst/>
            <a:gdLst>
              <a:gd name="T0" fmla="*/ 120650 w 19679"/>
              <a:gd name="T1" fmla="*/ 119856 h 19679"/>
              <a:gd name="T2" fmla="*/ 120650 w 19679"/>
              <a:gd name="T3" fmla="*/ 119856 h 19679"/>
              <a:gd name="T4" fmla="*/ 120650 w 19679"/>
              <a:gd name="T5" fmla="*/ 119856 h 19679"/>
              <a:gd name="T6" fmla="*/ 120650 w 19679"/>
              <a:gd name="T7" fmla="*/ 119856 h 19679"/>
              <a:gd name="T8" fmla="*/ 0 60000 65536"/>
              <a:gd name="T9" fmla="*/ 5400000 60000 65536"/>
              <a:gd name="T10" fmla="*/ 10800000 60000 65536"/>
              <a:gd name="T11" fmla="*/ 1620000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en-US" altLang="zh-CN" sz="5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Shape 81"/>
          <p:cNvSpPr>
            <a:spLocks noChangeArrowheads="1"/>
          </p:cNvSpPr>
          <p:nvPr/>
        </p:nvSpPr>
        <p:spPr bwMode="auto">
          <a:xfrm>
            <a:off x="1563279" y="4084034"/>
            <a:ext cx="195262" cy="177321"/>
          </a:xfrm>
          <a:custGeom>
            <a:avLst/>
            <a:gdLst>
              <a:gd name="T0" fmla="*/ 120650 w 19679"/>
              <a:gd name="T1" fmla="*/ 119856 h 19679"/>
              <a:gd name="T2" fmla="*/ 120650 w 19679"/>
              <a:gd name="T3" fmla="*/ 119856 h 19679"/>
              <a:gd name="T4" fmla="*/ 120650 w 19679"/>
              <a:gd name="T5" fmla="*/ 119856 h 19679"/>
              <a:gd name="T6" fmla="*/ 120650 w 19679"/>
              <a:gd name="T7" fmla="*/ 119856 h 19679"/>
              <a:gd name="T8" fmla="*/ 0 60000 65536"/>
              <a:gd name="T9" fmla="*/ 5400000 60000 65536"/>
              <a:gd name="T10" fmla="*/ 10800000 60000 65536"/>
              <a:gd name="T11" fmla="*/ 1620000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en-US" altLang="zh-CN" sz="5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" name="TextBox 42" descr="6A3013BADB884660B194CAD3FEF2932C# #TextBox 42"/>
          <p:cNvSpPr txBox="1">
            <a:spLocks noChangeArrowheads="1"/>
          </p:cNvSpPr>
          <p:nvPr/>
        </p:nvSpPr>
        <p:spPr bwMode="auto">
          <a:xfrm>
            <a:off x="1860934" y="4084034"/>
            <a:ext cx="26884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多种接口、模型，可根据需求进行优化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9993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1738313" y="1370013"/>
            <a:ext cx="3725862" cy="3001963"/>
          </a:xfrm>
          <a:custGeom>
            <a:avLst/>
            <a:gdLst>
              <a:gd name="connsiteX0" fmla="*/ 0 w 3726180"/>
              <a:gd name="connsiteY0" fmla="*/ 922020 h 3002280"/>
              <a:gd name="connsiteX1" fmla="*/ 2506980 w 3726180"/>
              <a:gd name="connsiteY1" fmla="*/ 3002280 h 3002280"/>
              <a:gd name="connsiteX2" fmla="*/ 3726180 w 3726180"/>
              <a:gd name="connsiteY2" fmla="*/ 0 h 3002280"/>
              <a:gd name="connsiteX3" fmla="*/ 0 w 3726180"/>
              <a:gd name="connsiteY3" fmla="*/ 922020 h 3002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6180" h="3002280">
                <a:moveTo>
                  <a:pt x="0" y="922020"/>
                </a:moveTo>
                <a:lnTo>
                  <a:pt x="2506980" y="3002280"/>
                </a:lnTo>
                <a:lnTo>
                  <a:pt x="3726180" y="0"/>
                </a:lnTo>
                <a:lnTo>
                  <a:pt x="0" y="922020"/>
                </a:lnTo>
                <a:close/>
              </a:path>
            </a:pathLst>
          </a:custGeom>
          <a:noFill/>
          <a:ln w="3175" cap="flat">
            <a:solidFill>
              <a:schemeClr val="bg1">
                <a:alpha val="35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algn="ctr"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Shape 75"/>
          <p:cNvSpPr>
            <a:spLocks noChangeArrowheads="1"/>
          </p:cNvSpPr>
          <p:nvPr/>
        </p:nvSpPr>
        <p:spPr bwMode="auto">
          <a:xfrm>
            <a:off x="987363" y="174700"/>
            <a:ext cx="6953249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爬虫编写</a:t>
            </a:r>
            <a:endParaRPr lang="zh-CN" altLang="zh-CN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헤드라인A"/>
              <a:sym typeface="헤드라인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464175" y="1309688"/>
            <a:ext cx="60325" cy="60325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algn="ctr"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722438" y="2230438"/>
            <a:ext cx="60325" cy="61912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algn="ctr"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235450" y="4298950"/>
            <a:ext cx="61913" cy="60325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algn="ctr"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260259" y="617898"/>
            <a:ext cx="8280920" cy="5517232"/>
          </a:xfrm>
          <a:prstGeom prst="rect">
            <a:avLst/>
          </a:prstGeom>
        </p:spPr>
        <p:txBody>
          <a:bodyPr>
            <a:normAutofit/>
          </a:bodyPr>
          <a:lstStyle>
            <a:lvl1pPr marL="238125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476250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714375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952500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190625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1428750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6pPr>
            <a:lvl7pPr marL="1666875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7pPr>
            <a:lvl8pPr marL="1905000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8pPr>
            <a:lvl9pPr marL="2143125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>
              <a:buFontTx/>
              <a:buNone/>
            </a:pP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Tx/>
              <a:buNone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导入所需库和文件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Tx/>
              <a:buNone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</a:t>
            </a:r>
          </a:p>
          <a:p>
            <a:pPr marL="0" indent="0">
              <a:buNone/>
            </a:pP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Tx/>
              <a:buNone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编写核心代码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073" y="916648"/>
            <a:ext cx="3023556" cy="122647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072" y="2638183"/>
            <a:ext cx="4934253" cy="147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2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75"/>
          <p:cNvSpPr>
            <a:spLocks noChangeArrowheads="1"/>
          </p:cNvSpPr>
          <p:nvPr/>
        </p:nvSpPr>
        <p:spPr bwMode="auto">
          <a:xfrm>
            <a:off x="987363" y="174700"/>
            <a:ext cx="6953249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套路总结</a:t>
            </a:r>
            <a:endParaRPr lang="zh-CN" altLang="zh-CN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헤드라인A"/>
              <a:sym typeface="헤드라인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464175" y="1309688"/>
            <a:ext cx="60325" cy="60325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algn="ctr"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63" y="966129"/>
            <a:ext cx="7153791" cy="121099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04363" y="2601791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而主要的逻辑代码，就加在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1.curl_global_init()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之前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2.curl_easy_perform()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curl_easy_clanup()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函数之间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97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07504" y="188640"/>
            <a:ext cx="8640960" cy="108012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309563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algn="ctr" defTabSz="309563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algn="ctr" defTabSz="309563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algn="ctr" defTabSz="309563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algn="ctr" defTabSz="309563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indent="428625" algn="ctr" defTabSz="309245">
              <a:defRPr sz="4200">
                <a:latin typeface="+mn-lt"/>
                <a:ea typeface="+mn-ea"/>
                <a:cs typeface="+mn-cs"/>
                <a:sym typeface="Helvetica Light"/>
              </a:defRPr>
            </a:lvl6pPr>
            <a:lvl7pPr indent="514350" algn="ctr" defTabSz="309245">
              <a:defRPr sz="4200">
                <a:latin typeface="+mn-lt"/>
                <a:ea typeface="+mn-ea"/>
                <a:cs typeface="+mn-cs"/>
                <a:sym typeface="Helvetica Light"/>
              </a:defRPr>
            </a:lvl7pPr>
            <a:lvl8pPr indent="600075" algn="ctr" defTabSz="309245">
              <a:defRPr sz="4200">
                <a:latin typeface="+mn-lt"/>
                <a:ea typeface="+mn-ea"/>
                <a:cs typeface="+mn-cs"/>
                <a:sym typeface="Helvetica Light"/>
              </a:defRPr>
            </a:lvl8pPr>
            <a:lvl9pPr indent="685800" algn="ctr" defTabSz="309245">
              <a:defRPr sz="4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套路运用：任意文件下载漏洞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13184" y="976258"/>
            <a:ext cx="7970204" cy="3983018"/>
          </a:xfrm>
          <a:prstGeom prst="rect">
            <a:avLst/>
          </a:prstGeom>
        </p:spPr>
        <p:txBody>
          <a:bodyPr>
            <a:normAutofit/>
          </a:bodyPr>
          <a:lstStyle>
            <a:lvl1pPr marL="238125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476250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714375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952500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190625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1428750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6pPr>
            <a:lvl7pPr marL="1666875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7pPr>
            <a:lvl8pPr marL="1905000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8pPr>
            <a:lvl9pPr marL="2143125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>
              <a:buFontTx/>
              <a:buNone/>
            </a:pP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Tx/>
              <a:buNone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目标：代码实现自动回溯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../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etc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passwd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文件，自动下载保存后，分析是否有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字符串，如果有继续回溯；如果没有，则下载到了正确的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etc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passwd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Tx/>
              <a:buNone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核心代码：</a:t>
            </a: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Tx/>
              <a:buNone/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设置变量分别调用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curl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以及文件指针</a:t>
            </a: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Tx/>
              <a:buNone/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CURL *curl;</a:t>
            </a:r>
          </a:p>
          <a:p>
            <a:pPr marL="0" indent="0">
              <a:buFontTx/>
              <a:buNone/>
            </a:pP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1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CURLcode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res;</a:t>
            </a:r>
          </a:p>
          <a:p>
            <a:pPr marL="0" indent="0">
              <a:buFontTx/>
              <a:buNone/>
            </a:pP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FILE *</a:t>
            </a:r>
            <a:r>
              <a:rPr lang="en-US" altLang="zh-CN" sz="11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fp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0" indent="0">
              <a:buFontTx/>
              <a:buNone/>
            </a:pP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Tx/>
              <a:buNone/>
            </a:pP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Tx/>
              <a:buNone/>
            </a:pP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9946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395536" y="260648"/>
            <a:ext cx="8229600" cy="4525963"/>
          </a:xfrm>
          <a:prstGeom prst="rect">
            <a:avLst/>
          </a:prstGeom>
        </p:spPr>
        <p:txBody>
          <a:bodyPr/>
          <a:lstStyle>
            <a:lvl1pPr marL="238125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476250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714375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952500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190625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1428750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6pPr>
            <a:lvl7pPr marL="1666875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7pPr>
            <a:lvl8pPr marL="1905000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8pPr>
            <a:lvl9pPr marL="2143125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构造漏洞检测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URL</a:t>
            </a:r>
          </a:p>
          <a:p>
            <a:pPr marL="0" indent="0">
              <a:buFontTx/>
              <a:buNone/>
            </a:pPr>
            <a:r>
              <a:rPr lang="nb-NO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nb-NO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for(int j = 1; j &lt;= i; j++)</a:t>
            </a:r>
          </a:p>
          <a:p>
            <a:pPr marL="0" indent="0">
              <a:buFontTx/>
              <a:buNone/>
            </a:pP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strcat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(temp, “/..");</a:t>
            </a:r>
          </a:p>
          <a:p>
            <a:pPr marL="0" indent="0">
              <a:buFontTx/>
              <a:buNone/>
            </a:pP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strcat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,"/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etc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passwd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");</a:t>
            </a:r>
          </a:p>
          <a:p>
            <a:pPr marL="0" indent="0">
              <a:buFontTx/>
              <a:buNone/>
            </a:pP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Tx/>
              <a:buNone/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curl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参数，并将成功时下载的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passwd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文件内容保存，指向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fp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指针；</a:t>
            </a: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Tx/>
              <a:buNone/>
            </a:pP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27" y="3105224"/>
            <a:ext cx="6601746" cy="1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399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395536" y="332656"/>
            <a:ext cx="8229600" cy="4525963"/>
          </a:xfrm>
          <a:prstGeom prst="rect">
            <a:avLst/>
          </a:prstGeom>
        </p:spPr>
        <p:txBody>
          <a:bodyPr/>
          <a:lstStyle>
            <a:lvl1pPr marL="238125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476250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714375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952500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190625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1428750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6pPr>
            <a:lvl7pPr marL="1666875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7pPr>
            <a:lvl8pPr marL="1905000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8pPr>
            <a:lvl9pPr marL="2143125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由下载内容中是否有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字符串，判断是否执行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成功</a:t>
            </a:r>
            <a:endParaRPr lang="en-US" altLang="zh-CN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if ((res=</a:t>
            </a: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T.find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(“&lt;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&gt;")) 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== string::</a:t>
            </a: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npos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400050" lvl="1" indent="0">
              <a:buNone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………</a:t>
            </a:r>
          </a:p>
          <a:p>
            <a:pPr marL="238125" lvl="1" indent="0">
              <a:buNone/>
            </a:pP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curl_easy_cleanup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(curl);</a:t>
            </a:r>
          </a:p>
          <a:p>
            <a:pPr marL="238125" lvl="1" indent="0">
              <a:buNone/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fclose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fp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00050" lvl="1" indent="0">
              <a:buFontTx/>
              <a:buNone/>
            </a:pPr>
            <a:endParaRPr lang="en-US" altLang="zh-CN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00050" lvl="1" indent="0">
              <a:buFontTx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至此，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编写的一款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基本完成了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Tx/>
              <a:buNone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21330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8"/>
          <p:cNvSpPr>
            <a:spLocks noChangeArrowheads="1"/>
          </p:cNvSpPr>
          <p:nvPr/>
        </p:nvSpPr>
        <p:spPr bwMode="auto">
          <a:xfrm rot="-602481">
            <a:off x="-1101725" y="-2052638"/>
            <a:ext cx="9475788" cy="7019926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10800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noFill/>
          <a:ln w="3175">
            <a:solidFill>
              <a:srgbClr val="FFFFFF">
                <a:alpha val="7059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0" name="Shape 75"/>
          <p:cNvSpPr>
            <a:spLocks noChangeArrowheads="1"/>
          </p:cNvSpPr>
          <p:nvPr/>
        </p:nvSpPr>
        <p:spPr bwMode="auto">
          <a:xfrm>
            <a:off x="689937" y="540742"/>
            <a:ext cx="7614899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헤드라인A"/>
                <a:sym typeface="헤드라인A"/>
              </a:rPr>
              <a:t>案例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헤드라인A"/>
                <a:sym typeface="헤드라인A"/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헤드라인A"/>
                <a:sym typeface="헤드라인A"/>
              </a:rPr>
              <a:t>：企业向云迁移造成的信息集中安全隐患</a:t>
            </a:r>
            <a:endParaRPr lang="zh-CN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헤드라인A"/>
              <a:sym typeface="헤드라인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464175" y="1309688"/>
            <a:ext cx="60325" cy="60325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algn="ctr"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722438" y="2230438"/>
            <a:ext cx="60325" cy="61912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algn="ctr"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235450" y="4298950"/>
            <a:ext cx="61913" cy="60325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algn="ctr"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78174" y="1062974"/>
            <a:ext cx="8038427" cy="4246264"/>
          </a:xfrm>
          <a:prstGeom prst="rect">
            <a:avLst/>
          </a:prstGeom>
        </p:spPr>
        <p:txBody>
          <a:bodyPr>
            <a:normAutofit/>
          </a:bodyPr>
          <a:lstStyle>
            <a:lvl1pPr marL="238125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476250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714375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952500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190625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1428750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6pPr>
            <a:lvl7pPr marL="1666875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7pPr>
            <a:lvl8pPr marL="1905000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8pPr>
            <a:lvl9pPr marL="2143125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endParaRPr lang="en-US" altLang="zh-CN" sz="1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在一次渗透测试中，朋友公司原本陆续、分散登录到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VPS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上的外网网站集合，统一迁移到了合作伙伴的云端，合作伙伴为其提供了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一份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外网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段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列表，用以存放各类系统</a:t>
            </a:r>
            <a:endParaRPr lang="en-US" altLang="zh-CN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391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9" y="1234486"/>
            <a:ext cx="6248401" cy="15182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2449" y="390558"/>
            <a:ext cx="8105776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我们在一个服务器中找到了这样的内部工作信息泄露，后来查看了更多数据，我们推测这是企业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OA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系统存放短消息附带的图片的服务器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+mn-cs"/>
              <a:sym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2449" y="2880546"/>
            <a:ext cx="8382002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很幸运的，我们找到了这样的一份数据；但不幸的是，因为有了更多的新</a:t>
            </a:r>
            <a:r>
              <a:rPr kumimoji="0" lang="en-US" altLang="zh-CN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IP</a:t>
            </a: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地址，原本的域名已经不再使用了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+mn-cs"/>
              <a:sym typeface="Helvetica Ligh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" y="3687111"/>
            <a:ext cx="38100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200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>
            <a:spLocks noChangeArrowheads="1"/>
          </p:cNvSpPr>
          <p:nvPr/>
        </p:nvSpPr>
        <p:spPr bwMode="auto">
          <a:xfrm>
            <a:off x="7938" y="1989138"/>
            <a:ext cx="9144000" cy="1384300"/>
          </a:xfrm>
          <a:custGeom>
            <a:avLst/>
            <a:gdLst>
              <a:gd name="T0" fmla="*/ 0 w 21600"/>
              <a:gd name="T1" fmla="*/ 12939 h 17288"/>
              <a:gd name="T2" fmla="*/ 3897 w 21600"/>
              <a:gd name="T3" fmla="*/ 9205 h 17288"/>
              <a:gd name="T4" fmla="*/ 7480 w 21600"/>
              <a:gd name="T5" fmla="*/ 14660 h 17288"/>
              <a:gd name="T6" fmla="*/ 11638 w 21600"/>
              <a:gd name="T7" fmla="*/ 2599 h 17288"/>
              <a:gd name="T8" fmla="*/ 13709 w 21600"/>
              <a:gd name="T9" fmla="*/ 17096 h 17288"/>
              <a:gd name="T10" fmla="*/ 17807 w 21600"/>
              <a:gd name="T11" fmla="*/ 3791 h 17288"/>
              <a:gd name="T12" fmla="*/ 19068 w 21600"/>
              <a:gd name="T13" fmla="*/ 9678 h 17288"/>
              <a:gd name="T14" fmla="*/ 20458 w 21600"/>
              <a:gd name="T15" fmla="*/ 9113 h 17288"/>
              <a:gd name="T16" fmla="*/ 21600 w 21600"/>
              <a:gd name="T17" fmla="*/ 0 h 17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00" h="17288">
                <a:moveTo>
                  <a:pt x="0" y="12939"/>
                </a:moveTo>
                <a:cubicBezTo>
                  <a:pt x="1089" y="8216"/>
                  <a:pt x="2563" y="6804"/>
                  <a:pt x="3897" y="9205"/>
                </a:cubicBezTo>
                <a:cubicBezTo>
                  <a:pt x="5112" y="11392"/>
                  <a:pt x="6229" y="16656"/>
                  <a:pt x="7480" y="14660"/>
                </a:cubicBezTo>
                <a:cubicBezTo>
                  <a:pt x="9037" y="12176"/>
                  <a:pt x="9897" y="-2172"/>
                  <a:pt x="11638" y="2599"/>
                </a:cubicBezTo>
                <a:cubicBezTo>
                  <a:pt x="12705" y="5524"/>
                  <a:pt x="12457" y="15457"/>
                  <a:pt x="13709" y="17096"/>
                </a:cubicBezTo>
                <a:cubicBezTo>
                  <a:pt x="15491" y="19428"/>
                  <a:pt x="15897" y="-344"/>
                  <a:pt x="17807" y="3791"/>
                </a:cubicBezTo>
                <a:cubicBezTo>
                  <a:pt x="18339" y="4944"/>
                  <a:pt x="18559" y="8299"/>
                  <a:pt x="19068" y="9678"/>
                </a:cubicBezTo>
                <a:cubicBezTo>
                  <a:pt x="19513" y="10887"/>
                  <a:pt x="20030" y="10385"/>
                  <a:pt x="20458" y="9113"/>
                </a:cubicBezTo>
                <a:cubicBezTo>
                  <a:pt x="21077" y="7278"/>
                  <a:pt x="21518" y="4004"/>
                  <a:pt x="21600" y="0"/>
                </a:cubicBezTo>
              </a:path>
            </a:pathLst>
          </a:custGeom>
          <a:noFill/>
          <a:ln w="3175">
            <a:solidFill>
              <a:srgbClr val="FFFFFF">
                <a:alpha val="45882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63563" y="2354263"/>
            <a:ext cx="655638" cy="655637"/>
            <a:chOff x="564337" y="2354373"/>
            <a:chExt cx="655454" cy="655454"/>
          </a:xfrm>
        </p:grpSpPr>
        <p:sp>
          <p:nvSpPr>
            <p:cNvPr id="30723" name="Shape 462"/>
            <p:cNvSpPr>
              <a:spLocks noChangeArrowheads="1"/>
            </p:cNvSpPr>
            <p:nvPr/>
          </p:nvSpPr>
          <p:spPr bwMode="auto">
            <a:xfrm>
              <a:off x="564337" y="2354373"/>
              <a:ext cx="655454" cy="655454"/>
            </a:xfrm>
            <a:custGeom>
              <a:avLst/>
              <a:gdLst>
                <a:gd name="T0" fmla="*/ 16796 w 19679"/>
                <a:gd name="T1" fmla="*/ 2882 h 19679"/>
                <a:gd name="T2" fmla="*/ 16796 w 19679"/>
                <a:gd name="T3" fmla="*/ 16796 h 19679"/>
                <a:gd name="T4" fmla="*/ 2882 w 19679"/>
                <a:gd name="T5" fmla="*/ 16796 h 19679"/>
                <a:gd name="T6" fmla="*/ 2882 w 19679"/>
                <a:gd name="T7" fmla="*/ 2882 h 19679"/>
                <a:gd name="T8" fmla="*/ 16796 w 19679"/>
                <a:gd name="T9" fmla="*/ 2882 h 19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9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724" name="Shape 483"/>
            <p:cNvSpPr>
              <a:spLocks noChangeArrowheads="1"/>
            </p:cNvSpPr>
            <p:nvPr/>
          </p:nvSpPr>
          <p:spPr bwMode="auto">
            <a:xfrm>
              <a:off x="665117" y="2492044"/>
              <a:ext cx="503096" cy="401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16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헤드라인A"/>
                  <a:sym typeface="헤드라인A"/>
                </a:rPr>
                <a:t>主机计算</a:t>
              </a:r>
              <a:endParaRPr lang="zh-CN" altLang="zh-CN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헤드라인A"/>
                <a:sym typeface="헤드라인A"/>
              </a:endParaRP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2400299" y="2249189"/>
            <a:ext cx="1360373" cy="1246122"/>
            <a:chOff x="2498753" y="2234369"/>
            <a:chExt cx="1261741" cy="1261741"/>
          </a:xfrm>
        </p:grpSpPr>
        <p:sp>
          <p:nvSpPr>
            <p:cNvPr id="30729" name="Shape 464"/>
            <p:cNvSpPr>
              <a:spLocks noChangeArrowheads="1"/>
            </p:cNvSpPr>
            <p:nvPr/>
          </p:nvSpPr>
          <p:spPr bwMode="auto">
            <a:xfrm>
              <a:off x="2498753" y="2234369"/>
              <a:ext cx="1261741" cy="1261741"/>
            </a:xfrm>
            <a:custGeom>
              <a:avLst/>
              <a:gdLst>
                <a:gd name="T0" fmla="*/ 16796 w 19679"/>
                <a:gd name="T1" fmla="*/ 2882 h 19679"/>
                <a:gd name="T2" fmla="*/ 16796 w 19679"/>
                <a:gd name="T3" fmla="*/ 16796 h 19679"/>
                <a:gd name="T4" fmla="*/ 2882 w 19679"/>
                <a:gd name="T5" fmla="*/ 16796 h 19679"/>
                <a:gd name="T6" fmla="*/ 2882 w 19679"/>
                <a:gd name="T7" fmla="*/ 2882 h 19679"/>
                <a:gd name="T8" fmla="*/ 16796 w 19679"/>
                <a:gd name="T9" fmla="*/ 2882 h 19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9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730" name="Shape 485"/>
            <p:cNvSpPr>
              <a:spLocks noChangeArrowheads="1"/>
            </p:cNvSpPr>
            <p:nvPr/>
          </p:nvSpPr>
          <p:spPr bwMode="auto">
            <a:xfrm>
              <a:off x="2789662" y="2542020"/>
              <a:ext cx="874279" cy="70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헤드라인A"/>
                  <a:sym typeface="헤드라인A"/>
                </a:rPr>
                <a:t>C/S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헤드라인A"/>
                  <a:sym typeface="헤드라인A"/>
                </a:rPr>
                <a:t>模式</a:t>
              </a:r>
              <a:endParaRPr lang="zh-CN" altLang="zh-CN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헤드라인A"/>
                <a:sym typeface="헤드라인A"/>
              </a:endParaRP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5086350" y="2713799"/>
            <a:ext cx="1279847" cy="1188842"/>
            <a:chOff x="6730948" y="1785465"/>
            <a:chExt cx="1006053" cy="1006053"/>
          </a:xfrm>
        </p:grpSpPr>
        <p:sp>
          <p:nvSpPr>
            <p:cNvPr id="30738" name="Shape 467"/>
            <p:cNvSpPr>
              <a:spLocks noChangeArrowheads="1"/>
            </p:cNvSpPr>
            <p:nvPr/>
          </p:nvSpPr>
          <p:spPr bwMode="auto">
            <a:xfrm>
              <a:off x="6730948" y="1785465"/>
              <a:ext cx="1006053" cy="1006053"/>
            </a:xfrm>
            <a:custGeom>
              <a:avLst/>
              <a:gdLst>
                <a:gd name="T0" fmla="*/ 16796 w 19679"/>
                <a:gd name="T1" fmla="*/ 2882 h 19679"/>
                <a:gd name="T2" fmla="*/ 16796 w 19679"/>
                <a:gd name="T3" fmla="*/ 16796 h 19679"/>
                <a:gd name="T4" fmla="*/ 2882 w 19679"/>
                <a:gd name="T5" fmla="*/ 16796 h 19679"/>
                <a:gd name="T6" fmla="*/ 2882 w 19679"/>
                <a:gd name="T7" fmla="*/ 2882 h 19679"/>
                <a:gd name="T8" fmla="*/ 16796 w 19679"/>
                <a:gd name="T9" fmla="*/ 2882 h 19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9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739" name="Shape 488"/>
            <p:cNvSpPr>
              <a:spLocks noChangeArrowheads="1"/>
            </p:cNvSpPr>
            <p:nvPr/>
          </p:nvSpPr>
          <p:spPr bwMode="auto">
            <a:xfrm>
              <a:off x="6942781" y="1866077"/>
              <a:ext cx="694233" cy="887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4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헤드라인A"/>
                  <a:sym typeface="헤드라인A"/>
                </a:rPr>
                <a:t>Web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헤드라인A"/>
                  <a:sym typeface="헤드라인A"/>
                </a:rPr>
                <a:t>模式</a:t>
              </a:r>
              <a:endParaRPr lang="zh-CN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헤드라인A"/>
                <a:sym typeface="헤드라인A"/>
              </a:endParaRPr>
            </a:p>
          </p:txBody>
        </p:sp>
      </p:grpSp>
      <p:sp>
        <p:nvSpPr>
          <p:cNvPr id="38" name="Shape 467"/>
          <p:cNvSpPr>
            <a:spLocks noChangeArrowheads="1"/>
          </p:cNvSpPr>
          <p:nvPr/>
        </p:nvSpPr>
        <p:spPr bwMode="auto">
          <a:xfrm>
            <a:off x="6704028" y="1808881"/>
            <a:ext cx="1163622" cy="1176082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Shape 488"/>
          <p:cNvSpPr>
            <a:spLocks noChangeArrowheads="1"/>
          </p:cNvSpPr>
          <p:nvPr/>
        </p:nvSpPr>
        <p:spPr bwMode="auto">
          <a:xfrm>
            <a:off x="6877050" y="2249189"/>
            <a:ext cx="1276350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헤드라인A"/>
                <a:sym typeface="헤드라인A"/>
              </a:rPr>
              <a:t>云时代</a:t>
            </a:r>
            <a:endParaRPr lang="zh-CN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헤드라인A"/>
              <a:sym typeface="헤드라인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75" y="180657"/>
            <a:ext cx="2847976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计算模式的演变</a:t>
            </a:r>
            <a:endParaRPr kumimoji="0" lang="zh-CN" altLang="en-US" sz="28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381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346072" y="681974"/>
            <a:ext cx="8038427" cy="4246264"/>
          </a:xfrm>
          <a:prstGeom prst="rect">
            <a:avLst/>
          </a:prstGeom>
        </p:spPr>
        <p:txBody>
          <a:bodyPr>
            <a:normAutofit/>
          </a:bodyPr>
          <a:lstStyle>
            <a:lvl1pPr marL="238125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476250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714375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952500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190625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1428750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6pPr>
            <a:lvl7pPr marL="1666875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7pPr>
            <a:lvl8pPr marL="1905000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8pPr>
            <a:lvl9pPr marL="2143125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endParaRPr lang="en-US" altLang="zh-CN" sz="1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但不要忘了，我们处在云中，</a:t>
            </a:r>
            <a:endParaRPr lang="en-US" altLang="zh-CN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1800" b="1" u="sng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云的</a:t>
            </a:r>
            <a:r>
              <a:rPr lang="zh-CN" altLang="en-US" sz="180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负载均衡</a:t>
            </a:r>
            <a:r>
              <a:rPr lang="zh-CN" altLang="en-US" sz="1800" b="1" u="sng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、虚拟化、效用计算              企业外网信息集中性</a:t>
            </a:r>
            <a:endParaRPr lang="en-US" altLang="zh-CN" sz="1800" b="1" u="sng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因此，虽然原本的服务器已经迁移，通过掌握了云的所有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数据，我们进行扫描匹配，最终连接上了该服务器的新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endParaRPr lang="en-US" altLang="zh-CN" sz="1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5" name="右箭头 4"/>
          <p:cNvSpPr/>
          <p:nvPr/>
        </p:nvSpPr>
        <p:spPr>
          <a:xfrm>
            <a:off x="4610099" y="1852371"/>
            <a:ext cx="698500" cy="200025"/>
          </a:xfrm>
          <a:prstGeom prst="rightArrow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7514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98"/>
          <p:cNvSpPr>
            <a:spLocks noChangeArrowheads="1"/>
          </p:cNvSpPr>
          <p:nvPr/>
        </p:nvSpPr>
        <p:spPr bwMode="auto">
          <a:xfrm>
            <a:off x="619070" y="815276"/>
            <a:ext cx="3326676" cy="3210472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0" name="Shape 101"/>
          <p:cNvSpPr>
            <a:spLocks noChangeArrowheads="1"/>
          </p:cNvSpPr>
          <p:nvPr/>
        </p:nvSpPr>
        <p:spPr bwMode="auto">
          <a:xfrm rot="18871351" flipH="1">
            <a:off x="7308850" y="688976"/>
            <a:ext cx="987425" cy="190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1" name="Shape 102"/>
          <p:cNvSpPr>
            <a:spLocks noChangeArrowheads="1"/>
          </p:cNvSpPr>
          <p:nvPr/>
        </p:nvSpPr>
        <p:spPr bwMode="auto">
          <a:xfrm rot="18871351" flipH="1">
            <a:off x="7294563" y="1192213"/>
            <a:ext cx="647700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2" name="Shape 103"/>
          <p:cNvSpPr>
            <a:spLocks noChangeArrowheads="1"/>
          </p:cNvSpPr>
          <p:nvPr/>
        </p:nvSpPr>
        <p:spPr bwMode="auto">
          <a:xfrm rot="18871351" flipH="1">
            <a:off x="5456237" y="892176"/>
            <a:ext cx="625475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3" name="Shape 104"/>
          <p:cNvSpPr>
            <a:spLocks noChangeArrowheads="1"/>
          </p:cNvSpPr>
          <p:nvPr/>
        </p:nvSpPr>
        <p:spPr bwMode="auto">
          <a:xfrm rot="18871351" flipH="1">
            <a:off x="6677025" y="2354263"/>
            <a:ext cx="1065213" cy="20637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30" name="Shape 101"/>
          <p:cNvSpPr>
            <a:spLocks noChangeArrowheads="1"/>
          </p:cNvSpPr>
          <p:nvPr/>
        </p:nvSpPr>
        <p:spPr bwMode="auto">
          <a:xfrm rot="18871351" flipH="1">
            <a:off x="2300288" y="3560763"/>
            <a:ext cx="990600" cy="190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31" name="Shape 102"/>
          <p:cNvSpPr>
            <a:spLocks noChangeArrowheads="1"/>
          </p:cNvSpPr>
          <p:nvPr/>
        </p:nvSpPr>
        <p:spPr bwMode="auto">
          <a:xfrm rot="18871351" flipH="1">
            <a:off x="2290763" y="4064000"/>
            <a:ext cx="647700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32" name="Shape 103"/>
          <p:cNvSpPr>
            <a:spLocks noChangeArrowheads="1"/>
          </p:cNvSpPr>
          <p:nvPr/>
        </p:nvSpPr>
        <p:spPr bwMode="auto">
          <a:xfrm rot="18871351" flipH="1">
            <a:off x="452437" y="3763963"/>
            <a:ext cx="625475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95588" y="2250362"/>
            <a:ext cx="1799607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01384" y="1895978"/>
            <a:ext cx="839096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8991" y="1445888"/>
            <a:ext cx="2767400" cy="19492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云的便利也带来了如外网集中性等安全隐患。面对数据量的增大，利用好数据量带来的新信息。不失为面对云安全的突破思路之一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459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30" grpId="0" animBg="1"/>
      <p:bldP spid="31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hape 101"/>
          <p:cNvSpPr>
            <a:spLocks noChangeArrowheads="1"/>
          </p:cNvSpPr>
          <p:nvPr/>
        </p:nvSpPr>
        <p:spPr bwMode="auto">
          <a:xfrm rot="18871351" flipH="1">
            <a:off x="7308850" y="688976"/>
            <a:ext cx="987425" cy="190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17" name="Shape 102"/>
          <p:cNvSpPr>
            <a:spLocks noChangeArrowheads="1"/>
          </p:cNvSpPr>
          <p:nvPr/>
        </p:nvSpPr>
        <p:spPr bwMode="auto">
          <a:xfrm rot="18871351" flipH="1">
            <a:off x="7294563" y="1192213"/>
            <a:ext cx="647700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18" name="Shape 103"/>
          <p:cNvSpPr>
            <a:spLocks noChangeArrowheads="1"/>
          </p:cNvSpPr>
          <p:nvPr/>
        </p:nvSpPr>
        <p:spPr bwMode="auto">
          <a:xfrm rot="18871351" flipH="1">
            <a:off x="5456237" y="892176"/>
            <a:ext cx="625475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19" name="Shape 104"/>
          <p:cNvSpPr>
            <a:spLocks noChangeArrowheads="1"/>
          </p:cNvSpPr>
          <p:nvPr/>
        </p:nvSpPr>
        <p:spPr bwMode="auto">
          <a:xfrm rot="18871351" flipH="1">
            <a:off x="6677025" y="2354263"/>
            <a:ext cx="1065213" cy="20637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26" name="Shape 101"/>
          <p:cNvSpPr>
            <a:spLocks noChangeArrowheads="1"/>
          </p:cNvSpPr>
          <p:nvPr/>
        </p:nvSpPr>
        <p:spPr bwMode="auto">
          <a:xfrm rot="18871351" flipH="1">
            <a:off x="2300288" y="3560763"/>
            <a:ext cx="990600" cy="190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27" name="Shape 102"/>
          <p:cNvSpPr>
            <a:spLocks noChangeArrowheads="1"/>
          </p:cNvSpPr>
          <p:nvPr/>
        </p:nvSpPr>
        <p:spPr bwMode="auto">
          <a:xfrm rot="18871351" flipH="1">
            <a:off x="2290763" y="4064000"/>
            <a:ext cx="647700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28" name="Shape 103"/>
          <p:cNvSpPr>
            <a:spLocks noChangeArrowheads="1"/>
          </p:cNvSpPr>
          <p:nvPr/>
        </p:nvSpPr>
        <p:spPr bwMode="auto">
          <a:xfrm rot="18871351" flipH="1">
            <a:off x="452437" y="3763963"/>
            <a:ext cx="625475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2791" y="1423988"/>
            <a:ext cx="2714624" cy="15799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探讨：基于并查集的自动化私有云渗透</a:t>
            </a:r>
            <a:endParaRPr kumimoji="0" lang="zh-CN" altLang="en-US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+mn-cs"/>
              <a:sym typeface="Helvetica Ligh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58" y="567710"/>
            <a:ext cx="3408363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477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142876" y="161925"/>
            <a:ext cx="4724399" cy="1838326"/>
          </a:xfrm>
          <a:prstGeom prst="rect">
            <a:avLst/>
          </a:prstGeom>
        </p:spPr>
        <p:txBody>
          <a:bodyPr>
            <a:normAutofit/>
          </a:bodyPr>
          <a:lstStyle>
            <a:lvl1pPr marL="238125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476250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714375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952500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190625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1428750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6pPr>
            <a:lvl7pPr marL="1666875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7pPr>
            <a:lvl8pPr marL="1905000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8pPr>
            <a:lvl9pPr marL="2143125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在私有云下，多域控制器模式可以被更广泛的应用（如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Windows Azure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的引导性部署），黑客们常用的执行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net view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net group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“Domain controllers”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、抓取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Hash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323741"/>
            <a:ext cx="3543299" cy="30621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2876" y="3490855"/>
            <a:ext cx="4257674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如何实现执行攻击脚本的同时，梳理云内的结构呢？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21731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7224" y="402246"/>
            <a:ext cx="4600576" cy="9643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1.</a:t>
            </a:r>
            <a:r>
              <a:rPr kumimoji="0" lang="zh-CN" altLang="en-US" sz="1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初始时，所有云内机器的关系我们并不知晓</a:t>
            </a:r>
            <a:endParaRPr kumimoji="0" lang="en-US" altLang="zh-CN" sz="14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+mn-cs"/>
              <a:sym typeface="Helvetica Light"/>
            </a:endParaRPr>
          </a:p>
          <a:p>
            <a:pPr defTabSz="825500" fontAlgn="auto" latinLnBrk="1" hangingPunct="0">
              <a:spcBef>
                <a:spcPts val="0"/>
              </a:spcBef>
              <a:spcAft>
                <a:spcPts val="0"/>
              </a:spcAft>
            </a:pPr>
            <a:endParaRPr kumimoji="0" lang="en-US" altLang="zh-CN" sz="14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+mn-cs"/>
              <a:sym typeface="Helvetica Light"/>
            </a:endParaRPr>
          </a:p>
          <a:p>
            <a:pPr lvl="4" defTabSz="825500"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nn-NO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for(int </a:t>
            </a:r>
            <a:r>
              <a:rPr lang="nn-NO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 = 1; i &lt;= n; ++</a:t>
            </a:r>
            <a:r>
              <a:rPr lang="nn-NO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i)</a:t>
            </a:r>
          </a:p>
          <a:p>
            <a:pPr lvl="4" defTabSz="825500"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nn-NO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f[i</a:t>
            </a:r>
            <a:r>
              <a:rPr lang="nn-NO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] = i;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+mn-cs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224" y="1760731"/>
            <a:ext cx="3647479" cy="20415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2.</a:t>
            </a:r>
            <a:r>
              <a:rPr kumimoji="0" lang="zh-CN" altLang="en-US" sz="1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通过</a:t>
            </a: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find</a:t>
            </a:r>
            <a:r>
              <a:rPr kumimoji="0" lang="zh-CN" altLang="en-US" sz="1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函数，每新取得一台主机的权限，就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对该</a:t>
            </a:r>
            <a:r>
              <a:rPr kumimoji="0" lang="zh-CN" altLang="en-US" sz="1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主机与其域控、其他主机的关联信息的树进行补充</a:t>
            </a:r>
            <a:endParaRPr kumimoji="0" lang="en-US" altLang="zh-CN" sz="14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+mn-cs"/>
              <a:sym typeface="Helvetica Light"/>
            </a:endParaRPr>
          </a:p>
          <a:p>
            <a:pPr defTabSz="825500" fontAlgn="auto" latinLnBrk="1" hangingPunct="0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lvl="4" defTabSz="825500"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 = find(x);  </a:t>
            </a:r>
          </a:p>
          <a:p>
            <a:pPr lvl="4" defTabSz="825500"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find(y);</a:t>
            </a:r>
          </a:p>
          <a:p>
            <a:pPr lvl="4" defTabSz="825500"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if(x 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!= y)     </a:t>
            </a:r>
          </a:p>
          <a:p>
            <a:pPr lvl="4" defTabSz="825500"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f[x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] = y;</a:t>
            </a:r>
            <a:endParaRPr kumimoji="0" lang="en-US" altLang="zh-CN" sz="14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+mn-cs"/>
              <a:sym typeface="Helvetica Light"/>
            </a:endParaRPr>
          </a:p>
          <a:p>
            <a:pPr lvl="4" defTabSz="825500"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252" y="1760731"/>
            <a:ext cx="4286848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834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1524" y="402248"/>
            <a:ext cx="4600576" cy="9643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3.</a:t>
            </a:r>
            <a:r>
              <a:rPr kumimoji="0" lang="zh-CN" altLang="en-US" sz="1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检测主机间的关系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defTabSz="825500"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find(x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) == find(y)?"</a:t>
            </a:r>
            <a:r>
              <a:rPr lang="en-US" altLang="zh-CN"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Yes":"No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"</a:t>
            </a:r>
          </a:p>
          <a:p>
            <a:pPr defTabSz="825500"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		</a:t>
            </a:r>
          </a:p>
          <a:p>
            <a:pPr defTabSz="825500"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			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3" y="2100037"/>
            <a:ext cx="2934109" cy="5525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799" y="1645745"/>
            <a:ext cx="4600576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4.</a:t>
            </a:r>
            <a:r>
              <a:rPr kumimoji="0" lang="zh-CN" altLang="en-US" sz="1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最终实现了以树的形式，梳理私有云内的主机的关系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+mn-cs"/>
              <a:sym typeface="Helvetica Ligh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70" y="3190778"/>
            <a:ext cx="2248214" cy="1371791"/>
          </a:xfrm>
          <a:prstGeom prst="rect">
            <a:avLst/>
          </a:prstGeom>
        </p:spPr>
      </p:pic>
      <p:cxnSp>
        <p:nvCxnSpPr>
          <p:cNvPr id="8" name="直接箭头连接符 7"/>
          <p:cNvCxnSpPr>
            <a:stCxn id="3" idx="2"/>
            <a:endCxn id="5" idx="0"/>
          </p:cNvCxnSpPr>
          <p:nvPr/>
        </p:nvCxnSpPr>
        <p:spPr>
          <a:xfrm flipH="1">
            <a:off x="2238577" y="2652564"/>
            <a:ext cx="1" cy="538214"/>
          </a:xfrm>
          <a:prstGeom prst="straightConnector1">
            <a:avLst/>
          </a:prstGeom>
          <a:noFill/>
          <a:ln w="25400" cap="flat">
            <a:solidFill>
              <a:srgbClr val="00B0F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4306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925513"/>
            <a:ext cx="4237037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3" y="630238"/>
            <a:ext cx="3736975" cy="351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0"/>
            <a:ext cx="5541963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-895499"/>
            <a:ext cx="6813550" cy="640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1305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hape 100"/>
          <p:cNvSpPr>
            <a:spLocks noChangeArrowheads="1"/>
          </p:cNvSpPr>
          <p:nvPr/>
        </p:nvSpPr>
        <p:spPr bwMode="auto">
          <a:xfrm>
            <a:off x="2001838" y="1588"/>
            <a:ext cx="5140325" cy="51403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FFFFFF">
                <a:alpha val="32156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16" name="Shape 101"/>
          <p:cNvSpPr>
            <a:spLocks noChangeArrowheads="1"/>
          </p:cNvSpPr>
          <p:nvPr/>
        </p:nvSpPr>
        <p:spPr bwMode="auto">
          <a:xfrm rot="18871351" flipH="1">
            <a:off x="7308850" y="688976"/>
            <a:ext cx="987425" cy="190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17" name="Shape 102"/>
          <p:cNvSpPr>
            <a:spLocks noChangeArrowheads="1"/>
          </p:cNvSpPr>
          <p:nvPr/>
        </p:nvSpPr>
        <p:spPr bwMode="auto">
          <a:xfrm rot="18871351" flipH="1">
            <a:off x="7294563" y="1192213"/>
            <a:ext cx="647700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18" name="Shape 103"/>
          <p:cNvSpPr>
            <a:spLocks noChangeArrowheads="1"/>
          </p:cNvSpPr>
          <p:nvPr/>
        </p:nvSpPr>
        <p:spPr bwMode="auto">
          <a:xfrm rot="18871351" flipH="1">
            <a:off x="5456237" y="892176"/>
            <a:ext cx="625475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19" name="Shape 104"/>
          <p:cNvSpPr>
            <a:spLocks noChangeArrowheads="1"/>
          </p:cNvSpPr>
          <p:nvPr/>
        </p:nvSpPr>
        <p:spPr bwMode="auto">
          <a:xfrm rot="18871351" flipH="1">
            <a:off x="6677025" y="2354263"/>
            <a:ext cx="1065213" cy="20637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26" name="Shape 101"/>
          <p:cNvSpPr>
            <a:spLocks noChangeArrowheads="1"/>
          </p:cNvSpPr>
          <p:nvPr/>
        </p:nvSpPr>
        <p:spPr bwMode="auto">
          <a:xfrm rot="18871351" flipH="1">
            <a:off x="2300288" y="3560763"/>
            <a:ext cx="990600" cy="190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27" name="Shape 102"/>
          <p:cNvSpPr>
            <a:spLocks noChangeArrowheads="1"/>
          </p:cNvSpPr>
          <p:nvPr/>
        </p:nvSpPr>
        <p:spPr bwMode="auto">
          <a:xfrm rot="18871351" flipH="1">
            <a:off x="2290763" y="4064000"/>
            <a:ext cx="647700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28" name="Shape 103"/>
          <p:cNvSpPr>
            <a:spLocks noChangeArrowheads="1"/>
          </p:cNvSpPr>
          <p:nvPr/>
        </p:nvSpPr>
        <p:spPr bwMode="auto">
          <a:xfrm rot="18871351" flipH="1">
            <a:off x="452437" y="3763963"/>
            <a:ext cx="625475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436189" y="127001"/>
            <a:ext cx="8229600" cy="1143000"/>
          </a:xfrm>
          <a:prstGeom prst="rect">
            <a:avLst/>
          </a:prstGeom>
        </p:spPr>
        <p:txBody>
          <a:bodyPr/>
          <a:lstStyle>
            <a:lvl1pPr algn="ctr" defTabSz="309563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algn="ctr" defTabSz="309563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algn="ctr" defTabSz="309563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algn="ctr" defTabSz="309563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algn="ctr" defTabSz="309563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indent="428625" algn="ctr" defTabSz="309245">
              <a:defRPr sz="4200">
                <a:latin typeface="+mn-lt"/>
                <a:ea typeface="+mn-ea"/>
                <a:cs typeface="+mn-cs"/>
                <a:sym typeface="Helvetica Light"/>
              </a:defRPr>
            </a:lvl6pPr>
            <a:lvl7pPr indent="514350" algn="ctr" defTabSz="309245">
              <a:defRPr sz="4200">
                <a:latin typeface="+mn-lt"/>
                <a:ea typeface="+mn-ea"/>
                <a:cs typeface="+mn-cs"/>
                <a:sym typeface="Helvetica Light"/>
              </a:defRPr>
            </a:lvl7pPr>
            <a:lvl8pPr indent="600075" algn="ctr" defTabSz="309245">
              <a:defRPr sz="4200">
                <a:latin typeface="+mn-lt"/>
                <a:ea typeface="+mn-ea"/>
                <a:cs typeface="+mn-cs"/>
                <a:sym typeface="Helvetica Light"/>
              </a:defRPr>
            </a:lvl8pPr>
            <a:lvl9pPr indent="685800" algn="ctr" defTabSz="309245">
              <a:defRPr sz="4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云安全给予黑客的挑战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88991" y="430570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总的来说，云安全需要黑客们更快的“行动”，更强的数据处理能力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411201"/>
              </p:ext>
            </p:extLst>
          </p:nvPr>
        </p:nvGraphicFramePr>
        <p:xfrm>
          <a:off x="1240250" y="913120"/>
          <a:ext cx="6559216" cy="310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9608"/>
                <a:gridCol w="3279608"/>
              </a:tblGrid>
              <a:tr h="27434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传统服务器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i="0" dirty="0" smtClean="0">
                          <a:solidFill>
                            <a:schemeClr val="lt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Helvetica Light"/>
                        </a:rPr>
                        <a:t>ECS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5031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中小企业自主维护日常安全， 自主修复突发漏洞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依托专业安全厂商的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24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小时监控。产生突发漏洞时，由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Server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统一分发专业修复方案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02966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中小企业外网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IP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基本固定且可发现主机数目并不多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由于负载均衡、热备冗余、虚拟化技术的实施，中小企业外网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IP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呈网状分布和连接，黑客需要投入更多精力进行目标分析，减少可能引起的重复做功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6063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企业拥有较少服务器、服务器上页面较少，代码复杂度不高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Docker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wix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等建站形式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+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云的效用计算特点，降低了建立网站成本，黑客要面对的网站数据量成倍增加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27434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服务器性能不变，用户访问情况在变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服务器性能根据用户访问情况改变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22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24" y="236101"/>
            <a:ext cx="5248276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知识需要</a:t>
            </a:r>
            <a:r>
              <a:rPr kumimoji="0" lang="zh-CN" altLang="en-US" sz="2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：云的弹性服务特点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+mn-cs"/>
              <a:sym typeface="Helvetica Light"/>
            </a:endParaRPr>
          </a:p>
        </p:txBody>
      </p:sp>
      <p:sp>
        <p:nvSpPr>
          <p:cNvPr id="3" name="AutoShape 14"/>
          <p:cNvSpPr>
            <a:spLocks noChangeArrowheads="1"/>
          </p:cNvSpPr>
          <p:nvPr/>
        </p:nvSpPr>
        <p:spPr bwMode="gray">
          <a:xfrm>
            <a:off x="4488453" y="904874"/>
            <a:ext cx="298301" cy="3322643"/>
          </a:xfrm>
          <a:prstGeom prst="roundRect">
            <a:avLst>
              <a:gd name="adj" fmla="val 50000"/>
            </a:avLst>
          </a:prstGeom>
          <a:solidFill>
            <a:schemeClr val="bg1">
              <a:alpha val="69804"/>
            </a:schemeClr>
          </a:solidFill>
          <a:ln w="12700" cmpd="sng">
            <a:noFill/>
            <a:round/>
            <a:headEnd/>
            <a:tailEnd/>
          </a:ln>
          <a:effectLst>
            <a:glow>
              <a:schemeClr val="accent1"/>
            </a:glow>
          </a:effectLst>
        </p:spPr>
        <p:txBody>
          <a:bodyPr/>
          <a:lstStyle/>
          <a:p>
            <a:endParaRPr lang="zh-CN" altLang="en-US" sz="1620"/>
          </a:p>
        </p:txBody>
      </p:sp>
      <p:grpSp>
        <p:nvGrpSpPr>
          <p:cNvPr id="4" name="组合 3"/>
          <p:cNvGrpSpPr/>
          <p:nvPr/>
        </p:nvGrpSpPr>
        <p:grpSpPr>
          <a:xfrm>
            <a:off x="4573184" y="1109764"/>
            <a:ext cx="3389880" cy="688322"/>
            <a:chOff x="4480122" y="1063989"/>
            <a:chExt cx="3766533" cy="764802"/>
          </a:xfrm>
        </p:grpSpPr>
        <p:sp>
          <p:nvSpPr>
            <p:cNvPr id="5" name="椭圆 4"/>
            <p:cNvSpPr/>
            <p:nvPr/>
          </p:nvSpPr>
          <p:spPr>
            <a:xfrm>
              <a:off x="4480122" y="1324626"/>
              <a:ext cx="189738" cy="189738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22952">
                <a:defRPr/>
              </a:pPr>
              <a:endParaRPr lang="en-US" sz="2160" b="1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6" name="椭圆形标注 5"/>
            <p:cNvSpPr/>
            <p:nvPr/>
          </p:nvSpPr>
          <p:spPr>
            <a:xfrm rot="6221014" flipH="1">
              <a:off x="7428447" y="1067837"/>
              <a:ext cx="764802" cy="757106"/>
            </a:xfrm>
            <a:prstGeom prst="wedgeEllipseCallout">
              <a:avLst>
                <a:gd name="adj1" fmla="val -11257"/>
                <a:gd name="adj2" fmla="val 65210"/>
              </a:avLst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7" name="TextBox 3"/>
            <p:cNvSpPr txBox="1"/>
            <p:nvPr/>
          </p:nvSpPr>
          <p:spPr>
            <a:xfrm flipH="1">
              <a:off x="7402294" y="1244101"/>
              <a:ext cx="844361" cy="2940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algn="ctr" defTabSz="822952">
                <a:defRPr/>
              </a:pPr>
              <a:r>
                <a:rPr lang="zh-CN" altLang="en-US" sz="1400" dirty="0" smtClean="0">
                  <a:solidFill>
                    <a:schemeClr val="bg1"/>
                  </a:solidFill>
                  <a:latin typeface="Arial Rounded MT Bold" pitchFamily="34" charset="0"/>
                  <a:cs typeface="Times New Roman" pitchFamily="18" charset="0"/>
                </a:rPr>
                <a:t>前提</a:t>
              </a:r>
              <a:endParaRPr lang="zh-CN" altLang="en-US" sz="1400" dirty="0">
                <a:solidFill>
                  <a:schemeClr val="bg1"/>
                </a:solidFill>
                <a:latin typeface="Arial Rounded MT Bold" pitchFamily="34" charset="0"/>
                <a:cs typeface="Times New Roman" pitchFamily="18" charset="0"/>
              </a:endParaRPr>
            </a:p>
          </p:txBody>
        </p:sp>
        <p:cxnSp>
          <p:nvCxnSpPr>
            <p:cNvPr id="8" name="直接连接符 7"/>
            <p:cNvCxnSpPr>
              <a:stCxn id="5" idx="6"/>
            </p:cNvCxnSpPr>
            <p:nvPr/>
          </p:nvCxnSpPr>
          <p:spPr>
            <a:xfrm>
              <a:off x="4650296" y="1412238"/>
              <a:ext cx="2682718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</p:cxnSp>
      </p:grpSp>
      <p:sp>
        <p:nvSpPr>
          <p:cNvPr id="9" name="TextBox 21"/>
          <p:cNvSpPr txBox="1"/>
          <p:nvPr/>
        </p:nvSpPr>
        <p:spPr>
          <a:xfrm>
            <a:off x="2044520" y="1187914"/>
            <a:ext cx="2297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云的资源分配是可以动态调整的；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scaling-out/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scaling-up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369396" y="2222034"/>
            <a:ext cx="3353590" cy="688322"/>
            <a:chOff x="946765" y="1891680"/>
            <a:chExt cx="3726211" cy="764802"/>
          </a:xfrm>
        </p:grpSpPr>
        <p:sp>
          <p:nvSpPr>
            <p:cNvPr id="12" name="椭圆 11"/>
            <p:cNvSpPr/>
            <p:nvPr/>
          </p:nvSpPr>
          <p:spPr>
            <a:xfrm flipH="1">
              <a:off x="4483238" y="2152317"/>
              <a:ext cx="189738" cy="189738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22952">
                <a:defRPr/>
              </a:pPr>
              <a:endParaRPr lang="en-US" sz="2160" b="1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3" name="椭圆形标注 12"/>
            <p:cNvSpPr/>
            <p:nvPr/>
          </p:nvSpPr>
          <p:spPr>
            <a:xfrm rot="15378986">
              <a:off x="1000171" y="1895528"/>
              <a:ext cx="764802" cy="757106"/>
            </a:xfrm>
            <a:prstGeom prst="wedgeEllipseCallout">
              <a:avLst>
                <a:gd name="adj1" fmla="val -11257"/>
                <a:gd name="adj2" fmla="val 65210"/>
              </a:avLst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 rtlCol="0" anchor="ctr"/>
            <a:lstStyle/>
            <a:p>
              <a:pPr algn="ctr" defTabSz="822952">
                <a:defRPr/>
              </a:pPr>
              <a:endParaRPr lang="en-US" sz="162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" name="TextBox 6"/>
            <p:cNvSpPr txBox="1"/>
            <p:nvPr/>
          </p:nvSpPr>
          <p:spPr>
            <a:xfrm>
              <a:off x="946765" y="2071792"/>
              <a:ext cx="844361" cy="2940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algn="ctr" defTabSz="822952">
                <a:defRPr/>
              </a:pPr>
              <a:r>
                <a:rPr lang="zh-CN" altLang="en-US" sz="1400" dirty="0" smtClean="0">
                  <a:solidFill>
                    <a:schemeClr val="bg1"/>
                  </a:solidFill>
                  <a:latin typeface="Arial Rounded MT Bold" pitchFamily="34" charset="0"/>
                  <a:cs typeface="Times New Roman" pitchFamily="18" charset="0"/>
                </a:rPr>
                <a:t>特性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rial Rounded MT Bold" pitchFamily="34" charset="0"/>
                  <a:cs typeface="Times New Roman" pitchFamily="18" charset="0"/>
                </a:rPr>
                <a:t>1</a:t>
              </a:r>
              <a:endParaRPr lang="zh-CN" altLang="en-US" sz="1400" dirty="0">
                <a:solidFill>
                  <a:schemeClr val="bg1"/>
                </a:solidFill>
                <a:latin typeface="Arial Rounded MT Bold" pitchFamily="34" charset="0"/>
                <a:cs typeface="Times New Roman" pitchFamily="18" charset="0"/>
              </a:endParaRPr>
            </a:p>
          </p:txBody>
        </p:sp>
        <p:cxnSp>
          <p:nvCxnSpPr>
            <p:cNvPr id="15" name="直接连接符 14"/>
            <p:cNvCxnSpPr>
              <a:stCxn id="12" idx="6"/>
            </p:cNvCxnSpPr>
            <p:nvPr/>
          </p:nvCxnSpPr>
          <p:spPr>
            <a:xfrm flipH="1">
              <a:off x="1827759" y="2239929"/>
              <a:ext cx="2635918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</p:cxnSp>
      </p:grpSp>
      <p:sp>
        <p:nvSpPr>
          <p:cNvPr id="16" name="TextBox 21"/>
          <p:cNvSpPr txBox="1"/>
          <p:nvPr/>
        </p:nvSpPr>
        <p:spPr>
          <a:xfrm>
            <a:off x="4905943" y="2285646"/>
            <a:ext cx="2234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预测性调整：如根据季节性需求、工作日需求进行调整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530874" y="3553239"/>
            <a:ext cx="3389880" cy="688322"/>
            <a:chOff x="4480122" y="2712716"/>
            <a:chExt cx="3766533" cy="764802"/>
          </a:xfrm>
        </p:grpSpPr>
        <p:sp>
          <p:nvSpPr>
            <p:cNvPr id="18" name="椭圆 17"/>
            <p:cNvSpPr/>
            <p:nvPr/>
          </p:nvSpPr>
          <p:spPr>
            <a:xfrm>
              <a:off x="4480122" y="2973353"/>
              <a:ext cx="189738" cy="189738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22952">
                <a:defRPr/>
              </a:pPr>
              <a:endParaRPr lang="en-US" sz="2160" b="1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" name="椭圆形标注 18"/>
            <p:cNvSpPr/>
            <p:nvPr/>
          </p:nvSpPr>
          <p:spPr>
            <a:xfrm rot="6221014" flipH="1">
              <a:off x="7428447" y="2716564"/>
              <a:ext cx="764802" cy="757106"/>
            </a:xfrm>
            <a:prstGeom prst="wedgeEllipseCallout">
              <a:avLst>
                <a:gd name="adj1" fmla="val -11257"/>
                <a:gd name="adj2" fmla="val 65210"/>
              </a:avLst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 rtlCol="0" anchor="ctr"/>
            <a:lstStyle/>
            <a:p>
              <a:pPr algn="ctr" defTabSz="822952">
                <a:defRPr/>
              </a:pPr>
              <a:endParaRPr lang="en-US" sz="162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" name="TextBox 9"/>
            <p:cNvSpPr txBox="1"/>
            <p:nvPr/>
          </p:nvSpPr>
          <p:spPr>
            <a:xfrm flipH="1">
              <a:off x="7402294" y="2892828"/>
              <a:ext cx="844361" cy="2940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algn="ctr" defTabSz="822952">
                <a:defRPr/>
              </a:pPr>
              <a:r>
                <a:rPr lang="zh-CN" altLang="en-US" sz="1400" dirty="0" smtClean="0">
                  <a:solidFill>
                    <a:schemeClr val="bg1"/>
                  </a:solidFill>
                  <a:latin typeface="Arial Rounded MT Bold" pitchFamily="34" charset="0"/>
                  <a:cs typeface="Times New Roman" pitchFamily="18" charset="0"/>
                </a:rPr>
                <a:t>特性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rial Rounded MT Bold" pitchFamily="34" charset="0"/>
                  <a:cs typeface="Times New Roman" pitchFamily="18" charset="0"/>
                </a:rPr>
                <a:t>2</a:t>
              </a:r>
              <a:endParaRPr lang="zh-CN" altLang="en-US" sz="1400" dirty="0">
                <a:solidFill>
                  <a:schemeClr val="bg1"/>
                </a:solidFill>
                <a:latin typeface="Arial Rounded MT Bold" pitchFamily="34" charset="0"/>
                <a:cs typeface="Times New Roman" pitchFamily="18" charset="0"/>
              </a:endParaRPr>
            </a:p>
          </p:txBody>
        </p:sp>
        <p:cxnSp>
          <p:nvCxnSpPr>
            <p:cNvPr id="21" name="直接连接符 20"/>
            <p:cNvCxnSpPr>
              <a:stCxn id="18" idx="6"/>
            </p:cNvCxnSpPr>
            <p:nvPr/>
          </p:nvCxnSpPr>
          <p:spPr>
            <a:xfrm>
              <a:off x="4650291" y="3060965"/>
              <a:ext cx="2682718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</p:cxnSp>
      </p:grpSp>
      <p:sp>
        <p:nvSpPr>
          <p:cNvPr id="22" name="TextBox 21"/>
          <p:cNvSpPr txBox="1"/>
          <p:nvPr/>
        </p:nvSpPr>
        <p:spPr>
          <a:xfrm>
            <a:off x="1943668" y="3666566"/>
            <a:ext cx="2234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事件性调整：根据设定的事件规则进行实时动态调整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77262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6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8"/>
          <p:cNvSpPr>
            <a:spLocks noChangeArrowheads="1"/>
          </p:cNvSpPr>
          <p:nvPr/>
        </p:nvSpPr>
        <p:spPr bwMode="auto">
          <a:xfrm rot="-602481">
            <a:off x="-1101725" y="-2052638"/>
            <a:ext cx="9475788" cy="7019926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10800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noFill/>
          <a:ln w="3175">
            <a:solidFill>
              <a:srgbClr val="FFFFFF">
                <a:alpha val="7059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0" name="Shape 75"/>
          <p:cNvSpPr>
            <a:spLocks noChangeArrowheads="1"/>
          </p:cNvSpPr>
          <p:nvPr/>
        </p:nvSpPr>
        <p:spPr bwMode="auto">
          <a:xfrm>
            <a:off x="1139823" y="601223"/>
            <a:ext cx="6953249" cy="35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헤드라인A"/>
                <a:sym typeface="헤드라인A"/>
              </a:rPr>
              <a:t>案例：社区云下的任意文件下载漏洞利用</a:t>
            </a:r>
            <a:endParaRPr lang="zh-CN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헤드라인A"/>
              <a:sym typeface="헤드라인A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235450" y="4298950"/>
            <a:ext cx="61913" cy="60325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algn="ctr"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27387" y="1066800"/>
            <a:ext cx="8038427" cy="29908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38125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476250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714375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952500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190625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1428750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6pPr>
            <a:lvl7pPr marL="1666875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7pPr>
            <a:lvl8pPr marL="1905000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8pPr>
            <a:lvl9pPr marL="2143125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endParaRPr lang="en-US" altLang="zh-CN" sz="1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次为一家开发公司的自建社区云进行黑盒安全检测的时候，我们遇到了这样一个特殊的绕过对任意文件下载漏洞拦截的案例：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http://ecs1.xxxxxx.xxx.cn/list/download?filename=/etc/passwd</a:t>
            </a:r>
            <a:endParaRPr lang="en-US" altLang="zh-CN" sz="1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而此类情况发生在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该云内的众多系统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endParaRPr lang="en-US" altLang="zh-CN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128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314324" y="238125"/>
            <a:ext cx="7981951" cy="2181225"/>
          </a:xfrm>
          <a:prstGeom prst="rect">
            <a:avLst/>
          </a:prstGeom>
        </p:spPr>
        <p:txBody>
          <a:bodyPr>
            <a:normAutofit/>
          </a:bodyPr>
          <a:lstStyle>
            <a:lvl1pPr marL="238125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476250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714375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952500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190625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1428750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6pPr>
            <a:lvl7pPr marL="1666875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7pPr>
            <a:lvl8pPr marL="1905000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8pPr>
            <a:lvl9pPr marL="2143125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无论增加几个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../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进行回溯，都会得到大小不为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kb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8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etc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8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passwd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文件，保存后打开，发现均为随机增加了字符串的无用文件</a:t>
            </a:r>
            <a:endParaRPr lang="en-US" altLang="zh-CN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53" y="974543"/>
            <a:ext cx="5344198" cy="1111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251" y="2596340"/>
            <a:ext cx="6715797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手工测试，多次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../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回溯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下载后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，均被网站拦截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53" y="3207015"/>
            <a:ext cx="4906047" cy="890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7433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218402" y="29815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38125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476250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714375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952500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190625" indent="-238125" algn="l" defTabSz="309563" rtl="0" eaLnBrk="0" fontAlgn="base" hangingPunct="0">
              <a:spcBef>
                <a:spcPts val="2213"/>
              </a:spcBef>
              <a:spcAft>
                <a:spcPct val="0"/>
              </a:spcAft>
              <a:buSzPct val="75000"/>
              <a:buChar char="•"/>
              <a:defRPr sz="1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1428750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6pPr>
            <a:lvl7pPr marL="1666875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7pPr>
            <a:lvl8pPr marL="1905000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8pPr>
            <a:lvl9pPr marL="2143125" indent="-238125" defTabSz="309245">
              <a:spcBef>
                <a:spcPts val="2215"/>
              </a:spcBef>
              <a:buSzPct val="75000"/>
              <a:buChar char="•"/>
              <a:defRPr sz="195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>
              <a:buNone/>
            </a:pP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作为自建云系统，在满足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弹性服务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安全机制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时，是否存在问题呢？我们尝试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每次</a:t>
            </a:r>
            <a:r>
              <a:rPr lang="en-US" altLang="zh-CN" sz="2000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../</a:t>
            </a:r>
            <a:r>
              <a:rPr lang="zh-CN" altLang="en-US" sz="2000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回溯后下载文件到本地，快速分析，再次</a:t>
            </a:r>
            <a:r>
              <a:rPr lang="en-US" altLang="zh-CN" sz="2000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../</a:t>
            </a:r>
            <a:r>
              <a:rPr lang="zh-CN" altLang="en-US" sz="2000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回溯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，是否有可能使我们的访问被当做无意的测试、正常的调动弹性服务的请求来处理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呢？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7" y="364826"/>
            <a:ext cx="4124325" cy="254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403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19251" y="236099"/>
            <a:ext cx="5248276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实现机理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+mn-cs"/>
              <a:sym typeface="Helvetica Ligh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28" y="1576258"/>
            <a:ext cx="5858693" cy="18576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81775" y="1465227"/>
            <a:ext cx="1571625" cy="133369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在弹性服务机制的时效内、完成网络编程、数据处理、发出等待命令等的任务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64979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8"/>
          <p:cNvSpPr>
            <a:spLocks noChangeArrowheads="1"/>
          </p:cNvSpPr>
          <p:nvPr/>
        </p:nvSpPr>
        <p:spPr bwMode="auto">
          <a:xfrm rot="-602481">
            <a:off x="-1101725" y="-2052638"/>
            <a:ext cx="9475788" cy="7019926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10800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noFill/>
          <a:ln w="3175">
            <a:solidFill>
              <a:srgbClr val="FFFFFF">
                <a:alpha val="7059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0" name="Shape 75"/>
          <p:cNvSpPr>
            <a:spLocks noChangeArrowheads="1"/>
          </p:cNvSpPr>
          <p:nvPr/>
        </p:nvSpPr>
        <p:spPr bwMode="auto">
          <a:xfrm>
            <a:off x="360381" y="493118"/>
            <a:ext cx="6953249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如何更快、更强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zh-CN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헤드라인A"/>
              <a:sym typeface="헤드라인A"/>
            </a:endParaRPr>
          </a:p>
        </p:txBody>
      </p:sp>
      <p:sp>
        <p:nvSpPr>
          <p:cNvPr id="7" name="TextBox 42" descr="6A3013BADB884660B194CAD3FEF2932C# #TextBox 42"/>
          <p:cNvSpPr txBox="1">
            <a:spLocks noChangeArrowheads="1"/>
          </p:cNvSpPr>
          <p:nvPr/>
        </p:nvSpPr>
        <p:spPr bwMode="auto">
          <a:xfrm>
            <a:off x="1111786" y="1216438"/>
            <a:ext cx="7264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18"/>
          <p:cNvGrpSpPr>
            <a:grpSpLocks noChangeAspect="1"/>
          </p:cNvGrpSpPr>
          <p:nvPr/>
        </p:nvGrpSpPr>
        <p:grpSpPr bwMode="auto">
          <a:xfrm>
            <a:off x="1111786" y="1863250"/>
            <a:ext cx="640814" cy="427211"/>
            <a:chOff x="0" y="0"/>
            <a:chExt cx="576000" cy="385071"/>
          </a:xfrm>
          <a:effectLst>
            <a:glow>
              <a:schemeClr val="bg1"/>
            </a:glow>
          </a:effectLst>
        </p:grpSpPr>
        <p:sp>
          <p:nvSpPr>
            <p:cNvPr id="9" name="燕尾形 55"/>
            <p:cNvSpPr>
              <a:spLocks noChangeArrowheads="1"/>
            </p:cNvSpPr>
            <p:nvPr/>
          </p:nvSpPr>
          <p:spPr bwMode="auto">
            <a:xfrm rot="5400000">
              <a:off x="180251" y="-180251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350"/>
            </a:p>
          </p:txBody>
        </p:sp>
        <p:sp>
          <p:nvSpPr>
            <p:cNvPr id="10" name="燕尾形 56"/>
            <p:cNvSpPr>
              <a:spLocks noChangeArrowheads="1"/>
            </p:cNvSpPr>
            <p:nvPr/>
          </p:nvSpPr>
          <p:spPr bwMode="auto">
            <a:xfrm rot="5400000">
              <a:off x="180251" y="-10678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350"/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525374" y="2531767"/>
            <a:ext cx="1760626" cy="1981200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glow>
              <a:srgbClr val="00B0F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42" descr="6A3013BADB884660B194CAD3FEF2932C# #TextBox 42"/>
          <p:cNvSpPr txBox="1">
            <a:spLocks noChangeArrowheads="1"/>
          </p:cNvSpPr>
          <p:nvPr/>
        </p:nvSpPr>
        <p:spPr bwMode="auto">
          <a:xfrm>
            <a:off x="4111940" y="1134159"/>
            <a:ext cx="7264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Group 18"/>
          <p:cNvGrpSpPr>
            <a:grpSpLocks noChangeAspect="1"/>
          </p:cNvGrpSpPr>
          <p:nvPr/>
        </p:nvGrpSpPr>
        <p:grpSpPr bwMode="auto">
          <a:xfrm>
            <a:off x="4154774" y="1834977"/>
            <a:ext cx="640814" cy="427211"/>
            <a:chOff x="0" y="0"/>
            <a:chExt cx="576000" cy="385071"/>
          </a:xfrm>
          <a:effectLst>
            <a:glow>
              <a:schemeClr val="bg1"/>
            </a:glow>
          </a:effectLst>
        </p:grpSpPr>
        <p:sp>
          <p:nvSpPr>
            <p:cNvPr id="15" name="燕尾形 55"/>
            <p:cNvSpPr>
              <a:spLocks noChangeArrowheads="1"/>
            </p:cNvSpPr>
            <p:nvPr/>
          </p:nvSpPr>
          <p:spPr bwMode="auto">
            <a:xfrm rot="5400000">
              <a:off x="180251" y="-180251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350"/>
            </a:p>
          </p:txBody>
        </p:sp>
        <p:sp>
          <p:nvSpPr>
            <p:cNvPr id="16" name="燕尾形 56"/>
            <p:cNvSpPr>
              <a:spLocks noChangeArrowheads="1"/>
            </p:cNvSpPr>
            <p:nvPr/>
          </p:nvSpPr>
          <p:spPr bwMode="auto">
            <a:xfrm rot="5400000">
              <a:off x="180251" y="-10678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350"/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3681036" y="2531767"/>
            <a:ext cx="1642302" cy="1981200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glow>
              <a:srgbClr val="00B0F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42" descr="6A3013BADB884660B194CAD3FEF2932C# #TextBox 42"/>
          <p:cNvSpPr txBox="1">
            <a:spLocks noChangeArrowheads="1"/>
          </p:cNvSpPr>
          <p:nvPr/>
        </p:nvSpPr>
        <p:spPr bwMode="auto">
          <a:xfrm>
            <a:off x="7050186" y="1134159"/>
            <a:ext cx="7264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 bwMode="auto">
          <a:xfrm>
            <a:off x="7093020" y="1779097"/>
            <a:ext cx="640814" cy="427211"/>
            <a:chOff x="0" y="0"/>
            <a:chExt cx="576000" cy="385071"/>
          </a:xfrm>
          <a:effectLst>
            <a:glow>
              <a:schemeClr val="bg1"/>
            </a:glow>
          </a:effectLst>
        </p:grpSpPr>
        <p:sp>
          <p:nvSpPr>
            <p:cNvPr id="20" name="燕尾形 55"/>
            <p:cNvSpPr>
              <a:spLocks noChangeArrowheads="1"/>
            </p:cNvSpPr>
            <p:nvPr/>
          </p:nvSpPr>
          <p:spPr bwMode="auto">
            <a:xfrm rot="5400000">
              <a:off x="180251" y="-180251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350"/>
            </a:p>
          </p:txBody>
        </p:sp>
        <p:sp>
          <p:nvSpPr>
            <p:cNvPr id="21" name="燕尾形 56"/>
            <p:cNvSpPr>
              <a:spLocks noChangeArrowheads="1"/>
            </p:cNvSpPr>
            <p:nvPr/>
          </p:nvSpPr>
          <p:spPr bwMode="auto">
            <a:xfrm rot="5400000">
              <a:off x="180251" y="-10678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350"/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6492479" y="2503192"/>
            <a:ext cx="1841896" cy="1981200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glow>
              <a:srgbClr val="00B0F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525374" y="2964871"/>
            <a:ext cx="1760626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>
              <a:srgbClr val="00B0F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707540" y="2964871"/>
            <a:ext cx="1632753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>
              <a:srgbClr val="00B0F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492479" y="2956644"/>
            <a:ext cx="1841896" cy="8227"/>
          </a:xfrm>
          <a:prstGeom prst="line">
            <a:avLst/>
          </a:prstGeom>
          <a:ln>
            <a:solidFill>
              <a:schemeClr val="bg1"/>
            </a:solidFill>
          </a:ln>
          <a:effectLst>
            <a:glow>
              <a:srgbClr val="00B0F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36273" y="255283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非动态类型</a:t>
            </a:r>
            <a:endParaRPr lang="zh-CN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5374" y="3233232"/>
            <a:ext cx="1760626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执行数据处理时，先判断数据类型、再转换为机器指令，而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只需要一个诸如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ADD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的指令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9277" y="254511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非解释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37005" y="3233232"/>
            <a:ext cx="14502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是编译执行的，直接转换成了机器码，编译的时候编译器又可以进行一些优化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36337" y="2575890"/>
            <a:ext cx="16949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非一般的数据处理</a:t>
            </a:r>
            <a:endParaRPr lang="zh-CN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92480" y="3140899"/>
            <a:ext cx="1838790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比如，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的数据结构中通过哈希散列换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来了存储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数据的易编辑性，降低了数据处理的效率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682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第一PPT，www.1ppt.com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</TotalTime>
  <Pages>0</Pages>
  <Words>1250</Words>
  <Characters>0</Characters>
  <Application>Microsoft Office PowerPoint</Application>
  <DocSecurity>0</DocSecurity>
  <PresentationFormat>全屏显示(16:9)</PresentationFormat>
  <Lines>0</Lines>
  <Paragraphs>134</Paragraphs>
  <Slides>26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第一PPT，www.1ppt.com</vt:lpstr>
      <vt:lpstr>1_第一PPT，www.1ppt.com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HP</cp:lastModifiedBy>
  <cp:revision>655</cp:revision>
  <dcterms:created xsi:type="dcterms:W3CDTF">2016-05-11T06:37:27Z</dcterms:created>
  <dcterms:modified xsi:type="dcterms:W3CDTF">2017-08-11T10:04:31Z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