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78" r:id="rId8"/>
    <p:sldId id="279" r:id="rId9"/>
    <p:sldId id="280" r:id="rId10"/>
    <p:sldId id="283" r:id="rId11"/>
    <p:sldId id="284" r:id="rId12"/>
    <p:sldId id="262" r:id="rId13"/>
    <p:sldId id="261" r:id="rId14"/>
    <p:sldId id="281" r:id="rId15"/>
    <p:sldId id="263" r:id="rId16"/>
    <p:sldId id="282" r:id="rId17"/>
    <p:sldId id="266" r:id="rId18"/>
    <p:sldId id="264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2C0"/>
    <a:srgbClr val="D2107F"/>
    <a:srgbClr val="EFE7E6"/>
    <a:srgbClr val="F2EFE7"/>
    <a:srgbClr val="DA1067"/>
    <a:srgbClr val="B80C49"/>
    <a:srgbClr val="C70976"/>
    <a:srgbClr val="DC5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03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5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6CE-83B7-4835-9FBB-CE0548FC759F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7870-730B-4373-BBDA-C30A57DD5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9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5" b="697"/>
          <a:stretch/>
        </p:blipFill>
        <p:spPr>
          <a:xfrm>
            <a:off x="-1" y="1"/>
            <a:ext cx="12540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2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3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5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5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3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912-4395-4590-81B4-22A46D39FA1F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AA8-F5A6-4FBB-918B-222A088AB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9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A912-4395-4590-81B4-22A46D39FA1F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3AA8-F5A6-4FBB-918B-222A088ABF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 descr="D:\0--吉亚云\睿泰集团员工培养计划-解决方案部-JYY\其他\PPT素材\插图\32rw0047rf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 radius="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619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3500225">
            <a:off x="8324078" y="552099"/>
            <a:ext cx="891223" cy="4340536"/>
          </a:xfrm>
          <a:prstGeom prst="triangle">
            <a:avLst/>
          </a:prstGeom>
          <a:solidFill>
            <a:srgbClr val="FFFF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9118C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rot="13402860">
            <a:off x="7890585" y="999752"/>
            <a:ext cx="2441912" cy="5209411"/>
          </a:xfrm>
          <a:prstGeom prst="triangle">
            <a:avLst/>
          </a:prstGeom>
          <a:solidFill>
            <a:srgbClr val="00B0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9118C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5008953">
            <a:off x="5343639" y="51148"/>
            <a:ext cx="3508587" cy="7484985"/>
          </a:xfrm>
          <a:prstGeom prst="triangle">
            <a:avLst/>
          </a:prstGeom>
          <a:solidFill>
            <a:schemeClr val="bg1">
              <a:lumMod val="9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9118C"/>
              </a:solidFill>
            </a:endParaRPr>
          </a:p>
        </p:txBody>
      </p:sp>
      <p:sp>
        <p:nvSpPr>
          <p:cNvPr id="7" name="等腰三角形 6"/>
          <p:cNvSpPr/>
          <p:nvPr/>
        </p:nvSpPr>
        <p:spPr>
          <a:xfrm rot="11677206">
            <a:off x="9415119" y="904147"/>
            <a:ext cx="735438" cy="4678786"/>
          </a:xfrm>
          <a:prstGeom prst="triangle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9118C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405816" y="1895061"/>
            <a:ext cx="37768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56303" y="2274079"/>
            <a:ext cx="5685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CTF</a:t>
            </a:r>
            <a:r>
              <a:rPr lang="zh-CN" altLang="en-US" sz="3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3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狗的生存之道</a:t>
            </a:r>
          </a:p>
          <a:p>
            <a:pPr algn="ctr"/>
            <a:endParaRPr lang="zh-CN" altLang="en-US" sz="3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113729" y="3263418"/>
            <a:ext cx="37768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9467348" y="311015"/>
            <a:ext cx="1152128" cy="115212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968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67848" y="1534870"/>
            <a:ext cx="4971233" cy="600841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6448267" y="2612027"/>
            <a:ext cx="4948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</p:cNvCxnSpPr>
          <p:nvPr/>
        </p:nvCxnSpPr>
        <p:spPr>
          <a:xfrm>
            <a:off x="6448267" y="5484041"/>
            <a:ext cx="4948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48267" y="2612027"/>
            <a:ext cx="0" cy="2887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396641" y="2612027"/>
            <a:ext cx="0" cy="2887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598915" y="2821013"/>
            <a:ext cx="4658698" cy="242554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8587465" y="5335473"/>
            <a:ext cx="679118" cy="7479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0718" y="1349113"/>
            <a:ext cx="2502044" cy="4644591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89349" y="1048823"/>
            <a:ext cx="28047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89348" y="6445767"/>
            <a:ext cx="28047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89351" y="1056560"/>
            <a:ext cx="0" cy="53892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794133" y="1041570"/>
            <a:ext cx="0" cy="53892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052181" y="6151808"/>
            <a:ext cx="679118" cy="1328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弧形 47"/>
          <p:cNvSpPr/>
          <p:nvPr/>
        </p:nvSpPr>
        <p:spPr>
          <a:xfrm rot="2682300">
            <a:off x="3525470" y="3459194"/>
            <a:ext cx="1289035" cy="1289035"/>
          </a:xfrm>
          <a:prstGeom prst="arc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/>
          <p:nvPr/>
        </p:nvSpPr>
        <p:spPr>
          <a:xfrm rot="2682300">
            <a:off x="3274129" y="3224317"/>
            <a:ext cx="1786017" cy="1786017"/>
          </a:xfrm>
          <a:prstGeom prst="arc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弧形 53"/>
          <p:cNvSpPr/>
          <p:nvPr/>
        </p:nvSpPr>
        <p:spPr>
          <a:xfrm rot="2682300">
            <a:off x="3018471" y="2960695"/>
            <a:ext cx="2300001" cy="2300001"/>
          </a:xfrm>
          <a:prstGeom prst="arc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弧形 54"/>
          <p:cNvSpPr/>
          <p:nvPr/>
        </p:nvSpPr>
        <p:spPr>
          <a:xfrm rot="2682300">
            <a:off x="2770932" y="2694716"/>
            <a:ext cx="2807997" cy="2807997"/>
          </a:xfrm>
          <a:prstGeom prst="arc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62417" y="1449624"/>
            <a:ext cx="261045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续表</a:t>
            </a:r>
            <a:endParaRPr lang="zh-CN" altLang="zh-CN" sz="28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382345" y="2127879"/>
            <a:ext cx="53549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11737" y="2379525"/>
            <a:ext cx="24630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着重号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强制转换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736077" y="2728720"/>
            <a:ext cx="43150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 tables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schema.tables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/!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informationschema.tables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</a:t>
            </a:r>
            <a:r>
              <a:rPr lang="fr-FR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.(partitions),(</a:t>
            </a:r>
            <a:r>
              <a:rPr lang="fr-FR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statistics</a:t>
            </a:r>
            <a:r>
              <a:rPr lang="fr-FR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),(keycolumnusage),(table_constraints</a:t>
            </a:r>
            <a:r>
              <a:rPr lang="fr-FR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1test -&gt; 1  test -&gt; 0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6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repeatCount="3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repeatCount="3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repeatCount="3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300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3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repeatCount="3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repeatCount="3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repeatCount="300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repeatCount="3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1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6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33" grpId="1" animBg="1"/>
      <p:bldP spid="34" grpId="0" animBg="1"/>
      <p:bldP spid="7" grpId="0" animBg="1"/>
      <p:bldP spid="7" grpId="1" animBg="1"/>
      <p:bldP spid="17" grpId="0" animBg="1"/>
      <p:bldP spid="48" grpId="0" animBg="1"/>
      <p:bldP spid="48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/>
      <p:bldP spid="3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1122" y="531600"/>
            <a:ext cx="7369752" cy="77372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47519" y="68763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陕西省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2677145"/>
            <a:ext cx="12192000" cy="298994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7440" y="2764038"/>
            <a:ext cx="902473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|\*|#|;|,|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is|union|like|regexp|for|and|or|file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|--|\||`|&amp;|".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urldecode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('%09')."|".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urldecode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("%0a")."|".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urldecode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("%0b")."|".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urldecode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('%0c')."|".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urldecode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('%0d')."|".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urldecode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('%a0')."/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username=admin'^(</a:t>
            </a:r>
            <a:r>
              <a:rPr lang="en-US" altLang="zh-CN" sz="2000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en-US" altLang="zh-CN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(mid((</a:t>
            </a:r>
            <a:r>
              <a:rPr lang="en-US" altLang="zh-CN" sz="2000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en-US" altLang="zh-CN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)from(1)))&gt;=10)^'1'=</a:t>
            </a:r>
            <a:r>
              <a:rPr lang="en-US" altLang="zh-CN" sz="2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</a:t>
            </a:r>
            <a:endParaRPr lang="zh-CN" altLang="en-US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05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9118C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118C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>
            <a:off x="4385274" y="1034359"/>
            <a:ext cx="3421452" cy="3421452"/>
          </a:xfrm>
          <a:prstGeom prst="chord">
            <a:avLst>
              <a:gd name="adj1" fmla="val 3775932"/>
              <a:gd name="adj2" fmla="val 1171381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226359" y="2119086"/>
            <a:ext cx="2871127" cy="231515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385274" y="1019845"/>
            <a:ext cx="3421452" cy="34214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66409" y="474551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代码审计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794474" y="509798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528560" y="509798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3579" y="5129217"/>
            <a:ext cx="9553691" cy="1338828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002824" y="848922"/>
            <a:ext cx="3724896" cy="3724896"/>
          </a:xfrm>
          <a:prstGeom prst="ellipse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3580" y="5144845"/>
            <a:ext cx="955369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代码包：如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www.zip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这样的文件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文件读取：文件读取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包含漏洞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版本控制：如</a:t>
            </a:r>
            <a:r>
              <a:rPr lang="en-US" altLang="zh-CN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		</a:t>
            </a: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常见后缀：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rar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.zip  .7z  .tar.gz</a:t>
            </a:r>
          </a:p>
          <a:p>
            <a:pPr>
              <a:lnSpc>
                <a:spcPct val="150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遗留文件：如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				     .</a:t>
            </a:r>
            <a:r>
              <a:rPr lang="en-US" altLang="zh-CN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bak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.txt  .html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3952210" y="811956"/>
            <a:ext cx="3798827" cy="3798827"/>
          </a:xfrm>
          <a:prstGeom prst="donut">
            <a:avLst>
              <a:gd name="adj" fmla="val 7253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4667871" y="1513969"/>
            <a:ext cx="2394801" cy="2394801"/>
          </a:xfrm>
          <a:prstGeom prst="donut">
            <a:avLst>
              <a:gd name="adj" fmla="val 16019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68084" y="2314182"/>
            <a:ext cx="794376" cy="794376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同心圆 9"/>
          <p:cNvSpPr/>
          <p:nvPr/>
        </p:nvSpPr>
        <p:spPr>
          <a:xfrm>
            <a:off x="3809009" y="655107"/>
            <a:ext cx="4112525" cy="4112525"/>
          </a:xfrm>
          <a:prstGeom prst="donut">
            <a:avLst>
              <a:gd name="adj" fmla="val 37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743150" y="1470494"/>
            <a:ext cx="321118" cy="25160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764461" y="1470493"/>
            <a:ext cx="980191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11053" y="3767338"/>
            <a:ext cx="363262" cy="23621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7955665" y="4003549"/>
            <a:ext cx="906257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658804" y="1409776"/>
            <a:ext cx="113852" cy="11385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870354" y="3946623"/>
            <a:ext cx="113852" cy="11385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0" idx="7"/>
          </p:cNvCxnSpPr>
          <p:nvPr/>
        </p:nvCxnSpPr>
        <p:spPr>
          <a:xfrm flipV="1">
            <a:off x="7319269" y="842177"/>
            <a:ext cx="490873" cy="41519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810142" y="842177"/>
            <a:ext cx="89204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705440" y="791995"/>
            <a:ext cx="113852" cy="11385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3257" y="905847"/>
            <a:ext cx="858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00B0F0"/>
                </a:solidFill>
                <a:latin typeface="Broadway" panose="04040905080B02020502" pitchFamily="82" charset="0"/>
              </a:rPr>
              <a:t>1</a:t>
            </a:r>
            <a:endParaRPr lang="zh-CN" altLang="en-US" sz="8000" dirty="0">
              <a:solidFill>
                <a:srgbClr val="00B0F0"/>
              </a:solidFill>
              <a:latin typeface="Broadway" panose="04040905080B02020502" pitchFamily="8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26065" y="235697"/>
            <a:ext cx="848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80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27799" y="3344378"/>
            <a:ext cx="848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80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58192" y="1118887"/>
            <a:ext cx="202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观察页面源码</a:t>
            </a:r>
            <a:endParaRPr lang="zh-CN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774374" y="605862"/>
            <a:ext cx="2298909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版本控制服务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829334" y="3720184"/>
            <a:ext cx="2336957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备份文件泄漏</a:t>
            </a:r>
            <a:endParaRPr lang="zh-CN" altLang="zh-CN" sz="2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3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>
            <a:off x="4385274" y="1034359"/>
            <a:ext cx="3421452" cy="3421452"/>
          </a:xfrm>
          <a:prstGeom prst="chord">
            <a:avLst>
              <a:gd name="adj1" fmla="val 3775932"/>
              <a:gd name="adj2" fmla="val 1171381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226359" y="2119086"/>
            <a:ext cx="2871127" cy="231515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385274" y="1019845"/>
            <a:ext cx="3421452" cy="34214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38178" y="474551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文件上传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794474" y="509798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528560" y="509798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38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67848" y="1534870"/>
            <a:ext cx="4971233" cy="600841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6448267" y="2612027"/>
            <a:ext cx="4948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</p:cNvCxnSpPr>
          <p:nvPr/>
        </p:nvCxnSpPr>
        <p:spPr>
          <a:xfrm>
            <a:off x="6448267" y="5484041"/>
            <a:ext cx="4948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48267" y="2612027"/>
            <a:ext cx="0" cy="2887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396641" y="2612027"/>
            <a:ext cx="0" cy="2887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598915" y="2821013"/>
            <a:ext cx="4658698" cy="242554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8587465" y="5335473"/>
            <a:ext cx="679118" cy="7479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0718" y="1349113"/>
            <a:ext cx="2502044" cy="4644591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89349" y="1048823"/>
            <a:ext cx="28047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89348" y="6445767"/>
            <a:ext cx="28047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89351" y="1056560"/>
            <a:ext cx="0" cy="53892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794133" y="1041570"/>
            <a:ext cx="0" cy="53892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052181" y="6151808"/>
            <a:ext cx="679118" cy="1328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弧形 47"/>
          <p:cNvSpPr/>
          <p:nvPr/>
        </p:nvSpPr>
        <p:spPr>
          <a:xfrm rot="2682300">
            <a:off x="3525470" y="3459194"/>
            <a:ext cx="1289035" cy="1289035"/>
          </a:xfrm>
          <a:prstGeom prst="arc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/>
          <p:nvPr/>
        </p:nvSpPr>
        <p:spPr>
          <a:xfrm rot="2682300">
            <a:off x="3274129" y="3224317"/>
            <a:ext cx="1786017" cy="1786017"/>
          </a:xfrm>
          <a:prstGeom prst="arc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弧形 53"/>
          <p:cNvSpPr/>
          <p:nvPr/>
        </p:nvSpPr>
        <p:spPr>
          <a:xfrm rot="2682300">
            <a:off x="3018471" y="2960695"/>
            <a:ext cx="2300001" cy="2300001"/>
          </a:xfrm>
          <a:prstGeom prst="arc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弧形 54"/>
          <p:cNvSpPr/>
          <p:nvPr/>
        </p:nvSpPr>
        <p:spPr>
          <a:xfrm rot="2682300">
            <a:off x="2770932" y="2694716"/>
            <a:ext cx="2807997" cy="2807997"/>
          </a:xfrm>
          <a:prstGeom prst="arc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62417" y="1449624"/>
            <a:ext cx="261045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常见绕过方法</a:t>
            </a:r>
            <a:endParaRPr lang="zh-CN" altLang="zh-CN" sz="28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382345" y="2127879"/>
            <a:ext cx="53549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79669" y="1709551"/>
            <a:ext cx="2463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JS</a:t>
            </a:r>
            <a:r>
              <a:rPr lang="zh-CN" altLang="en-US" dirty="0">
                <a:solidFill>
                  <a:schemeClr val="bg1"/>
                </a:solidFill>
              </a:rPr>
              <a:t>验证实例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大小写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双重后缀名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过滤绕过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特殊后缀名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文件流类型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文件重写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736077" y="2728720"/>
            <a:ext cx="4315084" cy="263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</a:rPr>
              <a:t>JS</a:t>
            </a:r>
            <a:r>
              <a:rPr lang="zh-CN" altLang="en-US" sz="1600" dirty="0">
                <a:solidFill>
                  <a:schemeClr val="bg1"/>
                </a:solidFill>
              </a:rPr>
              <a:t>验证实例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</a:rPr>
              <a:t>大小写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</a:rPr>
              <a:t>双重后缀名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</a:rPr>
              <a:t>过滤绕过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</a:rPr>
              <a:t>特殊后缀名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</a:rPr>
              <a:t>文件流类型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</a:rPr>
              <a:t>文件重写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repeatCount="3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repeatCount="3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repeatCount="3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300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3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repeatCount="3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repeatCount="3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repeatCount="300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repeatCount="3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1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6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33" grpId="1" animBg="1"/>
      <p:bldP spid="34" grpId="0" animBg="1"/>
      <p:bldP spid="7" grpId="0" animBg="1"/>
      <p:bldP spid="7" grpId="1" animBg="1"/>
      <p:bldP spid="17" grpId="0" animBg="1"/>
      <p:bldP spid="48" grpId="0" animBg="1"/>
      <p:bldP spid="48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/>
      <p:bldP spid="3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5007" y="531602"/>
            <a:ext cx="7369752" cy="77372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20088" y="687630"/>
            <a:ext cx="447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ISCC2017-WelcomeToMySQL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87729" y="2500726"/>
            <a:ext cx="8375471" cy="237607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9445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>
            <a:off x="4385274" y="1034359"/>
            <a:ext cx="3421452" cy="3421452"/>
          </a:xfrm>
          <a:prstGeom prst="chord">
            <a:avLst>
              <a:gd name="adj1" fmla="val 3775932"/>
              <a:gd name="adj2" fmla="val 1171381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226359" y="2119086"/>
            <a:ext cx="2871127" cy="231515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385274" y="1019845"/>
            <a:ext cx="3421452" cy="34214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38178" y="474551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弱类型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794474" y="509798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528560" y="509798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/>
          <p:cNvSpPr/>
          <p:nvPr/>
        </p:nvSpPr>
        <p:spPr>
          <a:xfrm rot="5400000">
            <a:off x="941569" y="1737388"/>
            <a:ext cx="1098506" cy="1098506"/>
          </a:xfrm>
          <a:prstGeom prst="blockArc">
            <a:avLst>
              <a:gd name="adj1" fmla="val 10800000"/>
              <a:gd name="adj2" fmla="val 5496676"/>
              <a:gd name="adj3" fmla="val 28221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25062" y="1916697"/>
            <a:ext cx="731520" cy="731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7919" y="205162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空心弧 6"/>
          <p:cNvSpPr/>
          <p:nvPr/>
        </p:nvSpPr>
        <p:spPr>
          <a:xfrm rot="5400000">
            <a:off x="2158180" y="3219221"/>
            <a:ext cx="1098506" cy="1098506"/>
          </a:xfrm>
          <a:prstGeom prst="blockArc">
            <a:avLst>
              <a:gd name="adj1" fmla="val 10800000"/>
              <a:gd name="adj2" fmla="val 5496676"/>
              <a:gd name="adj3" fmla="val 28221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41673" y="3398530"/>
            <a:ext cx="731520" cy="731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空心弧 8"/>
          <p:cNvSpPr/>
          <p:nvPr/>
        </p:nvSpPr>
        <p:spPr>
          <a:xfrm rot="5400000">
            <a:off x="3383662" y="4717325"/>
            <a:ext cx="1098506" cy="1098506"/>
          </a:xfrm>
          <a:prstGeom prst="blockArc">
            <a:avLst>
              <a:gd name="adj1" fmla="val 10800000"/>
              <a:gd name="adj2" fmla="val 5496676"/>
              <a:gd name="adj3" fmla="val 28221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67155" y="4896634"/>
            <a:ext cx="731520" cy="731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53388" y="353139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50012" y="503156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18632" y="349534"/>
            <a:ext cx="2597186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000" b="1" dirty="0">
                <a:solidFill>
                  <a:srgbClr val="FFFF00"/>
                </a:solidFill>
              </a:rPr>
              <a:t>PHP</a:t>
            </a:r>
            <a:r>
              <a:rPr lang="zh-CN" altLang="en-US" sz="4000" b="1" dirty="0">
                <a:solidFill>
                  <a:srgbClr val="FFFF00"/>
                </a:solidFill>
              </a:rPr>
              <a:t>弱类型</a:t>
            </a:r>
            <a:endParaRPr lang="zh-CN" altLang="zh-CN" sz="4000" kern="100" dirty="0">
              <a:solidFill>
                <a:srgbClr val="FFFF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94955" y="2101975"/>
            <a:ext cx="6312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遇到</a:t>
            </a:r>
            <a:r>
              <a:rPr lang="en-US" altLang="zh-CN" sz="2400" dirty="0">
                <a:solidFill>
                  <a:schemeClr val="bg1"/>
                </a:solidFill>
              </a:rPr>
              <a:t>0e\d+</a:t>
            </a:r>
            <a:r>
              <a:rPr lang="zh-CN" altLang="en-US" sz="2400" dirty="0">
                <a:solidFill>
                  <a:schemeClr val="bg1"/>
                </a:solidFill>
              </a:rPr>
              <a:t>这种字符串，将解析为科学计数法</a:t>
            </a:r>
            <a:r>
              <a:rPr lang="en-US" altLang="zh-CN" sz="2400" dirty="0">
                <a:solidFill>
                  <a:schemeClr val="bg1"/>
                </a:solidFill>
              </a:rPr>
              <a:t>"0e132456789"=="0e7124511451155" //true</a:t>
            </a:r>
            <a:endParaRPr lang="zh-CN" altLang="en-US" sz="2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67155" y="3144805"/>
            <a:ext cx="564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利用数组绕过</a:t>
            </a:r>
            <a:r>
              <a:rPr lang="en-US" altLang="zh-CN" dirty="0"/>
              <a:t>(===</a:t>
            </a:r>
            <a:r>
              <a:rPr lang="zh-CN" altLang="en-US" dirty="0"/>
              <a:t>判断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Md5</a:t>
            </a:r>
            <a:r>
              <a:rPr lang="zh-CN" altLang="en-US" dirty="0"/>
              <a:t>和</a:t>
            </a:r>
            <a:r>
              <a:rPr lang="en-US" altLang="zh-CN" dirty="0"/>
              <a:t>sha1</a:t>
            </a:r>
            <a:r>
              <a:rPr lang="zh-CN" altLang="en-US" dirty="0"/>
              <a:t>对一个数组进行加密将返回</a:t>
            </a:r>
            <a:r>
              <a:rPr lang="en-US" altLang="zh-CN" dirty="0"/>
              <a:t>NULL;</a:t>
            </a:r>
            <a:r>
              <a:rPr lang="zh-CN" altLang="en-US" dirty="0"/>
              <a:t>而</a:t>
            </a:r>
            <a:r>
              <a:rPr lang="en-US" altLang="zh-CN" dirty="0"/>
              <a:t>NULL===NULL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03475" y="4939227"/>
            <a:ext cx="5799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NULL,0,”0″,array()</a:t>
            </a:r>
            <a:r>
              <a:rPr lang="zh-CN" altLang="en-US" dirty="0"/>
              <a:t>使用</a:t>
            </a:r>
            <a:r>
              <a:rPr lang="en-US" altLang="zh-CN" dirty="0"/>
              <a:t>==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比较时，都是会返回</a:t>
            </a:r>
            <a:r>
              <a:rPr lang="en-US" altLang="zh-CN" dirty="0"/>
              <a:t>true</a:t>
            </a:r>
            <a:r>
              <a:rPr lang="zh-CN" altLang="en-US" dirty="0"/>
              <a:t>的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00421" y="796547"/>
            <a:ext cx="466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PHP</a:t>
            </a:r>
            <a:r>
              <a:rPr lang="zh-CN" altLang="en-US" sz="2000" b="1" dirty="0">
                <a:solidFill>
                  <a:schemeClr val="bg1"/>
                </a:solidFill>
              </a:rPr>
              <a:t>中的黑魔法</a:t>
            </a:r>
            <a:endParaRPr lang="zh-CN" altLang="en-US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603475" y="463155"/>
            <a:ext cx="0" cy="9566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958213" y="-995252"/>
            <a:ext cx="275573" cy="27557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53187" y="-2"/>
            <a:ext cx="2384521" cy="22472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947326" y="1700373"/>
            <a:ext cx="164205" cy="1642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10360" y="3195629"/>
            <a:ext cx="3246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40" name="椭圆 39"/>
          <p:cNvSpPr/>
          <p:nvPr/>
        </p:nvSpPr>
        <p:spPr>
          <a:xfrm>
            <a:off x="6007681" y="3365435"/>
            <a:ext cx="169817" cy="169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clickEffect" p14:presetBounceEnd="94444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00052 0.57037 " pathEditMode="relative" rAng="0" ptsTypes="AA" p14:bounceEnd="94444">
                                          <p:cBhvr>
                                            <p:cTn id="6" dur="1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28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5500000" y="55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1" presetClass="path" presetSubtype="0" accel="7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Motion origin="layout" path="M -8.33333E-7 -0.00255 C -0.05833 0.00023 -0.10911 0.00787 -0.16536 0.04537 C -0.20677 0.07129 -0.22721 0.10208 -0.22773 0.12453 C -0.22773 0.15046 -0.1888 0.20486 -0.15299 0.22592 C -0.10781 0.25208 -0.10586 0.24907 -8.33333E-7 0.25856 " pathEditMode="fixed" rAng="0" ptsTypes="AAAAA">
                                          <p:cBhvr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393" y="13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fill="hold" grpId="2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Motion origin="layout" path="M 5.55112E-17 0.26111 L 0.61797 0.25741 " pathEditMode="relative" rAng="0" ptsTypes="AA">
                                          <p:cBhvr>
                                            <p:cTn id="1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0898" y="-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ntr" presetSubtype="0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34" presetClass="emph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Motion origin="layout" path="M 4.16667E-7 -1.85185E-6 L 4.16667E-7 -0.06481 " pathEditMode="relative" rAng="0" ptsTypes="AA">
                                          <p:cBhvr>
                                            <p:cTn id="22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241"/>
                                        </p:animMotion>
                                        <p:animRot by="1500000">
                                          <p:cBhvr>
                                            <p:cTn id="23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4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5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26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6" presetClass="exit" presetSubtype="16" fill="hold" grpId="2" nodeType="withEffect">
                                      <p:stCondLst>
                                        <p:cond delay="5250"/>
                                      </p:stCondLst>
                                      <p:childTnLst>
                                        <p:animEffect transition="out" filter="circle(in)">
                                          <p:cBhvr>
                                            <p:cTn id="28" dur="3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5" presetClass="path" presetSubtype="0" fill="hold" grpId="2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6.25E-7 7.40741E-7 L -0.03997 7.40741E-7 " pathEditMode="relative" rAng="0" ptsTypes="AA">
                                          <p:cBhvr>
                                            <p:cTn id="36" dur="7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0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3" presetClass="path" presetSubtype="0" fill="hold" grpId="1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Motion origin="layout" path="M 6.25E-7 7.40741E-7 L 0.52357 7.40741E-7 " pathEditMode="relative" rAng="0" ptsTypes="AA">
                                          <p:cBhvr>
                                            <p:cTn id="3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17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17" grpId="0" animBg="1"/>
          <p:bldP spid="21" grpId="0" animBg="1"/>
          <p:bldP spid="21" grpId="1" animBg="1"/>
          <p:bldP spid="21" grpId="2" animBg="1"/>
          <p:bldP spid="22" grpId="0"/>
          <p:bldP spid="22" grpId="1"/>
          <p:bldP spid="22" grpId="2"/>
          <p:bldP spid="40" grpId="0" animBg="1"/>
          <p:bldP spid="40" grpId="1" animBg="1"/>
          <p:bldP spid="40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00052 0.57037 " pathEditMode="relative" rAng="0" ptsTypes="AA">
                                          <p:cBhvr>
                                            <p:cTn id="6" dur="1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28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5500000" y="55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1" presetClass="path" presetSubtype="0" accel="7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Motion origin="layout" path="M -8.33333E-7 -0.00255 C -0.05833 0.00023 -0.10911 0.00787 -0.16536 0.04537 C -0.20677 0.07129 -0.22721 0.10208 -0.22773 0.12453 C -0.22773 0.15046 -0.1888 0.20486 -0.15299 0.22592 C -0.10781 0.25208 -0.10586 0.24907 -8.33333E-7 0.25856 " pathEditMode="fixed" rAng="0" ptsTypes="AAAAA">
                                          <p:cBhvr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393" y="13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fill="hold" grpId="2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Motion origin="layout" path="M 5.55112E-17 0.26111 L 0.61797 0.25741 " pathEditMode="relative" rAng="0" ptsTypes="AA">
                                          <p:cBhvr>
                                            <p:cTn id="1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0898" y="-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ntr" presetSubtype="0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34" presetClass="emph" presetSubtype="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Motion origin="layout" path="M 4.16667E-7 -1.85185E-6 L 4.16667E-7 -0.06481 " pathEditMode="relative" rAng="0" ptsTypes="AA">
                                          <p:cBhvr>
                                            <p:cTn id="22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241"/>
                                        </p:animMotion>
                                        <p:animRot by="1500000">
                                          <p:cBhvr>
                                            <p:cTn id="23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4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5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26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6" presetClass="exit" presetSubtype="16" fill="hold" grpId="2" nodeType="withEffect">
                                      <p:stCondLst>
                                        <p:cond delay="5250"/>
                                      </p:stCondLst>
                                      <p:childTnLst>
                                        <p:animEffect transition="out" filter="circle(in)">
                                          <p:cBhvr>
                                            <p:cTn id="28" dur="3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5" presetClass="path" presetSubtype="0" fill="hold" grpId="2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6.25E-7 7.40741E-7 L -0.03997 7.40741E-7 " pathEditMode="relative" rAng="0" ptsTypes="AA">
                                          <p:cBhvr>
                                            <p:cTn id="36" dur="7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0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3" presetClass="path" presetSubtype="0" fill="hold" grpId="1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Motion origin="layout" path="M 6.25E-7 7.40741E-7 L 0.52357 7.40741E-7 " pathEditMode="relative" rAng="0" ptsTypes="AA">
                                          <p:cBhvr>
                                            <p:cTn id="3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17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17" grpId="0" animBg="1"/>
          <p:bldP spid="21" grpId="0" animBg="1"/>
          <p:bldP spid="21" grpId="1" animBg="1"/>
          <p:bldP spid="21" grpId="2" animBg="1"/>
          <p:bldP spid="22" grpId="0"/>
          <p:bldP spid="22" grpId="1"/>
          <p:bldP spid="22" grpId="2"/>
          <p:bldP spid="40" grpId="0" animBg="1"/>
          <p:bldP spid="40" grpId="1" animBg="1"/>
          <p:bldP spid="40" grpId="2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77145"/>
            <a:ext cx="12192000" cy="298994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02941" y="2677145"/>
            <a:ext cx="10022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>
                <a:solidFill>
                  <a:schemeClr val="bg1"/>
                </a:solidFill>
              </a:rPr>
              <a:t>DEFCON GROUP 0571 </a:t>
            </a:r>
            <a:r>
              <a:rPr lang="zh-CN" altLang="en-US" sz="3200" b="1" dirty="0">
                <a:solidFill>
                  <a:schemeClr val="bg1"/>
                </a:solidFill>
              </a:rPr>
              <a:t>发起人</a:t>
            </a:r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</a:p>
          <a:p>
            <a:pPr marL="4114800" lvl="8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>
                <a:solidFill>
                  <a:schemeClr val="bg1"/>
                </a:solidFill>
              </a:rPr>
              <a:t>W&amp;P</a:t>
            </a:r>
            <a:r>
              <a:rPr lang="zh-CN" altLang="en-US" sz="3200" b="1" dirty="0">
                <a:solidFill>
                  <a:schemeClr val="bg1"/>
                </a:solidFill>
              </a:rPr>
              <a:t>战队队长</a:t>
            </a: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endParaRPr lang="zh-CN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chemeClr val="bg1"/>
                </a:solidFill>
              </a:rPr>
              <a:t>白帽</a:t>
            </a:r>
            <a:r>
              <a:rPr lang="en-US" altLang="zh-CN" sz="3200" b="1" dirty="0">
                <a:solidFill>
                  <a:schemeClr val="bg1"/>
                </a:solidFill>
              </a:rPr>
              <a:t>100</a:t>
            </a:r>
            <a:r>
              <a:rPr lang="zh-CN" altLang="en-US" sz="3200" b="1" dirty="0">
                <a:solidFill>
                  <a:schemeClr val="bg1"/>
                </a:solidFill>
              </a:rPr>
              <a:t>负责人之一</a:t>
            </a:r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endParaRPr lang="zh-CN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14800" lvl="8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上海匡新高级信息安全工程师</a:t>
            </a:r>
            <a:endParaRPr lang="zh-CN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3263" y="680014"/>
            <a:ext cx="2438488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HELLO</a:t>
            </a:r>
            <a:r>
              <a:rPr lang="zh-CN" altLang="en-US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zh-CN" sz="3600" kern="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7784" y="765044"/>
            <a:ext cx="364845" cy="1547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2629" y="1538767"/>
            <a:ext cx="7369752" cy="77372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02267" y="1694795"/>
            <a:ext cx="332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I’m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腹黑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W&amp;P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482979" y="1538767"/>
            <a:ext cx="1564805" cy="153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94182" y="621377"/>
            <a:ext cx="1753132" cy="175313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9118C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118C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0" grpId="0" animBg="1"/>
      <p:bldP spid="11" grpId="0" animBg="1"/>
      <p:bldP spid="12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43996" y="1106955"/>
            <a:ext cx="2372712" cy="2372711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02858" y="965819"/>
            <a:ext cx="2617931" cy="26179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8533" y="1877811"/>
            <a:ext cx="2746580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dirty="0">
                <a:solidFill>
                  <a:srgbClr val="FFFF00"/>
                </a:solidFill>
              </a:rPr>
              <a:t>Web</a:t>
            </a:r>
            <a:endParaRPr lang="zh-CN" altLang="zh-CN" sz="3600" kern="100" dirty="0">
              <a:solidFill>
                <a:srgbClr val="FFFF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147276" y="1402217"/>
            <a:ext cx="1687886" cy="1687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129731" y="2739805"/>
            <a:ext cx="1687886" cy="1687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48399" y="375733"/>
            <a:ext cx="1687886" cy="1687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102302" y="1499895"/>
            <a:ext cx="2769988" cy="570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9" idx="2"/>
          </p:cNvCxnSpPr>
          <p:nvPr/>
        </p:nvCxnSpPr>
        <p:spPr>
          <a:xfrm flipV="1">
            <a:off x="3120789" y="2246159"/>
            <a:ext cx="6026487" cy="286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837000" y="3014345"/>
            <a:ext cx="1687886" cy="1687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4" idx="1"/>
          </p:cNvCxnSpPr>
          <p:nvPr/>
        </p:nvCxnSpPr>
        <p:spPr>
          <a:xfrm>
            <a:off x="3059829" y="2688590"/>
            <a:ext cx="1024356" cy="5729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2"/>
          </p:cNvCxnSpPr>
          <p:nvPr/>
        </p:nvCxnSpPr>
        <p:spPr>
          <a:xfrm>
            <a:off x="3107705" y="2424215"/>
            <a:ext cx="4022026" cy="1159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939396" y="466729"/>
            <a:ext cx="1529783" cy="1529783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80301" y="948876"/>
            <a:ext cx="624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XSS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223033" y="1493213"/>
            <a:ext cx="1529783" cy="1529783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283332" y="2027781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代码审计</a:t>
            </a:r>
          </a:p>
        </p:txBody>
      </p:sp>
      <p:sp>
        <p:nvSpPr>
          <p:cNvPr id="21" name="椭圆 20"/>
          <p:cNvSpPr/>
          <p:nvPr/>
        </p:nvSpPr>
        <p:spPr>
          <a:xfrm>
            <a:off x="3927997" y="3105341"/>
            <a:ext cx="1529783" cy="1529783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25955" y="3627454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PHP</a:t>
            </a:r>
            <a:r>
              <a:rPr lang="zh-CN" altLang="en-US" sz="2400" dirty="0">
                <a:solidFill>
                  <a:schemeClr val="bg1"/>
                </a:solidFill>
              </a:rPr>
              <a:t>特征</a:t>
            </a:r>
          </a:p>
        </p:txBody>
      </p:sp>
      <p:sp>
        <p:nvSpPr>
          <p:cNvPr id="23" name="椭圆 22"/>
          <p:cNvSpPr/>
          <p:nvPr/>
        </p:nvSpPr>
        <p:spPr>
          <a:xfrm>
            <a:off x="7220728" y="2830801"/>
            <a:ext cx="1529783" cy="1529783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265788" y="33637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文件上传</a:t>
            </a:r>
          </a:p>
        </p:txBody>
      </p:sp>
      <p:sp>
        <p:nvSpPr>
          <p:cNvPr id="25" name="椭圆 24"/>
          <p:cNvSpPr/>
          <p:nvPr/>
        </p:nvSpPr>
        <p:spPr>
          <a:xfrm>
            <a:off x="1493321" y="4125129"/>
            <a:ext cx="1687886" cy="1687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endCxn id="25" idx="0"/>
          </p:cNvCxnSpPr>
          <p:nvPr/>
        </p:nvCxnSpPr>
        <p:spPr>
          <a:xfrm>
            <a:off x="2144309" y="3535569"/>
            <a:ext cx="192955" cy="589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1584318" y="4216125"/>
            <a:ext cx="1529783" cy="1529783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584317" y="4738238"/>
            <a:ext cx="1475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…..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45167" y="115613"/>
            <a:ext cx="1687886" cy="1687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 flipV="1">
            <a:off x="2638474" y="1106955"/>
            <a:ext cx="866458" cy="2482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3336164" y="206609"/>
            <a:ext cx="1529783" cy="1529783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450152" y="728722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注入</a:t>
            </a:r>
          </a:p>
        </p:txBody>
      </p:sp>
    </p:spTree>
    <p:extLst>
      <p:ext uri="{BB962C8B-B14F-4D97-AF65-F5344CB8AC3E}">
        <p14:creationId xmlns:p14="http://schemas.microsoft.com/office/powerpoint/2010/main" val="195580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9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9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9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9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 animBg="1"/>
      <p:bldP spid="10" grpId="0" animBg="1"/>
      <p:bldP spid="11" grpId="0" animBg="1"/>
      <p:bldP spid="14" grpId="0" animBg="1"/>
      <p:bldP spid="17" grpId="0" animBg="1"/>
      <p:bldP spid="17" grpId="1" animBg="1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/>
      <p:bldP spid="23" grpId="0" animBg="1"/>
      <p:bldP spid="23" grpId="1" animBg="1"/>
      <p:bldP spid="24" grpId="0"/>
      <p:bldP spid="25" grpId="0" animBg="1"/>
      <p:bldP spid="27" grpId="0" animBg="1"/>
      <p:bldP spid="27" grpId="1" animBg="1"/>
      <p:bldP spid="28" grpId="0"/>
      <p:bldP spid="29" grpId="0" animBg="1"/>
      <p:bldP spid="31" grpId="0" animBg="1"/>
      <p:bldP spid="31" grpId="1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>
            <a:off x="4385274" y="1034359"/>
            <a:ext cx="3421452" cy="3421452"/>
          </a:xfrm>
          <a:prstGeom prst="chord">
            <a:avLst>
              <a:gd name="adj1" fmla="val 3775932"/>
              <a:gd name="adj2" fmla="val 1171381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226359" y="2119086"/>
            <a:ext cx="2871127" cy="231515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398520" y="2730570"/>
            <a:ext cx="3421452" cy="3421448"/>
          </a:xfrm>
          <a:prstGeom prst="ellipse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385274" y="1019845"/>
            <a:ext cx="3421452" cy="34214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98169" y="474551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注入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94474" y="509798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28560" y="5097986"/>
            <a:ext cx="28684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8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08099 -0.2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-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99867" y="1389450"/>
            <a:ext cx="3421453" cy="3421448"/>
            <a:chOff x="4419311" y="1389450"/>
            <a:chExt cx="3421453" cy="3421448"/>
          </a:xfrm>
        </p:grpSpPr>
        <p:sp>
          <p:nvSpPr>
            <p:cNvPr id="5" name="椭圆 4"/>
            <p:cNvSpPr/>
            <p:nvPr/>
          </p:nvSpPr>
          <p:spPr>
            <a:xfrm>
              <a:off x="4419311" y="1389450"/>
              <a:ext cx="3421452" cy="3421448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419312" y="2869341"/>
              <a:ext cx="3421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0B0F0"/>
                  </a:solidFill>
                </a:rPr>
                <a:t>花式绕</a:t>
              </a:r>
              <a:r>
                <a:rPr lang="en-US" altLang="zh-CN" sz="2400" dirty="0">
                  <a:solidFill>
                    <a:srgbClr val="00B0F0"/>
                  </a:solidFill>
                </a:rPr>
                <a:t>WAF</a:t>
              </a:r>
              <a:endPara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70618" y="1389450"/>
            <a:ext cx="3421452" cy="3421448"/>
            <a:chOff x="170618" y="1389450"/>
            <a:chExt cx="3421452" cy="3421448"/>
          </a:xfrm>
        </p:grpSpPr>
        <p:sp>
          <p:nvSpPr>
            <p:cNvPr id="8" name="椭圆 7"/>
            <p:cNvSpPr/>
            <p:nvPr/>
          </p:nvSpPr>
          <p:spPr>
            <a:xfrm>
              <a:off x="170618" y="1389450"/>
              <a:ext cx="3421452" cy="3421448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4070" y="2869341"/>
              <a:ext cx="2862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简单注入</a:t>
              </a:r>
              <a:endPara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629116" y="1389450"/>
            <a:ext cx="3421453" cy="3421448"/>
            <a:chOff x="8403649" y="1389450"/>
            <a:chExt cx="3421453" cy="3421448"/>
          </a:xfrm>
        </p:grpSpPr>
        <p:sp>
          <p:nvSpPr>
            <p:cNvPr id="11" name="椭圆 10"/>
            <p:cNvSpPr/>
            <p:nvPr/>
          </p:nvSpPr>
          <p:spPr>
            <a:xfrm>
              <a:off x="8403649" y="1389450"/>
              <a:ext cx="3421452" cy="3421448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403650" y="2869340"/>
              <a:ext cx="3421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0B0F0"/>
                  </a:solidFill>
                </a:rPr>
                <a:t>注入技巧</a:t>
              </a:r>
              <a:endPara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44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0117 -0.0988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9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26484 0.1946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2" y="972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26446 0.2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饼形 3"/>
          <p:cNvSpPr/>
          <p:nvPr/>
        </p:nvSpPr>
        <p:spPr>
          <a:xfrm>
            <a:off x="401396" y="2796067"/>
            <a:ext cx="1265865" cy="1265865"/>
          </a:xfrm>
          <a:prstGeom prst="pie">
            <a:avLst>
              <a:gd name="adj1" fmla="val 5428029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1024" y="628407"/>
            <a:ext cx="9939951" cy="171008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72745" y="628408"/>
            <a:ext cx="93684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00B0F0"/>
                </a:solidFill>
              </a:rPr>
              <a:t>简单注入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指没有使用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等技术的注入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或者使用一些小的技巧就可以直接绕过的注入点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4515" y="3256485"/>
            <a:ext cx="366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直接注入</a:t>
            </a:r>
            <a:endParaRPr lang="zh-CN" altLang="en-US" dirty="0">
              <a:solidFill>
                <a:srgbClr val="E91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2816" y="3256485"/>
            <a:ext cx="474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</a:rPr>
              <a:t>sqlmap</a:t>
            </a:r>
            <a:r>
              <a:rPr lang="zh-CN" altLang="en-US" dirty="0">
                <a:solidFill>
                  <a:schemeClr val="bg1"/>
                </a:solidFill>
              </a:rPr>
              <a:t>等工具可直接绕过</a:t>
            </a:r>
            <a:endParaRPr lang="zh-CN" altLang="en-US" dirty="0">
              <a:solidFill>
                <a:srgbClr val="E91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91251" y="5024649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</a:rPr>
              <a:t>二次注入 </a:t>
            </a:r>
            <a:r>
              <a:rPr lang="zh-CN" altLang="en-US" dirty="0">
                <a:solidFill>
                  <a:schemeClr val="bg1"/>
                </a:solidFill>
              </a:rPr>
              <a:t>写入数据库的时候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保留了原数据</a:t>
            </a:r>
            <a:endParaRPr lang="zh-CN" altLang="en-US" dirty="0">
              <a:solidFill>
                <a:srgbClr val="E91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4516" y="50909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宽字节注入</a:t>
            </a:r>
            <a:endParaRPr lang="zh-CN" altLang="en-US" dirty="0">
              <a:solidFill>
                <a:srgbClr val="E911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01993" y="2917406"/>
            <a:ext cx="1047490" cy="1047490"/>
          </a:xfrm>
          <a:prstGeom prst="ellipse">
            <a:avLst/>
          </a:prstGeom>
          <a:solidFill>
            <a:srgbClr val="00B0F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2700000">
            <a:off x="409537" y="2804467"/>
            <a:ext cx="1249065" cy="1249065"/>
          </a:xfrm>
          <a:prstGeom prst="arc">
            <a:avLst>
              <a:gd name="adj1" fmla="val 14977011"/>
              <a:gd name="adj2" fmla="val 119749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饼形 13"/>
          <p:cNvSpPr/>
          <p:nvPr/>
        </p:nvSpPr>
        <p:spPr>
          <a:xfrm>
            <a:off x="5876354" y="2796067"/>
            <a:ext cx="1265865" cy="1265865"/>
          </a:xfrm>
          <a:prstGeom prst="pie">
            <a:avLst>
              <a:gd name="adj1" fmla="val 5428029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76951" y="2917406"/>
            <a:ext cx="1047490" cy="1047490"/>
          </a:xfrm>
          <a:prstGeom prst="ellipse">
            <a:avLst/>
          </a:prstGeom>
          <a:solidFill>
            <a:srgbClr val="00B0F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/>
          <p:cNvSpPr/>
          <p:nvPr/>
        </p:nvSpPr>
        <p:spPr>
          <a:xfrm rot="2700000">
            <a:off x="5884495" y="2804467"/>
            <a:ext cx="1249065" cy="1249065"/>
          </a:xfrm>
          <a:prstGeom prst="arc">
            <a:avLst>
              <a:gd name="adj1" fmla="val 14977011"/>
              <a:gd name="adj2" fmla="val 119749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饼形 16"/>
          <p:cNvSpPr/>
          <p:nvPr/>
        </p:nvSpPr>
        <p:spPr>
          <a:xfrm>
            <a:off x="401396" y="4683851"/>
            <a:ext cx="1265865" cy="1265865"/>
          </a:xfrm>
          <a:prstGeom prst="pie">
            <a:avLst>
              <a:gd name="adj1" fmla="val 5428029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1993" y="4805190"/>
            <a:ext cx="1047490" cy="1047490"/>
          </a:xfrm>
          <a:prstGeom prst="ellipse">
            <a:avLst/>
          </a:prstGeom>
          <a:solidFill>
            <a:srgbClr val="00B0F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/>
          <p:cNvSpPr/>
          <p:nvPr/>
        </p:nvSpPr>
        <p:spPr>
          <a:xfrm rot="2700000">
            <a:off x="409537" y="4692251"/>
            <a:ext cx="1249065" cy="1249065"/>
          </a:xfrm>
          <a:prstGeom prst="arc">
            <a:avLst>
              <a:gd name="adj1" fmla="val 14977011"/>
              <a:gd name="adj2" fmla="val 119749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弧形 19"/>
          <p:cNvSpPr/>
          <p:nvPr/>
        </p:nvSpPr>
        <p:spPr>
          <a:xfrm rot="2700000">
            <a:off x="5884495" y="4686150"/>
            <a:ext cx="1249065" cy="1249065"/>
          </a:xfrm>
          <a:prstGeom prst="arc">
            <a:avLst>
              <a:gd name="adj1" fmla="val 20887794"/>
              <a:gd name="adj2" fmla="val 1698813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弦形 20"/>
          <p:cNvSpPr/>
          <p:nvPr/>
        </p:nvSpPr>
        <p:spPr>
          <a:xfrm>
            <a:off x="5807955" y="4605843"/>
            <a:ext cx="1402144" cy="1402144"/>
          </a:xfrm>
          <a:prstGeom prst="chord">
            <a:avLst>
              <a:gd name="adj1" fmla="val 4720851"/>
              <a:gd name="adj2" fmla="val 11040325"/>
            </a:avLst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72"/>
          <p:cNvSpPr>
            <a:spLocks noEditPoints="1"/>
          </p:cNvSpPr>
          <p:nvPr/>
        </p:nvSpPr>
        <p:spPr bwMode="auto">
          <a:xfrm>
            <a:off x="724190" y="3113717"/>
            <a:ext cx="620276" cy="621394"/>
          </a:xfrm>
          <a:custGeom>
            <a:avLst/>
            <a:gdLst>
              <a:gd name="T0" fmla="*/ 337 w 411"/>
              <a:gd name="T1" fmla="*/ 198 h 412"/>
              <a:gd name="T2" fmla="*/ 284 w 411"/>
              <a:gd name="T3" fmla="*/ 220 h 412"/>
              <a:gd name="T4" fmla="*/ 249 w 411"/>
              <a:gd name="T5" fmla="*/ 185 h 412"/>
              <a:gd name="T6" fmla="*/ 283 w 411"/>
              <a:gd name="T7" fmla="*/ 107 h 412"/>
              <a:gd name="T8" fmla="*/ 176 w 411"/>
              <a:gd name="T9" fmla="*/ 0 h 412"/>
              <a:gd name="T10" fmla="*/ 68 w 411"/>
              <a:gd name="T11" fmla="*/ 107 h 412"/>
              <a:gd name="T12" fmla="*/ 116 w 411"/>
              <a:gd name="T13" fmla="*/ 196 h 412"/>
              <a:gd name="T14" fmla="*/ 96 w 411"/>
              <a:gd name="T15" fmla="*/ 266 h 412"/>
              <a:gd name="T16" fmla="*/ 74 w 411"/>
              <a:gd name="T17" fmla="*/ 263 h 412"/>
              <a:gd name="T18" fmla="*/ 0 w 411"/>
              <a:gd name="T19" fmla="*/ 337 h 412"/>
              <a:gd name="T20" fmla="*/ 74 w 411"/>
              <a:gd name="T21" fmla="*/ 412 h 412"/>
              <a:gd name="T22" fmla="*/ 149 w 411"/>
              <a:gd name="T23" fmla="*/ 337 h 412"/>
              <a:gd name="T24" fmla="*/ 110 w 411"/>
              <a:gd name="T25" fmla="*/ 272 h 412"/>
              <a:gd name="T26" fmla="*/ 130 w 411"/>
              <a:gd name="T27" fmla="*/ 204 h 412"/>
              <a:gd name="T28" fmla="*/ 176 w 411"/>
              <a:gd name="T29" fmla="*/ 214 h 412"/>
              <a:gd name="T30" fmla="*/ 238 w 411"/>
              <a:gd name="T31" fmla="*/ 195 h 412"/>
              <a:gd name="T32" fmla="*/ 275 w 411"/>
              <a:gd name="T33" fmla="*/ 232 h 412"/>
              <a:gd name="T34" fmla="*/ 262 w 411"/>
              <a:gd name="T35" fmla="*/ 273 h 412"/>
              <a:gd name="T36" fmla="*/ 337 w 411"/>
              <a:gd name="T37" fmla="*/ 347 h 412"/>
              <a:gd name="T38" fmla="*/ 411 w 411"/>
              <a:gd name="T39" fmla="*/ 273 h 412"/>
              <a:gd name="T40" fmla="*/ 337 w 411"/>
              <a:gd name="T41" fmla="*/ 198 h 412"/>
              <a:gd name="T42" fmla="*/ 134 w 411"/>
              <a:gd name="T43" fmla="*/ 337 h 412"/>
              <a:gd name="T44" fmla="*/ 74 w 411"/>
              <a:gd name="T45" fmla="*/ 397 h 412"/>
              <a:gd name="T46" fmla="*/ 14 w 411"/>
              <a:gd name="T47" fmla="*/ 337 h 412"/>
              <a:gd name="T48" fmla="*/ 74 w 411"/>
              <a:gd name="T49" fmla="*/ 278 h 412"/>
              <a:gd name="T50" fmla="*/ 134 w 411"/>
              <a:gd name="T51" fmla="*/ 337 h 412"/>
              <a:gd name="T52" fmla="*/ 83 w 411"/>
              <a:gd name="T53" fmla="*/ 107 h 412"/>
              <a:gd name="T54" fmla="*/ 176 w 411"/>
              <a:gd name="T55" fmla="*/ 14 h 412"/>
              <a:gd name="T56" fmla="*/ 268 w 411"/>
              <a:gd name="T57" fmla="*/ 107 h 412"/>
              <a:gd name="T58" fmla="*/ 176 w 411"/>
              <a:gd name="T59" fmla="*/ 200 h 412"/>
              <a:gd name="T60" fmla="*/ 83 w 411"/>
              <a:gd name="T61" fmla="*/ 107 h 412"/>
              <a:gd name="T62" fmla="*/ 337 w 411"/>
              <a:gd name="T63" fmla="*/ 332 h 412"/>
              <a:gd name="T64" fmla="*/ 277 w 411"/>
              <a:gd name="T65" fmla="*/ 273 h 412"/>
              <a:gd name="T66" fmla="*/ 337 w 411"/>
              <a:gd name="T67" fmla="*/ 213 h 412"/>
              <a:gd name="T68" fmla="*/ 397 w 411"/>
              <a:gd name="T69" fmla="*/ 273 h 412"/>
              <a:gd name="T70" fmla="*/ 337 w 411"/>
              <a:gd name="T71" fmla="*/ 33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11" h="412">
                <a:moveTo>
                  <a:pt x="337" y="198"/>
                </a:moveTo>
                <a:cubicBezTo>
                  <a:pt x="316" y="198"/>
                  <a:pt x="298" y="206"/>
                  <a:pt x="284" y="220"/>
                </a:cubicBezTo>
                <a:cubicBezTo>
                  <a:pt x="249" y="185"/>
                  <a:pt x="249" y="185"/>
                  <a:pt x="249" y="185"/>
                </a:cubicBezTo>
                <a:cubicBezTo>
                  <a:pt x="270" y="166"/>
                  <a:pt x="283" y="138"/>
                  <a:pt x="283" y="107"/>
                </a:cubicBezTo>
                <a:cubicBezTo>
                  <a:pt x="283" y="48"/>
                  <a:pt x="235" y="0"/>
                  <a:pt x="176" y="0"/>
                </a:cubicBezTo>
                <a:cubicBezTo>
                  <a:pt x="117" y="0"/>
                  <a:pt x="68" y="48"/>
                  <a:pt x="68" y="107"/>
                </a:cubicBezTo>
                <a:cubicBezTo>
                  <a:pt x="68" y="144"/>
                  <a:pt x="88" y="177"/>
                  <a:pt x="116" y="196"/>
                </a:cubicBezTo>
                <a:cubicBezTo>
                  <a:pt x="96" y="266"/>
                  <a:pt x="96" y="266"/>
                  <a:pt x="96" y="266"/>
                </a:cubicBezTo>
                <a:cubicBezTo>
                  <a:pt x="89" y="264"/>
                  <a:pt x="82" y="263"/>
                  <a:pt x="74" y="263"/>
                </a:cubicBezTo>
                <a:cubicBezTo>
                  <a:pt x="33" y="263"/>
                  <a:pt x="0" y="296"/>
                  <a:pt x="0" y="337"/>
                </a:cubicBezTo>
                <a:cubicBezTo>
                  <a:pt x="0" y="378"/>
                  <a:pt x="33" y="412"/>
                  <a:pt x="74" y="412"/>
                </a:cubicBezTo>
                <a:cubicBezTo>
                  <a:pt x="115" y="412"/>
                  <a:pt x="149" y="378"/>
                  <a:pt x="149" y="337"/>
                </a:cubicBezTo>
                <a:cubicBezTo>
                  <a:pt x="149" y="309"/>
                  <a:pt x="133" y="284"/>
                  <a:pt x="110" y="272"/>
                </a:cubicBezTo>
                <a:cubicBezTo>
                  <a:pt x="130" y="204"/>
                  <a:pt x="130" y="204"/>
                  <a:pt x="130" y="204"/>
                </a:cubicBezTo>
                <a:cubicBezTo>
                  <a:pt x="144" y="210"/>
                  <a:pt x="159" y="214"/>
                  <a:pt x="176" y="214"/>
                </a:cubicBezTo>
                <a:cubicBezTo>
                  <a:pt x="199" y="214"/>
                  <a:pt x="220" y="207"/>
                  <a:pt x="238" y="195"/>
                </a:cubicBezTo>
                <a:cubicBezTo>
                  <a:pt x="275" y="232"/>
                  <a:pt x="275" y="232"/>
                  <a:pt x="275" y="232"/>
                </a:cubicBezTo>
                <a:cubicBezTo>
                  <a:pt x="267" y="243"/>
                  <a:pt x="262" y="257"/>
                  <a:pt x="262" y="273"/>
                </a:cubicBezTo>
                <a:cubicBezTo>
                  <a:pt x="262" y="314"/>
                  <a:pt x="296" y="347"/>
                  <a:pt x="337" y="347"/>
                </a:cubicBezTo>
                <a:cubicBezTo>
                  <a:pt x="378" y="347"/>
                  <a:pt x="411" y="314"/>
                  <a:pt x="411" y="273"/>
                </a:cubicBezTo>
                <a:cubicBezTo>
                  <a:pt x="411" y="231"/>
                  <a:pt x="378" y="198"/>
                  <a:pt x="337" y="198"/>
                </a:cubicBezTo>
                <a:close/>
                <a:moveTo>
                  <a:pt x="134" y="337"/>
                </a:moveTo>
                <a:cubicBezTo>
                  <a:pt x="134" y="370"/>
                  <a:pt x="107" y="397"/>
                  <a:pt x="74" y="397"/>
                </a:cubicBezTo>
                <a:cubicBezTo>
                  <a:pt x="41" y="397"/>
                  <a:pt x="14" y="370"/>
                  <a:pt x="14" y="337"/>
                </a:cubicBezTo>
                <a:cubicBezTo>
                  <a:pt x="14" y="304"/>
                  <a:pt x="41" y="278"/>
                  <a:pt x="74" y="278"/>
                </a:cubicBezTo>
                <a:cubicBezTo>
                  <a:pt x="107" y="278"/>
                  <a:pt x="134" y="304"/>
                  <a:pt x="134" y="337"/>
                </a:cubicBezTo>
                <a:close/>
                <a:moveTo>
                  <a:pt x="83" y="107"/>
                </a:moveTo>
                <a:cubicBezTo>
                  <a:pt x="83" y="56"/>
                  <a:pt x="125" y="14"/>
                  <a:pt x="176" y="14"/>
                </a:cubicBezTo>
                <a:cubicBezTo>
                  <a:pt x="227" y="14"/>
                  <a:pt x="268" y="56"/>
                  <a:pt x="268" y="107"/>
                </a:cubicBezTo>
                <a:cubicBezTo>
                  <a:pt x="268" y="158"/>
                  <a:pt x="227" y="200"/>
                  <a:pt x="176" y="200"/>
                </a:cubicBezTo>
                <a:cubicBezTo>
                  <a:pt x="125" y="200"/>
                  <a:pt x="83" y="158"/>
                  <a:pt x="83" y="107"/>
                </a:cubicBezTo>
                <a:close/>
                <a:moveTo>
                  <a:pt x="337" y="332"/>
                </a:moveTo>
                <a:cubicBezTo>
                  <a:pt x="304" y="332"/>
                  <a:pt x="277" y="306"/>
                  <a:pt x="277" y="273"/>
                </a:cubicBezTo>
                <a:cubicBezTo>
                  <a:pt x="277" y="240"/>
                  <a:pt x="304" y="213"/>
                  <a:pt x="337" y="213"/>
                </a:cubicBezTo>
                <a:cubicBezTo>
                  <a:pt x="370" y="213"/>
                  <a:pt x="397" y="240"/>
                  <a:pt x="397" y="273"/>
                </a:cubicBezTo>
                <a:cubicBezTo>
                  <a:pt x="397" y="306"/>
                  <a:pt x="370" y="332"/>
                  <a:pt x="337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Freeform 77"/>
          <p:cNvSpPr>
            <a:spLocks noEditPoints="1"/>
          </p:cNvSpPr>
          <p:nvPr/>
        </p:nvSpPr>
        <p:spPr bwMode="auto">
          <a:xfrm>
            <a:off x="6129931" y="3164185"/>
            <a:ext cx="758710" cy="520457"/>
          </a:xfrm>
          <a:custGeom>
            <a:avLst/>
            <a:gdLst>
              <a:gd name="T0" fmla="*/ 340 w 413"/>
              <a:gd name="T1" fmla="*/ 283 h 283"/>
              <a:gd name="T2" fmla="*/ 73 w 413"/>
              <a:gd name="T3" fmla="*/ 283 h 283"/>
              <a:gd name="T4" fmla="*/ 72 w 413"/>
              <a:gd name="T5" fmla="*/ 283 h 283"/>
              <a:gd name="T6" fmla="*/ 0 w 413"/>
              <a:gd name="T7" fmla="*/ 209 h 283"/>
              <a:gd name="T8" fmla="*/ 70 w 413"/>
              <a:gd name="T9" fmla="*/ 135 h 283"/>
              <a:gd name="T10" fmla="*/ 66 w 413"/>
              <a:gd name="T11" fmla="*/ 107 h 283"/>
              <a:gd name="T12" fmla="*/ 173 w 413"/>
              <a:gd name="T13" fmla="*/ 0 h 283"/>
              <a:gd name="T14" fmla="*/ 273 w 413"/>
              <a:gd name="T15" fmla="*/ 69 h 283"/>
              <a:gd name="T16" fmla="*/ 273 w 413"/>
              <a:gd name="T17" fmla="*/ 69 h 283"/>
              <a:gd name="T18" fmla="*/ 346 w 413"/>
              <a:gd name="T19" fmla="*/ 135 h 283"/>
              <a:gd name="T20" fmla="*/ 413 w 413"/>
              <a:gd name="T21" fmla="*/ 209 h 283"/>
              <a:gd name="T22" fmla="*/ 341 w 413"/>
              <a:gd name="T23" fmla="*/ 283 h 283"/>
              <a:gd name="T24" fmla="*/ 340 w 413"/>
              <a:gd name="T25" fmla="*/ 283 h 283"/>
              <a:gd name="T26" fmla="*/ 73 w 413"/>
              <a:gd name="T27" fmla="*/ 268 h 283"/>
              <a:gd name="T28" fmla="*/ 339 w 413"/>
              <a:gd name="T29" fmla="*/ 268 h 283"/>
              <a:gd name="T30" fmla="*/ 340 w 413"/>
              <a:gd name="T31" fmla="*/ 268 h 283"/>
              <a:gd name="T32" fmla="*/ 398 w 413"/>
              <a:gd name="T33" fmla="*/ 209 h 283"/>
              <a:gd name="T34" fmla="*/ 339 w 413"/>
              <a:gd name="T35" fmla="*/ 150 h 283"/>
              <a:gd name="T36" fmla="*/ 332 w 413"/>
              <a:gd name="T37" fmla="*/ 142 h 283"/>
              <a:gd name="T38" fmla="*/ 273 w 413"/>
              <a:gd name="T39" fmla="*/ 83 h 283"/>
              <a:gd name="T40" fmla="*/ 268 w 413"/>
              <a:gd name="T41" fmla="*/ 84 h 283"/>
              <a:gd name="T42" fmla="*/ 261 w 413"/>
              <a:gd name="T43" fmla="*/ 79 h 283"/>
              <a:gd name="T44" fmla="*/ 173 w 413"/>
              <a:gd name="T45" fmla="*/ 15 h 283"/>
              <a:gd name="T46" fmla="*/ 81 w 413"/>
              <a:gd name="T47" fmla="*/ 107 h 283"/>
              <a:gd name="T48" fmla="*/ 87 w 413"/>
              <a:gd name="T49" fmla="*/ 140 h 283"/>
              <a:gd name="T50" fmla="*/ 86 w 413"/>
              <a:gd name="T51" fmla="*/ 147 h 283"/>
              <a:gd name="T52" fmla="*/ 79 w 413"/>
              <a:gd name="T53" fmla="*/ 150 h 283"/>
              <a:gd name="T54" fmla="*/ 73 w 413"/>
              <a:gd name="T55" fmla="*/ 150 h 283"/>
              <a:gd name="T56" fmla="*/ 14 w 413"/>
              <a:gd name="T57" fmla="*/ 209 h 283"/>
              <a:gd name="T58" fmla="*/ 73 w 413"/>
              <a:gd name="T59" fmla="*/ 268 h 283"/>
              <a:gd name="T60" fmla="*/ 73 w 413"/>
              <a:gd name="T61" fmla="*/ 26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13" h="283">
                <a:moveTo>
                  <a:pt x="340" y="283"/>
                </a:moveTo>
                <a:cubicBezTo>
                  <a:pt x="73" y="283"/>
                  <a:pt x="73" y="283"/>
                  <a:pt x="73" y="283"/>
                </a:cubicBezTo>
                <a:cubicBezTo>
                  <a:pt x="73" y="283"/>
                  <a:pt x="72" y="283"/>
                  <a:pt x="72" y="283"/>
                </a:cubicBezTo>
                <a:cubicBezTo>
                  <a:pt x="32" y="282"/>
                  <a:pt x="0" y="249"/>
                  <a:pt x="0" y="209"/>
                </a:cubicBezTo>
                <a:cubicBezTo>
                  <a:pt x="0" y="169"/>
                  <a:pt x="31" y="137"/>
                  <a:pt x="70" y="135"/>
                </a:cubicBezTo>
                <a:cubicBezTo>
                  <a:pt x="67" y="126"/>
                  <a:pt x="66" y="117"/>
                  <a:pt x="66" y="107"/>
                </a:cubicBezTo>
                <a:cubicBezTo>
                  <a:pt x="66" y="48"/>
                  <a:pt x="114" y="0"/>
                  <a:pt x="173" y="0"/>
                </a:cubicBezTo>
                <a:cubicBezTo>
                  <a:pt x="217" y="0"/>
                  <a:pt x="257" y="27"/>
                  <a:pt x="273" y="69"/>
                </a:cubicBezTo>
                <a:cubicBezTo>
                  <a:pt x="273" y="69"/>
                  <a:pt x="273" y="69"/>
                  <a:pt x="273" y="69"/>
                </a:cubicBezTo>
                <a:cubicBezTo>
                  <a:pt x="311" y="69"/>
                  <a:pt x="343" y="98"/>
                  <a:pt x="346" y="135"/>
                </a:cubicBezTo>
                <a:cubicBezTo>
                  <a:pt x="384" y="139"/>
                  <a:pt x="413" y="171"/>
                  <a:pt x="413" y="209"/>
                </a:cubicBezTo>
                <a:cubicBezTo>
                  <a:pt x="413" y="249"/>
                  <a:pt x="381" y="282"/>
                  <a:pt x="341" y="283"/>
                </a:cubicBezTo>
                <a:cubicBezTo>
                  <a:pt x="340" y="283"/>
                  <a:pt x="340" y="283"/>
                  <a:pt x="340" y="283"/>
                </a:cubicBezTo>
                <a:close/>
                <a:moveTo>
                  <a:pt x="73" y="268"/>
                </a:moveTo>
                <a:cubicBezTo>
                  <a:pt x="339" y="268"/>
                  <a:pt x="339" y="268"/>
                  <a:pt x="339" y="268"/>
                </a:cubicBezTo>
                <a:cubicBezTo>
                  <a:pt x="339" y="268"/>
                  <a:pt x="340" y="268"/>
                  <a:pt x="340" y="268"/>
                </a:cubicBezTo>
                <a:cubicBezTo>
                  <a:pt x="372" y="268"/>
                  <a:pt x="398" y="241"/>
                  <a:pt x="398" y="209"/>
                </a:cubicBezTo>
                <a:cubicBezTo>
                  <a:pt x="398" y="176"/>
                  <a:pt x="372" y="150"/>
                  <a:pt x="339" y="150"/>
                </a:cubicBezTo>
                <a:cubicBezTo>
                  <a:pt x="335" y="150"/>
                  <a:pt x="332" y="146"/>
                  <a:pt x="332" y="142"/>
                </a:cubicBezTo>
                <a:cubicBezTo>
                  <a:pt x="332" y="110"/>
                  <a:pt x="305" y="83"/>
                  <a:pt x="273" y="83"/>
                </a:cubicBezTo>
                <a:cubicBezTo>
                  <a:pt x="271" y="83"/>
                  <a:pt x="270" y="83"/>
                  <a:pt x="268" y="84"/>
                </a:cubicBezTo>
                <a:cubicBezTo>
                  <a:pt x="265" y="84"/>
                  <a:pt x="262" y="82"/>
                  <a:pt x="261" y="79"/>
                </a:cubicBezTo>
                <a:cubicBezTo>
                  <a:pt x="248" y="40"/>
                  <a:pt x="213" y="15"/>
                  <a:pt x="173" y="15"/>
                </a:cubicBezTo>
                <a:cubicBezTo>
                  <a:pt x="122" y="15"/>
                  <a:pt x="81" y="56"/>
                  <a:pt x="81" y="107"/>
                </a:cubicBezTo>
                <a:cubicBezTo>
                  <a:pt x="81" y="118"/>
                  <a:pt x="83" y="129"/>
                  <a:pt x="87" y="140"/>
                </a:cubicBezTo>
                <a:cubicBezTo>
                  <a:pt x="88" y="142"/>
                  <a:pt x="87" y="145"/>
                  <a:pt x="86" y="147"/>
                </a:cubicBezTo>
                <a:cubicBezTo>
                  <a:pt x="84" y="149"/>
                  <a:pt x="82" y="150"/>
                  <a:pt x="79" y="150"/>
                </a:cubicBezTo>
                <a:cubicBezTo>
                  <a:pt x="77" y="150"/>
                  <a:pt x="75" y="150"/>
                  <a:pt x="73" y="150"/>
                </a:cubicBezTo>
                <a:cubicBezTo>
                  <a:pt x="41" y="150"/>
                  <a:pt x="14" y="176"/>
                  <a:pt x="14" y="209"/>
                </a:cubicBezTo>
                <a:cubicBezTo>
                  <a:pt x="14" y="241"/>
                  <a:pt x="41" y="268"/>
                  <a:pt x="73" y="268"/>
                </a:cubicBezTo>
                <a:cubicBezTo>
                  <a:pt x="73" y="268"/>
                  <a:pt x="73" y="268"/>
                  <a:pt x="73" y="2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824730" y="4968689"/>
            <a:ext cx="366986" cy="676452"/>
          </a:xfrm>
          <a:custGeom>
            <a:avLst/>
            <a:gdLst>
              <a:gd name="T0" fmla="*/ 2 w 122"/>
              <a:gd name="T1" fmla="*/ 65 h 225"/>
              <a:gd name="T2" fmla="*/ 14 w 122"/>
              <a:gd name="T3" fmla="*/ 77 h 225"/>
              <a:gd name="T4" fmla="*/ 17 w 122"/>
              <a:gd name="T5" fmla="*/ 76 h 225"/>
              <a:gd name="T6" fmla="*/ 119 w 122"/>
              <a:gd name="T7" fmla="*/ 42 h 225"/>
              <a:gd name="T8" fmla="*/ 119 w 122"/>
              <a:gd name="T9" fmla="*/ 30 h 225"/>
              <a:gd name="T10" fmla="*/ 105 w 122"/>
              <a:gd name="T11" fmla="*/ 23 h 225"/>
              <a:gd name="T12" fmla="*/ 3 w 122"/>
              <a:gd name="T13" fmla="*/ 57 h 225"/>
              <a:gd name="T14" fmla="*/ 108 w 122"/>
              <a:gd name="T15" fmla="*/ 28 h 225"/>
              <a:gd name="T16" fmla="*/ 114 w 122"/>
              <a:gd name="T17" fmla="*/ 35 h 225"/>
              <a:gd name="T18" fmla="*/ 111 w 122"/>
              <a:gd name="T19" fmla="*/ 42 h 225"/>
              <a:gd name="T20" fmla="*/ 14 w 122"/>
              <a:gd name="T21" fmla="*/ 71 h 225"/>
              <a:gd name="T22" fmla="*/ 9 w 122"/>
              <a:gd name="T23" fmla="*/ 67 h 225"/>
              <a:gd name="T24" fmla="*/ 8 w 122"/>
              <a:gd name="T25" fmla="*/ 59 h 225"/>
              <a:gd name="T26" fmla="*/ 106 w 122"/>
              <a:gd name="T27" fmla="*/ 28 h 225"/>
              <a:gd name="T28" fmla="*/ 14 w 122"/>
              <a:gd name="T29" fmla="*/ 43 h 225"/>
              <a:gd name="T30" fmla="*/ 66 w 122"/>
              <a:gd name="T31" fmla="*/ 28 h 225"/>
              <a:gd name="T32" fmla="*/ 73 w 122"/>
              <a:gd name="T33" fmla="*/ 10 h 225"/>
              <a:gd name="T34" fmla="*/ 9 w 122"/>
              <a:gd name="T35" fmla="*/ 17 h 225"/>
              <a:gd name="T36" fmla="*/ 3 w 122"/>
              <a:gd name="T37" fmla="*/ 35 h 225"/>
              <a:gd name="T38" fmla="*/ 61 w 122"/>
              <a:gd name="T39" fmla="*/ 8 h 225"/>
              <a:gd name="T40" fmla="*/ 67 w 122"/>
              <a:gd name="T41" fmla="*/ 12 h 225"/>
              <a:gd name="T42" fmla="*/ 65 w 122"/>
              <a:gd name="T43" fmla="*/ 22 h 225"/>
              <a:gd name="T44" fmla="*/ 14 w 122"/>
              <a:gd name="T45" fmla="*/ 37 h 225"/>
              <a:gd name="T46" fmla="*/ 8 w 122"/>
              <a:gd name="T47" fmla="*/ 30 h 225"/>
              <a:gd name="T48" fmla="*/ 120 w 122"/>
              <a:gd name="T49" fmla="*/ 101 h 225"/>
              <a:gd name="T50" fmla="*/ 105 w 122"/>
              <a:gd name="T51" fmla="*/ 90 h 225"/>
              <a:gd name="T52" fmla="*/ 72 w 122"/>
              <a:gd name="T53" fmla="*/ 110 h 225"/>
              <a:gd name="T54" fmla="*/ 55 w 122"/>
              <a:gd name="T55" fmla="*/ 138 h 225"/>
              <a:gd name="T56" fmla="*/ 53 w 122"/>
              <a:gd name="T57" fmla="*/ 99 h 225"/>
              <a:gd name="T58" fmla="*/ 119 w 122"/>
              <a:gd name="T59" fmla="*/ 76 h 225"/>
              <a:gd name="T60" fmla="*/ 119 w 122"/>
              <a:gd name="T61" fmla="*/ 64 h 225"/>
              <a:gd name="T62" fmla="*/ 9 w 122"/>
              <a:gd name="T63" fmla="*/ 85 h 225"/>
              <a:gd name="T64" fmla="*/ 1 w 122"/>
              <a:gd name="T65" fmla="*/ 97 h 225"/>
              <a:gd name="T66" fmla="*/ 3 w 122"/>
              <a:gd name="T67" fmla="*/ 102 h 225"/>
              <a:gd name="T68" fmla="*/ 11 w 122"/>
              <a:gd name="T69" fmla="*/ 110 h 225"/>
              <a:gd name="T70" fmla="*/ 28 w 122"/>
              <a:gd name="T71" fmla="*/ 121 h 225"/>
              <a:gd name="T72" fmla="*/ 17 w 122"/>
              <a:gd name="T73" fmla="*/ 138 h 225"/>
              <a:gd name="T74" fmla="*/ 40 w 122"/>
              <a:gd name="T75" fmla="*/ 209 h 225"/>
              <a:gd name="T76" fmla="*/ 53 w 122"/>
              <a:gd name="T77" fmla="*/ 225 h 225"/>
              <a:gd name="T78" fmla="*/ 87 w 122"/>
              <a:gd name="T79" fmla="*/ 214 h 225"/>
              <a:gd name="T80" fmla="*/ 110 w 122"/>
              <a:gd name="T81" fmla="*/ 187 h 225"/>
              <a:gd name="T82" fmla="*/ 99 w 122"/>
              <a:gd name="T83" fmla="*/ 138 h 225"/>
              <a:gd name="T84" fmla="*/ 104 w 122"/>
              <a:gd name="T85" fmla="*/ 117 h 225"/>
              <a:gd name="T86" fmla="*/ 120 w 122"/>
              <a:gd name="T87" fmla="*/ 101 h 225"/>
              <a:gd name="T88" fmla="*/ 47 w 122"/>
              <a:gd name="T89" fmla="*/ 101 h 225"/>
              <a:gd name="T90" fmla="*/ 49 w 122"/>
              <a:gd name="T91" fmla="*/ 138 h 225"/>
              <a:gd name="T92" fmla="*/ 35 w 122"/>
              <a:gd name="T93" fmla="*/ 121 h 225"/>
              <a:gd name="T94" fmla="*/ 24 w 122"/>
              <a:gd name="T95" fmla="*/ 108 h 225"/>
              <a:gd name="T96" fmla="*/ 12 w 122"/>
              <a:gd name="T97" fmla="*/ 104 h 225"/>
              <a:gd name="T98" fmla="*/ 8 w 122"/>
              <a:gd name="T99" fmla="*/ 97 h 225"/>
              <a:gd name="T100" fmla="*/ 8 w 122"/>
              <a:gd name="T101" fmla="*/ 93 h 225"/>
              <a:gd name="T102" fmla="*/ 12 w 122"/>
              <a:gd name="T103" fmla="*/ 90 h 225"/>
              <a:gd name="T104" fmla="*/ 24 w 122"/>
              <a:gd name="T105" fmla="*/ 86 h 225"/>
              <a:gd name="T106" fmla="*/ 108 w 122"/>
              <a:gd name="T107" fmla="*/ 62 h 225"/>
              <a:gd name="T108" fmla="*/ 114 w 122"/>
              <a:gd name="T109" fmla="*/ 69 h 225"/>
              <a:gd name="T110" fmla="*/ 111 w 122"/>
              <a:gd name="T111" fmla="*/ 76 h 225"/>
              <a:gd name="T112" fmla="*/ 43 w 122"/>
              <a:gd name="T113" fmla="*/ 98 h 225"/>
              <a:gd name="T114" fmla="*/ 103 w 122"/>
              <a:gd name="T115" fmla="*/ 111 h 225"/>
              <a:gd name="T116" fmla="*/ 92 w 122"/>
              <a:gd name="T117" fmla="*/ 138 h 225"/>
              <a:gd name="T118" fmla="*/ 78 w 122"/>
              <a:gd name="T119" fmla="*/ 110 h 225"/>
              <a:gd name="T120" fmla="*/ 106 w 122"/>
              <a:gd name="T121" fmla="*/ 96 h 225"/>
              <a:gd name="T122" fmla="*/ 114 w 122"/>
              <a:gd name="T123" fmla="*/ 10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" h="225">
                <a:moveTo>
                  <a:pt x="3" y="57"/>
                </a:moveTo>
                <a:cubicBezTo>
                  <a:pt x="1" y="59"/>
                  <a:pt x="1" y="62"/>
                  <a:pt x="2" y="65"/>
                </a:cubicBezTo>
                <a:cubicBezTo>
                  <a:pt x="3" y="69"/>
                  <a:pt x="3" y="69"/>
                  <a:pt x="3" y="69"/>
                </a:cubicBezTo>
                <a:cubicBezTo>
                  <a:pt x="4" y="74"/>
                  <a:pt x="9" y="77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5" y="77"/>
                  <a:pt x="16" y="77"/>
                  <a:pt x="17" y="76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5" y="47"/>
                  <a:pt x="118" y="45"/>
                  <a:pt x="119" y="42"/>
                </a:cubicBezTo>
                <a:cubicBezTo>
                  <a:pt x="120" y="40"/>
                  <a:pt x="121" y="37"/>
                  <a:pt x="120" y="34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17" y="25"/>
                  <a:pt x="113" y="22"/>
                  <a:pt x="108" y="22"/>
                </a:cubicBezTo>
                <a:cubicBezTo>
                  <a:pt x="107" y="22"/>
                  <a:pt x="106" y="22"/>
                  <a:pt x="105" y="23"/>
                </a:cubicBezTo>
                <a:cubicBezTo>
                  <a:pt x="9" y="51"/>
                  <a:pt x="9" y="51"/>
                  <a:pt x="9" y="51"/>
                </a:cubicBezTo>
                <a:cubicBezTo>
                  <a:pt x="6" y="52"/>
                  <a:pt x="4" y="54"/>
                  <a:pt x="3" y="57"/>
                </a:cubicBezTo>
                <a:close/>
                <a:moveTo>
                  <a:pt x="106" y="28"/>
                </a:moveTo>
                <a:cubicBezTo>
                  <a:pt x="107" y="28"/>
                  <a:pt x="107" y="28"/>
                  <a:pt x="108" y="28"/>
                </a:cubicBezTo>
                <a:cubicBezTo>
                  <a:pt x="110" y="28"/>
                  <a:pt x="112" y="30"/>
                  <a:pt x="113" y="32"/>
                </a:cubicBezTo>
                <a:cubicBezTo>
                  <a:pt x="114" y="35"/>
                  <a:pt x="114" y="35"/>
                  <a:pt x="114" y="35"/>
                </a:cubicBezTo>
                <a:cubicBezTo>
                  <a:pt x="115" y="37"/>
                  <a:pt x="114" y="38"/>
                  <a:pt x="114" y="40"/>
                </a:cubicBezTo>
                <a:cubicBezTo>
                  <a:pt x="113" y="41"/>
                  <a:pt x="112" y="42"/>
                  <a:pt x="111" y="42"/>
                </a:cubicBezTo>
                <a:cubicBezTo>
                  <a:pt x="15" y="71"/>
                  <a:pt x="15" y="71"/>
                  <a:pt x="15" y="71"/>
                </a:cubicBezTo>
                <a:cubicBezTo>
                  <a:pt x="15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1" y="71"/>
                  <a:pt x="9" y="69"/>
                  <a:pt x="9" y="67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2"/>
                  <a:pt x="7" y="61"/>
                  <a:pt x="8" y="59"/>
                </a:cubicBezTo>
                <a:cubicBezTo>
                  <a:pt x="9" y="58"/>
                  <a:pt x="10" y="57"/>
                  <a:pt x="11" y="57"/>
                </a:cubicBezTo>
                <a:lnTo>
                  <a:pt x="106" y="28"/>
                </a:lnTo>
                <a:close/>
                <a:moveTo>
                  <a:pt x="3" y="35"/>
                </a:moveTo>
                <a:cubicBezTo>
                  <a:pt x="4" y="40"/>
                  <a:pt x="9" y="43"/>
                  <a:pt x="14" y="43"/>
                </a:cubicBezTo>
                <a:cubicBezTo>
                  <a:pt x="15" y="43"/>
                  <a:pt x="16" y="43"/>
                  <a:pt x="17" y="43"/>
                </a:cubicBezTo>
                <a:cubicBezTo>
                  <a:pt x="66" y="28"/>
                  <a:pt x="66" y="28"/>
                  <a:pt x="66" y="28"/>
                </a:cubicBezTo>
                <a:cubicBezTo>
                  <a:pt x="72" y="26"/>
                  <a:pt x="76" y="19"/>
                  <a:pt x="74" y="13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4"/>
                  <a:pt x="65" y="0"/>
                  <a:pt x="59" y="2"/>
                </a:cubicBezTo>
                <a:cubicBezTo>
                  <a:pt x="9" y="17"/>
                  <a:pt x="9" y="17"/>
                  <a:pt x="9" y="17"/>
                </a:cubicBezTo>
                <a:cubicBezTo>
                  <a:pt x="3" y="19"/>
                  <a:pt x="0" y="25"/>
                  <a:pt x="2" y="31"/>
                </a:cubicBezTo>
                <a:lnTo>
                  <a:pt x="3" y="35"/>
                </a:lnTo>
                <a:close/>
                <a:moveTo>
                  <a:pt x="11" y="23"/>
                </a:move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2" y="8"/>
                  <a:pt x="62" y="8"/>
                </a:cubicBezTo>
                <a:cubicBezTo>
                  <a:pt x="64" y="8"/>
                  <a:pt x="67" y="9"/>
                  <a:pt x="67" y="12"/>
                </a:cubicBezTo>
                <a:cubicBezTo>
                  <a:pt x="68" y="15"/>
                  <a:pt x="68" y="15"/>
                  <a:pt x="68" y="15"/>
                </a:cubicBezTo>
                <a:cubicBezTo>
                  <a:pt x="69" y="18"/>
                  <a:pt x="68" y="21"/>
                  <a:pt x="65" y="22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7"/>
                  <a:pt x="14" y="37"/>
                  <a:pt x="14" y="37"/>
                </a:cubicBezTo>
                <a:cubicBezTo>
                  <a:pt x="11" y="37"/>
                  <a:pt x="9" y="36"/>
                  <a:pt x="9" y="33"/>
                </a:cubicBezTo>
                <a:cubicBezTo>
                  <a:pt x="8" y="30"/>
                  <a:pt x="8" y="30"/>
                  <a:pt x="8" y="30"/>
                </a:cubicBezTo>
                <a:cubicBezTo>
                  <a:pt x="7" y="27"/>
                  <a:pt x="8" y="24"/>
                  <a:pt x="11" y="23"/>
                </a:cubicBezTo>
                <a:close/>
                <a:moveTo>
                  <a:pt x="120" y="101"/>
                </a:moveTo>
                <a:cubicBezTo>
                  <a:pt x="119" y="97"/>
                  <a:pt x="119" y="97"/>
                  <a:pt x="119" y="97"/>
                </a:cubicBezTo>
                <a:cubicBezTo>
                  <a:pt x="117" y="92"/>
                  <a:pt x="110" y="88"/>
                  <a:pt x="105" y="90"/>
                </a:cubicBezTo>
                <a:cubicBezTo>
                  <a:pt x="82" y="96"/>
                  <a:pt x="82" y="96"/>
                  <a:pt x="82" y="96"/>
                </a:cubicBezTo>
                <a:cubicBezTo>
                  <a:pt x="76" y="98"/>
                  <a:pt x="72" y="104"/>
                  <a:pt x="72" y="110"/>
                </a:cubicBezTo>
                <a:cubicBezTo>
                  <a:pt x="72" y="138"/>
                  <a:pt x="72" y="138"/>
                  <a:pt x="72" y="138"/>
                </a:cubicBezTo>
                <a:cubicBezTo>
                  <a:pt x="55" y="138"/>
                  <a:pt x="55" y="138"/>
                  <a:pt x="55" y="138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4"/>
                  <a:pt x="54" y="101"/>
                  <a:pt x="53" y="99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5" y="81"/>
                  <a:pt x="118" y="79"/>
                  <a:pt x="119" y="76"/>
                </a:cubicBezTo>
                <a:cubicBezTo>
                  <a:pt x="120" y="73"/>
                  <a:pt x="121" y="70"/>
                  <a:pt x="120" y="67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7" y="58"/>
                  <a:pt x="110" y="54"/>
                  <a:pt x="105" y="56"/>
                </a:cubicBezTo>
                <a:cubicBezTo>
                  <a:pt x="9" y="85"/>
                  <a:pt x="9" y="85"/>
                  <a:pt x="9" y="85"/>
                </a:cubicBezTo>
                <a:cubicBezTo>
                  <a:pt x="6" y="86"/>
                  <a:pt x="4" y="88"/>
                  <a:pt x="3" y="90"/>
                </a:cubicBezTo>
                <a:cubicBezTo>
                  <a:pt x="1" y="92"/>
                  <a:pt x="1" y="95"/>
                  <a:pt x="1" y="97"/>
                </a:cubicBezTo>
                <a:cubicBezTo>
                  <a:pt x="2" y="98"/>
                  <a:pt x="2" y="98"/>
                  <a:pt x="2" y="99"/>
                </a:cubicBezTo>
                <a:cubicBezTo>
                  <a:pt x="3" y="102"/>
                  <a:pt x="3" y="102"/>
                  <a:pt x="3" y="102"/>
                </a:cubicBezTo>
                <a:cubicBezTo>
                  <a:pt x="4" y="106"/>
                  <a:pt x="7" y="109"/>
                  <a:pt x="10" y="110"/>
                </a:cubicBezTo>
                <a:cubicBezTo>
                  <a:pt x="11" y="110"/>
                  <a:pt x="11" y="110"/>
                  <a:pt x="11" y="110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6" y="114"/>
                  <a:pt x="28" y="118"/>
                  <a:pt x="28" y="121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17" y="138"/>
                  <a:pt x="17" y="138"/>
                  <a:pt x="17" y="138"/>
                </a:cubicBezTo>
                <a:cubicBezTo>
                  <a:pt x="17" y="187"/>
                  <a:pt x="17" y="187"/>
                  <a:pt x="17" y="187"/>
                </a:cubicBezTo>
                <a:cubicBezTo>
                  <a:pt x="17" y="199"/>
                  <a:pt x="28" y="208"/>
                  <a:pt x="40" y="209"/>
                </a:cubicBezTo>
                <a:cubicBezTo>
                  <a:pt x="40" y="214"/>
                  <a:pt x="40" y="214"/>
                  <a:pt x="40" y="214"/>
                </a:cubicBezTo>
                <a:cubicBezTo>
                  <a:pt x="40" y="220"/>
                  <a:pt x="46" y="225"/>
                  <a:pt x="53" y="225"/>
                </a:cubicBezTo>
                <a:cubicBezTo>
                  <a:pt x="74" y="225"/>
                  <a:pt x="74" y="225"/>
                  <a:pt x="74" y="225"/>
                </a:cubicBezTo>
                <a:cubicBezTo>
                  <a:pt x="81" y="225"/>
                  <a:pt x="87" y="220"/>
                  <a:pt x="87" y="214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99" y="208"/>
                  <a:pt x="110" y="199"/>
                  <a:pt x="110" y="187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99" y="138"/>
                  <a:pt x="99" y="138"/>
                  <a:pt x="99" y="138"/>
                </a:cubicBezTo>
                <a:cubicBezTo>
                  <a:pt x="99" y="125"/>
                  <a:pt x="99" y="125"/>
                  <a:pt x="99" y="125"/>
                </a:cubicBezTo>
                <a:cubicBezTo>
                  <a:pt x="99" y="122"/>
                  <a:pt x="101" y="118"/>
                  <a:pt x="104" y="117"/>
                </a:cubicBezTo>
                <a:cubicBezTo>
                  <a:pt x="112" y="115"/>
                  <a:pt x="112" y="115"/>
                  <a:pt x="112" y="115"/>
                </a:cubicBezTo>
                <a:cubicBezTo>
                  <a:pt x="118" y="113"/>
                  <a:pt x="122" y="107"/>
                  <a:pt x="120" y="101"/>
                </a:cubicBezTo>
                <a:close/>
                <a:moveTo>
                  <a:pt x="43" y="98"/>
                </a:moveTo>
                <a:cubicBezTo>
                  <a:pt x="45" y="99"/>
                  <a:pt x="46" y="100"/>
                  <a:pt x="47" y="101"/>
                </a:cubicBezTo>
                <a:cubicBezTo>
                  <a:pt x="48" y="103"/>
                  <a:pt x="49" y="104"/>
                  <a:pt x="49" y="106"/>
                </a:cubicBezTo>
                <a:cubicBezTo>
                  <a:pt x="49" y="138"/>
                  <a:pt x="49" y="138"/>
                  <a:pt x="49" y="138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5" y="116"/>
                  <a:pt x="30" y="110"/>
                  <a:pt x="25" y="108"/>
                </a:cubicBezTo>
                <a:cubicBezTo>
                  <a:pt x="25" y="108"/>
                  <a:pt x="24" y="108"/>
                  <a:pt x="24" y="108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0" y="104"/>
                  <a:pt x="9" y="102"/>
                  <a:pt x="9" y="101"/>
                </a:cubicBezTo>
                <a:cubicBezTo>
                  <a:pt x="8" y="97"/>
                  <a:pt x="8" y="97"/>
                  <a:pt x="8" y="97"/>
                </a:cubicBezTo>
                <a:cubicBezTo>
                  <a:pt x="8" y="97"/>
                  <a:pt x="8" y="97"/>
                  <a:pt x="8" y="97"/>
                </a:cubicBezTo>
                <a:cubicBezTo>
                  <a:pt x="7" y="96"/>
                  <a:pt x="7" y="94"/>
                  <a:pt x="8" y="93"/>
                </a:cubicBezTo>
                <a:cubicBezTo>
                  <a:pt x="9" y="92"/>
                  <a:pt x="10" y="91"/>
                  <a:pt x="11" y="90"/>
                </a:cubicBezTo>
                <a:cubicBezTo>
                  <a:pt x="12" y="90"/>
                  <a:pt x="12" y="90"/>
                  <a:pt x="12" y="90"/>
                </a:cubicBezTo>
                <a:cubicBezTo>
                  <a:pt x="13" y="90"/>
                  <a:pt x="13" y="90"/>
                  <a:pt x="13" y="90"/>
                </a:cubicBezTo>
                <a:cubicBezTo>
                  <a:pt x="24" y="86"/>
                  <a:pt x="24" y="86"/>
                  <a:pt x="24" y="86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07" y="62"/>
                  <a:pt x="107" y="62"/>
                  <a:pt x="108" y="62"/>
                </a:cubicBezTo>
                <a:cubicBezTo>
                  <a:pt x="110" y="62"/>
                  <a:pt x="112" y="63"/>
                  <a:pt x="113" y="66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5" y="71"/>
                  <a:pt x="114" y="72"/>
                  <a:pt x="114" y="73"/>
                </a:cubicBezTo>
                <a:cubicBezTo>
                  <a:pt x="113" y="74"/>
                  <a:pt x="112" y="75"/>
                  <a:pt x="111" y="76"/>
                </a:cubicBezTo>
                <a:cubicBezTo>
                  <a:pt x="49" y="94"/>
                  <a:pt x="49" y="94"/>
                  <a:pt x="49" y="94"/>
                </a:cubicBezTo>
                <a:cubicBezTo>
                  <a:pt x="39" y="97"/>
                  <a:pt x="43" y="98"/>
                  <a:pt x="43" y="98"/>
                </a:cubicBezTo>
                <a:close/>
                <a:moveTo>
                  <a:pt x="111" y="109"/>
                </a:moveTo>
                <a:cubicBezTo>
                  <a:pt x="103" y="111"/>
                  <a:pt x="103" y="111"/>
                  <a:pt x="103" y="111"/>
                </a:cubicBezTo>
                <a:cubicBezTo>
                  <a:pt x="97" y="113"/>
                  <a:pt x="92" y="119"/>
                  <a:pt x="92" y="125"/>
                </a:cubicBezTo>
                <a:cubicBezTo>
                  <a:pt x="92" y="138"/>
                  <a:pt x="92" y="138"/>
                  <a:pt x="92" y="138"/>
                </a:cubicBezTo>
                <a:cubicBezTo>
                  <a:pt x="78" y="138"/>
                  <a:pt x="78" y="138"/>
                  <a:pt x="78" y="138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107"/>
                  <a:pt x="81" y="103"/>
                  <a:pt x="84" y="102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9" y="95"/>
                  <a:pt x="112" y="96"/>
                  <a:pt x="113" y="99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15" y="106"/>
                  <a:pt x="113" y="109"/>
                  <a:pt x="111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8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7857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2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66" tmFilter="0, 0; 0.125,0.2665; 0.25,0.4; 0.375,0.465; 0.5,0.5;  0.625,0.535; 0.75,0.6; 0.875,0.7335; 1,1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3" tmFilter="0, 0; 0.125,0.2665; 0.25,0.4; 0.375,0.465; 0.5,0.5;  0.625,0.535; 0.75,0.6; 0.875,0.7335; 1,1">
                                          <p:stCondLst>
                                            <p:cond delay="5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0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66" decel="50000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5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66" decel="50000">
                                          <p:stCondLst>
                                            <p:cond delay="5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0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66" decel="50000">
                                          <p:stCondLst>
                                            <p:cond delay="66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72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66" decel="50000">
                                          <p:stCondLst>
                                            <p:cond delay="7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911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2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66" tmFilter="0, 0; 0.125,0.2665; 0.25,0.4; 0.375,0.465; 0.5,0.5;  0.625,0.535; 0.75,0.6; 0.875,0.7335; 1,1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33" tmFilter="0, 0; 0.125,0.2665; 0.25,0.4; 0.375,0.465; 0.5,0.5;  0.625,0.535; 0.75,0.6; 0.875,0.7335; 1,1">
                                          <p:stCondLst>
                                            <p:cond delay="5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0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66" decel="50000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0">
                                          <p:stCondLst>
                                            <p:cond delay="5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66" decel="50000">
                                          <p:stCondLst>
                                            <p:cond delay="5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0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66" decel="50000">
                                          <p:stCondLst>
                                            <p:cond delay="66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0">
                                          <p:stCondLst>
                                            <p:cond delay="72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66" decel="50000">
                                          <p:stCondLst>
                                            <p:cond delay="7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3095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2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66" tmFilter="0, 0; 0.125,0.2665; 0.25,0.4; 0.375,0.465; 0.5,0.5;  0.625,0.535; 0.75,0.6; 0.875,0.7335; 1,1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33" tmFilter="0, 0; 0.125,0.2665; 0.25,0.4; 0.375,0.465; 0.5,0.5;  0.625,0.535; 0.75,0.6; 0.875,0.7335; 1,1">
                                          <p:stCondLst>
                                            <p:cond delay="5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0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66" decel="50000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0">
                                          <p:stCondLst>
                                            <p:cond delay="5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66" decel="50000">
                                          <p:stCondLst>
                                            <p:cond delay="5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0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66" decel="50000">
                                          <p:stCondLst>
                                            <p:cond delay="66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0">
                                          <p:stCondLst>
                                            <p:cond delay="7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66" decel="50000">
                                          <p:stCondLst>
                                            <p:cond delay="7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2" presetClass="emph" presetSubtype="0" repeatCount="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2" dur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64" fill="hold">
                                          <p:stCondLst>
                                            <p:cond delay="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4" dur="64" fill="hold">
                                          <p:stCondLst>
                                            <p:cond delay="1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64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6" dur="64" fill="hold">
                                          <p:stCondLst>
                                            <p:cond delay="2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1224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2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8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99" tmFilter="0, 0; 0.125,0.2665; 0.25,0.4; 0.375,0.465; 0.5,0.5;  0.625,0.535; 0.75,0.6; 0.875,0.7335; 1,1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49" tmFilter="0, 0; 0.125,0.2665; 0.25,0.4; 0.375,0.465; 0.5,0.5;  0.625,0.535; 0.75,0.6; 0.875,0.7335; 1,1">
                                          <p:stCondLst>
                                            <p:cond delay="59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4" tmFilter="0, 0; 0.125,0.2665; 0.25,0.4; 0.375,0.465; 0.5,0.5;  0.625,0.535; 0.75,0.6; 0.875,0.7335; 1,1">
                                          <p:stCondLst>
                                            <p:cond delay="7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12">
                                          <p:stCondLst>
                                            <p:cond delay="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75" decel="50000">
                                          <p:stCondLst>
                                            <p:cond delay="3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2">
                                          <p:stCondLst>
                                            <p:cond delay="59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75" decel="50000">
                                          <p:stCondLst>
                                            <p:cond delay="60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2">
                                          <p:stCondLst>
                                            <p:cond delay="73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75" decel="50000">
                                          <p:stCondLst>
                                            <p:cond delay="7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2">
                                          <p:stCondLst>
                                            <p:cond delay="81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75" decel="50000">
                                          <p:stCondLst>
                                            <p:cond delay="8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5007" y="531602"/>
            <a:ext cx="7369752" cy="77372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99118" y="687630"/>
            <a:ext cx="386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ISCC2017-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我们一起来日站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95792" y="1910080"/>
            <a:ext cx="8400415" cy="303784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696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1122" y="531600"/>
            <a:ext cx="7369752" cy="77372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62459" y="687630"/>
            <a:ext cx="4324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ISCC2017-where is your flag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72335" y="2718976"/>
            <a:ext cx="7847330" cy="942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X1D88~~QV3HNK{UIGKL_$NO"/>
          <p:cNvPicPr/>
          <p:nvPr/>
        </p:nvPicPr>
        <p:blipFill>
          <a:blip r:embed="rId3"/>
          <a:stretch>
            <a:fillRect/>
          </a:stretch>
        </p:blipFill>
        <p:spPr>
          <a:xfrm>
            <a:off x="3129280" y="4256639"/>
            <a:ext cx="593344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5555047" y="2887673"/>
            <a:ext cx="1129049" cy="1129049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 rot="12733870">
            <a:off x="4790727" y="2125202"/>
            <a:ext cx="2653989" cy="2653989"/>
            <a:chOff x="4634247" y="1967247"/>
            <a:chExt cx="2923505" cy="2923505"/>
          </a:xfrm>
          <a:solidFill>
            <a:srgbClr val="00B0F0"/>
          </a:solidFill>
        </p:grpSpPr>
        <p:sp>
          <p:nvSpPr>
            <p:cNvPr id="18" name="同心圆 17"/>
            <p:cNvSpPr/>
            <p:nvPr/>
          </p:nvSpPr>
          <p:spPr>
            <a:xfrm>
              <a:off x="4634247" y="1967247"/>
              <a:ext cx="2923505" cy="2923505"/>
            </a:xfrm>
            <a:prstGeom prst="donut">
              <a:avLst>
                <a:gd name="adj" fmla="val 113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5001632" y="3170928"/>
              <a:ext cx="437940" cy="53575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rot="12733870">
            <a:off x="5245548" y="2581373"/>
            <a:ext cx="1737042" cy="1737042"/>
            <a:chOff x="5144035" y="2472278"/>
            <a:chExt cx="1913441" cy="1913441"/>
          </a:xfrm>
          <a:solidFill>
            <a:srgbClr val="00B0F0">
              <a:alpha val="60000"/>
            </a:srgbClr>
          </a:solidFill>
        </p:grpSpPr>
        <p:sp>
          <p:nvSpPr>
            <p:cNvPr id="19" name="同心圆 18"/>
            <p:cNvSpPr/>
            <p:nvPr/>
          </p:nvSpPr>
          <p:spPr>
            <a:xfrm>
              <a:off x="5144035" y="2472278"/>
              <a:ext cx="1913441" cy="1913441"/>
            </a:xfrm>
            <a:prstGeom prst="donut">
              <a:avLst>
                <a:gd name="adj" fmla="val 110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8407413">
              <a:off x="6455263" y="3586150"/>
              <a:ext cx="293400" cy="3589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 flipH="1">
            <a:off x="7631390" y="3694412"/>
            <a:ext cx="4120636" cy="92125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56250" y="4499834"/>
            <a:ext cx="4120636" cy="926329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 flipH="1">
            <a:off x="7631390" y="2055737"/>
            <a:ext cx="4120636" cy="120131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75239" y="2901095"/>
            <a:ext cx="4120636" cy="11941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80331" y="1409503"/>
            <a:ext cx="4120636" cy="11941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637991" y="3683154"/>
            <a:ext cx="4115701" cy="92333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对某些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User-Agent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特殊放行（如百度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User-agent: 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Baiduspider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7030322" y="2084481"/>
            <a:ext cx="601068" cy="44000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631390" y="2044478"/>
            <a:ext cx="41206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560298" y="3071318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花式绕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WAF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97011" y="2773742"/>
            <a:ext cx="38889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字符编码法：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SQL:load_file</a:t>
            </a:r>
            <a:r>
              <a:rPr lang="en-US" altLang="zh-CN" dirty="0">
                <a:solidFill>
                  <a:schemeClr val="bg1"/>
                </a:solidFill>
              </a:rPr>
              <a:t>(0x633A2F77696E646F77732F6D792E696E69)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4827" y="4480817"/>
            <a:ext cx="4122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拼凑法：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err="1">
                <a:solidFill>
                  <a:schemeClr val="bg1"/>
                </a:solidFill>
              </a:rPr>
              <a:t>selselectect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verversionsion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‍‍‍‍XSS</a:t>
            </a:r>
            <a:r>
              <a:rPr lang="zh-CN" altLang="en-US" dirty="0">
                <a:solidFill>
                  <a:schemeClr val="bg1"/>
                </a:solidFill>
              </a:rPr>
              <a:t>： 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scr</a:t>
            </a:r>
            <a:r>
              <a:rPr lang="en-US" altLang="zh-CN" dirty="0">
                <a:solidFill>
                  <a:schemeClr val="bg1"/>
                </a:solidFill>
              </a:rPr>
              <a:t>&lt;script&gt;rip&gt;</a:t>
            </a:r>
          </a:p>
        </p:txBody>
      </p:sp>
      <p:sp>
        <p:nvSpPr>
          <p:cNvPr id="29" name="矩形 28"/>
          <p:cNvSpPr/>
          <p:nvPr/>
        </p:nvSpPr>
        <p:spPr>
          <a:xfrm>
            <a:off x="7626038" y="2059018"/>
            <a:ext cx="4122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干扰字符法：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sEleCt+1-1+vERsIoN   /*!*/       ();`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yohehe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‍‍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‍‍SQL2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select/*!*/`version`();</a:t>
            </a:r>
          </a:p>
        </p:txBody>
      </p:sp>
      <p:cxnSp>
        <p:nvCxnSpPr>
          <p:cNvPr id="32" name="直接连接符 31"/>
          <p:cNvCxnSpPr/>
          <p:nvPr/>
        </p:nvCxnSpPr>
        <p:spPr>
          <a:xfrm flipH="1" flipV="1">
            <a:off x="4590147" y="1386183"/>
            <a:ext cx="589378" cy="112331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480331" y="1398246"/>
            <a:ext cx="41206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97012" y="1323764"/>
            <a:ext cx="38889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大小写转换法：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err="1">
                <a:solidFill>
                  <a:schemeClr val="bg1"/>
                </a:solidFill>
              </a:rPr>
              <a:t>sEleCt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vERsIoN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‍‍XSS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sCrIpt</a:t>
            </a:r>
            <a:r>
              <a:rPr lang="en-US" altLang="zh-CN" dirty="0">
                <a:solidFill>
                  <a:schemeClr val="bg1"/>
                </a:solidFill>
              </a:rPr>
              <a:t>&gt;alert(1)&lt;/script&gt;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 flipV="1">
            <a:off x="4586341" y="2901095"/>
            <a:ext cx="203462" cy="401469"/>
          </a:xfrm>
          <a:prstGeom prst="line">
            <a:avLst/>
          </a:prstGeom>
          <a:ln>
            <a:solidFill>
              <a:srgbClr val="E91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469511" y="2893206"/>
            <a:ext cx="41206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423238" y="3398793"/>
            <a:ext cx="208152" cy="28436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631390" y="3683154"/>
            <a:ext cx="41206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4576886" y="4229544"/>
            <a:ext cx="458307" cy="25903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456250" y="4488577"/>
            <a:ext cx="41206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7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5" grpId="0" animBg="1"/>
      <p:bldP spid="62" grpId="0" animBg="1"/>
      <p:bldP spid="50" grpId="0" animBg="1"/>
      <p:bldP spid="44" grpId="0" animBg="1"/>
      <p:bldP spid="41" grpId="0" animBg="1"/>
      <p:bldP spid="30" grpId="0" animBg="1"/>
      <p:bldP spid="25" grpId="0"/>
      <p:bldP spid="27" grpId="0"/>
      <p:bldP spid="28" grpId="0"/>
      <p:bldP spid="29" grpId="0"/>
      <p:bldP spid="2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411</Words>
  <Application>Microsoft Office PowerPoint</Application>
  <PresentationFormat>宽屏</PresentationFormat>
  <Paragraphs>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宋体</vt:lpstr>
      <vt:lpstr>微软雅黑</vt:lpstr>
      <vt:lpstr>Arial</vt:lpstr>
      <vt:lpstr>Broadway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曹志荣</dc:creator>
  <cp:lastModifiedBy>aolei</cp:lastModifiedBy>
  <cp:revision>144</cp:revision>
  <dcterms:created xsi:type="dcterms:W3CDTF">2014-07-26T02:32:43Z</dcterms:created>
  <dcterms:modified xsi:type="dcterms:W3CDTF">2017-08-11T04:39:09Z</dcterms:modified>
</cp:coreProperties>
</file>