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Default Extension="xlsx" ContentType="application/vnd.openxmlformats-officedocument.spreadsheetml.sheet"/>
  <Override PartName="/ppt/charts/chart3.xml" ContentType="application/vnd.openxmlformats-officedocument.drawingml.chart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tags/tag22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54" r:id="rId2"/>
    <p:sldMasterId id="2147483763" r:id="rId3"/>
    <p:sldMasterId id="2147483834" r:id="rId4"/>
    <p:sldMasterId id="2147483891" r:id="rId5"/>
    <p:sldMasterId id="2147484001" r:id="rId6"/>
  </p:sldMasterIdLst>
  <p:notesMasterIdLst>
    <p:notesMasterId r:id="rId37"/>
  </p:notesMasterIdLst>
  <p:handoutMasterIdLst>
    <p:handoutMasterId r:id="rId38"/>
  </p:handoutMasterIdLst>
  <p:sldIdLst>
    <p:sldId id="1217" r:id="rId7"/>
    <p:sldId id="1292" r:id="rId8"/>
    <p:sldId id="1230" r:id="rId9"/>
    <p:sldId id="1278" r:id="rId10"/>
    <p:sldId id="1275" r:id="rId11"/>
    <p:sldId id="1279" r:id="rId12"/>
    <p:sldId id="1254" r:id="rId13"/>
    <p:sldId id="1272" r:id="rId14"/>
    <p:sldId id="1282" r:id="rId15"/>
    <p:sldId id="1291" r:id="rId16"/>
    <p:sldId id="1283" r:id="rId17"/>
    <p:sldId id="1288" r:id="rId18"/>
    <p:sldId id="1276" r:id="rId19"/>
    <p:sldId id="1284" r:id="rId20"/>
    <p:sldId id="1269" r:id="rId21"/>
    <p:sldId id="1258" r:id="rId22"/>
    <p:sldId id="1259" r:id="rId23"/>
    <p:sldId id="1285" r:id="rId24"/>
    <p:sldId id="1261" r:id="rId25"/>
    <p:sldId id="1260" r:id="rId26"/>
    <p:sldId id="1286" r:id="rId27"/>
    <p:sldId id="1263" r:id="rId28"/>
    <p:sldId id="1277" r:id="rId29"/>
    <p:sldId id="1274" r:id="rId30"/>
    <p:sldId id="1264" r:id="rId31"/>
    <p:sldId id="1265" r:id="rId32"/>
    <p:sldId id="1287" r:id="rId33"/>
    <p:sldId id="1289" r:id="rId34"/>
    <p:sldId id="1266" r:id="rId35"/>
    <p:sldId id="1253" r:id="rId36"/>
  </p:sldIdLst>
  <p:sldSz cx="9906000" cy="6858000" type="A4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00"/>
    <a:srgbClr val="CC0000"/>
    <a:srgbClr val="0000FF"/>
    <a:srgbClr val="66FF66"/>
    <a:srgbClr val="FF9900"/>
    <a:srgbClr val="C0C0C0"/>
    <a:srgbClr val="0099FF"/>
    <a:srgbClr val="99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19" autoAdjust="0"/>
    <p:restoredTop sz="89425" autoAdjust="0"/>
  </p:normalViewPr>
  <p:slideViewPr>
    <p:cSldViewPr snapToGrid="0">
      <p:cViewPr>
        <p:scale>
          <a:sx n="70" d="100"/>
          <a:sy n="70" d="100"/>
        </p:scale>
        <p:origin x="-1500" y="60"/>
      </p:cViewPr>
      <p:guideLst>
        <p:guide orient="horz" pos="4055"/>
        <p:guide orient="horz" pos="1143"/>
        <p:guide pos="5694"/>
        <p:guide pos="3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04"/>
    </p:cViewPr>
  </p:sorterViewPr>
  <p:notesViewPr>
    <p:cSldViewPr snapToGrid="0">
      <p:cViewPr>
        <p:scale>
          <a:sx n="75" d="100"/>
          <a:sy n="75" d="100"/>
        </p:scale>
        <p:origin x="-1896" y="360"/>
      </p:cViewPr>
      <p:guideLst>
        <p:guide orient="horz" pos="2733"/>
        <p:guide pos="663"/>
        <p:guide pos="39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5"/>
          <c:dPt>
            <c:idx val="0"/>
            <c:explosion val="41"/>
          </c:dPt>
          <c:dLbls>
            <c:txPr>
              <a:bodyPr/>
              <a:lstStyle/>
              <a:p>
                <a:pPr>
                  <a:defRPr sz="1412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CatName val="1"/>
            <c:showPercent val="1"/>
            <c:showLeaderLines val="1"/>
          </c:dLbls>
          <c:cat>
            <c:strRef>
              <c:f>Sheet1!$A$2:$A$7</c:f>
              <c:strCache>
                <c:ptCount val="6"/>
                <c:pt idx="0">
                  <c:v>财务</c:v>
                </c:pt>
                <c:pt idx="1">
                  <c:v>ISP</c:v>
                </c:pt>
                <c:pt idx="2">
                  <c:v>零售</c:v>
                </c:pt>
                <c:pt idx="3">
                  <c:v>互联网社区</c:v>
                </c:pt>
                <c:pt idx="4">
                  <c:v>政府机构</c:v>
                </c:pt>
                <c:pt idx="5">
                  <c:v>在线网游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76</c:v>
                </c:pt>
                <c:pt idx="1">
                  <c:v>11</c:v>
                </c:pt>
                <c:pt idx="2">
                  <c:v>8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</c:pie3DChart>
      <c:spPr>
        <a:noFill/>
        <a:ln w="25610">
          <a:noFill/>
        </a:ln>
      </c:spPr>
    </c:plotArea>
    <c:legend>
      <c:legendPos val="r"/>
      <c:layout>
        <c:manualLayout>
          <c:xMode val="edge"/>
          <c:yMode val="edge"/>
          <c:x val="0.80219662216136023"/>
          <c:y val="7.4443749325854819E-2"/>
          <c:w val="0.16900673285404544"/>
          <c:h val="0.62934699600906063"/>
        </c:manualLayout>
      </c:layout>
      <c:txPr>
        <a:bodyPr/>
        <a:lstStyle/>
        <a:p>
          <a:pPr>
            <a:lnSpc>
              <a:spcPct val="100000"/>
            </a:lnSpc>
            <a:defRPr b="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</c:chart>
  <c:txPr>
    <a:bodyPr/>
    <a:lstStyle/>
    <a:p>
      <a:pPr>
        <a:defRPr sz="1815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5"/>
          <c:dPt>
            <c:idx val="0"/>
            <c:explosion val="0"/>
          </c:dPt>
          <c:dLbls>
            <c:txPr>
              <a:bodyPr/>
              <a:lstStyle/>
              <a:p>
                <a:pPr>
                  <a:defRPr sz="1407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CatName val="1"/>
            <c:showPercent val="1"/>
            <c:showLeaderLines val="1"/>
          </c:dLbls>
          <c:cat>
            <c:strRef>
              <c:f>Sheet1!$A$2:$A$8</c:f>
              <c:strCache>
                <c:ptCount val="7"/>
                <c:pt idx="0">
                  <c:v>.org</c:v>
                </c:pt>
                <c:pt idx="1">
                  <c:v>.com</c:v>
                </c:pt>
                <c:pt idx="2">
                  <c:v>.cn</c:v>
                </c:pt>
                <c:pt idx="3">
                  <c:v>.info</c:v>
                </c:pt>
                <c:pt idx="4">
                  <c:v>.com.cn</c:v>
                </c:pt>
                <c:pt idx="5">
                  <c:v>.net</c:v>
                </c:pt>
                <c:pt idx="6">
                  <c:v>其他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</c:v>
                </c:pt>
                <c:pt idx="1">
                  <c:v>10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</c:pie3DChart>
      <c:spPr>
        <a:noFill/>
        <a:ln w="25532">
          <a:noFill/>
        </a:ln>
      </c:spPr>
    </c:plotArea>
    <c:legend>
      <c:legendPos val="r"/>
      <c:layout>
        <c:manualLayout>
          <c:xMode val="edge"/>
          <c:yMode val="edge"/>
          <c:x val="0.81917939061965073"/>
          <c:y val="0.10674296362525516"/>
          <c:w val="0.14946662102019889"/>
          <c:h val="0.51940019575926855"/>
        </c:manualLayout>
      </c:layout>
      <c:txPr>
        <a:bodyPr/>
        <a:lstStyle/>
        <a:p>
          <a:pPr>
            <a:lnSpc>
              <a:spcPct val="100000"/>
            </a:lnSpc>
            <a:defRPr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</c:chart>
  <c:txPr>
    <a:bodyPr/>
    <a:lstStyle/>
    <a:p>
      <a:pPr>
        <a:defRPr sz="1809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趋势</c:v>
                </c:pt>
              </c:strCache>
            </c:strRef>
          </c:tx>
          <c:dLbls>
            <c:showVal val="1"/>
          </c:dLbls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1881</c:v>
                </c:pt>
                <c:pt idx="1">
                  <c:v>2304</c:v>
                </c:pt>
                <c:pt idx="2">
                  <c:v>2303</c:v>
                </c:pt>
                <c:pt idx="3">
                  <c:v>2889</c:v>
                </c:pt>
                <c:pt idx="4">
                  <c:v>2748</c:v>
                </c:pt>
                <c:pt idx="5">
                  <c:v>2782</c:v>
                </c:pt>
              </c:numCache>
            </c:numRef>
          </c:val>
        </c:ser>
        <c:axId val="66637824"/>
        <c:axId val="66639360"/>
      </c:barChart>
      <c:catAx>
        <c:axId val="66637824"/>
        <c:scaling>
          <c:orientation val="minMax"/>
        </c:scaling>
        <c:axPos val="b"/>
        <c:numFmt formatCode="General" sourceLinked="1"/>
        <c:tickLblPos val="nextTo"/>
        <c:crossAx val="66639360"/>
        <c:crosses val="autoZero"/>
        <c:auto val="1"/>
        <c:lblAlgn val="ctr"/>
        <c:lblOffset val="100"/>
      </c:catAx>
      <c:valAx>
        <c:axId val="66639360"/>
        <c:scaling>
          <c:orientation val="minMax"/>
        </c:scaling>
        <c:axPos val="l"/>
        <c:majorGridlines/>
        <c:numFmt formatCode="General" sourceLinked="1"/>
        <c:tickLblPos val="nextTo"/>
        <c:crossAx val="6663782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趋势</c:v>
                </c:pt>
              </c:strCache>
            </c:strRef>
          </c:tx>
          <c:dLbls>
            <c:showVal val="1"/>
          </c:dLbls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361</c:v>
                </c:pt>
                <c:pt idx="1">
                  <c:v>403</c:v>
                </c:pt>
                <c:pt idx="2">
                  <c:v>447</c:v>
                </c:pt>
                <c:pt idx="3">
                  <c:v>360</c:v>
                </c:pt>
                <c:pt idx="4">
                  <c:v>478</c:v>
                </c:pt>
                <c:pt idx="5">
                  <c:v>525</c:v>
                </c:pt>
              </c:numCache>
            </c:numRef>
          </c:val>
        </c:ser>
        <c:axId val="66630784"/>
        <c:axId val="66632320"/>
      </c:barChart>
      <c:catAx>
        <c:axId val="66630784"/>
        <c:scaling>
          <c:orientation val="minMax"/>
        </c:scaling>
        <c:axPos val="b"/>
        <c:numFmt formatCode="General" sourceLinked="1"/>
        <c:tickLblPos val="nextTo"/>
        <c:crossAx val="66632320"/>
        <c:crosses val="autoZero"/>
        <c:auto val="1"/>
        <c:lblAlgn val="ctr"/>
        <c:lblOffset val="100"/>
      </c:catAx>
      <c:valAx>
        <c:axId val="66632320"/>
        <c:scaling>
          <c:orientation val="minMax"/>
        </c:scaling>
        <c:axPos val="l"/>
        <c:majorGridlines/>
        <c:numFmt formatCode="General" sourceLinked="1"/>
        <c:tickLblPos val="nextTo"/>
        <c:crossAx val="6663078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view3D>
      <c:rotX val="20"/>
      <c:depthPercent val="100"/>
      <c:rAngAx val="1"/>
    </c:view3D>
    <c:plotArea>
      <c:layout>
        <c:manualLayout>
          <c:layoutTarget val="inner"/>
          <c:xMode val="edge"/>
          <c:yMode val="edge"/>
          <c:x val="7.1644880800889044E-2"/>
          <c:y val="4.8259611730798624E-2"/>
          <c:w val="0.92835511919911162"/>
          <c:h val="0.89194231587353767"/>
        </c:manualLayout>
      </c:layout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高危</c:v>
                </c:pt>
              </c:strCache>
            </c:strRef>
          </c:tx>
          <c:dLbls>
            <c:dLbl>
              <c:idx val="0"/>
              <c:layout>
                <c:manualLayout>
                  <c:x val="1.8431866788622887E-2"/>
                  <c:y val="0.10961537631621952"/>
                </c:manualLayout>
              </c:layout>
              <c:showVal val="1"/>
              <c:showSerName val="1"/>
            </c:dLbl>
            <c:numFmt formatCode="0%" sourceLinked="0"/>
            <c:txPr>
              <a:bodyPr/>
              <a:lstStyle/>
              <a:p>
                <a:pPr>
                  <a:defRPr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Val val="1"/>
            <c:showSerName val="1"/>
          </c:dLbls>
          <c:cat>
            <c:strRef>
              <c:f>Sheet1!$A$2</c:f>
              <c:strCache>
                <c:ptCount val="1"/>
                <c:pt idx="0">
                  <c:v>趋势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0.7000000000000004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严重</c:v>
                </c:pt>
              </c:strCache>
            </c:strRef>
          </c:tx>
          <c:dLbls>
            <c:dLbl>
              <c:idx val="0"/>
              <c:layout>
                <c:manualLayout>
                  <c:x val="1.9849702695440105E-2"/>
                  <c:y val="0.13846152797838218"/>
                </c:manualLayout>
              </c:layout>
              <c:showVal val="1"/>
              <c:showSerName val="1"/>
            </c:dLbl>
            <c:numFmt formatCode="0%" sourceLinked="0"/>
            <c:txPr>
              <a:bodyPr/>
              <a:lstStyle/>
              <a:p>
                <a:pPr>
                  <a:defRPr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Val val="1"/>
            <c:showSerName val="1"/>
          </c:dLbls>
          <c:cat>
            <c:strRef>
              <c:f>Sheet1!$A$2</c:f>
              <c:strCache>
                <c:ptCount val="1"/>
                <c:pt idx="0">
                  <c:v>趋势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0.54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警告</c:v>
                </c:pt>
              </c:strCache>
            </c:strRef>
          </c:tx>
          <c:dLbls>
            <c:dLbl>
              <c:idx val="0"/>
              <c:layout>
                <c:manualLayout>
                  <c:x val="2.5521046322708608E-2"/>
                  <c:y val="0.13269229764594956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1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警告</a:t>
                    </a:r>
                    <a:r>
                      <a:rPr lang="en-US" altLang="zh-CN" sz="1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, 66%</a:t>
                    </a:r>
                  </a:p>
                </c:rich>
              </c:tx>
            </c:dLbl>
            <c:numFmt formatCode="0%" sourceLinked="0"/>
            <c:txPr>
              <a:bodyPr/>
              <a:lstStyle/>
              <a:p>
                <a:pPr>
                  <a:defRPr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Val val="1"/>
            <c:showSerName val="1"/>
          </c:dLbls>
          <c:cat>
            <c:strRef>
              <c:f>Sheet1!$A$2</c:f>
              <c:strCache>
                <c:ptCount val="1"/>
                <c:pt idx="0">
                  <c:v>趋势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0.66000000000000059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提示</c:v>
                </c:pt>
              </c:strCache>
            </c:strRef>
          </c:tx>
          <c:dLbls>
            <c:dLbl>
              <c:idx val="0"/>
              <c:layout>
                <c:manualLayout>
                  <c:x val="2.1267538602257191E-2"/>
                  <c:y val="0.13846152797838218"/>
                </c:manualLayout>
              </c:layout>
              <c:showVal val="1"/>
              <c:showSerName val="1"/>
            </c:dLbl>
            <c:numFmt formatCode="0%" sourceLinked="0"/>
            <c:txPr>
              <a:bodyPr/>
              <a:lstStyle/>
              <a:p>
                <a:pPr>
                  <a:defRPr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Val val="1"/>
            <c:showSerName val="1"/>
          </c:dLbls>
          <c:cat>
            <c:strRef>
              <c:f>Sheet1!$A$2</c:f>
              <c:strCache>
                <c:ptCount val="1"/>
                <c:pt idx="0">
                  <c:v>趋势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0.93</c:v>
                </c:pt>
              </c:numCache>
            </c:numRef>
          </c:val>
        </c:ser>
        <c:shape val="cylinder"/>
        <c:axId val="67286912"/>
        <c:axId val="67288448"/>
        <c:axId val="0"/>
      </c:bar3DChart>
      <c:catAx>
        <c:axId val="67286912"/>
        <c:scaling>
          <c:orientation val="minMax"/>
        </c:scaling>
        <c:delete val="1"/>
        <c:axPos val="b"/>
        <c:tickLblPos val="none"/>
        <c:crossAx val="67288448"/>
        <c:crosses val="autoZero"/>
        <c:auto val="1"/>
        <c:lblAlgn val="ctr"/>
        <c:lblOffset val="100"/>
      </c:catAx>
      <c:valAx>
        <c:axId val="67288448"/>
        <c:scaling>
          <c:orientation val="minMax"/>
        </c:scaling>
        <c:axPos val="l"/>
        <c:majorGridlines/>
        <c:numFmt formatCode="0%" sourceLinked="0"/>
        <c:tickLblPos val="nextTo"/>
        <c:txPr>
          <a:bodyPr/>
          <a:lstStyle/>
          <a:p>
            <a:pPr>
              <a:defRPr sz="12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67286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272122139361264"/>
          <c:y val="0.11336067782401725"/>
          <c:w val="8.6060081757328599E-2"/>
          <c:h val="0.29982834845264145"/>
        </c:manualLayout>
      </c:layout>
      <c:txPr>
        <a:bodyPr/>
        <a:lstStyle/>
        <a:p>
          <a:pPr>
            <a:defRPr sz="16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4"/>
  <c:chart>
    <c:plotArea>
      <c:layout>
        <c:manualLayout>
          <c:layoutTarget val="inner"/>
          <c:xMode val="edge"/>
          <c:yMode val="edge"/>
          <c:x val="5.7832345873819822E-2"/>
          <c:y val="4.4278842801420096E-2"/>
          <c:w val="0.91273357715745651"/>
          <c:h val="0.64030938519765357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高危级别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Sheet1!$A$2:$A$11</c:f>
              <c:strCache>
                <c:ptCount val="10"/>
                <c:pt idx="0">
                  <c:v>跨站脚本</c:v>
                </c:pt>
                <c:pt idx="1">
                  <c:v>本地路径暴露</c:v>
                </c:pt>
                <c:pt idx="2">
                  <c:v>团购程序漏洞</c:v>
                </c:pt>
                <c:pt idx="3">
                  <c:v>trace方法启用</c:v>
                </c:pt>
                <c:pt idx="4">
                  <c:v>SQL注入</c:v>
                </c:pt>
                <c:pt idx="5">
                  <c:v>PHP安装文件</c:v>
                </c:pt>
                <c:pt idx="6">
                  <c:v>删除方法启用</c:v>
                </c:pt>
                <c:pt idx="7">
                  <c:v>目录权限启用</c:v>
                </c:pt>
                <c:pt idx="8">
                  <c:v>svn结构泄露</c:v>
                </c:pt>
                <c:pt idx="9">
                  <c:v>目录备份检查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 formatCode="0%">
                  <c:v>0.61000000000000043</c:v>
                </c:pt>
                <c:pt idx="2" formatCode="0%">
                  <c:v>0.4100000000000002</c:v>
                </c:pt>
                <c:pt idx="4" formatCode="0%">
                  <c:v>0.19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严重</c:v>
                </c:pt>
              </c:strCache>
            </c:strRef>
          </c:tx>
          <c:dLbls>
            <c:dLbl>
              <c:idx val="1"/>
              <c:layout/>
              <c:dLblPos val="inEnd"/>
              <c:showVal val="1"/>
            </c:dLbl>
            <c:showVal val="1"/>
          </c:dLbls>
          <c:cat>
            <c:strRef>
              <c:f>Sheet1!$A$2:$A$11</c:f>
              <c:strCache>
                <c:ptCount val="10"/>
                <c:pt idx="0">
                  <c:v>跨站脚本</c:v>
                </c:pt>
                <c:pt idx="1">
                  <c:v>本地路径暴露</c:v>
                </c:pt>
                <c:pt idx="2">
                  <c:v>团购程序漏洞</c:v>
                </c:pt>
                <c:pt idx="3">
                  <c:v>trace方法启用</c:v>
                </c:pt>
                <c:pt idx="4">
                  <c:v>SQL注入</c:v>
                </c:pt>
                <c:pt idx="5">
                  <c:v>PHP安装文件</c:v>
                </c:pt>
                <c:pt idx="6">
                  <c:v>删除方法启用</c:v>
                </c:pt>
                <c:pt idx="7">
                  <c:v>目录权限启用</c:v>
                </c:pt>
                <c:pt idx="8">
                  <c:v>svn结构泄露</c:v>
                </c:pt>
                <c:pt idx="9">
                  <c:v>目录备份检查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1">
                  <c:v>0.53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警告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跨站脚本</c:v>
                </c:pt>
                <c:pt idx="1">
                  <c:v>本地路径暴露</c:v>
                </c:pt>
                <c:pt idx="2">
                  <c:v>团购程序漏洞</c:v>
                </c:pt>
                <c:pt idx="3">
                  <c:v>trace方法启用</c:v>
                </c:pt>
                <c:pt idx="4">
                  <c:v>SQL注入</c:v>
                </c:pt>
                <c:pt idx="5">
                  <c:v>PHP安装文件</c:v>
                </c:pt>
                <c:pt idx="6">
                  <c:v>删除方法启用</c:v>
                </c:pt>
                <c:pt idx="7">
                  <c:v>目录权限启用</c:v>
                </c:pt>
                <c:pt idx="8">
                  <c:v>svn结构泄露</c:v>
                </c:pt>
                <c:pt idx="9">
                  <c:v>目录备份检查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5" formatCode="0%">
                  <c:v>0.1800000000000001</c:v>
                </c:pt>
                <c:pt idx="7" formatCode="0%">
                  <c:v>6.0000000000000032E-2</c:v>
                </c:pt>
                <c:pt idx="8" formatCode="0%">
                  <c:v>6.0000000000000032E-2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提示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跨站脚本</c:v>
                </c:pt>
                <c:pt idx="1">
                  <c:v>本地路径暴露</c:v>
                </c:pt>
                <c:pt idx="2">
                  <c:v>团购程序漏洞</c:v>
                </c:pt>
                <c:pt idx="3">
                  <c:v>trace方法启用</c:v>
                </c:pt>
                <c:pt idx="4">
                  <c:v>SQL注入</c:v>
                </c:pt>
                <c:pt idx="5">
                  <c:v>PHP安装文件</c:v>
                </c:pt>
                <c:pt idx="6">
                  <c:v>删除方法启用</c:v>
                </c:pt>
                <c:pt idx="7">
                  <c:v>目录权限启用</c:v>
                </c:pt>
                <c:pt idx="8">
                  <c:v>svn结构泄露</c:v>
                </c:pt>
                <c:pt idx="9">
                  <c:v>目录备份检查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3" formatCode="0%">
                  <c:v>0.2100000000000001</c:v>
                </c:pt>
                <c:pt idx="6" formatCode="0%">
                  <c:v>8.0000000000000043E-2</c:v>
                </c:pt>
                <c:pt idx="9" formatCode="0%">
                  <c:v>4.0000000000000022E-2</c:v>
                </c:pt>
              </c:numCache>
            </c:numRef>
          </c:val>
        </c:ser>
        <c:gapWidth val="55"/>
        <c:overlap val="100"/>
        <c:axId val="111339776"/>
        <c:axId val="111345664"/>
      </c:barChart>
      <c:catAx>
        <c:axId val="1113397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</c:spPr>
        <c:txPr>
          <a:bodyPr/>
          <a:lstStyle/>
          <a:p>
            <a:pPr>
              <a:defRPr sz="16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1345664"/>
        <c:crosses val="autoZero"/>
        <c:auto val="1"/>
        <c:lblAlgn val="ctr"/>
        <c:lblOffset val="100"/>
      </c:catAx>
      <c:valAx>
        <c:axId val="111345664"/>
        <c:scaling>
          <c:orientation val="minMax"/>
        </c:scaling>
        <c:axPos val="l"/>
        <c:majorGridlines/>
        <c:numFmt formatCode="0%" sourceLinked="0"/>
        <c:majorTickMark val="none"/>
        <c:tickLblPos val="nextTo"/>
        <c:txPr>
          <a:bodyPr/>
          <a:lstStyle/>
          <a:p>
            <a:pPr>
              <a:defRPr sz="12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11339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977550793766853"/>
          <c:y val="3.5476040656904975E-2"/>
          <c:w val="0.13681989441722325"/>
          <c:h val="0.38674013480496383"/>
        </c:manualLayout>
      </c:layout>
      <c:txPr>
        <a:bodyPr/>
        <a:lstStyle/>
        <a:p>
          <a:pPr>
            <a:defRPr sz="16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800"/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5" rIns="92833" bIns="46415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5" rIns="92833" bIns="46415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5" rIns="92833" bIns="46415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5" rIns="92833" bIns="4641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pPr>
              <a:defRPr/>
            </a:pPr>
            <a:fld id="{9A50A8D2-DD40-43A0-8968-D7A1017962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18" tIns="43910" rIns="87818" bIns="43910" numCol="1" anchor="t" anchorCtr="0" compatLnSpc="1">
            <a:prstTxWarp prst="textNoShape">
              <a:avLst/>
            </a:prstTxWarp>
          </a:bodyPr>
          <a:lstStyle>
            <a:lvl1pPr algn="l" defTabSz="877888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18" tIns="43910" rIns="87818" bIns="43910" numCol="1" anchor="t" anchorCtr="0" compatLnSpc="1">
            <a:prstTxWarp prst="textNoShape">
              <a:avLst/>
            </a:prstTxWarp>
          </a:bodyPr>
          <a:lstStyle>
            <a:lvl1pPr algn="r" defTabSz="877888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723900"/>
            <a:ext cx="5194300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3425" y="4560888"/>
            <a:ext cx="5848350" cy="43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18" tIns="43910" rIns="87818" bIns="43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18" tIns="43910" rIns="87818" bIns="43910" numCol="1" anchor="b" anchorCtr="0" compatLnSpc="1">
            <a:prstTxWarp prst="textNoShape">
              <a:avLst/>
            </a:prstTxWarp>
          </a:bodyPr>
          <a:lstStyle>
            <a:lvl1pPr algn="l" defTabSz="877888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18" tIns="43910" rIns="87818" bIns="43910" numCol="1" anchor="b" anchorCtr="0" compatLnSpc="1">
            <a:prstTxWarp prst="textNoShape">
              <a:avLst/>
            </a:prstTxWarp>
          </a:bodyPr>
          <a:lstStyle>
            <a:lvl1pPr algn="r" defTabSz="877888">
              <a:defRPr sz="1100" b="0"/>
            </a:lvl1pPr>
          </a:lstStyle>
          <a:p>
            <a:pPr>
              <a:defRPr/>
            </a:pPr>
            <a:fld id="{2DB0E5DC-D9A2-4DE5-9C58-98EA84D012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2313"/>
            <a:ext cx="5195888" cy="35988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ln/>
        </p:spPr>
        <p:txBody>
          <a:bodyPr lIns="87802" tIns="43902" rIns="87802" bIns="43902"/>
          <a:lstStyle/>
          <a:p>
            <a:pPr marL="114300" indent="-114300">
              <a:buFontTx/>
              <a:buChar char="•"/>
            </a:pPr>
            <a:endParaRPr lang="zh-CN" altLang="en-US" dirty="0" smtClean="0"/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98" tIns="43901" rIns="87798" bIns="43901" anchor="b"/>
          <a:lstStyle/>
          <a:p>
            <a:pPr algn="r" defTabSz="877888"/>
            <a:fld id="{FA10FA0C-4586-4C9E-940D-485D50F06812}" type="slidenum">
              <a:rPr lang="zh-CN" altLang="en-US" sz="1100" b="0">
                <a:cs typeface="Arial" charset="0"/>
              </a:rPr>
              <a:pPr algn="r" defTabSz="877888"/>
              <a:t>1</a:t>
            </a:fld>
            <a:endParaRPr lang="en-US" altLang="zh-CN" sz="1100" b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6ED91F51-7700-4CCF-92F8-EBD5FCA232C6}" type="slidenum">
              <a:rPr lang="zh-CN" altLang="en-US" sz="1100" b="0"/>
              <a:pPr algn="r" defTabSz="877888"/>
              <a:t>12</a:t>
            </a:fld>
            <a:endParaRPr lang="en-US" altLang="zh-CN" sz="11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1C98BD44-F004-4F34-8AE6-C908B7E89263}" type="slidenum">
              <a:rPr lang="zh-CN" altLang="en-US" sz="1100" b="0"/>
              <a:pPr algn="r" defTabSz="877888"/>
              <a:t>13</a:t>
            </a:fld>
            <a:endParaRPr lang="en-US" altLang="zh-CN" sz="11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C740058B-1B4B-4C9B-BBF7-F2F54BFF2F70}" type="slidenum">
              <a:rPr lang="zh-CN" altLang="en-US" sz="1100" b="0"/>
              <a:pPr algn="r" defTabSz="877888"/>
              <a:t>14</a:t>
            </a:fld>
            <a:endParaRPr lang="en-US" altLang="zh-CN" sz="11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1DDE1794-5FA8-405C-A2C3-A6E9715A85F6}" type="slidenum">
              <a:rPr lang="zh-CN" altLang="en-US" sz="1100" b="0"/>
              <a:pPr algn="r" defTabSz="877888"/>
              <a:t>15</a:t>
            </a:fld>
            <a:endParaRPr lang="en-US" altLang="zh-CN" sz="11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3FBA6DEF-3D5E-4ACD-8C4E-3198C2433725}" type="slidenum">
              <a:rPr lang="zh-CN" altLang="en-US" sz="1100" b="0"/>
              <a:pPr algn="r" defTabSz="877888"/>
              <a:t>16</a:t>
            </a:fld>
            <a:endParaRPr lang="en-US" altLang="zh-CN" sz="11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2313"/>
            <a:ext cx="5195888" cy="35988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ln/>
        </p:spPr>
        <p:txBody>
          <a:bodyPr lIns="87802" tIns="43902" rIns="87802" bIns="43902"/>
          <a:lstStyle/>
          <a:p>
            <a:pPr marL="114300" indent="-114300">
              <a:buFontTx/>
              <a:buChar char="•"/>
            </a:pPr>
            <a:endParaRPr lang="zh-CN" altLang="en-US" dirty="0" smtClean="0"/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98" tIns="43901" rIns="87798" bIns="43901" anchor="b"/>
          <a:lstStyle/>
          <a:p>
            <a:pPr algn="r" defTabSz="877888"/>
            <a:fld id="{FA10FA0C-4586-4C9E-940D-485D50F06812}" type="slidenum">
              <a:rPr lang="zh-CN" altLang="en-US" sz="1100" b="0">
                <a:cs typeface="Arial" charset="0"/>
              </a:rPr>
              <a:pPr algn="r" defTabSz="877888"/>
              <a:t>17</a:t>
            </a:fld>
            <a:endParaRPr lang="en-US" altLang="zh-CN" sz="1100" b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59C35C4C-4688-472B-BAD7-AD826962EF55}" type="slidenum">
              <a:rPr lang="zh-CN" altLang="en-US" sz="1100" b="0"/>
              <a:pPr algn="r" defTabSz="877888"/>
              <a:t>18</a:t>
            </a:fld>
            <a:endParaRPr lang="en-US" altLang="zh-CN" sz="11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r>
              <a:rPr lang="en-US" altLang="zh-CN" dirty="0" smtClean="0"/>
              <a:t>2010</a:t>
            </a:r>
            <a:r>
              <a:rPr lang="zh-CN" altLang="en-US" dirty="0" smtClean="0"/>
              <a:t>年上半年，</a:t>
            </a:r>
            <a:r>
              <a:rPr lang="en-US" altLang="zh-CN" dirty="0" smtClean="0"/>
              <a:t>CNCERT</a:t>
            </a:r>
            <a:r>
              <a:rPr lang="zh-CN" altLang="en-US" dirty="0" smtClean="0"/>
              <a:t>的监测结果显示，中国大陆地区被篡改网站数量为</a:t>
            </a:r>
            <a:r>
              <a:rPr lang="en-US" altLang="zh-CN" dirty="0" smtClean="0"/>
              <a:t>14907</a:t>
            </a:r>
            <a:r>
              <a:rPr lang="zh-CN" altLang="en-US" dirty="0" smtClean="0"/>
              <a:t>个，较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年上半年下降</a:t>
            </a:r>
            <a:r>
              <a:rPr lang="en-US" altLang="zh-CN" dirty="0" smtClean="0"/>
              <a:t>21.8%</a:t>
            </a:r>
            <a:r>
              <a:rPr lang="zh-CN" altLang="en-US" dirty="0" smtClean="0"/>
              <a:t>。中国大陆地区网页篡改数量月度统计情况如图</a:t>
            </a:r>
            <a:r>
              <a:rPr lang="en-US" altLang="zh-CN" dirty="0" smtClean="0"/>
              <a:t>7-1</a:t>
            </a:r>
            <a:r>
              <a:rPr lang="zh-CN" altLang="en-US" dirty="0" smtClean="0"/>
              <a:t>所示，网页篡改数量在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月达到峰值</a:t>
            </a:r>
            <a:r>
              <a:rPr lang="en-US" altLang="zh-CN" dirty="0" smtClean="0"/>
              <a:t>2889</a:t>
            </a:r>
            <a:r>
              <a:rPr lang="zh-CN" altLang="en-US" dirty="0" smtClean="0"/>
              <a:t>个，第二季度较第一季度总体呈上升趋势。 </a:t>
            </a:r>
          </a:p>
          <a:p>
            <a:r>
              <a:rPr lang="zh-CN" altLang="en-US" dirty="0" smtClean="0"/>
              <a:t>图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D3E28830-13EE-4333-8696-1091AF7CA08F}" type="slidenum">
              <a:rPr lang="zh-CN" altLang="en-US" sz="1100" b="0"/>
              <a:pPr algn="r" defTabSz="877888"/>
              <a:t>19</a:t>
            </a:fld>
            <a:endParaRPr lang="en-US" altLang="zh-CN" sz="11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  <a:defRPr/>
            </a:pPr>
            <a:r>
              <a:rPr lang="en-US" altLang="zh-CN" dirty="0" smtClean="0"/>
              <a:t>2010</a:t>
            </a:r>
            <a:r>
              <a:rPr lang="zh-CN" altLang="en-US" dirty="0" smtClean="0"/>
              <a:t>年上半年，中国大陆政府网站被篡改数量为</a:t>
            </a:r>
            <a:r>
              <a:rPr lang="en-US" altLang="zh-CN" dirty="0" smtClean="0"/>
              <a:t>2574</a:t>
            </a:r>
            <a:r>
              <a:rPr lang="zh-CN" altLang="en-US" dirty="0" smtClean="0"/>
              <a:t>个，较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年上半年的</a:t>
            </a:r>
            <a:r>
              <a:rPr lang="en-US" altLang="zh-CN" dirty="0" smtClean="0"/>
              <a:t>798</a:t>
            </a:r>
            <a:r>
              <a:rPr lang="zh-CN" altLang="en-US" dirty="0" smtClean="0"/>
              <a:t>个增长</a:t>
            </a:r>
            <a:r>
              <a:rPr lang="en-US" altLang="zh-CN" dirty="0" smtClean="0"/>
              <a:t>222.6%</a:t>
            </a:r>
            <a:r>
              <a:rPr lang="zh-CN" altLang="en-US" dirty="0" smtClean="0"/>
              <a:t>。中国大陆被篡改的网站中政府网站的数量如图</a:t>
            </a:r>
            <a:r>
              <a:rPr lang="en-US" altLang="zh-CN" dirty="0" smtClean="0"/>
              <a:t>7-2</a:t>
            </a:r>
            <a:r>
              <a:rPr lang="zh-CN" altLang="en-US" dirty="0" smtClean="0"/>
              <a:t>所示。经统计，每月被篡改的</a:t>
            </a:r>
            <a:r>
              <a:rPr lang="en-US" altLang="zh-CN" dirty="0" smtClean="0"/>
              <a:t>gov.cn</a:t>
            </a:r>
            <a:r>
              <a:rPr lang="zh-CN" altLang="en-US" dirty="0" smtClean="0"/>
              <a:t>域名网站约占整个大陆地区被篡改网站的</a:t>
            </a:r>
            <a:r>
              <a:rPr lang="en-US" altLang="zh-CN" dirty="0" smtClean="0"/>
              <a:t>17.27%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gov.cn</a:t>
            </a:r>
            <a:r>
              <a:rPr lang="zh-CN" altLang="en-US" dirty="0" smtClean="0"/>
              <a:t>域名网站仅占大陆地区总网站数的</a:t>
            </a:r>
            <a:r>
              <a:rPr lang="en-US" altLang="zh-CN" dirty="0" smtClean="0"/>
              <a:t>0.3%</a:t>
            </a:r>
            <a:r>
              <a:rPr lang="zh-CN" altLang="en-US" dirty="0" smtClean="0"/>
              <a:t>，由此可以看出政府网站是黑客攻击</a:t>
            </a:r>
            <a:endParaRPr lang="en-US" altLang="zh-CN" dirty="0" smtClean="0"/>
          </a:p>
          <a:p>
            <a:pPr marL="114300" indent="-114300" eaLnBrk="1" hangingPunct="1">
              <a:buFontTx/>
              <a:buChar char="•"/>
              <a:defRPr/>
            </a:pPr>
            <a:endParaRPr lang="en-US" altLang="zh-CN" dirty="0" smtClean="0"/>
          </a:p>
          <a:p>
            <a:pPr marL="114300" indent="-114300" eaLnBrk="1" hangingPunct="1">
              <a:buFontTx/>
              <a:buChar char="•"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政府网站易被篡改的主要原因是网站整体安全性差，缺乏必要的经常性维护，某些政府网站被篡改后长期无人过问，还有些网站虽然在接到报告后能够恢复，但并没有根除安全隐患，从而遭到多次篡改。政府网站作为行政事务公开和政务信息发布平台，其安全防护意识仍旧比较淡薄。 </a:t>
            </a:r>
          </a:p>
          <a:p>
            <a:pPr>
              <a:defRPr/>
            </a:pPr>
            <a:r>
              <a:rPr lang="en-US" altLang="zh-CN" dirty="0" smtClean="0"/>
              <a:t>7.3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2313"/>
            <a:ext cx="5195888" cy="35988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ln/>
        </p:spPr>
        <p:txBody>
          <a:bodyPr lIns="87802" tIns="43902" rIns="87802" bIns="43902"/>
          <a:lstStyle/>
          <a:p>
            <a:pPr marL="114300" indent="-114300">
              <a:buFontTx/>
              <a:buChar char="•"/>
            </a:pPr>
            <a:endParaRPr lang="zh-CN" altLang="en-US" dirty="0" smtClean="0"/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98" tIns="43901" rIns="87798" bIns="43901" anchor="b"/>
          <a:lstStyle/>
          <a:p>
            <a:pPr algn="r" defTabSz="877888"/>
            <a:fld id="{FA10FA0C-4586-4C9E-940D-485D50F06812}" type="slidenum">
              <a:rPr lang="zh-CN" altLang="en-US" sz="1100" b="0">
                <a:cs typeface="Arial" charset="0"/>
              </a:rPr>
              <a:pPr algn="r" defTabSz="877888"/>
              <a:t>20</a:t>
            </a:fld>
            <a:endParaRPr lang="en-US" altLang="zh-CN" sz="1100" b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9F19319D-6435-4477-91C5-CC183C6908D0}" type="slidenum">
              <a:rPr lang="zh-CN" altLang="en-US" sz="1100" b="0"/>
              <a:pPr algn="r" defTabSz="877888"/>
              <a:t>21</a:t>
            </a:fld>
            <a:endParaRPr lang="en-US" altLang="zh-CN" sz="11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r>
              <a:rPr lang="zh-CN" altLang="zh-CN" dirty="0" smtClean="0"/>
              <a:t>某知名团购网站的市场活动遭黑客攻击而被迫喊停，不仅赔了数百万元，声誉也受到影响；</a:t>
            </a:r>
          </a:p>
          <a:p>
            <a:r>
              <a:rPr lang="zh-CN" altLang="zh-CN" dirty="0" smtClean="0"/>
              <a:t>微博传言某团购网站被黑客利用</a:t>
            </a:r>
            <a:r>
              <a:rPr lang="en-US" altLang="zh-CN" dirty="0" smtClean="0"/>
              <a:t>SQL</a:t>
            </a:r>
            <a:r>
              <a:rPr lang="zh-CN" altLang="zh-CN" dirty="0" smtClean="0"/>
              <a:t>注入漏洞刷库（窃取数据库），导致大量用户名和密码泄露，而团购用户一般使用常用邮箱和密码注册，很可能和网上支付等重要账户使用同一套用户名和密码；</a:t>
            </a:r>
          </a:p>
          <a:p>
            <a:r>
              <a:rPr lang="zh-CN" altLang="zh-CN" dirty="0" smtClean="0"/>
              <a:t>此外，有技术人员发现某团购网站“砸金蛋”活动存在漏洞，写段</a:t>
            </a:r>
            <a:r>
              <a:rPr lang="en-US" altLang="zh-CN" dirty="0" smtClean="0"/>
              <a:t>JS</a:t>
            </a:r>
            <a:r>
              <a:rPr lang="zh-CN" altLang="zh-CN" dirty="0" smtClean="0"/>
              <a:t>脚本自动砸了</a:t>
            </a:r>
            <a:r>
              <a:rPr lang="en-US" altLang="zh-CN" dirty="0" smtClean="0"/>
              <a:t>2000</a:t>
            </a:r>
            <a:r>
              <a:rPr lang="zh-CN" altLang="zh-CN" dirty="0" smtClean="0"/>
              <a:t>多个“金蛋”，所幸该技术人员通知团购网站修复了漏洞。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dirty="0" smtClean="0"/>
              <a:t>修复漏洞、强化网站安全机制，无疑是团购网站正常运营的保障。近期，</a:t>
            </a:r>
            <a:r>
              <a:rPr lang="en-US" altLang="zh-CN" dirty="0" smtClean="0"/>
              <a:t>360</a:t>
            </a:r>
            <a:r>
              <a:rPr lang="zh-CN" altLang="zh-CN" dirty="0" smtClean="0"/>
              <a:t>网站安全检测平台在</a:t>
            </a:r>
            <a:r>
              <a:rPr lang="en-US" altLang="zh-CN" dirty="0" smtClean="0"/>
              <a:t>289</a:t>
            </a:r>
            <a:r>
              <a:rPr lang="zh-CN" altLang="zh-CN" dirty="0" smtClean="0"/>
              <a:t>家团购网站授权下，对这些网站进行了安全检测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zh-CN" dirty="0" smtClean="0"/>
              <a:t>经过</a:t>
            </a:r>
            <a:r>
              <a:rPr lang="en-US" altLang="zh-CN" dirty="0" smtClean="0"/>
              <a:t>360</a:t>
            </a:r>
            <a:r>
              <a:rPr lang="zh-CN" altLang="zh-CN" dirty="0" smtClean="0"/>
              <a:t>网站安全检测平台检测：</a:t>
            </a:r>
            <a:r>
              <a:rPr lang="en-US" altLang="zh-CN" dirty="0" smtClean="0"/>
              <a:t>70.6%</a:t>
            </a:r>
            <a:r>
              <a:rPr lang="zh-CN" altLang="zh-CN" dirty="0" smtClean="0"/>
              <a:t>的团购网站存在高危漏洞，可能使团购网站或用户遭遇安全威胁；此外，分别有</a:t>
            </a:r>
            <a:r>
              <a:rPr lang="en-US" altLang="zh-CN" dirty="0" smtClean="0"/>
              <a:t>54.7%</a:t>
            </a:r>
            <a:r>
              <a:rPr lang="zh-CN" altLang="zh-CN" dirty="0" smtClean="0"/>
              <a:t>和</a:t>
            </a:r>
            <a:r>
              <a:rPr lang="en-US" altLang="zh-CN" dirty="0" smtClean="0"/>
              <a:t>66.4%</a:t>
            </a:r>
            <a:r>
              <a:rPr lang="zh-CN" altLang="zh-CN" dirty="0" smtClean="0"/>
              <a:t>的团购网站存在严重漏洞或警告漏洞；存在提示级别漏洞的网站比例高达</a:t>
            </a:r>
            <a:r>
              <a:rPr lang="en-US" altLang="zh-CN" dirty="0" smtClean="0"/>
              <a:t>93.8%</a:t>
            </a:r>
            <a:r>
              <a:rPr lang="zh-CN" altLang="zh-CN" dirty="0" smtClean="0"/>
              <a:t>，不过提示级别漏洞一般并不会形成直接风险，属于可选修复的漏洞：</a:t>
            </a:r>
          </a:p>
          <a:p>
            <a:pPr eaLnBrk="1" hangingPunct="1">
              <a:spcBef>
                <a:spcPct val="0"/>
              </a:spcBef>
            </a:pPr>
            <a:endParaRPr lang="zh-CN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E087188B-ECBB-45D7-9F5F-619223F99CFC}" type="slidenum">
              <a:rPr lang="zh-CN" altLang="en-US" sz="1100" b="0"/>
              <a:pPr algn="r" defTabSz="877888"/>
              <a:t>2</a:t>
            </a:fld>
            <a:endParaRPr lang="en-US" altLang="zh-CN" sz="11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D540B5BF-8890-4231-972A-25D8C559A25D}" type="slidenum">
              <a:rPr lang="zh-CN" altLang="en-US" sz="1100" b="0"/>
              <a:pPr algn="r" defTabSz="877888"/>
              <a:t>22</a:t>
            </a:fld>
            <a:endParaRPr lang="en-US" altLang="zh-CN" sz="1100" b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r>
              <a:rPr lang="zh-CN" altLang="zh-CN" dirty="0" smtClean="0"/>
              <a:t>某知名团购网站的市场活动遭黑客攻击而被迫喊停，不仅赔了数百万元，声誉也受到影响；</a:t>
            </a:r>
          </a:p>
          <a:p>
            <a:r>
              <a:rPr lang="zh-CN" altLang="zh-CN" dirty="0" smtClean="0"/>
              <a:t>微博传言某团购网站被黑客利用</a:t>
            </a:r>
            <a:r>
              <a:rPr lang="en-US" altLang="zh-CN" dirty="0" smtClean="0"/>
              <a:t>SQL</a:t>
            </a:r>
            <a:r>
              <a:rPr lang="zh-CN" altLang="zh-CN" dirty="0" smtClean="0"/>
              <a:t>注入漏洞刷库（窃取数据库），导致大量用户名和密码泄露，而团购用户一般使用常用邮箱和密码注册，很可能和网上支付等重要账户使用同一套用户名和密码；</a:t>
            </a:r>
          </a:p>
          <a:p>
            <a:r>
              <a:rPr lang="zh-CN" altLang="zh-CN" dirty="0" smtClean="0"/>
              <a:t>此外，有技术人员发现某团购网站“砸金蛋”活动存在漏洞，写段</a:t>
            </a:r>
            <a:r>
              <a:rPr lang="en-US" altLang="zh-CN" dirty="0" smtClean="0"/>
              <a:t>JS</a:t>
            </a:r>
            <a:r>
              <a:rPr lang="zh-CN" altLang="zh-CN" dirty="0" smtClean="0"/>
              <a:t>脚本自动砸了</a:t>
            </a:r>
            <a:r>
              <a:rPr lang="en-US" altLang="zh-CN" dirty="0" smtClean="0"/>
              <a:t>2000</a:t>
            </a:r>
            <a:r>
              <a:rPr lang="zh-CN" altLang="zh-CN" dirty="0" smtClean="0"/>
              <a:t>多个“金蛋”，所幸该技术人员通知团购网站修复了漏洞。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dirty="0" smtClean="0"/>
              <a:t>修复漏洞、强化网站安全机制，无疑是团购网站正常运营的保障。近期，</a:t>
            </a:r>
            <a:r>
              <a:rPr lang="en-US" altLang="zh-CN" dirty="0" smtClean="0"/>
              <a:t>360</a:t>
            </a:r>
            <a:r>
              <a:rPr lang="zh-CN" altLang="zh-CN" dirty="0" smtClean="0"/>
              <a:t>网站安全检测平台在</a:t>
            </a:r>
            <a:r>
              <a:rPr lang="en-US" altLang="zh-CN" dirty="0" smtClean="0"/>
              <a:t>289</a:t>
            </a:r>
            <a:r>
              <a:rPr lang="zh-CN" altLang="zh-CN" dirty="0" smtClean="0"/>
              <a:t>家团购网站授权下，对这些网站进行了安全检测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zh-CN" dirty="0" smtClean="0"/>
              <a:t>经过</a:t>
            </a:r>
            <a:r>
              <a:rPr lang="en-US" altLang="zh-CN" dirty="0" smtClean="0"/>
              <a:t>360</a:t>
            </a:r>
            <a:r>
              <a:rPr lang="zh-CN" altLang="zh-CN" dirty="0" smtClean="0"/>
              <a:t>网站安全检测平台检测：</a:t>
            </a:r>
            <a:r>
              <a:rPr lang="en-US" altLang="zh-CN" dirty="0" smtClean="0"/>
              <a:t>70.6%</a:t>
            </a:r>
            <a:r>
              <a:rPr lang="zh-CN" altLang="zh-CN" dirty="0" smtClean="0"/>
              <a:t>的团购网站存在高危漏洞，可能使团购网站或用户遭遇安全威胁；此外，分别有</a:t>
            </a:r>
            <a:r>
              <a:rPr lang="en-US" altLang="zh-CN" dirty="0" smtClean="0"/>
              <a:t>54.7%</a:t>
            </a:r>
            <a:r>
              <a:rPr lang="zh-CN" altLang="zh-CN" dirty="0" smtClean="0"/>
              <a:t>和</a:t>
            </a:r>
            <a:r>
              <a:rPr lang="en-US" altLang="zh-CN" dirty="0" smtClean="0"/>
              <a:t>66.4%</a:t>
            </a:r>
            <a:r>
              <a:rPr lang="zh-CN" altLang="zh-CN" dirty="0" smtClean="0"/>
              <a:t>的团购网站存在严重漏洞或警告漏洞；存在提示级别漏洞的网站比例高达</a:t>
            </a:r>
            <a:r>
              <a:rPr lang="en-US" altLang="zh-CN" dirty="0" smtClean="0"/>
              <a:t>93.8%</a:t>
            </a:r>
            <a:r>
              <a:rPr lang="zh-CN" altLang="zh-CN" dirty="0" smtClean="0"/>
              <a:t>，不过提示级别漏洞一般并不会形成直接风险，属于可选修复的漏洞：</a:t>
            </a:r>
          </a:p>
          <a:p>
            <a:pPr eaLnBrk="1" hangingPunct="1">
              <a:spcBef>
                <a:spcPct val="0"/>
              </a:spcBef>
            </a:pPr>
            <a:endParaRPr lang="zh-CN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69FA1CC5-1CB0-409D-AE80-11A4654F5ED5}" type="slidenum">
              <a:rPr lang="zh-CN" altLang="en-US" sz="1100" b="0"/>
              <a:pPr algn="r" defTabSz="877888"/>
              <a:t>23</a:t>
            </a:fld>
            <a:endParaRPr lang="en-US" altLang="zh-CN" sz="11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4B07C9A3-F74E-485E-969D-366856DD1615}" type="slidenum">
              <a:rPr lang="zh-CN" altLang="en-US" sz="1100" b="0"/>
              <a:pPr algn="r" defTabSz="877888"/>
              <a:t>24</a:t>
            </a:fld>
            <a:endParaRPr lang="en-US" altLang="zh-CN" sz="11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en-US" altLang="zh-CN" dirty="0" smtClean="0"/>
          </a:p>
          <a:p>
            <a:pPr marL="114300" indent="-114300" eaLnBrk="1" hangingPunct="1">
              <a:buFontTx/>
              <a:buChar char="•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69AEAABA-BAE9-4246-A46B-629024A0D3A0}" type="slidenum">
              <a:rPr lang="zh-CN" altLang="en-US" sz="1100" b="0"/>
              <a:pPr algn="r" defTabSz="877888"/>
              <a:t>25</a:t>
            </a:fld>
            <a:endParaRPr lang="en-US" altLang="zh-CN" sz="11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2313"/>
            <a:ext cx="5195888" cy="35988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ln/>
        </p:spPr>
        <p:txBody>
          <a:bodyPr lIns="87802" tIns="43902" rIns="87802" bIns="43902"/>
          <a:lstStyle/>
          <a:p>
            <a:pPr marL="114300" indent="-114300">
              <a:buFontTx/>
              <a:buChar char="•"/>
            </a:pPr>
            <a:endParaRPr lang="zh-CN" altLang="en-US" dirty="0" smtClean="0"/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98" tIns="43901" rIns="87798" bIns="43901" anchor="b"/>
          <a:lstStyle/>
          <a:p>
            <a:pPr algn="r" defTabSz="877888"/>
            <a:fld id="{FA10FA0C-4586-4C9E-940D-485D50F06812}" type="slidenum">
              <a:rPr lang="zh-CN" altLang="en-US" sz="1100" b="0">
                <a:cs typeface="Arial" charset="0"/>
              </a:rPr>
              <a:pPr algn="r" defTabSz="877888"/>
              <a:t>26</a:t>
            </a:fld>
            <a:endParaRPr lang="en-US" altLang="zh-CN" sz="1100" b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2313"/>
            <a:ext cx="5195888" cy="35988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ln/>
        </p:spPr>
        <p:txBody>
          <a:bodyPr lIns="87802" tIns="43902" rIns="87802" bIns="43902"/>
          <a:lstStyle/>
          <a:p>
            <a:pPr marL="114300" indent="-114300">
              <a:buFontTx/>
              <a:buChar char="•"/>
            </a:pPr>
            <a:endParaRPr lang="zh-CN" altLang="en-US" dirty="0" smtClean="0"/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98" tIns="43901" rIns="87798" bIns="43901" anchor="b"/>
          <a:lstStyle/>
          <a:p>
            <a:pPr algn="r" defTabSz="877888"/>
            <a:fld id="{FA10FA0C-4586-4C9E-940D-485D50F06812}" type="slidenum">
              <a:rPr lang="zh-CN" altLang="en-US" sz="1100" b="0">
                <a:cs typeface="Arial" charset="0"/>
              </a:rPr>
              <a:pPr algn="r" defTabSz="877888"/>
              <a:t>27</a:t>
            </a:fld>
            <a:endParaRPr lang="en-US" altLang="zh-CN" sz="1100" b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B5F36665-2616-4EFA-B084-BF129A88EDAD}" type="slidenum">
              <a:rPr lang="zh-CN" altLang="en-US" sz="1100" b="0"/>
              <a:pPr algn="r" defTabSz="877888"/>
              <a:t>28</a:t>
            </a:fld>
            <a:endParaRPr lang="en-US" altLang="zh-CN" sz="1100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2313"/>
            <a:ext cx="5195888" cy="35988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ln/>
        </p:spPr>
        <p:txBody>
          <a:bodyPr lIns="87802" tIns="43902" rIns="87802" bIns="43902"/>
          <a:lstStyle/>
          <a:p>
            <a:pPr marL="114300" indent="-114300">
              <a:buFontTx/>
              <a:buChar char="•"/>
            </a:pPr>
            <a:endParaRPr lang="zh-CN" altLang="en-US" dirty="0" smtClean="0"/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98" tIns="43901" rIns="87798" bIns="43901" anchor="b"/>
          <a:lstStyle/>
          <a:p>
            <a:pPr algn="r" defTabSz="877888"/>
            <a:fld id="{FA10FA0C-4586-4C9E-940D-485D50F06812}" type="slidenum">
              <a:rPr lang="zh-CN" altLang="en-US" sz="1100" b="0">
                <a:cs typeface="Arial" charset="0"/>
              </a:rPr>
              <a:pPr algn="r" defTabSz="877888"/>
              <a:t>3</a:t>
            </a:fld>
            <a:endParaRPr lang="en-US" altLang="zh-CN" sz="1100" b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75B3221B-7C09-4DAD-A0CD-764C821A6372}" type="slidenum">
              <a:rPr lang="zh-CN" altLang="en-US" sz="1100" b="0"/>
              <a:pPr algn="r" defTabSz="877888"/>
              <a:t>4</a:t>
            </a:fld>
            <a:endParaRPr lang="en-US" altLang="zh-CN" sz="11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2313"/>
            <a:ext cx="5195888" cy="35988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ln/>
        </p:spPr>
        <p:txBody>
          <a:bodyPr lIns="87802" tIns="43902" rIns="87802" bIns="43902"/>
          <a:lstStyle/>
          <a:p>
            <a:pPr marL="114300" indent="-114300">
              <a:buFontTx/>
              <a:buChar char="•"/>
            </a:pPr>
            <a:endParaRPr lang="zh-CN" altLang="en-US" dirty="0" smtClean="0"/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98" tIns="43901" rIns="87798" bIns="43901" anchor="b"/>
          <a:lstStyle/>
          <a:p>
            <a:pPr algn="r" defTabSz="877888"/>
            <a:fld id="{FA10FA0C-4586-4C9E-940D-485D50F06812}" type="slidenum">
              <a:rPr lang="zh-CN" altLang="en-US" sz="1100" b="0">
                <a:cs typeface="Arial" charset="0"/>
              </a:rPr>
              <a:pPr algn="r" defTabSz="877888"/>
              <a:t>5</a:t>
            </a:fld>
            <a:endParaRPr lang="en-US" altLang="zh-CN" sz="1100" b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07EEE943-33BD-49E7-95F7-59D9E1BE0F83}" type="slidenum">
              <a:rPr lang="zh-CN" altLang="en-US" sz="1100" b="0"/>
              <a:pPr algn="r" defTabSz="877888"/>
              <a:t>6</a:t>
            </a:fld>
            <a:endParaRPr lang="en-US" altLang="zh-CN" sz="11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327BE06B-EAA4-487F-9A7D-F5B8E7A37E29}" type="slidenum">
              <a:rPr lang="zh-CN" altLang="en-US" sz="1100" b="0"/>
              <a:pPr algn="r" defTabSz="877888"/>
              <a:t>7</a:t>
            </a:fld>
            <a:endParaRPr lang="en-US" altLang="zh-CN" sz="11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2313"/>
            <a:ext cx="5195888" cy="35988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ln/>
        </p:spPr>
        <p:txBody>
          <a:bodyPr lIns="87802" tIns="43902" rIns="87802" bIns="43902"/>
          <a:lstStyle/>
          <a:p>
            <a:pPr marL="114300" indent="-114300">
              <a:buFontTx/>
              <a:buChar char="•"/>
            </a:pPr>
            <a:endParaRPr lang="zh-CN" altLang="en-US" dirty="0" smtClean="0"/>
          </a:p>
        </p:txBody>
      </p:sp>
      <p:sp>
        <p:nvSpPr>
          <p:cNvPr id="21508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798" tIns="43901" rIns="87798" bIns="43901" anchor="b"/>
          <a:lstStyle/>
          <a:p>
            <a:pPr algn="r" defTabSz="877888"/>
            <a:fld id="{FA10FA0C-4586-4C9E-940D-485D50F06812}" type="slidenum">
              <a:rPr lang="zh-CN" altLang="en-US" sz="1100" b="0">
                <a:cs typeface="Arial" charset="0"/>
              </a:rPr>
              <a:pPr algn="r" defTabSz="877888"/>
              <a:t>8</a:t>
            </a:fld>
            <a:endParaRPr lang="en-US" altLang="zh-CN" sz="1100" b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4141788" y="9120188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8" tIns="43910" rIns="87818" bIns="43910" anchor="b"/>
          <a:lstStyle/>
          <a:p>
            <a:pPr algn="r" defTabSz="877888"/>
            <a:fld id="{95E81CE1-8EF3-4083-9379-CEAC05B06337}" type="slidenum">
              <a:rPr lang="zh-CN" altLang="en-US" sz="1100" b="0"/>
              <a:pPr algn="r" defTabSz="877888"/>
              <a:t>9</a:t>
            </a:fld>
            <a:endParaRPr lang="en-US" altLang="zh-CN" sz="11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91125" cy="35956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8"/>
            <a:ext cx="5848350" cy="4314825"/>
          </a:xfrm>
          <a:noFill/>
          <a:ln/>
        </p:spPr>
        <p:txBody>
          <a:bodyPr lIns="87814" tIns="43908" rIns="87814" bIns="43908"/>
          <a:lstStyle/>
          <a:p>
            <a:pPr marL="114300" indent="-114300" eaLnBrk="1" hangingPunct="1">
              <a:buFontTx/>
              <a:buChar char="•"/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54B72-81DA-44DC-8F8B-A211F9944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64400" y="196850"/>
            <a:ext cx="2311400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196850"/>
            <a:ext cx="6781800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FB2A-AAFF-40D9-A55B-5A511D242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F87C6-73BE-4B0F-806C-39DC42740C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816C7-8070-487D-8DA4-61EEF3DB4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200" y="990600"/>
            <a:ext cx="4546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546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380B1-D37A-4EB6-964B-68B8BB5011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4C65B-4CE6-42E8-A6EE-811D42AC6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784A-617B-44E9-AD85-481735857A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43A37-F4BE-440F-BBC1-5793194FF4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E07E1-5EC9-4DF9-A6F9-9287513DD6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A748-C44B-4203-945D-0E134AD522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EB6F2-CC23-44FF-9652-24D91A2707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B807-7957-472E-80F0-A6757CF4B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64400" y="196850"/>
            <a:ext cx="2311400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196850"/>
            <a:ext cx="6781800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D96B7-9BEC-4E82-B4F8-6E6F870FC0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196850"/>
            <a:ext cx="9245600" cy="334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0200" y="990600"/>
            <a:ext cx="9245600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36731-62E2-4DB6-92E0-DE0BD65CCE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360 Logo_english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169863"/>
            <a:ext cx="2184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225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057400" y="1949450"/>
            <a:ext cx="6832600" cy="334963"/>
          </a:xfrm>
          <a:ln algn="ctr"/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62D5-8495-4BE6-A67B-A7019B69E5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820E0-BEDA-421F-A42D-D0ED187D32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E8A7-FF79-4B74-8A3F-173B14DE80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200" y="990600"/>
            <a:ext cx="4546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546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BFAA2-2BCD-4B06-8702-600A4F8690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09BC6-53E4-4802-A298-D8C2514AA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D2E93-4AA4-49D0-9329-C69BC5BE54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8FAF4-75EC-46E4-B9A2-F8672E5590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200" y="990600"/>
            <a:ext cx="4546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546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7AD9E-C9C0-4D6E-975F-1E54F4C482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A0C37-E260-45BC-9E25-521490D783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0E318-A29F-40FF-AFE4-8D59E8C5A7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FA5BD-3B41-49FE-8713-4A8D6EFED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64400" y="196850"/>
            <a:ext cx="2311400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196850"/>
            <a:ext cx="6781800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22ABA-EE07-4BC2-9E3A-B243430BCB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360 Logo_english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169863"/>
            <a:ext cx="2184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057400" y="1951038"/>
            <a:ext cx="6832600" cy="334962"/>
          </a:xfrm>
          <a:ln algn="ctr"/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360 Logo_english_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169863"/>
            <a:ext cx="2184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1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057400" y="1951038"/>
            <a:ext cx="6832600" cy="334962"/>
          </a:xfrm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6999-C153-4823-B445-E9876A3D83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AD424-7FE9-42BF-AEAC-74542A98C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0200" y="990600"/>
            <a:ext cx="4546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546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2BEC2-8334-4F0B-884C-5EB39583DE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F842C-CF3D-4278-B607-0532DB543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2A77B-F401-44D6-B6C4-9A04131D43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75982-644B-4AB3-88F1-BFADE2DA3B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EDC3-0F68-45C1-BC02-7611B8BEC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2868D-810C-437F-9791-8C1CF941B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417DA-2A44-46FE-9C34-5B6EDCA58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A5A9-CBCB-4CB5-BF6A-BC78B897BA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64400" y="196850"/>
            <a:ext cx="2311400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0200" y="196850"/>
            <a:ext cx="6781800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B0A22-57F2-47E9-857A-A2FF24A42B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ED8E-D1BD-425B-942B-CEC7AC2F85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57CB-E323-4BE7-BF0F-B06323D4CE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6BE49-093E-4CA6-B430-274A607EAB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C4D8E-5F3D-4E51-A5BD-B141697D1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Oval 8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EAAE7-9F64-43C8-9246-398AAF8CFD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112" name="Oval 8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>
              <a:defRPr sz="9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CA69180-3E8D-4E29-8440-AF8B78FECC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96850"/>
            <a:ext cx="924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29" name="Picture 92" descr="360 Logo_english_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53400" y="6172200"/>
            <a:ext cx="1422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u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328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</a:defRPr>
      </a:lvl2pPr>
      <a:lvl3pPr marL="1030288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"/>
        <a:defRPr sz="2000">
          <a:solidFill>
            <a:srgbClr val="000000"/>
          </a:solidFill>
          <a:latin typeface="+mn-lt"/>
        </a:defRPr>
      </a:lvl3pPr>
      <a:lvl4pPr marL="137160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271811" name="Oval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>
              <a:defRPr sz="9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82F8BC8-6BB2-4B2F-8B85-4782246FC5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96850"/>
            <a:ext cx="924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2053" name="Picture 5" descr="360 Logo_english_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172200"/>
            <a:ext cx="1422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u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328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030288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"/>
        <a:defRPr sz="2000">
          <a:solidFill>
            <a:srgbClr val="000000"/>
          </a:solidFill>
          <a:latin typeface="+mn-lt"/>
          <a:cs typeface="+mn-cs"/>
        </a:defRPr>
      </a:lvl3pPr>
      <a:lvl4pPr marL="137160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96850"/>
            <a:ext cx="924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u"/>
        <a:defRPr kumimoji="1" sz="2000">
          <a:solidFill>
            <a:srgbClr val="000000"/>
          </a:solidFill>
          <a:latin typeface="Arial" charset="0"/>
          <a:ea typeface="+mn-ea"/>
          <a:cs typeface="+mn-cs"/>
        </a:defRPr>
      </a:lvl1pPr>
      <a:lvl2pPr marL="673100" indent="-328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Arial" charset="0"/>
          <a:cs typeface="+mn-cs"/>
        </a:defRPr>
      </a:lvl2pPr>
      <a:lvl3pPr marL="1030288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"/>
        <a:defRPr sz="2000">
          <a:solidFill>
            <a:srgbClr val="000000"/>
          </a:solidFill>
          <a:latin typeface="Arial" charset="0"/>
          <a:cs typeface="+mn-cs"/>
        </a:defRPr>
      </a:lvl3pPr>
      <a:lvl4pPr marL="137160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271811" name="Oval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>
              <a:defRPr sz="9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69BE948-0E16-4648-BA6A-CA096AFFBE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96850"/>
            <a:ext cx="924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4101" name="Picture 5" descr="360 Logo_english_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172200"/>
            <a:ext cx="1422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u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328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030288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"/>
        <a:defRPr sz="2000">
          <a:solidFill>
            <a:srgbClr val="000000"/>
          </a:solidFill>
          <a:latin typeface="+mn-lt"/>
          <a:cs typeface="+mn-cs"/>
        </a:defRPr>
      </a:lvl3pPr>
      <a:lvl4pPr marL="137160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96850"/>
            <a:ext cx="924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u"/>
        <a:defRPr kumimoji="1" sz="2000">
          <a:solidFill>
            <a:srgbClr val="000000"/>
          </a:solidFill>
          <a:latin typeface="Arial" charset="0"/>
          <a:ea typeface="+mn-ea"/>
          <a:cs typeface="+mn-cs"/>
        </a:defRPr>
      </a:lvl1pPr>
      <a:lvl2pPr marL="673100" indent="-328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Arial" charset="0"/>
          <a:cs typeface="+mn-cs"/>
        </a:defRPr>
      </a:lvl2pPr>
      <a:lvl3pPr marL="1030288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"/>
        <a:defRPr sz="2000">
          <a:solidFill>
            <a:srgbClr val="000000"/>
          </a:solidFill>
          <a:latin typeface="Arial" charset="0"/>
          <a:cs typeface="+mn-cs"/>
        </a:defRPr>
      </a:lvl3pPr>
      <a:lvl4pPr marL="137160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990600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76131" name="Oval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>
              <a:defRPr sz="9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8057894-98D5-4C70-BA2D-3744F42D2C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96850"/>
            <a:ext cx="924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6149" name="Picture 5" descr="360 Logo_english_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172200"/>
            <a:ext cx="1422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u"/>
        <a:defRPr kumimoji="1" sz="20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3286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030288" indent="-355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"/>
        <a:defRPr sz="2000">
          <a:solidFill>
            <a:srgbClr val="000000"/>
          </a:solidFill>
          <a:latin typeface="+mn-lt"/>
          <a:cs typeface="+mn-cs"/>
        </a:defRPr>
      </a:lvl3pPr>
      <a:lvl4pPr marL="137160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505050"/>
          </a:solidFill>
          <a:latin typeface="Arial Narrow" pitchFamily="34" charset="0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3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4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8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0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1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881063" y="2274888"/>
            <a:ext cx="7932737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kumimoji="1" lang="zh-CN" altLang="en-US" sz="3600">
                <a:latin typeface="微软雅黑" pitchFamily="34" charset="-122"/>
                <a:ea typeface="微软雅黑" pitchFamily="34" charset="-122"/>
              </a:rPr>
              <a:t>中国互联网网站安全现状及解决方案</a:t>
            </a:r>
            <a:endParaRPr kumimoji="1" lang="en-US" altLang="zh-CN" sz="3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3" name="Picture 6" descr="360 Logo_english_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200" y="169863"/>
            <a:ext cx="2184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447800" y="5630863"/>
            <a:ext cx="664527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0" dirty="0" err="1" smtClean="0">
                <a:latin typeface="Arial" pitchFamily="34" charset="0"/>
                <a:ea typeface="黑体" pitchFamily="49" charset="-122"/>
              </a:rPr>
              <a:t>Zwell</a:t>
            </a:r>
            <a:endParaRPr lang="en-US" altLang="zh-CN" b="0" dirty="0" smtClean="0"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0" dirty="0" smtClean="0">
                <a:latin typeface="Arial" pitchFamily="34" charset="0"/>
                <a:ea typeface="黑体" pitchFamily="49" charset="-122"/>
              </a:rPr>
              <a:t>2011</a:t>
            </a:r>
            <a:r>
              <a:rPr lang="zh-CN" altLang="en-US" b="0" dirty="0">
                <a:latin typeface="Arial" pitchFamily="34" charset="0"/>
                <a:ea typeface="黑体" pitchFamily="49" charset="-122"/>
              </a:rPr>
              <a:t>年</a:t>
            </a:r>
            <a:r>
              <a:rPr lang="en-US" altLang="zh-CN" b="0" dirty="0">
                <a:latin typeface="Arial" pitchFamily="34" charset="0"/>
                <a:ea typeface="黑体" pitchFamily="49" charset="-122"/>
              </a:rPr>
              <a:t>10</a:t>
            </a:r>
            <a:r>
              <a:rPr lang="zh-CN" altLang="en-US" b="0" dirty="0">
                <a:latin typeface="Arial" pitchFamily="34" charset="0"/>
                <a:ea typeface="黑体" pitchFamily="49" charset="-122"/>
              </a:rPr>
              <a:t>月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31C674A7-90D4-4AA2-BB01-3CCAB225743F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3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D695502D-D6BF-4ECE-A495-D58D547823E7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4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DB3EA159-970D-485F-B27E-C18F898DE33F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5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03F6CD05-9449-41B1-B88D-9E6B299BE395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6" name="矩形 10"/>
          <p:cNvSpPr>
            <a:spLocks noChangeArrowheads="1"/>
          </p:cNvSpPr>
          <p:nvPr/>
        </p:nvSpPr>
        <p:spPr bwMode="auto">
          <a:xfrm>
            <a:off x="273050" y="128588"/>
            <a:ext cx="5605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网站安全面临的主要威胁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-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网站被仿冒、钓鱼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5367" name="矩形 11"/>
          <p:cNvSpPr>
            <a:spLocks noChangeArrowheads="1"/>
          </p:cNvSpPr>
          <p:nvPr/>
        </p:nvSpPr>
        <p:spPr bwMode="auto">
          <a:xfrm>
            <a:off x="622300" y="1004888"/>
            <a:ext cx="8521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仿冒真实网站的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地址以及页面内容，或者利用漏洞在网页中插入危险的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9" name="Picture 9" descr="C:\Users\changyou\Desktop\21b1ec0d22f1b422f0b69cd61e5f7057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497138"/>
            <a:ext cx="2943225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70" name="Picture 10" descr="C:\Users\changyou\Desktop\fefa63f3f368c42e22c4718bb546a511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6363" y="4011613"/>
            <a:ext cx="294322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5122863" y="2109788"/>
            <a:ext cx="4543425" cy="1447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kumimoji="1"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危害</a:t>
            </a:r>
            <a:endParaRPr kumimoji="1"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 typeface="Wingdings" pitchFamily="2" charset="2"/>
              <a:buChar char="n"/>
              <a:defRPr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窃取用户银行卡的帐号、密码等重要信息，使用户受到经济上的损失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807C0-272B-415B-BA2F-EB22CE8557E7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1961" y="895065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挂马和篡改的前提是：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网站存在安全漏洞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Gartner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75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％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的攻击是针对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应用层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2/3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应用都存在漏洞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IBM</a:t>
            </a:r>
          </a:p>
          <a:p>
            <a:pPr marL="914400" lvl="1" indent="-457200" algn="l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90%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站点存在安全问题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SYMANTEC</a:t>
            </a:r>
          </a:p>
          <a:p>
            <a:pPr marL="914400" lvl="1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易被利用的漏洞中有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％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来自于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u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273050" y="128588"/>
            <a:ext cx="75061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 eaLnBrk="0" hangingPunct="0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网站安全面临的主要威胁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- 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追本溯源 ：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Web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应用漏洞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807C0-272B-415B-BA2F-EB22CE8557E7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80826" y="990600"/>
            <a:ext cx="7571854" cy="332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buSzPct val="70000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业务逻辑漏洞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　：　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支付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宝权限绕过任意登录他人用户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漏洞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buSzPct val="70000"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变量覆盖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　：　</a:t>
            </a:r>
            <a:r>
              <a:rPr lang="zh-CN" altLang="en-US" sz="2000" b="0" kern="0" noProof="0" dirty="0" smtClean="0">
                <a:latin typeface="微软雅黑" pitchFamily="34" charset="-122"/>
                <a:ea typeface="微软雅黑" pitchFamily="34" charset="-122"/>
              </a:rPr>
              <a:t>团购程序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权限绕过</a:t>
            </a:r>
            <a:r>
              <a:rPr lang="zh-CN" altLang="en-US" sz="2000" b="0" kern="0" noProof="0" dirty="0" smtClean="0">
                <a:latin typeface="微软雅黑" pitchFamily="34" charset="-122"/>
                <a:ea typeface="微软雅黑" pitchFamily="34" charset="-122"/>
              </a:rPr>
              <a:t>任意用户身份操作业务</a:t>
            </a:r>
            <a:endParaRPr lang="en-US" altLang="zh-CN" sz="2000" b="0" kern="0" noProof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buSzPct val="70000"/>
            </a:pPr>
            <a:r>
              <a:rPr kumimoji="0" lang="zh-CN" altLang="en-US" sz="20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跨站脚本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　：　</a:t>
            </a:r>
            <a:r>
              <a:rPr kumimoji="0" lang="zh-CN" altLang="en-US" sz="20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新浪微博存在跨站漏洞导致蠕虫</a:t>
            </a:r>
            <a:endParaRPr kumimoji="0" lang="en-US" altLang="zh-CN" sz="2000" b="0" i="0" u="none" strike="noStrike" kern="0" cap="none" spc="0" normalizeH="0" baseline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buSzPct val="70000"/>
            </a:pPr>
            <a:r>
              <a:rPr lang="en-US" altLang="zh-CN" sz="2000" b="0" kern="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b="0" kern="0" dirty="0" smtClean="0"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　：　</a:t>
            </a:r>
            <a:r>
              <a:rPr lang="en-US" altLang="zh-CN" sz="2000" b="0" kern="0" dirty="0" err="1" smtClean="0">
                <a:latin typeface="微软雅黑" pitchFamily="34" charset="-122"/>
                <a:ea typeface="微软雅黑" pitchFamily="34" charset="-122"/>
              </a:rPr>
              <a:t>discuz</a:t>
            </a:r>
            <a:r>
              <a:rPr lang="zh-CN" altLang="en-US" sz="2000" b="0" kern="0" dirty="0" smtClean="0">
                <a:latin typeface="微软雅黑" pitchFamily="34" charset="-122"/>
                <a:ea typeface="微软雅黑" pitchFamily="34" charset="-122"/>
              </a:rPr>
              <a:t>注入导致大量用户身份泄露</a:t>
            </a:r>
            <a:endParaRPr kumimoji="0" lang="en-US" altLang="zh-CN" sz="2000" b="0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spcBef>
                <a:spcPct val="20000"/>
              </a:spcBef>
              <a:buSzPct val="70000"/>
            </a:pPr>
            <a:endParaRPr lang="en-US" altLang="zh-CN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spcBef>
                <a:spcPct val="20000"/>
              </a:spcBef>
              <a:buSzPct val="70000"/>
            </a:pPr>
            <a:r>
              <a:rPr lang="en-US" altLang="zh-CN" kern="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kern="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kern="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kumimoji="0" lang="en-US" altLang="zh-CN" i="0" u="none" strike="noStrike" kern="0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3050" y="128588"/>
            <a:ext cx="6277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 eaLnBrk="0" hangingPunct="0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网站安全面临的主要威胁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- 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Web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应用漏洞的一些案例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/>
        </p:nvSpPr>
        <p:spPr bwMode="auto">
          <a:xfrm>
            <a:off x="330200" y="6583363"/>
            <a:ext cx="296863" cy="2746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F8F28D15-E0C6-4D64-9CFF-DA49392EDB4A}" type="slidenum">
              <a:rPr lang="zh-CN" altLang="en-US" sz="1000" b="0"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1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灯片编号占位符 1"/>
          <p:cNvSpPr>
            <a:spLocks noGrp="1"/>
          </p:cNvSpPr>
          <p:nvPr/>
        </p:nvSpPr>
        <p:spPr bwMode="auto">
          <a:xfrm>
            <a:off x="330200" y="6583363"/>
            <a:ext cx="296863" cy="2746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3F4176B1-43D4-4865-9870-72CF968B8851}" type="slidenum">
              <a:rPr lang="zh-CN" altLang="en-US" sz="1000" b="0"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1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6" name="灯片编号占位符 1"/>
          <p:cNvSpPr>
            <a:spLocks noGrp="1"/>
          </p:cNvSpPr>
          <p:nvPr/>
        </p:nvSpPr>
        <p:spPr bwMode="auto">
          <a:xfrm>
            <a:off x="330200" y="6583363"/>
            <a:ext cx="296863" cy="2746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C5EBB3DA-1FF4-40CF-AC2D-E531EBA18C2C}" type="slidenum">
              <a:rPr lang="zh-CN" altLang="en-US" sz="1000" b="0"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1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7" name="灯片编号占位符 3"/>
          <p:cNvSpPr>
            <a:spLocks noGrp="1"/>
          </p:cNvSpPr>
          <p:nvPr/>
        </p:nvSpPr>
        <p:spPr bwMode="auto">
          <a:xfrm>
            <a:off x="330200" y="6583363"/>
            <a:ext cx="296863" cy="27463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914DCA2-87BF-413D-91E4-4E44D99A528B}" type="slidenum">
              <a:rPr lang="zh-CN" altLang="en-US" sz="1000" b="0"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1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8" name="矩形 7"/>
          <p:cNvSpPr>
            <a:spLocks noChangeArrowheads="1"/>
          </p:cNvSpPr>
          <p:nvPr/>
        </p:nvSpPr>
        <p:spPr bwMode="auto">
          <a:xfrm>
            <a:off x="1968500" y="2954338"/>
            <a:ext cx="5062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 b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1</a:t>
            </a:r>
            <a:r>
              <a:rPr lang="zh-CN" altLang="en-US" sz="2800" b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、网站安全面临的主要威胁：</a:t>
            </a:r>
            <a:endParaRPr lang="zh-CN" altLang="en-US" sz="28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5325" y="3790950"/>
            <a:ext cx="60102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、中国互联网网站安全现状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0" name="矩形 12"/>
          <p:cNvSpPr>
            <a:spLocks noChangeArrowheads="1"/>
          </p:cNvSpPr>
          <p:nvPr/>
        </p:nvSpPr>
        <p:spPr bwMode="auto">
          <a:xfrm>
            <a:off x="935038" y="1598613"/>
            <a:ext cx="81867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80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一、中国互联网网站安全现状</a:t>
            </a:r>
            <a:endParaRPr lang="zh-CN" altLang="en-US" sz="480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FF9CFFE-A28B-4BAF-8BAB-5AC70B8BA991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311ECEF7-A27F-447A-9D53-BCF32538B399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0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70912BC0-7D79-4E27-BF19-F12E835DF612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1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D63F057E-C82E-4C2B-BF76-B0C7E67C5B35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2" name="矩形 6"/>
          <p:cNvSpPr>
            <a:spLocks noChangeArrowheads="1"/>
          </p:cNvSpPr>
          <p:nvPr/>
        </p:nvSpPr>
        <p:spPr bwMode="auto">
          <a:xfrm>
            <a:off x="273050" y="128588"/>
            <a:ext cx="866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网站安全面临的主要威胁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-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网站挂马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7046" y="893643"/>
            <a:ext cx="68389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53D07EA-F4F9-4A58-8562-D67E09FFA238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3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CA38B55E-7B06-47FA-B335-D3548CDD8F09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4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B2754490-8868-495B-9978-5B5BE72A61BE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5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0AD4FD94-5F9B-4326-A7F0-6B69C8A392F0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" name="图表 7"/>
          <p:cNvGraphicFramePr>
            <a:graphicFrameLocks/>
          </p:cNvGraphicFramePr>
          <p:nvPr/>
        </p:nvGraphicFramePr>
        <p:xfrm>
          <a:off x="239713" y="1714500"/>
          <a:ext cx="8921750" cy="4881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487" name="矩形 8"/>
          <p:cNvSpPr>
            <a:spLocks noChangeArrowheads="1"/>
          </p:cNvSpPr>
          <p:nvPr/>
        </p:nvSpPr>
        <p:spPr bwMode="auto">
          <a:xfrm>
            <a:off x="273050" y="128588"/>
            <a:ext cx="309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中国互联网网站安全现状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8775" y="881063"/>
            <a:ext cx="3640138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2010</a:t>
            </a:r>
            <a:r>
              <a:rPr lang="zh-CN" altLang="en-US" sz="2000" b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遭受网络攻击的行业分布</a:t>
            </a:r>
            <a:endParaRPr lang="zh-CN" altLang="en-US" sz="2000" b="0">
              <a:solidFill>
                <a:srgbClr val="000000"/>
              </a:solidFill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C40320AD-33A6-4EF7-BD1C-CABA34532FA7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1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42FB5328-C5F4-4626-8EA8-049114BC02D3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2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57C349D-D71A-4B3A-81ED-9370B75A04F0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3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8989D29F-43CF-45FF-9244-F103DCE54D67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" name="图表 6"/>
          <p:cNvGraphicFramePr>
            <a:graphicFrameLocks/>
          </p:cNvGraphicFramePr>
          <p:nvPr/>
        </p:nvGraphicFramePr>
        <p:xfrm>
          <a:off x="600075" y="968375"/>
          <a:ext cx="8894763" cy="616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535" name="矩形 7"/>
          <p:cNvSpPr>
            <a:spLocks noChangeArrowheads="1"/>
          </p:cNvSpPr>
          <p:nvPr/>
        </p:nvSpPr>
        <p:spPr bwMode="auto">
          <a:xfrm>
            <a:off x="273050" y="128588"/>
            <a:ext cx="309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中国互联网网站安全现状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475" y="881063"/>
            <a:ext cx="3203575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2010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恶意网站域名占比图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7FB3D9DA-118C-453E-A555-E53ED87F3DB6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5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8F5C0BD7-5320-4437-89DD-5A4DAA4510F0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6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1FFF74E3-B487-4BA1-9FFF-865B12D2ED67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7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CCF07790-BFEE-49DB-A655-1FFC253B6C86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8" name="矩形 7"/>
          <p:cNvSpPr>
            <a:spLocks noChangeArrowheads="1"/>
          </p:cNvSpPr>
          <p:nvPr/>
        </p:nvSpPr>
        <p:spPr bwMode="auto">
          <a:xfrm>
            <a:off x="273050" y="128588"/>
            <a:ext cx="309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中国互联网网站安全现状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63563" y="1671638"/>
          <a:ext cx="8982636" cy="4229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91318"/>
                <a:gridCol w="4491318"/>
              </a:tblGrid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被仿冒网站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次数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巴西布拉德斯科银行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毕尔巴赫比斯开银行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英国联合莱斯特银行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中国香港汇丰银行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中国中央电视台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Ebay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PNC</a:t>
                      </a:r>
                      <a:r>
                        <a:rPr lang="en-US" altLang="zh-CN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美国</a:t>
                      </a:r>
                      <a:r>
                        <a:rPr lang="en-US" altLang="zh-CN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PNC</a:t>
                      </a:r>
                      <a:r>
                        <a:rPr lang="zh-CN" altLang="en-US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金融服务集团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美国国家税务局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29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CECA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西班牙储蓄银行联盟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76263" y="881063"/>
            <a:ext cx="3205162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altLang="zh-CN" sz="2000" b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2010</a:t>
            </a:r>
            <a:r>
              <a:rPr lang="zh-CN" altLang="en-US" sz="2000" b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被仿冒网站次数排名</a:t>
            </a:r>
            <a:endParaRPr lang="zh-CN" altLang="en-US" sz="2000" b="0">
              <a:solidFill>
                <a:srgbClr val="000000"/>
              </a:solidFill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 txBox="1"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E336D80-BF49-4831-8136-333753C0B6E7}" type="slidenum">
              <a:rPr lang="zh-CN" altLang="en-US" sz="900" b="0">
                <a:latin typeface="Arial" charset="0"/>
                <a:ea typeface="宋体" charset="-122"/>
              </a:rPr>
              <a:pPr/>
              <a:t>17</a:t>
            </a:fld>
            <a:endParaRPr lang="en-US" altLang="zh-CN" sz="900" b="0">
              <a:latin typeface="Arial" charset="0"/>
              <a:ea typeface="宋体" charset="-122"/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9753" y="1460978"/>
            <a:ext cx="66008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273050" y="128588"/>
            <a:ext cx="309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中国互联网网站安全现状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700" y="881063"/>
            <a:ext cx="386516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 sz="2160" b="1" i="0" u="none" strike="noStrike" kern="1200" baseline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中国被篡改网站数量统计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51D3BB40-563F-42DF-8795-196FAFD50C2A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2FABB56E-CAE0-482F-8CB0-EFF71D175B96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0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7CE265CC-8009-425E-A4A7-638730B4C316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F96FE33-7B4D-49ED-8F54-06CAF17C381D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2" name="矩形 6"/>
          <p:cNvSpPr>
            <a:spLocks noChangeArrowheads="1"/>
          </p:cNvSpPr>
          <p:nvPr/>
        </p:nvSpPr>
        <p:spPr bwMode="auto">
          <a:xfrm>
            <a:off x="273050" y="128588"/>
            <a:ext cx="309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中国互联网网站安全现状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9" name="图表 7"/>
          <p:cNvGraphicFramePr>
            <a:graphicFrameLocks/>
          </p:cNvGraphicFramePr>
          <p:nvPr/>
        </p:nvGraphicFramePr>
        <p:xfrm>
          <a:off x="544513" y="1620838"/>
          <a:ext cx="8415337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520700" y="881063"/>
            <a:ext cx="3865563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 sz="2160" b="1" i="0" u="none" strike="noStrike" kern="1200" baseline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年中国被篡改网站数量统计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 txBox="1"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E336D80-BF49-4831-8136-333753C0B6E7}" type="slidenum">
              <a:rPr lang="zh-CN" altLang="en-US" sz="900" b="0">
                <a:latin typeface="Arial" charset="0"/>
                <a:ea typeface="宋体" charset="-122"/>
              </a:rPr>
              <a:pPr/>
              <a:t>1</a:t>
            </a:fld>
            <a:endParaRPr lang="en-US" altLang="zh-CN" sz="900" b="0">
              <a:latin typeface="Arial" charset="0"/>
              <a:ea typeface="宋体" charset="-122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73446" y="1016726"/>
            <a:ext cx="570211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20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 pitchFamily="2" charset="2"/>
              <a:buChar char="l"/>
            </a:pP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Pangolin 2005</a:t>
            </a:r>
          </a:p>
          <a:p>
            <a:pPr marL="342900" lvl="0" indent="-342900" algn="l" eaLnBrk="0" hangingPunct="0">
              <a:lnSpc>
                <a:spcPct val="20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 pitchFamily="2" charset="2"/>
              <a:buChar char="l"/>
            </a:pP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JSky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2008</a:t>
            </a:r>
          </a:p>
          <a:p>
            <a:pPr marL="342900" lvl="0" indent="-342900" algn="l" eaLnBrk="0" hangingPunct="0">
              <a:lnSpc>
                <a:spcPct val="20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 pitchFamily="2" charset="2"/>
              <a:buChar char="l"/>
            </a:pPr>
            <a:r>
              <a:rPr lang="en-US" altLang="zh-CN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iiScan</a:t>
            </a: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2009</a:t>
            </a:r>
          </a:p>
          <a:p>
            <a:pPr marL="342900" lvl="0" indent="-342900" algn="l" eaLnBrk="0" hangingPunct="0">
              <a:lnSpc>
                <a:spcPct val="20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 pitchFamily="2" charset="2"/>
              <a:buChar char="l"/>
            </a:pPr>
            <a:r>
              <a:rPr lang="en-US" altLang="zh-CN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Webscan.360.cn 2011</a:t>
            </a:r>
            <a:endParaRPr lang="zh-CN" altLang="en-US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6"/>
          <p:cNvSpPr>
            <a:spLocks noChangeArrowheads="1"/>
          </p:cNvSpPr>
          <p:nvPr/>
        </p:nvSpPr>
        <p:spPr bwMode="auto">
          <a:xfrm>
            <a:off x="273050" y="128588"/>
            <a:ext cx="866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4FFCC45-E845-498B-BFC6-1D703CE0BE91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5A78C167-41DC-4912-9A11-0FEC253192E8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4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984F073-508D-4565-BFE8-F0FAB2C7EE6A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AD51CDC8-4D88-4638-99D4-38766FF9D613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6" name="矩形 7"/>
          <p:cNvSpPr>
            <a:spLocks noChangeArrowheads="1"/>
          </p:cNvSpPr>
          <p:nvPr/>
        </p:nvSpPr>
        <p:spPr bwMode="auto">
          <a:xfrm>
            <a:off x="273050" y="128588"/>
            <a:ext cx="309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中国互联网网站安全现状</a:t>
            </a:r>
            <a:endParaRPr lang="zh-CN" altLang="en-US" sz="2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9" name="图表 9"/>
          <p:cNvGraphicFramePr>
            <a:graphicFrameLocks/>
          </p:cNvGraphicFramePr>
          <p:nvPr/>
        </p:nvGraphicFramePr>
        <p:xfrm>
          <a:off x="622300" y="1555750"/>
          <a:ext cx="8415338" cy="451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498475" y="881063"/>
            <a:ext cx="4378325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 sz="2160" b="1" i="0" u="none" strike="noStrike" kern="1200" baseline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zh-CN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年中国政府网站被篡改数量趋势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 txBox="1"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E336D80-BF49-4831-8136-333753C0B6E7}" type="slidenum">
              <a:rPr lang="zh-CN" altLang="en-US" sz="900" b="0">
                <a:latin typeface="Arial" charset="0"/>
                <a:ea typeface="宋体" charset="-122"/>
              </a:rPr>
              <a:pPr/>
              <a:t>20</a:t>
            </a:fld>
            <a:endParaRPr lang="en-US" altLang="zh-CN" sz="900" b="0">
              <a:latin typeface="Arial" charset="0"/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30200" y="990600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挂马情况下降趋势明显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en-US" altLang="zh-CN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安全卫士等客户端的有效防护，导致通过挂马来发展地下产业的收益减少</a:t>
            </a:r>
            <a:endParaRPr lang="en-US" altLang="zh-CN" sz="2000" b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kern="0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黑链情况急剧增加</a:t>
            </a:r>
            <a:endParaRPr lang="en-US" altLang="zh-CN" kern="0" noProof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kumimoji="0" lang="zh-CN" alt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难以发现</a:t>
            </a:r>
            <a:endParaRPr kumimoji="0" lang="en-US" altLang="zh-CN" sz="2000" b="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kern="0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收益高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u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左箭头标注 7"/>
          <p:cNvSpPr/>
          <p:nvPr/>
        </p:nvSpPr>
        <p:spPr>
          <a:xfrm>
            <a:off x="3739486" y="2729551"/>
            <a:ext cx="4981433" cy="1555845"/>
          </a:xfrm>
          <a:prstGeom prst="leftArrowCallout">
            <a:avLst>
              <a:gd name="adj1" fmla="val 50000"/>
              <a:gd name="adj2" fmla="val 25000"/>
              <a:gd name="adj3" fmla="val 57971"/>
              <a:gd name="adj4" fmla="val 816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公开的数据每月为几千，实际上，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月我们通过对政府、教育网站跟踪发现，</a:t>
            </a:r>
            <a:r>
              <a:rPr lang="zh-CN" altLang="en-US" sz="2000" b="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被篡改网站超过</a:t>
            </a:r>
            <a:r>
              <a:rPr lang="en-US" altLang="zh-CN" sz="2000" b="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40000</a:t>
            </a:r>
            <a:endParaRPr lang="zh-CN" altLang="en-US" sz="2000" b="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273050" y="128588"/>
            <a:ext cx="8420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中国互联网网站安全现状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地下产业的变化</a:t>
            </a:r>
            <a:endParaRPr lang="zh-CN" altLang="en-US" sz="20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0429859A-1CA8-4F8D-A35E-7E02E8AFF0B6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7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987DBF7-E487-488B-82F2-8AC9EA7CBEB3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8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005598CB-1C64-4120-A561-BC30924FB4FD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10AB515A-3C80-4692-ADAC-ED1A5165B326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0" name="矩形 9"/>
          <p:cNvSpPr>
            <a:spLocks noChangeArrowheads="1"/>
          </p:cNvSpPr>
          <p:nvPr/>
        </p:nvSpPr>
        <p:spPr bwMode="auto">
          <a:xfrm>
            <a:off x="273050" y="128588"/>
            <a:ext cx="3097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中国互联网网站安全现状</a:t>
            </a:r>
            <a:endParaRPr lang="zh-CN" altLang="en-US" sz="2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10" name="图表 14"/>
          <p:cNvGraphicFramePr>
            <a:graphicFrameLocks/>
          </p:cNvGraphicFramePr>
          <p:nvPr/>
        </p:nvGraphicFramePr>
        <p:xfrm>
          <a:off x="314325" y="1806575"/>
          <a:ext cx="9455150" cy="510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矩形 6"/>
          <p:cNvSpPr/>
          <p:nvPr/>
        </p:nvSpPr>
        <p:spPr>
          <a:xfrm>
            <a:off x="314372" y="1365251"/>
            <a:ext cx="2647192" cy="17543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000000"/>
              </a:buClr>
            </a:pPr>
            <a:r>
              <a:rPr lang="en-US" altLang="zh-CN" sz="2000" dirty="0">
                <a:solidFill>
                  <a:srgbClr val="13802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solidFill>
                  <a:srgbClr val="13802F"/>
                </a:solidFill>
                <a:latin typeface="微软雅黑" pitchFamily="34" charset="-122"/>
                <a:ea typeface="微软雅黑" pitchFamily="34" charset="-122"/>
              </a:rPr>
              <a:t>70.6% </a:t>
            </a:r>
            <a:r>
              <a:rPr lang="zh-CN" altLang="zh-CN" sz="1600" b="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16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高危漏洞</a:t>
            </a:r>
            <a:endParaRPr lang="en-US" altLang="zh-CN" sz="18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buClr>
                <a:srgbClr val="000000"/>
              </a:buClr>
            </a:pPr>
            <a:r>
              <a:rPr lang="en-US" altLang="zh-CN" sz="2000" dirty="0">
                <a:solidFill>
                  <a:srgbClr val="13802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solidFill>
                  <a:srgbClr val="13802F"/>
                </a:solidFill>
                <a:latin typeface="微软雅黑" pitchFamily="34" charset="-122"/>
                <a:ea typeface="微软雅黑" pitchFamily="34" charset="-122"/>
              </a:rPr>
              <a:t>54.7% </a:t>
            </a:r>
            <a:r>
              <a:rPr lang="zh-CN" altLang="zh-CN" sz="1600" b="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16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严重漏洞</a:t>
            </a:r>
            <a:endParaRPr lang="en-US" altLang="zh-CN" sz="18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buClr>
                <a:srgbClr val="000000"/>
              </a:buClr>
            </a:pPr>
            <a:r>
              <a:rPr lang="en-US" altLang="zh-CN" sz="2000" dirty="0">
                <a:solidFill>
                  <a:srgbClr val="13802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solidFill>
                  <a:srgbClr val="13802F"/>
                </a:solidFill>
                <a:latin typeface="微软雅黑" pitchFamily="34" charset="-122"/>
                <a:ea typeface="微软雅黑" pitchFamily="34" charset="-122"/>
              </a:rPr>
              <a:t>66.4% </a:t>
            </a:r>
            <a:r>
              <a:rPr lang="zh-CN" altLang="zh-CN" sz="1600" b="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16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警告漏洞</a:t>
            </a:r>
            <a:endParaRPr lang="zh-CN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738" y="881063"/>
            <a:ext cx="3897312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国内团购网站漏洞检测状况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826D847-36D4-48A4-B88B-16308AE3A6E8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CEACB94B-F1CC-4F26-A421-710BCCD32934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2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8F559E38-1F4A-4BB0-B22D-1E7A2E859364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3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34FC84B5-5F7F-4DEA-BE2C-0B4580D66667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4" name="矩形 9"/>
          <p:cNvSpPr>
            <a:spLocks noChangeArrowheads="1"/>
          </p:cNvSpPr>
          <p:nvPr/>
        </p:nvSpPr>
        <p:spPr bwMode="auto">
          <a:xfrm>
            <a:off x="273050" y="128588"/>
            <a:ext cx="8163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中国互联网网站安全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现状 ： 示例</a:t>
            </a:r>
            <a:endParaRPr lang="zh-CN" altLang="en-US" sz="2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9" name="图表 10"/>
          <p:cNvGraphicFramePr>
            <a:graphicFrameLocks/>
          </p:cNvGraphicFramePr>
          <p:nvPr/>
        </p:nvGraphicFramePr>
        <p:xfrm>
          <a:off x="340033" y="1532980"/>
          <a:ext cx="9326562" cy="4503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矩形 13"/>
          <p:cNvSpPr/>
          <p:nvPr/>
        </p:nvSpPr>
        <p:spPr>
          <a:xfrm>
            <a:off x="688975" y="881063"/>
            <a:ext cx="3397250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国内团购网站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大漏洞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8B265DD5-BB3D-4D28-B384-1A0BD45FA530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5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4C86218-66BE-43E6-83CC-22AA76D7D230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6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D45C7B5A-4273-4213-8047-99E841461114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7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CFF5A9B4-92C7-4321-9E41-F7C856731E5A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8" name="矩形 9"/>
          <p:cNvSpPr>
            <a:spLocks noChangeArrowheads="1"/>
          </p:cNvSpPr>
          <p:nvPr/>
        </p:nvSpPr>
        <p:spPr bwMode="auto">
          <a:xfrm>
            <a:off x="587375" y="2297113"/>
            <a:ext cx="87110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800" dirty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二、</a:t>
            </a:r>
            <a:r>
              <a:rPr lang="en-US" altLang="zh-CN" sz="4800" dirty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360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网站安全</a:t>
            </a: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监测平台介绍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1226B749-453C-4DF5-B150-C7A461E6B09A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9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43E0CC17-B44A-4648-9A76-21450A1FDAE9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700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513D873-CB91-492B-8473-12DD6B16C1B5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701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33D784E-8149-457E-943C-877853D27C6A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228725"/>
            <a:ext cx="8031163" cy="4786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703" name="TextBox 13"/>
          <p:cNvSpPr txBox="1">
            <a:spLocks noChangeArrowheads="1"/>
          </p:cNvSpPr>
          <p:nvPr/>
        </p:nvSpPr>
        <p:spPr bwMode="auto">
          <a:xfrm>
            <a:off x="233363" y="117475"/>
            <a:ext cx="21996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网站安全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4" name="矩形 14"/>
          <p:cNvSpPr>
            <a:spLocks noChangeArrowheads="1"/>
          </p:cNvSpPr>
          <p:nvPr/>
        </p:nvSpPr>
        <p:spPr bwMode="auto">
          <a:xfrm>
            <a:off x="6292850" y="768350"/>
            <a:ext cx="290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 i="1" u="sng">
                <a:latin typeface="微软雅黑" pitchFamily="34" charset="-122"/>
                <a:ea typeface="微软雅黑" pitchFamily="34" charset="-122"/>
              </a:rPr>
              <a:t>http://webscan.360.cn</a:t>
            </a:r>
            <a:endParaRPr lang="zh-CN" altLang="en-US" sz="2000" b="0" i="1" u="sng"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50827308-8C30-4085-894D-CDEE37CCE34C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25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3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F249A0A5-BCD2-4B81-A1BB-BB2725EC5D68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25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4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1CD4C66D-E936-4E2E-89B2-8D853CF81CDF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25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5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FECC3B35-3B79-49F7-8801-B0199AE10A18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25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6" name="矩形 5"/>
          <p:cNvSpPr>
            <a:spLocks noChangeArrowheads="1"/>
          </p:cNvSpPr>
          <p:nvPr/>
        </p:nvSpPr>
        <p:spPr bwMode="auto">
          <a:xfrm>
            <a:off x="2441575" y="2851150"/>
            <a:ext cx="45720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SzPct val="110000"/>
              <a:buFont typeface="Wingdings" pitchFamily="2" charset="2"/>
              <a:buChar char="ü"/>
            </a:pP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漏洞检查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SzPct val="110000"/>
              <a:buFont typeface="Wingdings" pitchFamily="2" charset="2"/>
              <a:buChar char="ü"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挂马监测</a:t>
            </a:r>
          </a:p>
          <a:p>
            <a:pPr marL="457200" indent="-457200">
              <a:lnSpc>
                <a:spcPct val="200000"/>
              </a:lnSpc>
              <a:buSzPct val="110000"/>
              <a:buFont typeface="Wingdings" pitchFamily="2" charset="2"/>
              <a:buChar char="ü"/>
            </a:pP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篡改监测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49313" y="1039813"/>
            <a:ext cx="6408737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spcBef>
                <a:spcPct val="50000"/>
              </a:spcBef>
              <a:defRPr/>
            </a:pPr>
            <a:r>
              <a:rPr lang="en-US" altLang="zh-CN" sz="1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大功能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28" name="TextBox 7"/>
          <p:cNvSpPr txBox="1">
            <a:spLocks noChangeArrowheads="1"/>
          </p:cNvSpPr>
          <p:nvPr/>
        </p:nvSpPr>
        <p:spPr bwMode="auto">
          <a:xfrm>
            <a:off x="233363" y="117475"/>
            <a:ext cx="21996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网站安全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30200" y="159645"/>
            <a:ext cx="9245600" cy="307777"/>
          </a:xfrm>
        </p:spPr>
        <p:txBody>
          <a:bodyPr/>
          <a:lstStyle/>
          <a:p>
            <a:pPr lvl="1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网站安全检测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81" name="灯片编号占位符 4"/>
          <p:cNvSpPr txBox="1"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E336D80-BF49-4831-8136-333753C0B6E7}" type="slidenum">
              <a:rPr lang="zh-CN" altLang="en-US" sz="900" b="0">
                <a:latin typeface="Arial" charset="0"/>
                <a:ea typeface="宋体" charset="-122"/>
              </a:rPr>
              <a:pPr/>
              <a:t>26</a:t>
            </a:fld>
            <a:endParaRPr lang="en-US" altLang="zh-CN" sz="900" b="0">
              <a:latin typeface="Arial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85560" y="1176501"/>
            <a:ext cx="7195797" cy="48012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免费</a:t>
            </a:r>
            <a:endParaRPr lang="zh-CN" altLang="en-US" sz="7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+</a:t>
            </a:r>
          </a:p>
          <a:p>
            <a:pPr algn="ctr"/>
            <a:r>
              <a:rPr lang="zh-CN" altLang="en-US" sz="72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实时</a:t>
            </a:r>
            <a:endParaRPr lang="en-US" altLang="zh-CN" sz="7200" b="1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r>
              <a:rPr lang="en-US" altLang="zh-CN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+</a:t>
            </a:r>
          </a:p>
          <a:p>
            <a:pPr algn="ctr"/>
            <a:r>
              <a:rPr lang="zh-CN" altLang="en-US" sz="7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解决方案</a:t>
            </a:r>
            <a:endParaRPr lang="zh-CN" altLang="en-US" sz="7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 txBox="1"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E336D80-BF49-4831-8136-333753C0B6E7}" type="slidenum">
              <a:rPr lang="zh-CN" altLang="en-US" sz="900" b="0">
                <a:latin typeface="Arial" charset="0"/>
                <a:ea typeface="宋体" charset="-122"/>
              </a:rPr>
              <a:pPr/>
              <a:t>27</a:t>
            </a:fld>
            <a:endParaRPr lang="en-US" altLang="zh-CN" sz="900" b="0">
              <a:latin typeface="Arial" charset="0"/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3722" y="731293"/>
            <a:ext cx="924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buSzPct val="70000"/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亿用户量的云技术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网站覆盖度广</a:t>
            </a:r>
            <a:endParaRPr lang="en-US" altLang="zh-CN" sz="2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及时发现事故</a:t>
            </a:r>
            <a:endParaRPr lang="en-US" altLang="zh-CN" sz="20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buSzPct val="70000"/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集群对用户网站进行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小时重点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监测</a:t>
            </a:r>
            <a:endParaRPr lang="en-US" altLang="zh-CN" sz="4800" b="0" kern="0" dirty="0" smtClean="0">
              <a:solidFill>
                <a:srgbClr val="000000"/>
              </a:solidFill>
              <a:latin typeface="+mn-lt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u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99" y="3621634"/>
            <a:ext cx="6895387" cy="2885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0200" y="159645"/>
            <a:ext cx="924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网站安全检测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6143" y="3230993"/>
            <a:ext cx="6705959" cy="2495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9EDC111B-69FE-4D06-B428-05BACEDC69DA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28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5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2AE46CD-1B2C-4EE1-A7DB-87A6B888E3CE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28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6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9D7D983E-7F91-4914-98F5-3FF2504DA3D3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28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7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3EBBBA0B-F5C2-439D-BB98-8CD9C4B0E186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28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8" name="Text Box 29"/>
          <p:cNvSpPr txBox="1">
            <a:spLocks noChangeArrowheads="1"/>
          </p:cNvSpPr>
          <p:nvPr/>
        </p:nvSpPr>
        <p:spPr bwMode="auto">
          <a:xfrm>
            <a:off x="205215" y="606188"/>
            <a:ext cx="8569325" cy="348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00038" indent="-300038" algn="l" defTabSz="801688">
              <a:lnSpc>
                <a:spcPct val="200000"/>
              </a:lnSpc>
              <a:buClr>
                <a:srgbClr val="000000"/>
              </a:buClr>
              <a:buSzPct val="60000"/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国内最全的漏洞库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7238" lvl="1" indent="-300038" algn="l" defTabSz="801688">
              <a:lnSpc>
                <a:spcPct val="140000"/>
              </a:lnSpc>
              <a:buClr>
                <a:srgbClr val="000000"/>
              </a:buClr>
              <a:buSzPct val="60000"/>
              <a:buFont typeface="Arial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涵盖互联网已知的所有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漏洞类型，覆盖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OWASP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WebAppSec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2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0038" indent="-300038" algn="l" defTabSz="801688">
              <a:lnSpc>
                <a:spcPct val="200000"/>
              </a:lnSpc>
              <a:buClr>
                <a:srgbClr val="000000"/>
              </a:buClr>
              <a:buSzPct val="60000"/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大规模监控能力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7238" lvl="1" indent="-300038" algn="l" defTabSz="801688">
              <a:lnSpc>
                <a:spcPct val="140000"/>
              </a:lnSpc>
              <a:buClr>
                <a:srgbClr val="000000"/>
              </a:buClr>
              <a:buSzPct val="60000"/>
              <a:buFont typeface="Arial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强大的安全监控能力，可满足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大规模</a:t>
            </a:r>
            <a:r>
              <a:rPr lang="zh-CN" altLang="en-US" sz="20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的网站安全监控需求</a:t>
            </a:r>
            <a:endParaRPr lang="en-US" altLang="zh-CN" sz="20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57238" lvl="1" indent="-300038" algn="l" defTabSz="801688">
              <a:lnSpc>
                <a:spcPct val="140000"/>
              </a:lnSpc>
              <a:buClr>
                <a:srgbClr val="000000"/>
              </a:buClr>
              <a:buSzPct val="60000"/>
              <a:buFont typeface="Arial" pitchFamily="34" charset="0"/>
              <a:buChar char="•"/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B/S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架构，极简的用户操作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marL="300038" indent="-300038" algn="l" defTabSz="801688">
              <a:lnSpc>
                <a:spcPct val="200000"/>
              </a:lnSpc>
              <a:buClr>
                <a:srgbClr val="000000"/>
              </a:buClr>
              <a:buSzPct val="60000"/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邮件告警通知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9" name="TextBox 6"/>
          <p:cNvSpPr txBox="1">
            <a:spLocks noChangeArrowheads="1"/>
          </p:cNvSpPr>
          <p:nvPr/>
        </p:nvSpPr>
        <p:spPr bwMode="auto">
          <a:xfrm>
            <a:off x="233363" y="117475"/>
            <a:ext cx="2978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网站安全检测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387" y="3195094"/>
            <a:ext cx="4346635" cy="2887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B26114D9-044B-4DE0-AF77-A390B41D440F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7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A75C574C-9468-4B42-AB3D-0242198B9058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8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59A709D1-4C44-4B91-AB4F-BDED4F7D87E6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9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1E0D7456-96EB-452E-9A47-A4F63126DD5A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2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70" name="矩形 5"/>
          <p:cNvSpPr>
            <a:spLocks noChangeArrowheads="1"/>
          </p:cNvSpPr>
          <p:nvPr/>
        </p:nvSpPr>
        <p:spPr bwMode="auto">
          <a:xfrm>
            <a:off x="935038" y="1598613"/>
            <a:ext cx="81867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80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一、中国互联网网站安全现状</a:t>
            </a:r>
            <a:endParaRPr lang="zh-CN" altLang="en-US" sz="480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9" descr="D:\奇虎母版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28" descr="360安全卫士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1341438"/>
            <a:ext cx="3182937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29"/>
          <p:cNvSpPr>
            <a:spLocks/>
          </p:cNvSpPr>
          <p:nvPr/>
        </p:nvSpPr>
        <p:spPr bwMode="auto">
          <a:xfrm>
            <a:off x="2954338" y="4949825"/>
            <a:ext cx="35385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4000" b="0">
                <a:latin typeface="Arial" pitchFamily="34" charset="0"/>
                <a:ea typeface="黑体" pitchFamily="49" charset="-122"/>
              </a:rPr>
              <a:t>Thank You</a:t>
            </a:r>
            <a:endParaRPr lang="zh-CN" altLang="en-US" sz="4000" b="0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 txBox="1"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E336D80-BF49-4831-8136-333753C0B6E7}" type="slidenum">
              <a:rPr lang="zh-CN" altLang="en-US" sz="900" b="0">
                <a:latin typeface="Arial" charset="0"/>
                <a:ea typeface="宋体" charset="-122"/>
              </a:rPr>
              <a:pPr/>
              <a:t>3</a:t>
            </a:fld>
            <a:endParaRPr lang="en-US" altLang="zh-CN" sz="900" b="0">
              <a:latin typeface="Arial" charset="0"/>
              <a:ea typeface="宋体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6114198" y="1632590"/>
            <a:ext cx="3298209" cy="3107141"/>
            <a:chOff x="6114198" y="1632590"/>
            <a:chExt cx="3298209" cy="3107141"/>
          </a:xfrm>
        </p:grpSpPr>
        <p:pic>
          <p:nvPicPr>
            <p:cNvPr id="110594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14198" y="4266608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6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80747" y="4227940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7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31375" y="4200644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8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00114" y="4227940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9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55207" y="4282530"/>
              <a:ext cx="457200" cy="457201"/>
            </a:xfrm>
            <a:prstGeom prst="rect">
              <a:avLst/>
            </a:prstGeom>
            <a:noFill/>
          </p:spPr>
        </p:pic>
        <p:grpSp>
          <p:nvGrpSpPr>
            <p:cNvPr id="3" name="组合 11"/>
            <p:cNvGrpSpPr/>
            <p:nvPr/>
          </p:nvGrpSpPr>
          <p:grpSpPr>
            <a:xfrm>
              <a:off x="6974005" y="1632590"/>
              <a:ext cx="1112805" cy="1026361"/>
              <a:chOff x="2265526" y="1960136"/>
              <a:chExt cx="1112805" cy="1026361"/>
            </a:xfrm>
          </p:grpSpPr>
          <p:pic>
            <p:nvPicPr>
              <p:cNvPr id="110596" name="Picture 4" descr="http://cdn-img.easyicon.cn/png/24/2402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11188" y="1960136"/>
                <a:ext cx="609600" cy="609601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265526" y="2524832"/>
                <a:ext cx="1112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攻击者</a:t>
                </a:r>
                <a:endParaRPr lang="zh-CN" altLang="en-US" dirty="0"/>
              </a:p>
            </p:txBody>
          </p:sp>
        </p:grp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6178882" y="2661315"/>
              <a:ext cx="795124" cy="1310186"/>
            </a:xfrm>
            <a:custGeom>
              <a:avLst/>
              <a:gdLst>
                <a:gd name="T0" fmla="*/ 542 w 842"/>
                <a:gd name="T1" fmla="*/ 128 h 1004"/>
                <a:gd name="T2" fmla="*/ 482 w 842"/>
                <a:gd name="T3" fmla="*/ 172 h 1004"/>
                <a:gd name="T4" fmla="*/ 426 w 842"/>
                <a:gd name="T5" fmla="*/ 220 h 1004"/>
                <a:gd name="T6" fmla="*/ 330 w 842"/>
                <a:gd name="T7" fmla="*/ 320 h 1004"/>
                <a:gd name="T8" fmla="*/ 292 w 842"/>
                <a:gd name="T9" fmla="*/ 368 h 1004"/>
                <a:gd name="T10" fmla="*/ 230 w 842"/>
                <a:gd name="T11" fmla="*/ 456 h 1004"/>
                <a:gd name="T12" fmla="*/ 206 w 842"/>
                <a:gd name="T13" fmla="*/ 496 h 1004"/>
                <a:gd name="T14" fmla="*/ 176 w 842"/>
                <a:gd name="T15" fmla="*/ 554 h 1004"/>
                <a:gd name="T16" fmla="*/ 162 w 842"/>
                <a:gd name="T17" fmla="*/ 580 h 1004"/>
                <a:gd name="T18" fmla="*/ 156 w 842"/>
                <a:gd name="T19" fmla="*/ 578 h 1004"/>
                <a:gd name="T20" fmla="*/ 142 w 842"/>
                <a:gd name="T21" fmla="*/ 570 h 1004"/>
                <a:gd name="T22" fmla="*/ 120 w 842"/>
                <a:gd name="T23" fmla="*/ 556 h 1004"/>
                <a:gd name="T24" fmla="*/ 90 w 842"/>
                <a:gd name="T25" fmla="*/ 538 h 1004"/>
                <a:gd name="T26" fmla="*/ 70 w 842"/>
                <a:gd name="T27" fmla="*/ 524 h 1004"/>
                <a:gd name="T28" fmla="*/ 48 w 842"/>
                <a:gd name="T29" fmla="*/ 506 h 1004"/>
                <a:gd name="T30" fmla="*/ 24 w 842"/>
                <a:gd name="T31" fmla="*/ 486 h 1004"/>
                <a:gd name="T32" fmla="*/ 0 w 842"/>
                <a:gd name="T33" fmla="*/ 464 h 1004"/>
                <a:gd name="T34" fmla="*/ 26 w 842"/>
                <a:gd name="T35" fmla="*/ 584 h 1004"/>
                <a:gd name="T36" fmla="*/ 46 w 842"/>
                <a:gd name="T37" fmla="*/ 664 h 1004"/>
                <a:gd name="T38" fmla="*/ 70 w 842"/>
                <a:gd name="T39" fmla="*/ 748 h 1004"/>
                <a:gd name="T40" fmla="*/ 116 w 842"/>
                <a:gd name="T41" fmla="*/ 904 h 1004"/>
                <a:gd name="T42" fmla="*/ 146 w 842"/>
                <a:gd name="T43" fmla="*/ 1004 h 1004"/>
                <a:gd name="T44" fmla="*/ 214 w 842"/>
                <a:gd name="T45" fmla="*/ 956 h 1004"/>
                <a:gd name="T46" fmla="*/ 318 w 842"/>
                <a:gd name="T47" fmla="*/ 880 h 1004"/>
                <a:gd name="T48" fmla="*/ 438 w 842"/>
                <a:gd name="T49" fmla="*/ 794 h 1004"/>
                <a:gd name="T50" fmla="*/ 544 w 842"/>
                <a:gd name="T51" fmla="*/ 714 h 1004"/>
                <a:gd name="T52" fmla="*/ 546 w 842"/>
                <a:gd name="T53" fmla="*/ 714 h 1004"/>
                <a:gd name="T54" fmla="*/ 550 w 842"/>
                <a:gd name="T55" fmla="*/ 714 h 1004"/>
                <a:gd name="T56" fmla="*/ 554 w 842"/>
                <a:gd name="T57" fmla="*/ 714 h 1004"/>
                <a:gd name="T58" fmla="*/ 556 w 842"/>
                <a:gd name="T59" fmla="*/ 716 h 1004"/>
                <a:gd name="T60" fmla="*/ 476 w 842"/>
                <a:gd name="T61" fmla="*/ 702 h 1004"/>
                <a:gd name="T62" fmla="*/ 414 w 842"/>
                <a:gd name="T63" fmla="*/ 688 h 1004"/>
                <a:gd name="T64" fmla="*/ 372 w 842"/>
                <a:gd name="T65" fmla="*/ 678 h 1004"/>
                <a:gd name="T66" fmla="*/ 362 w 842"/>
                <a:gd name="T67" fmla="*/ 676 h 1004"/>
                <a:gd name="T68" fmla="*/ 350 w 842"/>
                <a:gd name="T69" fmla="*/ 674 h 1004"/>
                <a:gd name="T70" fmla="*/ 342 w 842"/>
                <a:gd name="T71" fmla="*/ 670 h 1004"/>
                <a:gd name="T72" fmla="*/ 336 w 842"/>
                <a:gd name="T73" fmla="*/ 670 h 1004"/>
                <a:gd name="T74" fmla="*/ 336 w 842"/>
                <a:gd name="T75" fmla="*/ 668 h 1004"/>
                <a:gd name="T76" fmla="*/ 344 w 842"/>
                <a:gd name="T77" fmla="*/ 644 h 1004"/>
                <a:gd name="T78" fmla="*/ 364 w 842"/>
                <a:gd name="T79" fmla="*/ 590 h 1004"/>
                <a:gd name="T80" fmla="*/ 398 w 842"/>
                <a:gd name="T81" fmla="*/ 512 h 1004"/>
                <a:gd name="T82" fmla="*/ 446 w 842"/>
                <a:gd name="T83" fmla="*/ 418 h 1004"/>
                <a:gd name="T84" fmla="*/ 478 w 842"/>
                <a:gd name="T85" fmla="*/ 366 h 1004"/>
                <a:gd name="T86" fmla="*/ 552 w 842"/>
                <a:gd name="T87" fmla="*/ 258 h 1004"/>
                <a:gd name="T88" fmla="*/ 596 w 842"/>
                <a:gd name="T89" fmla="*/ 204 h 1004"/>
                <a:gd name="T90" fmla="*/ 646 w 842"/>
                <a:gd name="T91" fmla="*/ 150 h 1004"/>
                <a:gd name="T92" fmla="*/ 702 w 842"/>
                <a:gd name="T93" fmla="*/ 98 h 1004"/>
                <a:gd name="T94" fmla="*/ 762 w 842"/>
                <a:gd name="T95" fmla="*/ 48 h 1004"/>
                <a:gd name="T96" fmla="*/ 828 w 842"/>
                <a:gd name="T97" fmla="*/ 2 h 1004"/>
                <a:gd name="T98" fmla="*/ 836 w 842"/>
                <a:gd name="T99" fmla="*/ 0 h 1004"/>
                <a:gd name="T100" fmla="*/ 842 w 842"/>
                <a:gd name="T101" fmla="*/ 0 h 1004"/>
                <a:gd name="T102" fmla="*/ 800 w 842"/>
                <a:gd name="T103" fmla="*/ 10 h 1004"/>
                <a:gd name="T104" fmla="*/ 718 w 842"/>
                <a:gd name="T105" fmla="*/ 36 h 1004"/>
                <a:gd name="T106" fmla="*/ 644 w 842"/>
                <a:gd name="T107" fmla="*/ 68 h 1004"/>
                <a:gd name="T108" fmla="*/ 576 w 842"/>
                <a:gd name="T109" fmla="*/ 106 h 10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42"/>
                <a:gd name="T166" fmla="*/ 0 h 1004"/>
                <a:gd name="T167" fmla="*/ 842 w 842"/>
                <a:gd name="T168" fmla="*/ 1004 h 100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42" h="1004">
                  <a:moveTo>
                    <a:pt x="542" y="128"/>
                  </a:moveTo>
                  <a:lnTo>
                    <a:pt x="542" y="128"/>
                  </a:lnTo>
                  <a:lnTo>
                    <a:pt x="512" y="150"/>
                  </a:lnTo>
                  <a:lnTo>
                    <a:pt x="482" y="172"/>
                  </a:lnTo>
                  <a:lnTo>
                    <a:pt x="452" y="196"/>
                  </a:lnTo>
                  <a:lnTo>
                    <a:pt x="426" y="220"/>
                  </a:lnTo>
                  <a:lnTo>
                    <a:pt x="374" y="270"/>
                  </a:lnTo>
                  <a:lnTo>
                    <a:pt x="330" y="320"/>
                  </a:lnTo>
                  <a:lnTo>
                    <a:pt x="292" y="368"/>
                  </a:lnTo>
                  <a:lnTo>
                    <a:pt x="258" y="414"/>
                  </a:lnTo>
                  <a:lnTo>
                    <a:pt x="230" y="456"/>
                  </a:lnTo>
                  <a:lnTo>
                    <a:pt x="206" y="496"/>
                  </a:lnTo>
                  <a:lnTo>
                    <a:pt x="188" y="528"/>
                  </a:lnTo>
                  <a:lnTo>
                    <a:pt x="176" y="554"/>
                  </a:lnTo>
                  <a:lnTo>
                    <a:pt x="162" y="580"/>
                  </a:lnTo>
                  <a:lnTo>
                    <a:pt x="156" y="578"/>
                  </a:lnTo>
                  <a:lnTo>
                    <a:pt x="142" y="570"/>
                  </a:lnTo>
                  <a:lnTo>
                    <a:pt x="120" y="556"/>
                  </a:lnTo>
                  <a:lnTo>
                    <a:pt x="90" y="538"/>
                  </a:lnTo>
                  <a:lnTo>
                    <a:pt x="70" y="524"/>
                  </a:lnTo>
                  <a:lnTo>
                    <a:pt x="48" y="506"/>
                  </a:lnTo>
                  <a:lnTo>
                    <a:pt x="24" y="486"/>
                  </a:lnTo>
                  <a:lnTo>
                    <a:pt x="0" y="464"/>
                  </a:lnTo>
                  <a:lnTo>
                    <a:pt x="10" y="516"/>
                  </a:lnTo>
                  <a:lnTo>
                    <a:pt x="26" y="584"/>
                  </a:lnTo>
                  <a:lnTo>
                    <a:pt x="46" y="664"/>
                  </a:lnTo>
                  <a:lnTo>
                    <a:pt x="70" y="748"/>
                  </a:lnTo>
                  <a:lnTo>
                    <a:pt x="116" y="904"/>
                  </a:lnTo>
                  <a:lnTo>
                    <a:pt x="146" y="1004"/>
                  </a:lnTo>
                  <a:lnTo>
                    <a:pt x="214" y="956"/>
                  </a:lnTo>
                  <a:lnTo>
                    <a:pt x="318" y="880"/>
                  </a:lnTo>
                  <a:lnTo>
                    <a:pt x="438" y="794"/>
                  </a:lnTo>
                  <a:lnTo>
                    <a:pt x="544" y="714"/>
                  </a:lnTo>
                  <a:lnTo>
                    <a:pt x="546" y="714"/>
                  </a:lnTo>
                  <a:lnTo>
                    <a:pt x="550" y="714"/>
                  </a:lnTo>
                  <a:lnTo>
                    <a:pt x="554" y="714"/>
                  </a:lnTo>
                  <a:lnTo>
                    <a:pt x="556" y="716"/>
                  </a:lnTo>
                  <a:lnTo>
                    <a:pt x="476" y="702"/>
                  </a:lnTo>
                  <a:lnTo>
                    <a:pt x="414" y="688"/>
                  </a:lnTo>
                  <a:lnTo>
                    <a:pt x="372" y="678"/>
                  </a:lnTo>
                  <a:lnTo>
                    <a:pt x="360" y="676"/>
                  </a:lnTo>
                  <a:lnTo>
                    <a:pt x="362" y="676"/>
                  </a:lnTo>
                  <a:lnTo>
                    <a:pt x="350" y="674"/>
                  </a:lnTo>
                  <a:lnTo>
                    <a:pt x="342" y="670"/>
                  </a:lnTo>
                  <a:lnTo>
                    <a:pt x="336" y="670"/>
                  </a:lnTo>
                  <a:lnTo>
                    <a:pt x="336" y="668"/>
                  </a:lnTo>
                  <a:lnTo>
                    <a:pt x="344" y="644"/>
                  </a:lnTo>
                  <a:lnTo>
                    <a:pt x="364" y="590"/>
                  </a:lnTo>
                  <a:lnTo>
                    <a:pt x="380" y="554"/>
                  </a:lnTo>
                  <a:lnTo>
                    <a:pt x="398" y="512"/>
                  </a:lnTo>
                  <a:lnTo>
                    <a:pt x="420" y="466"/>
                  </a:lnTo>
                  <a:lnTo>
                    <a:pt x="446" y="418"/>
                  </a:lnTo>
                  <a:lnTo>
                    <a:pt x="478" y="366"/>
                  </a:lnTo>
                  <a:lnTo>
                    <a:pt x="512" y="312"/>
                  </a:lnTo>
                  <a:lnTo>
                    <a:pt x="552" y="258"/>
                  </a:lnTo>
                  <a:lnTo>
                    <a:pt x="596" y="204"/>
                  </a:lnTo>
                  <a:lnTo>
                    <a:pt x="620" y="176"/>
                  </a:lnTo>
                  <a:lnTo>
                    <a:pt x="646" y="150"/>
                  </a:lnTo>
                  <a:lnTo>
                    <a:pt x="674" y="124"/>
                  </a:lnTo>
                  <a:lnTo>
                    <a:pt x="702" y="98"/>
                  </a:lnTo>
                  <a:lnTo>
                    <a:pt x="732" y="72"/>
                  </a:lnTo>
                  <a:lnTo>
                    <a:pt x="762" y="48"/>
                  </a:lnTo>
                  <a:lnTo>
                    <a:pt x="794" y="24"/>
                  </a:lnTo>
                  <a:lnTo>
                    <a:pt x="828" y="2"/>
                  </a:lnTo>
                  <a:lnTo>
                    <a:pt x="836" y="0"/>
                  </a:lnTo>
                  <a:lnTo>
                    <a:pt x="842" y="0"/>
                  </a:lnTo>
                  <a:lnTo>
                    <a:pt x="800" y="10"/>
                  </a:lnTo>
                  <a:lnTo>
                    <a:pt x="758" y="22"/>
                  </a:lnTo>
                  <a:lnTo>
                    <a:pt x="718" y="36"/>
                  </a:lnTo>
                  <a:lnTo>
                    <a:pt x="680" y="50"/>
                  </a:lnTo>
                  <a:lnTo>
                    <a:pt x="644" y="68"/>
                  </a:lnTo>
                  <a:lnTo>
                    <a:pt x="608" y="86"/>
                  </a:lnTo>
                  <a:lnTo>
                    <a:pt x="576" y="106"/>
                  </a:lnTo>
                  <a:lnTo>
                    <a:pt x="542" y="12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endParaRPr lang="zh-CN" altLang="en-US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6781658" y="2595350"/>
              <a:ext cx="588134" cy="1458035"/>
            </a:xfrm>
            <a:custGeom>
              <a:avLst/>
              <a:gdLst>
                <a:gd name="T0" fmla="*/ 542 w 842"/>
                <a:gd name="T1" fmla="*/ 128 h 1004"/>
                <a:gd name="T2" fmla="*/ 482 w 842"/>
                <a:gd name="T3" fmla="*/ 172 h 1004"/>
                <a:gd name="T4" fmla="*/ 426 w 842"/>
                <a:gd name="T5" fmla="*/ 220 h 1004"/>
                <a:gd name="T6" fmla="*/ 330 w 842"/>
                <a:gd name="T7" fmla="*/ 320 h 1004"/>
                <a:gd name="T8" fmla="*/ 292 w 842"/>
                <a:gd name="T9" fmla="*/ 368 h 1004"/>
                <a:gd name="T10" fmla="*/ 230 w 842"/>
                <a:gd name="T11" fmla="*/ 456 h 1004"/>
                <a:gd name="T12" fmla="*/ 206 w 842"/>
                <a:gd name="T13" fmla="*/ 496 h 1004"/>
                <a:gd name="T14" fmla="*/ 176 w 842"/>
                <a:gd name="T15" fmla="*/ 554 h 1004"/>
                <a:gd name="T16" fmla="*/ 162 w 842"/>
                <a:gd name="T17" fmla="*/ 580 h 1004"/>
                <a:gd name="T18" fmla="*/ 156 w 842"/>
                <a:gd name="T19" fmla="*/ 578 h 1004"/>
                <a:gd name="T20" fmla="*/ 142 w 842"/>
                <a:gd name="T21" fmla="*/ 570 h 1004"/>
                <a:gd name="T22" fmla="*/ 120 w 842"/>
                <a:gd name="T23" fmla="*/ 556 h 1004"/>
                <a:gd name="T24" fmla="*/ 90 w 842"/>
                <a:gd name="T25" fmla="*/ 538 h 1004"/>
                <a:gd name="T26" fmla="*/ 70 w 842"/>
                <a:gd name="T27" fmla="*/ 524 h 1004"/>
                <a:gd name="T28" fmla="*/ 48 w 842"/>
                <a:gd name="T29" fmla="*/ 506 h 1004"/>
                <a:gd name="T30" fmla="*/ 24 w 842"/>
                <a:gd name="T31" fmla="*/ 486 h 1004"/>
                <a:gd name="T32" fmla="*/ 0 w 842"/>
                <a:gd name="T33" fmla="*/ 464 h 1004"/>
                <a:gd name="T34" fmla="*/ 26 w 842"/>
                <a:gd name="T35" fmla="*/ 584 h 1004"/>
                <a:gd name="T36" fmla="*/ 46 w 842"/>
                <a:gd name="T37" fmla="*/ 664 h 1004"/>
                <a:gd name="T38" fmla="*/ 70 w 842"/>
                <a:gd name="T39" fmla="*/ 748 h 1004"/>
                <a:gd name="T40" fmla="*/ 116 w 842"/>
                <a:gd name="T41" fmla="*/ 904 h 1004"/>
                <a:gd name="T42" fmla="*/ 146 w 842"/>
                <a:gd name="T43" fmla="*/ 1004 h 1004"/>
                <a:gd name="T44" fmla="*/ 214 w 842"/>
                <a:gd name="T45" fmla="*/ 956 h 1004"/>
                <a:gd name="T46" fmla="*/ 318 w 842"/>
                <a:gd name="T47" fmla="*/ 880 h 1004"/>
                <a:gd name="T48" fmla="*/ 438 w 842"/>
                <a:gd name="T49" fmla="*/ 794 h 1004"/>
                <a:gd name="T50" fmla="*/ 544 w 842"/>
                <a:gd name="T51" fmla="*/ 714 h 1004"/>
                <a:gd name="T52" fmla="*/ 546 w 842"/>
                <a:gd name="T53" fmla="*/ 714 h 1004"/>
                <a:gd name="T54" fmla="*/ 550 w 842"/>
                <a:gd name="T55" fmla="*/ 714 h 1004"/>
                <a:gd name="T56" fmla="*/ 554 w 842"/>
                <a:gd name="T57" fmla="*/ 714 h 1004"/>
                <a:gd name="T58" fmla="*/ 556 w 842"/>
                <a:gd name="T59" fmla="*/ 716 h 1004"/>
                <a:gd name="T60" fmla="*/ 476 w 842"/>
                <a:gd name="T61" fmla="*/ 702 h 1004"/>
                <a:gd name="T62" fmla="*/ 414 w 842"/>
                <a:gd name="T63" fmla="*/ 688 h 1004"/>
                <a:gd name="T64" fmla="*/ 372 w 842"/>
                <a:gd name="T65" fmla="*/ 678 h 1004"/>
                <a:gd name="T66" fmla="*/ 362 w 842"/>
                <a:gd name="T67" fmla="*/ 676 h 1004"/>
                <a:gd name="T68" fmla="*/ 350 w 842"/>
                <a:gd name="T69" fmla="*/ 674 h 1004"/>
                <a:gd name="T70" fmla="*/ 342 w 842"/>
                <a:gd name="T71" fmla="*/ 670 h 1004"/>
                <a:gd name="T72" fmla="*/ 336 w 842"/>
                <a:gd name="T73" fmla="*/ 670 h 1004"/>
                <a:gd name="T74" fmla="*/ 336 w 842"/>
                <a:gd name="T75" fmla="*/ 668 h 1004"/>
                <a:gd name="T76" fmla="*/ 344 w 842"/>
                <a:gd name="T77" fmla="*/ 644 h 1004"/>
                <a:gd name="T78" fmla="*/ 364 w 842"/>
                <a:gd name="T79" fmla="*/ 590 h 1004"/>
                <a:gd name="T80" fmla="*/ 398 w 842"/>
                <a:gd name="T81" fmla="*/ 512 h 1004"/>
                <a:gd name="T82" fmla="*/ 446 w 842"/>
                <a:gd name="T83" fmla="*/ 418 h 1004"/>
                <a:gd name="T84" fmla="*/ 478 w 842"/>
                <a:gd name="T85" fmla="*/ 366 h 1004"/>
                <a:gd name="T86" fmla="*/ 552 w 842"/>
                <a:gd name="T87" fmla="*/ 258 h 1004"/>
                <a:gd name="T88" fmla="*/ 596 w 842"/>
                <a:gd name="T89" fmla="*/ 204 h 1004"/>
                <a:gd name="T90" fmla="*/ 646 w 842"/>
                <a:gd name="T91" fmla="*/ 150 h 1004"/>
                <a:gd name="T92" fmla="*/ 702 w 842"/>
                <a:gd name="T93" fmla="*/ 98 h 1004"/>
                <a:gd name="T94" fmla="*/ 762 w 842"/>
                <a:gd name="T95" fmla="*/ 48 h 1004"/>
                <a:gd name="T96" fmla="*/ 828 w 842"/>
                <a:gd name="T97" fmla="*/ 2 h 1004"/>
                <a:gd name="T98" fmla="*/ 836 w 842"/>
                <a:gd name="T99" fmla="*/ 0 h 1004"/>
                <a:gd name="T100" fmla="*/ 842 w 842"/>
                <a:gd name="T101" fmla="*/ 0 h 1004"/>
                <a:gd name="T102" fmla="*/ 800 w 842"/>
                <a:gd name="T103" fmla="*/ 10 h 1004"/>
                <a:gd name="T104" fmla="*/ 718 w 842"/>
                <a:gd name="T105" fmla="*/ 36 h 1004"/>
                <a:gd name="T106" fmla="*/ 644 w 842"/>
                <a:gd name="T107" fmla="*/ 68 h 1004"/>
                <a:gd name="T108" fmla="*/ 576 w 842"/>
                <a:gd name="T109" fmla="*/ 106 h 10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42"/>
                <a:gd name="T166" fmla="*/ 0 h 1004"/>
                <a:gd name="T167" fmla="*/ 842 w 842"/>
                <a:gd name="T168" fmla="*/ 1004 h 100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42" h="1004">
                  <a:moveTo>
                    <a:pt x="542" y="128"/>
                  </a:moveTo>
                  <a:lnTo>
                    <a:pt x="542" y="128"/>
                  </a:lnTo>
                  <a:lnTo>
                    <a:pt x="512" y="150"/>
                  </a:lnTo>
                  <a:lnTo>
                    <a:pt x="482" y="172"/>
                  </a:lnTo>
                  <a:lnTo>
                    <a:pt x="452" y="196"/>
                  </a:lnTo>
                  <a:lnTo>
                    <a:pt x="426" y="220"/>
                  </a:lnTo>
                  <a:lnTo>
                    <a:pt x="374" y="270"/>
                  </a:lnTo>
                  <a:lnTo>
                    <a:pt x="330" y="320"/>
                  </a:lnTo>
                  <a:lnTo>
                    <a:pt x="292" y="368"/>
                  </a:lnTo>
                  <a:lnTo>
                    <a:pt x="258" y="414"/>
                  </a:lnTo>
                  <a:lnTo>
                    <a:pt x="230" y="456"/>
                  </a:lnTo>
                  <a:lnTo>
                    <a:pt x="206" y="496"/>
                  </a:lnTo>
                  <a:lnTo>
                    <a:pt x="188" y="528"/>
                  </a:lnTo>
                  <a:lnTo>
                    <a:pt x="176" y="554"/>
                  </a:lnTo>
                  <a:lnTo>
                    <a:pt x="162" y="580"/>
                  </a:lnTo>
                  <a:lnTo>
                    <a:pt x="156" y="578"/>
                  </a:lnTo>
                  <a:lnTo>
                    <a:pt x="142" y="570"/>
                  </a:lnTo>
                  <a:lnTo>
                    <a:pt x="120" y="556"/>
                  </a:lnTo>
                  <a:lnTo>
                    <a:pt x="90" y="538"/>
                  </a:lnTo>
                  <a:lnTo>
                    <a:pt x="70" y="524"/>
                  </a:lnTo>
                  <a:lnTo>
                    <a:pt x="48" y="506"/>
                  </a:lnTo>
                  <a:lnTo>
                    <a:pt x="24" y="486"/>
                  </a:lnTo>
                  <a:lnTo>
                    <a:pt x="0" y="464"/>
                  </a:lnTo>
                  <a:lnTo>
                    <a:pt x="10" y="516"/>
                  </a:lnTo>
                  <a:lnTo>
                    <a:pt x="26" y="584"/>
                  </a:lnTo>
                  <a:lnTo>
                    <a:pt x="46" y="664"/>
                  </a:lnTo>
                  <a:lnTo>
                    <a:pt x="70" y="748"/>
                  </a:lnTo>
                  <a:lnTo>
                    <a:pt x="116" y="904"/>
                  </a:lnTo>
                  <a:lnTo>
                    <a:pt x="146" y="1004"/>
                  </a:lnTo>
                  <a:lnTo>
                    <a:pt x="214" y="956"/>
                  </a:lnTo>
                  <a:lnTo>
                    <a:pt x="318" y="880"/>
                  </a:lnTo>
                  <a:lnTo>
                    <a:pt x="438" y="794"/>
                  </a:lnTo>
                  <a:lnTo>
                    <a:pt x="544" y="714"/>
                  </a:lnTo>
                  <a:lnTo>
                    <a:pt x="546" y="714"/>
                  </a:lnTo>
                  <a:lnTo>
                    <a:pt x="550" y="714"/>
                  </a:lnTo>
                  <a:lnTo>
                    <a:pt x="554" y="714"/>
                  </a:lnTo>
                  <a:lnTo>
                    <a:pt x="556" y="716"/>
                  </a:lnTo>
                  <a:lnTo>
                    <a:pt x="476" y="702"/>
                  </a:lnTo>
                  <a:lnTo>
                    <a:pt x="414" y="688"/>
                  </a:lnTo>
                  <a:lnTo>
                    <a:pt x="372" y="678"/>
                  </a:lnTo>
                  <a:lnTo>
                    <a:pt x="360" y="676"/>
                  </a:lnTo>
                  <a:lnTo>
                    <a:pt x="362" y="676"/>
                  </a:lnTo>
                  <a:lnTo>
                    <a:pt x="350" y="674"/>
                  </a:lnTo>
                  <a:lnTo>
                    <a:pt x="342" y="670"/>
                  </a:lnTo>
                  <a:lnTo>
                    <a:pt x="336" y="670"/>
                  </a:lnTo>
                  <a:lnTo>
                    <a:pt x="336" y="668"/>
                  </a:lnTo>
                  <a:lnTo>
                    <a:pt x="344" y="644"/>
                  </a:lnTo>
                  <a:lnTo>
                    <a:pt x="364" y="590"/>
                  </a:lnTo>
                  <a:lnTo>
                    <a:pt x="380" y="554"/>
                  </a:lnTo>
                  <a:lnTo>
                    <a:pt x="398" y="512"/>
                  </a:lnTo>
                  <a:lnTo>
                    <a:pt x="420" y="466"/>
                  </a:lnTo>
                  <a:lnTo>
                    <a:pt x="446" y="418"/>
                  </a:lnTo>
                  <a:lnTo>
                    <a:pt x="478" y="366"/>
                  </a:lnTo>
                  <a:lnTo>
                    <a:pt x="512" y="312"/>
                  </a:lnTo>
                  <a:lnTo>
                    <a:pt x="552" y="258"/>
                  </a:lnTo>
                  <a:lnTo>
                    <a:pt x="596" y="204"/>
                  </a:lnTo>
                  <a:lnTo>
                    <a:pt x="620" y="176"/>
                  </a:lnTo>
                  <a:lnTo>
                    <a:pt x="646" y="150"/>
                  </a:lnTo>
                  <a:lnTo>
                    <a:pt x="674" y="124"/>
                  </a:lnTo>
                  <a:lnTo>
                    <a:pt x="702" y="98"/>
                  </a:lnTo>
                  <a:lnTo>
                    <a:pt x="732" y="72"/>
                  </a:lnTo>
                  <a:lnTo>
                    <a:pt x="762" y="48"/>
                  </a:lnTo>
                  <a:lnTo>
                    <a:pt x="794" y="24"/>
                  </a:lnTo>
                  <a:lnTo>
                    <a:pt x="828" y="2"/>
                  </a:lnTo>
                  <a:lnTo>
                    <a:pt x="836" y="0"/>
                  </a:lnTo>
                  <a:lnTo>
                    <a:pt x="842" y="0"/>
                  </a:lnTo>
                  <a:lnTo>
                    <a:pt x="800" y="10"/>
                  </a:lnTo>
                  <a:lnTo>
                    <a:pt x="758" y="22"/>
                  </a:lnTo>
                  <a:lnTo>
                    <a:pt x="718" y="36"/>
                  </a:lnTo>
                  <a:lnTo>
                    <a:pt x="680" y="50"/>
                  </a:lnTo>
                  <a:lnTo>
                    <a:pt x="644" y="68"/>
                  </a:lnTo>
                  <a:lnTo>
                    <a:pt x="608" y="86"/>
                  </a:lnTo>
                  <a:lnTo>
                    <a:pt x="576" y="106"/>
                  </a:lnTo>
                  <a:lnTo>
                    <a:pt x="542" y="12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endParaRPr lang="zh-CN" altLang="en-US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 flipH="1">
              <a:off x="7438031" y="2620371"/>
              <a:ext cx="558278" cy="1353405"/>
            </a:xfrm>
            <a:custGeom>
              <a:avLst/>
              <a:gdLst>
                <a:gd name="T0" fmla="*/ 542 w 842"/>
                <a:gd name="T1" fmla="*/ 128 h 1004"/>
                <a:gd name="T2" fmla="*/ 482 w 842"/>
                <a:gd name="T3" fmla="*/ 172 h 1004"/>
                <a:gd name="T4" fmla="*/ 426 w 842"/>
                <a:gd name="T5" fmla="*/ 220 h 1004"/>
                <a:gd name="T6" fmla="*/ 330 w 842"/>
                <a:gd name="T7" fmla="*/ 320 h 1004"/>
                <a:gd name="T8" fmla="*/ 292 w 842"/>
                <a:gd name="T9" fmla="*/ 368 h 1004"/>
                <a:gd name="T10" fmla="*/ 230 w 842"/>
                <a:gd name="T11" fmla="*/ 456 h 1004"/>
                <a:gd name="T12" fmla="*/ 206 w 842"/>
                <a:gd name="T13" fmla="*/ 496 h 1004"/>
                <a:gd name="T14" fmla="*/ 176 w 842"/>
                <a:gd name="T15" fmla="*/ 554 h 1004"/>
                <a:gd name="T16" fmla="*/ 162 w 842"/>
                <a:gd name="T17" fmla="*/ 580 h 1004"/>
                <a:gd name="T18" fmla="*/ 156 w 842"/>
                <a:gd name="T19" fmla="*/ 578 h 1004"/>
                <a:gd name="T20" fmla="*/ 142 w 842"/>
                <a:gd name="T21" fmla="*/ 570 h 1004"/>
                <a:gd name="T22" fmla="*/ 120 w 842"/>
                <a:gd name="T23" fmla="*/ 556 h 1004"/>
                <a:gd name="T24" fmla="*/ 90 w 842"/>
                <a:gd name="T25" fmla="*/ 538 h 1004"/>
                <a:gd name="T26" fmla="*/ 70 w 842"/>
                <a:gd name="T27" fmla="*/ 524 h 1004"/>
                <a:gd name="T28" fmla="*/ 48 w 842"/>
                <a:gd name="T29" fmla="*/ 506 h 1004"/>
                <a:gd name="T30" fmla="*/ 24 w 842"/>
                <a:gd name="T31" fmla="*/ 486 h 1004"/>
                <a:gd name="T32" fmla="*/ 0 w 842"/>
                <a:gd name="T33" fmla="*/ 464 h 1004"/>
                <a:gd name="T34" fmla="*/ 26 w 842"/>
                <a:gd name="T35" fmla="*/ 584 h 1004"/>
                <a:gd name="T36" fmla="*/ 46 w 842"/>
                <a:gd name="T37" fmla="*/ 664 h 1004"/>
                <a:gd name="T38" fmla="*/ 70 w 842"/>
                <a:gd name="T39" fmla="*/ 748 h 1004"/>
                <a:gd name="T40" fmla="*/ 116 w 842"/>
                <a:gd name="T41" fmla="*/ 904 h 1004"/>
                <a:gd name="T42" fmla="*/ 146 w 842"/>
                <a:gd name="T43" fmla="*/ 1004 h 1004"/>
                <a:gd name="T44" fmla="*/ 214 w 842"/>
                <a:gd name="T45" fmla="*/ 956 h 1004"/>
                <a:gd name="T46" fmla="*/ 318 w 842"/>
                <a:gd name="T47" fmla="*/ 880 h 1004"/>
                <a:gd name="T48" fmla="*/ 438 w 842"/>
                <a:gd name="T49" fmla="*/ 794 h 1004"/>
                <a:gd name="T50" fmla="*/ 544 w 842"/>
                <a:gd name="T51" fmla="*/ 714 h 1004"/>
                <a:gd name="T52" fmla="*/ 546 w 842"/>
                <a:gd name="T53" fmla="*/ 714 h 1004"/>
                <a:gd name="T54" fmla="*/ 550 w 842"/>
                <a:gd name="T55" fmla="*/ 714 h 1004"/>
                <a:gd name="T56" fmla="*/ 554 w 842"/>
                <a:gd name="T57" fmla="*/ 714 h 1004"/>
                <a:gd name="T58" fmla="*/ 556 w 842"/>
                <a:gd name="T59" fmla="*/ 716 h 1004"/>
                <a:gd name="T60" fmla="*/ 476 w 842"/>
                <a:gd name="T61" fmla="*/ 702 h 1004"/>
                <a:gd name="T62" fmla="*/ 414 w 842"/>
                <a:gd name="T63" fmla="*/ 688 h 1004"/>
                <a:gd name="T64" fmla="*/ 372 w 842"/>
                <a:gd name="T65" fmla="*/ 678 h 1004"/>
                <a:gd name="T66" fmla="*/ 362 w 842"/>
                <a:gd name="T67" fmla="*/ 676 h 1004"/>
                <a:gd name="T68" fmla="*/ 350 w 842"/>
                <a:gd name="T69" fmla="*/ 674 h 1004"/>
                <a:gd name="T70" fmla="*/ 342 w 842"/>
                <a:gd name="T71" fmla="*/ 670 h 1004"/>
                <a:gd name="T72" fmla="*/ 336 w 842"/>
                <a:gd name="T73" fmla="*/ 670 h 1004"/>
                <a:gd name="T74" fmla="*/ 336 w 842"/>
                <a:gd name="T75" fmla="*/ 668 h 1004"/>
                <a:gd name="T76" fmla="*/ 344 w 842"/>
                <a:gd name="T77" fmla="*/ 644 h 1004"/>
                <a:gd name="T78" fmla="*/ 364 w 842"/>
                <a:gd name="T79" fmla="*/ 590 h 1004"/>
                <a:gd name="T80" fmla="*/ 398 w 842"/>
                <a:gd name="T81" fmla="*/ 512 h 1004"/>
                <a:gd name="T82" fmla="*/ 446 w 842"/>
                <a:gd name="T83" fmla="*/ 418 h 1004"/>
                <a:gd name="T84" fmla="*/ 478 w 842"/>
                <a:gd name="T85" fmla="*/ 366 h 1004"/>
                <a:gd name="T86" fmla="*/ 552 w 842"/>
                <a:gd name="T87" fmla="*/ 258 h 1004"/>
                <a:gd name="T88" fmla="*/ 596 w 842"/>
                <a:gd name="T89" fmla="*/ 204 h 1004"/>
                <a:gd name="T90" fmla="*/ 646 w 842"/>
                <a:gd name="T91" fmla="*/ 150 h 1004"/>
                <a:gd name="T92" fmla="*/ 702 w 842"/>
                <a:gd name="T93" fmla="*/ 98 h 1004"/>
                <a:gd name="T94" fmla="*/ 762 w 842"/>
                <a:gd name="T95" fmla="*/ 48 h 1004"/>
                <a:gd name="T96" fmla="*/ 828 w 842"/>
                <a:gd name="T97" fmla="*/ 2 h 1004"/>
                <a:gd name="T98" fmla="*/ 836 w 842"/>
                <a:gd name="T99" fmla="*/ 0 h 1004"/>
                <a:gd name="T100" fmla="*/ 842 w 842"/>
                <a:gd name="T101" fmla="*/ 0 h 1004"/>
                <a:gd name="T102" fmla="*/ 800 w 842"/>
                <a:gd name="T103" fmla="*/ 10 h 1004"/>
                <a:gd name="T104" fmla="*/ 718 w 842"/>
                <a:gd name="T105" fmla="*/ 36 h 1004"/>
                <a:gd name="T106" fmla="*/ 644 w 842"/>
                <a:gd name="T107" fmla="*/ 68 h 1004"/>
                <a:gd name="T108" fmla="*/ 576 w 842"/>
                <a:gd name="T109" fmla="*/ 106 h 10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42"/>
                <a:gd name="T166" fmla="*/ 0 h 1004"/>
                <a:gd name="T167" fmla="*/ 842 w 842"/>
                <a:gd name="T168" fmla="*/ 1004 h 100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42" h="1004">
                  <a:moveTo>
                    <a:pt x="542" y="128"/>
                  </a:moveTo>
                  <a:lnTo>
                    <a:pt x="542" y="128"/>
                  </a:lnTo>
                  <a:lnTo>
                    <a:pt x="512" y="150"/>
                  </a:lnTo>
                  <a:lnTo>
                    <a:pt x="482" y="172"/>
                  </a:lnTo>
                  <a:lnTo>
                    <a:pt x="452" y="196"/>
                  </a:lnTo>
                  <a:lnTo>
                    <a:pt x="426" y="220"/>
                  </a:lnTo>
                  <a:lnTo>
                    <a:pt x="374" y="270"/>
                  </a:lnTo>
                  <a:lnTo>
                    <a:pt x="330" y="320"/>
                  </a:lnTo>
                  <a:lnTo>
                    <a:pt x="292" y="368"/>
                  </a:lnTo>
                  <a:lnTo>
                    <a:pt x="258" y="414"/>
                  </a:lnTo>
                  <a:lnTo>
                    <a:pt x="230" y="456"/>
                  </a:lnTo>
                  <a:lnTo>
                    <a:pt x="206" y="496"/>
                  </a:lnTo>
                  <a:lnTo>
                    <a:pt x="188" y="528"/>
                  </a:lnTo>
                  <a:lnTo>
                    <a:pt x="176" y="554"/>
                  </a:lnTo>
                  <a:lnTo>
                    <a:pt x="162" y="580"/>
                  </a:lnTo>
                  <a:lnTo>
                    <a:pt x="156" y="578"/>
                  </a:lnTo>
                  <a:lnTo>
                    <a:pt x="142" y="570"/>
                  </a:lnTo>
                  <a:lnTo>
                    <a:pt x="120" y="556"/>
                  </a:lnTo>
                  <a:lnTo>
                    <a:pt x="90" y="538"/>
                  </a:lnTo>
                  <a:lnTo>
                    <a:pt x="70" y="524"/>
                  </a:lnTo>
                  <a:lnTo>
                    <a:pt x="48" y="506"/>
                  </a:lnTo>
                  <a:lnTo>
                    <a:pt x="24" y="486"/>
                  </a:lnTo>
                  <a:lnTo>
                    <a:pt x="0" y="464"/>
                  </a:lnTo>
                  <a:lnTo>
                    <a:pt x="10" y="516"/>
                  </a:lnTo>
                  <a:lnTo>
                    <a:pt x="26" y="584"/>
                  </a:lnTo>
                  <a:lnTo>
                    <a:pt x="46" y="664"/>
                  </a:lnTo>
                  <a:lnTo>
                    <a:pt x="70" y="748"/>
                  </a:lnTo>
                  <a:lnTo>
                    <a:pt x="116" y="904"/>
                  </a:lnTo>
                  <a:lnTo>
                    <a:pt x="146" y="1004"/>
                  </a:lnTo>
                  <a:lnTo>
                    <a:pt x="214" y="956"/>
                  </a:lnTo>
                  <a:lnTo>
                    <a:pt x="318" y="880"/>
                  </a:lnTo>
                  <a:lnTo>
                    <a:pt x="438" y="794"/>
                  </a:lnTo>
                  <a:lnTo>
                    <a:pt x="544" y="714"/>
                  </a:lnTo>
                  <a:lnTo>
                    <a:pt x="546" y="714"/>
                  </a:lnTo>
                  <a:lnTo>
                    <a:pt x="550" y="714"/>
                  </a:lnTo>
                  <a:lnTo>
                    <a:pt x="554" y="714"/>
                  </a:lnTo>
                  <a:lnTo>
                    <a:pt x="556" y="716"/>
                  </a:lnTo>
                  <a:lnTo>
                    <a:pt x="476" y="702"/>
                  </a:lnTo>
                  <a:lnTo>
                    <a:pt x="414" y="688"/>
                  </a:lnTo>
                  <a:lnTo>
                    <a:pt x="372" y="678"/>
                  </a:lnTo>
                  <a:lnTo>
                    <a:pt x="360" y="676"/>
                  </a:lnTo>
                  <a:lnTo>
                    <a:pt x="362" y="676"/>
                  </a:lnTo>
                  <a:lnTo>
                    <a:pt x="350" y="674"/>
                  </a:lnTo>
                  <a:lnTo>
                    <a:pt x="342" y="670"/>
                  </a:lnTo>
                  <a:lnTo>
                    <a:pt x="336" y="670"/>
                  </a:lnTo>
                  <a:lnTo>
                    <a:pt x="336" y="668"/>
                  </a:lnTo>
                  <a:lnTo>
                    <a:pt x="344" y="644"/>
                  </a:lnTo>
                  <a:lnTo>
                    <a:pt x="364" y="590"/>
                  </a:lnTo>
                  <a:lnTo>
                    <a:pt x="380" y="554"/>
                  </a:lnTo>
                  <a:lnTo>
                    <a:pt x="398" y="512"/>
                  </a:lnTo>
                  <a:lnTo>
                    <a:pt x="420" y="466"/>
                  </a:lnTo>
                  <a:lnTo>
                    <a:pt x="446" y="418"/>
                  </a:lnTo>
                  <a:lnTo>
                    <a:pt x="478" y="366"/>
                  </a:lnTo>
                  <a:lnTo>
                    <a:pt x="512" y="312"/>
                  </a:lnTo>
                  <a:lnTo>
                    <a:pt x="552" y="258"/>
                  </a:lnTo>
                  <a:lnTo>
                    <a:pt x="596" y="204"/>
                  </a:lnTo>
                  <a:lnTo>
                    <a:pt x="620" y="176"/>
                  </a:lnTo>
                  <a:lnTo>
                    <a:pt x="646" y="150"/>
                  </a:lnTo>
                  <a:lnTo>
                    <a:pt x="674" y="124"/>
                  </a:lnTo>
                  <a:lnTo>
                    <a:pt x="702" y="98"/>
                  </a:lnTo>
                  <a:lnTo>
                    <a:pt x="732" y="72"/>
                  </a:lnTo>
                  <a:lnTo>
                    <a:pt x="762" y="48"/>
                  </a:lnTo>
                  <a:lnTo>
                    <a:pt x="794" y="24"/>
                  </a:lnTo>
                  <a:lnTo>
                    <a:pt x="828" y="2"/>
                  </a:lnTo>
                  <a:lnTo>
                    <a:pt x="836" y="0"/>
                  </a:lnTo>
                  <a:lnTo>
                    <a:pt x="842" y="0"/>
                  </a:lnTo>
                  <a:lnTo>
                    <a:pt x="800" y="10"/>
                  </a:lnTo>
                  <a:lnTo>
                    <a:pt x="758" y="22"/>
                  </a:lnTo>
                  <a:lnTo>
                    <a:pt x="718" y="36"/>
                  </a:lnTo>
                  <a:lnTo>
                    <a:pt x="680" y="50"/>
                  </a:lnTo>
                  <a:lnTo>
                    <a:pt x="644" y="68"/>
                  </a:lnTo>
                  <a:lnTo>
                    <a:pt x="608" y="86"/>
                  </a:lnTo>
                  <a:lnTo>
                    <a:pt x="576" y="106"/>
                  </a:lnTo>
                  <a:lnTo>
                    <a:pt x="542" y="12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endParaRPr lang="zh-CN" altLang="en-US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" name="Freeform 35"/>
            <p:cNvSpPr>
              <a:spLocks/>
            </p:cNvSpPr>
            <p:nvPr/>
          </p:nvSpPr>
          <p:spPr bwMode="auto">
            <a:xfrm flipH="1">
              <a:off x="8434317" y="2511190"/>
              <a:ext cx="765270" cy="1519452"/>
            </a:xfrm>
            <a:custGeom>
              <a:avLst/>
              <a:gdLst>
                <a:gd name="T0" fmla="*/ 542 w 842"/>
                <a:gd name="T1" fmla="*/ 128 h 1004"/>
                <a:gd name="T2" fmla="*/ 482 w 842"/>
                <a:gd name="T3" fmla="*/ 172 h 1004"/>
                <a:gd name="T4" fmla="*/ 426 w 842"/>
                <a:gd name="T5" fmla="*/ 220 h 1004"/>
                <a:gd name="T6" fmla="*/ 330 w 842"/>
                <a:gd name="T7" fmla="*/ 320 h 1004"/>
                <a:gd name="T8" fmla="*/ 292 w 842"/>
                <a:gd name="T9" fmla="*/ 368 h 1004"/>
                <a:gd name="T10" fmla="*/ 230 w 842"/>
                <a:gd name="T11" fmla="*/ 456 h 1004"/>
                <a:gd name="T12" fmla="*/ 206 w 842"/>
                <a:gd name="T13" fmla="*/ 496 h 1004"/>
                <a:gd name="T14" fmla="*/ 176 w 842"/>
                <a:gd name="T15" fmla="*/ 554 h 1004"/>
                <a:gd name="T16" fmla="*/ 162 w 842"/>
                <a:gd name="T17" fmla="*/ 580 h 1004"/>
                <a:gd name="T18" fmla="*/ 156 w 842"/>
                <a:gd name="T19" fmla="*/ 578 h 1004"/>
                <a:gd name="T20" fmla="*/ 142 w 842"/>
                <a:gd name="T21" fmla="*/ 570 h 1004"/>
                <a:gd name="T22" fmla="*/ 120 w 842"/>
                <a:gd name="T23" fmla="*/ 556 h 1004"/>
                <a:gd name="T24" fmla="*/ 90 w 842"/>
                <a:gd name="T25" fmla="*/ 538 h 1004"/>
                <a:gd name="T26" fmla="*/ 70 w 842"/>
                <a:gd name="T27" fmla="*/ 524 h 1004"/>
                <a:gd name="T28" fmla="*/ 48 w 842"/>
                <a:gd name="T29" fmla="*/ 506 h 1004"/>
                <a:gd name="T30" fmla="*/ 24 w 842"/>
                <a:gd name="T31" fmla="*/ 486 h 1004"/>
                <a:gd name="T32" fmla="*/ 0 w 842"/>
                <a:gd name="T33" fmla="*/ 464 h 1004"/>
                <a:gd name="T34" fmla="*/ 26 w 842"/>
                <a:gd name="T35" fmla="*/ 584 h 1004"/>
                <a:gd name="T36" fmla="*/ 46 w 842"/>
                <a:gd name="T37" fmla="*/ 664 h 1004"/>
                <a:gd name="T38" fmla="*/ 70 w 842"/>
                <a:gd name="T39" fmla="*/ 748 h 1004"/>
                <a:gd name="T40" fmla="*/ 116 w 842"/>
                <a:gd name="T41" fmla="*/ 904 h 1004"/>
                <a:gd name="T42" fmla="*/ 146 w 842"/>
                <a:gd name="T43" fmla="*/ 1004 h 1004"/>
                <a:gd name="T44" fmla="*/ 214 w 842"/>
                <a:gd name="T45" fmla="*/ 956 h 1004"/>
                <a:gd name="T46" fmla="*/ 318 w 842"/>
                <a:gd name="T47" fmla="*/ 880 h 1004"/>
                <a:gd name="T48" fmla="*/ 438 w 842"/>
                <a:gd name="T49" fmla="*/ 794 h 1004"/>
                <a:gd name="T50" fmla="*/ 544 w 842"/>
                <a:gd name="T51" fmla="*/ 714 h 1004"/>
                <a:gd name="T52" fmla="*/ 546 w 842"/>
                <a:gd name="T53" fmla="*/ 714 h 1004"/>
                <a:gd name="T54" fmla="*/ 550 w 842"/>
                <a:gd name="T55" fmla="*/ 714 h 1004"/>
                <a:gd name="T56" fmla="*/ 554 w 842"/>
                <a:gd name="T57" fmla="*/ 714 h 1004"/>
                <a:gd name="T58" fmla="*/ 556 w 842"/>
                <a:gd name="T59" fmla="*/ 716 h 1004"/>
                <a:gd name="T60" fmla="*/ 476 w 842"/>
                <a:gd name="T61" fmla="*/ 702 h 1004"/>
                <a:gd name="T62" fmla="*/ 414 w 842"/>
                <a:gd name="T63" fmla="*/ 688 h 1004"/>
                <a:gd name="T64" fmla="*/ 372 w 842"/>
                <a:gd name="T65" fmla="*/ 678 h 1004"/>
                <a:gd name="T66" fmla="*/ 362 w 842"/>
                <a:gd name="T67" fmla="*/ 676 h 1004"/>
                <a:gd name="T68" fmla="*/ 350 w 842"/>
                <a:gd name="T69" fmla="*/ 674 h 1004"/>
                <a:gd name="T70" fmla="*/ 342 w 842"/>
                <a:gd name="T71" fmla="*/ 670 h 1004"/>
                <a:gd name="T72" fmla="*/ 336 w 842"/>
                <a:gd name="T73" fmla="*/ 670 h 1004"/>
                <a:gd name="T74" fmla="*/ 336 w 842"/>
                <a:gd name="T75" fmla="*/ 668 h 1004"/>
                <a:gd name="T76" fmla="*/ 344 w 842"/>
                <a:gd name="T77" fmla="*/ 644 h 1004"/>
                <a:gd name="T78" fmla="*/ 364 w 842"/>
                <a:gd name="T79" fmla="*/ 590 h 1004"/>
                <a:gd name="T80" fmla="*/ 398 w 842"/>
                <a:gd name="T81" fmla="*/ 512 h 1004"/>
                <a:gd name="T82" fmla="*/ 446 w 842"/>
                <a:gd name="T83" fmla="*/ 418 h 1004"/>
                <a:gd name="T84" fmla="*/ 478 w 842"/>
                <a:gd name="T85" fmla="*/ 366 h 1004"/>
                <a:gd name="T86" fmla="*/ 552 w 842"/>
                <a:gd name="T87" fmla="*/ 258 h 1004"/>
                <a:gd name="T88" fmla="*/ 596 w 842"/>
                <a:gd name="T89" fmla="*/ 204 h 1004"/>
                <a:gd name="T90" fmla="*/ 646 w 842"/>
                <a:gd name="T91" fmla="*/ 150 h 1004"/>
                <a:gd name="T92" fmla="*/ 702 w 842"/>
                <a:gd name="T93" fmla="*/ 98 h 1004"/>
                <a:gd name="T94" fmla="*/ 762 w 842"/>
                <a:gd name="T95" fmla="*/ 48 h 1004"/>
                <a:gd name="T96" fmla="*/ 828 w 842"/>
                <a:gd name="T97" fmla="*/ 2 h 1004"/>
                <a:gd name="T98" fmla="*/ 836 w 842"/>
                <a:gd name="T99" fmla="*/ 0 h 1004"/>
                <a:gd name="T100" fmla="*/ 842 w 842"/>
                <a:gd name="T101" fmla="*/ 0 h 1004"/>
                <a:gd name="T102" fmla="*/ 800 w 842"/>
                <a:gd name="T103" fmla="*/ 10 h 1004"/>
                <a:gd name="T104" fmla="*/ 718 w 842"/>
                <a:gd name="T105" fmla="*/ 36 h 1004"/>
                <a:gd name="T106" fmla="*/ 644 w 842"/>
                <a:gd name="T107" fmla="*/ 68 h 1004"/>
                <a:gd name="T108" fmla="*/ 576 w 842"/>
                <a:gd name="T109" fmla="*/ 106 h 10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42"/>
                <a:gd name="T166" fmla="*/ 0 h 1004"/>
                <a:gd name="T167" fmla="*/ 842 w 842"/>
                <a:gd name="T168" fmla="*/ 1004 h 100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42" h="1004">
                  <a:moveTo>
                    <a:pt x="542" y="128"/>
                  </a:moveTo>
                  <a:lnTo>
                    <a:pt x="542" y="128"/>
                  </a:lnTo>
                  <a:lnTo>
                    <a:pt x="512" y="150"/>
                  </a:lnTo>
                  <a:lnTo>
                    <a:pt x="482" y="172"/>
                  </a:lnTo>
                  <a:lnTo>
                    <a:pt x="452" y="196"/>
                  </a:lnTo>
                  <a:lnTo>
                    <a:pt x="426" y="220"/>
                  </a:lnTo>
                  <a:lnTo>
                    <a:pt x="374" y="270"/>
                  </a:lnTo>
                  <a:lnTo>
                    <a:pt x="330" y="320"/>
                  </a:lnTo>
                  <a:lnTo>
                    <a:pt x="292" y="368"/>
                  </a:lnTo>
                  <a:lnTo>
                    <a:pt x="258" y="414"/>
                  </a:lnTo>
                  <a:lnTo>
                    <a:pt x="230" y="456"/>
                  </a:lnTo>
                  <a:lnTo>
                    <a:pt x="206" y="496"/>
                  </a:lnTo>
                  <a:lnTo>
                    <a:pt x="188" y="528"/>
                  </a:lnTo>
                  <a:lnTo>
                    <a:pt x="176" y="554"/>
                  </a:lnTo>
                  <a:lnTo>
                    <a:pt x="162" y="580"/>
                  </a:lnTo>
                  <a:lnTo>
                    <a:pt x="156" y="578"/>
                  </a:lnTo>
                  <a:lnTo>
                    <a:pt x="142" y="570"/>
                  </a:lnTo>
                  <a:lnTo>
                    <a:pt x="120" y="556"/>
                  </a:lnTo>
                  <a:lnTo>
                    <a:pt x="90" y="538"/>
                  </a:lnTo>
                  <a:lnTo>
                    <a:pt x="70" y="524"/>
                  </a:lnTo>
                  <a:lnTo>
                    <a:pt x="48" y="506"/>
                  </a:lnTo>
                  <a:lnTo>
                    <a:pt x="24" y="486"/>
                  </a:lnTo>
                  <a:lnTo>
                    <a:pt x="0" y="464"/>
                  </a:lnTo>
                  <a:lnTo>
                    <a:pt x="10" y="516"/>
                  </a:lnTo>
                  <a:lnTo>
                    <a:pt x="26" y="584"/>
                  </a:lnTo>
                  <a:lnTo>
                    <a:pt x="46" y="664"/>
                  </a:lnTo>
                  <a:lnTo>
                    <a:pt x="70" y="748"/>
                  </a:lnTo>
                  <a:lnTo>
                    <a:pt x="116" y="904"/>
                  </a:lnTo>
                  <a:lnTo>
                    <a:pt x="146" y="1004"/>
                  </a:lnTo>
                  <a:lnTo>
                    <a:pt x="214" y="956"/>
                  </a:lnTo>
                  <a:lnTo>
                    <a:pt x="318" y="880"/>
                  </a:lnTo>
                  <a:lnTo>
                    <a:pt x="438" y="794"/>
                  </a:lnTo>
                  <a:lnTo>
                    <a:pt x="544" y="714"/>
                  </a:lnTo>
                  <a:lnTo>
                    <a:pt x="546" y="714"/>
                  </a:lnTo>
                  <a:lnTo>
                    <a:pt x="550" y="714"/>
                  </a:lnTo>
                  <a:lnTo>
                    <a:pt x="554" y="714"/>
                  </a:lnTo>
                  <a:lnTo>
                    <a:pt x="556" y="716"/>
                  </a:lnTo>
                  <a:lnTo>
                    <a:pt x="476" y="702"/>
                  </a:lnTo>
                  <a:lnTo>
                    <a:pt x="414" y="688"/>
                  </a:lnTo>
                  <a:lnTo>
                    <a:pt x="372" y="678"/>
                  </a:lnTo>
                  <a:lnTo>
                    <a:pt x="360" y="676"/>
                  </a:lnTo>
                  <a:lnTo>
                    <a:pt x="362" y="676"/>
                  </a:lnTo>
                  <a:lnTo>
                    <a:pt x="350" y="674"/>
                  </a:lnTo>
                  <a:lnTo>
                    <a:pt x="342" y="670"/>
                  </a:lnTo>
                  <a:lnTo>
                    <a:pt x="336" y="670"/>
                  </a:lnTo>
                  <a:lnTo>
                    <a:pt x="336" y="668"/>
                  </a:lnTo>
                  <a:lnTo>
                    <a:pt x="344" y="644"/>
                  </a:lnTo>
                  <a:lnTo>
                    <a:pt x="364" y="590"/>
                  </a:lnTo>
                  <a:lnTo>
                    <a:pt x="380" y="554"/>
                  </a:lnTo>
                  <a:lnTo>
                    <a:pt x="398" y="512"/>
                  </a:lnTo>
                  <a:lnTo>
                    <a:pt x="420" y="466"/>
                  </a:lnTo>
                  <a:lnTo>
                    <a:pt x="446" y="418"/>
                  </a:lnTo>
                  <a:lnTo>
                    <a:pt x="478" y="366"/>
                  </a:lnTo>
                  <a:lnTo>
                    <a:pt x="512" y="312"/>
                  </a:lnTo>
                  <a:lnTo>
                    <a:pt x="552" y="258"/>
                  </a:lnTo>
                  <a:lnTo>
                    <a:pt x="596" y="204"/>
                  </a:lnTo>
                  <a:lnTo>
                    <a:pt x="620" y="176"/>
                  </a:lnTo>
                  <a:lnTo>
                    <a:pt x="646" y="150"/>
                  </a:lnTo>
                  <a:lnTo>
                    <a:pt x="674" y="124"/>
                  </a:lnTo>
                  <a:lnTo>
                    <a:pt x="702" y="98"/>
                  </a:lnTo>
                  <a:lnTo>
                    <a:pt x="732" y="72"/>
                  </a:lnTo>
                  <a:lnTo>
                    <a:pt x="762" y="48"/>
                  </a:lnTo>
                  <a:lnTo>
                    <a:pt x="794" y="24"/>
                  </a:lnTo>
                  <a:lnTo>
                    <a:pt x="828" y="2"/>
                  </a:lnTo>
                  <a:lnTo>
                    <a:pt x="836" y="0"/>
                  </a:lnTo>
                  <a:lnTo>
                    <a:pt x="842" y="0"/>
                  </a:lnTo>
                  <a:lnTo>
                    <a:pt x="800" y="10"/>
                  </a:lnTo>
                  <a:lnTo>
                    <a:pt x="758" y="22"/>
                  </a:lnTo>
                  <a:lnTo>
                    <a:pt x="718" y="36"/>
                  </a:lnTo>
                  <a:lnTo>
                    <a:pt x="680" y="50"/>
                  </a:lnTo>
                  <a:lnTo>
                    <a:pt x="644" y="68"/>
                  </a:lnTo>
                  <a:lnTo>
                    <a:pt x="608" y="86"/>
                  </a:lnTo>
                  <a:lnTo>
                    <a:pt x="576" y="106"/>
                  </a:lnTo>
                  <a:lnTo>
                    <a:pt x="542" y="12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endParaRPr lang="zh-CN" altLang="en-US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" name="Freeform 35"/>
            <p:cNvSpPr>
              <a:spLocks/>
            </p:cNvSpPr>
            <p:nvPr/>
          </p:nvSpPr>
          <p:spPr bwMode="auto">
            <a:xfrm flipH="1">
              <a:off x="8097673" y="2802341"/>
              <a:ext cx="558278" cy="1353405"/>
            </a:xfrm>
            <a:custGeom>
              <a:avLst/>
              <a:gdLst>
                <a:gd name="T0" fmla="*/ 542 w 842"/>
                <a:gd name="T1" fmla="*/ 128 h 1004"/>
                <a:gd name="T2" fmla="*/ 482 w 842"/>
                <a:gd name="T3" fmla="*/ 172 h 1004"/>
                <a:gd name="T4" fmla="*/ 426 w 842"/>
                <a:gd name="T5" fmla="*/ 220 h 1004"/>
                <a:gd name="T6" fmla="*/ 330 w 842"/>
                <a:gd name="T7" fmla="*/ 320 h 1004"/>
                <a:gd name="T8" fmla="*/ 292 w 842"/>
                <a:gd name="T9" fmla="*/ 368 h 1004"/>
                <a:gd name="T10" fmla="*/ 230 w 842"/>
                <a:gd name="T11" fmla="*/ 456 h 1004"/>
                <a:gd name="T12" fmla="*/ 206 w 842"/>
                <a:gd name="T13" fmla="*/ 496 h 1004"/>
                <a:gd name="T14" fmla="*/ 176 w 842"/>
                <a:gd name="T15" fmla="*/ 554 h 1004"/>
                <a:gd name="T16" fmla="*/ 162 w 842"/>
                <a:gd name="T17" fmla="*/ 580 h 1004"/>
                <a:gd name="T18" fmla="*/ 156 w 842"/>
                <a:gd name="T19" fmla="*/ 578 h 1004"/>
                <a:gd name="T20" fmla="*/ 142 w 842"/>
                <a:gd name="T21" fmla="*/ 570 h 1004"/>
                <a:gd name="T22" fmla="*/ 120 w 842"/>
                <a:gd name="T23" fmla="*/ 556 h 1004"/>
                <a:gd name="T24" fmla="*/ 90 w 842"/>
                <a:gd name="T25" fmla="*/ 538 h 1004"/>
                <a:gd name="T26" fmla="*/ 70 w 842"/>
                <a:gd name="T27" fmla="*/ 524 h 1004"/>
                <a:gd name="T28" fmla="*/ 48 w 842"/>
                <a:gd name="T29" fmla="*/ 506 h 1004"/>
                <a:gd name="T30" fmla="*/ 24 w 842"/>
                <a:gd name="T31" fmla="*/ 486 h 1004"/>
                <a:gd name="T32" fmla="*/ 0 w 842"/>
                <a:gd name="T33" fmla="*/ 464 h 1004"/>
                <a:gd name="T34" fmla="*/ 26 w 842"/>
                <a:gd name="T35" fmla="*/ 584 h 1004"/>
                <a:gd name="T36" fmla="*/ 46 w 842"/>
                <a:gd name="T37" fmla="*/ 664 h 1004"/>
                <a:gd name="T38" fmla="*/ 70 w 842"/>
                <a:gd name="T39" fmla="*/ 748 h 1004"/>
                <a:gd name="T40" fmla="*/ 116 w 842"/>
                <a:gd name="T41" fmla="*/ 904 h 1004"/>
                <a:gd name="T42" fmla="*/ 146 w 842"/>
                <a:gd name="T43" fmla="*/ 1004 h 1004"/>
                <a:gd name="T44" fmla="*/ 214 w 842"/>
                <a:gd name="T45" fmla="*/ 956 h 1004"/>
                <a:gd name="T46" fmla="*/ 318 w 842"/>
                <a:gd name="T47" fmla="*/ 880 h 1004"/>
                <a:gd name="T48" fmla="*/ 438 w 842"/>
                <a:gd name="T49" fmla="*/ 794 h 1004"/>
                <a:gd name="T50" fmla="*/ 544 w 842"/>
                <a:gd name="T51" fmla="*/ 714 h 1004"/>
                <a:gd name="T52" fmla="*/ 546 w 842"/>
                <a:gd name="T53" fmla="*/ 714 h 1004"/>
                <a:gd name="T54" fmla="*/ 550 w 842"/>
                <a:gd name="T55" fmla="*/ 714 h 1004"/>
                <a:gd name="T56" fmla="*/ 554 w 842"/>
                <a:gd name="T57" fmla="*/ 714 h 1004"/>
                <a:gd name="T58" fmla="*/ 556 w 842"/>
                <a:gd name="T59" fmla="*/ 716 h 1004"/>
                <a:gd name="T60" fmla="*/ 476 w 842"/>
                <a:gd name="T61" fmla="*/ 702 h 1004"/>
                <a:gd name="T62" fmla="*/ 414 w 842"/>
                <a:gd name="T63" fmla="*/ 688 h 1004"/>
                <a:gd name="T64" fmla="*/ 372 w 842"/>
                <a:gd name="T65" fmla="*/ 678 h 1004"/>
                <a:gd name="T66" fmla="*/ 362 w 842"/>
                <a:gd name="T67" fmla="*/ 676 h 1004"/>
                <a:gd name="T68" fmla="*/ 350 w 842"/>
                <a:gd name="T69" fmla="*/ 674 h 1004"/>
                <a:gd name="T70" fmla="*/ 342 w 842"/>
                <a:gd name="T71" fmla="*/ 670 h 1004"/>
                <a:gd name="T72" fmla="*/ 336 w 842"/>
                <a:gd name="T73" fmla="*/ 670 h 1004"/>
                <a:gd name="T74" fmla="*/ 336 w 842"/>
                <a:gd name="T75" fmla="*/ 668 h 1004"/>
                <a:gd name="T76" fmla="*/ 344 w 842"/>
                <a:gd name="T77" fmla="*/ 644 h 1004"/>
                <a:gd name="T78" fmla="*/ 364 w 842"/>
                <a:gd name="T79" fmla="*/ 590 h 1004"/>
                <a:gd name="T80" fmla="*/ 398 w 842"/>
                <a:gd name="T81" fmla="*/ 512 h 1004"/>
                <a:gd name="T82" fmla="*/ 446 w 842"/>
                <a:gd name="T83" fmla="*/ 418 h 1004"/>
                <a:gd name="T84" fmla="*/ 478 w 842"/>
                <a:gd name="T85" fmla="*/ 366 h 1004"/>
                <a:gd name="T86" fmla="*/ 552 w 842"/>
                <a:gd name="T87" fmla="*/ 258 h 1004"/>
                <a:gd name="T88" fmla="*/ 596 w 842"/>
                <a:gd name="T89" fmla="*/ 204 h 1004"/>
                <a:gd name="T90" fmla="*/ 646 w 842"/>
                <a:gd name="T91" fmla="*/ 150 h 1004"/>
                <a:gd name="T92" fmla="*/ 702 w 842"/>
                <a:gd name="T93" fmla="*/ 98 h 1004"/>
                <a:gd name="T94" fmla="*/ 762 w 842"/>
                <a:gd name="T95" fmla="*/ 48 h 1004"/>
                <a:gd name="T96" fmla="*/ 828 w 842"/>
                <a:gd name="T97" fmla="*/ 2 h 1004"/>
                <a:gd name="T98" fmla="*/ 836 w 842"/>
                <a:gd name="T99" fmla="*/ 0 h 1004"/>
                <a:gd name="T100" fmla="*/ 842 w 842"/>
                <a:gd name="T101" fmla="*/ 0 h 1004"/>
                <a:gd name="T102" fmla="*/ 800 w 842"/>
                <a:gd name="T103" fmla="*/ 10 h 1004"/>
                <a:gd name="T104" fmla="*/ 718 w 842"/>
                <a:gd name="T105" fmla="*/ 36 h 1004"/>
                <a:gd name="T106" fmla="*/ 644 w 842"/>
                <a:gd name="T107" fmla="*/ 68 h 1004"/>
                <a:gd name="T108" fmla="*/ 576 w 842"/>
                <a:gd name="T109" fmla="*/ 106 h 10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42"/>
                <a:gd name="T166" fmla="*/ 0 h 1004"/>
                <a:gd name="T167" fmla="*/ 842 w 842"/>
                <a:gd name="T168" fmla="*/ 1004 h 100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42" h="1004">
                  <a:moveTo>
                    <a:pt x="542" y="128"/>
                  </a:moveTo>
                  <a:lnTo>
                    <a:pt x="542" y="128"/>
                  </a:lnTo>
                  <a:lnTo>
                    <a:pt x="512" y="150"/>
                  </a:lnTo>
                  <a:lnTo>
                    <a:pt x="482" y="172"/>
                  </a:lnTo>
                  <a:lnTo>
                    <a:pt x="452" y="196"/>
                  </a:lnTo>
                  <a:lnTo>
                    <a:pt x="426" y="220"/>
                  </a:lnTo>
                  <a:lnTo>
                    <a:pt x="374" y="270"/>
                  </a:lnTo>
                  <a:lnTo>
                    <a:pt x="330" y="320"/>
                  </a:lnTo>
                  <a:lnTo>
                    <a:pt x="292" y="368"/>
                  </a:lnTo>
                  <a:lnTo>
                    <a:pt x="258" y="414"/>
                  </a:lnTo>
                  <a:lnTo>
                    <a:pt x="230" y="456"/>
                  </a:lnTo>
                  <a:lnTo>
                    <a:pt x="206" y="496"/>
                  </a:lnTo>
                  <a:lnTo>
                    <a:pt x="188" y="528"/>
                  </a:lnTo>
                  <a:lnTo>
                    <a:pt x="176" y="554"/>
                  </a:lnTo>
                  <a:lnTo>
                    <a:pt x="162" y="580"/>
                  </a:lnTo>
                  <a:lnTo>
                    <a:pt x="156" y="578"/>
                  </a:lnTo>
                  <a:lnTo>
                    <a:pt x="142" y="570"/>
                  </a:lnTo>
                  <a:lnTo>
                    <a:pt x="120" y="556"/>
                  </a:lnTo>
                  <a:lnTo>
                    <a:pt x="90" y="538"/>
                  </a:lnTo>
                  <a:lnTo>
                    <a:pt x="70" y="524"/>
                  </a:lnTo>
                  <a:lnTo>
                    <a:pt x="48" y="506"/>
                  </a:lnTo>
                  <a:lnTo>
                    <a:pt x="24" y="486"/>
                  </a:lnTo>
                  <a:lnTo>
                    <a:pt x="0" y="464"/>
                  </a:lnTo>
                  <a:lnTo>
                    <a:pt x="10" y="516"/>
                  </a:lnTo>
                  <a:lnTo>
                    <a:pt x="26" y="584"/>
                  </a:lnTo>
                  <a:lnTo>
                    <a:pt x="46" y="664"/>
                  </a:lnTo>
                  <a:lnTo>
                    <a:pt x="70" y="748"/>
                  </a:lnTo>
                  <a:lnTo>
                    <a:pt x="116" y="904"/>
                  </a:lnTo>
                  <a:lnTo>
                    <a:pt x="146" y="1004"/>
                  </a:lnTo>
                  <a:lnTo>
                    <a:pt x="214" y="956"/>
                  </a:lnTo>
                  <a:lnTo>
                    <a:pt x="318" y="880"/>
                  </a:lnTo>
                  <a:lnTo>
                    <a:pt x="438" y="794"/>
                  </a:lnTo>
                  <a:lnTo>
                    <a:pt x="544" y="714"/>
                  </a:lnTo>
                  <a:lnTo>
                    <a:pt x="546" y="714"/>
                  </a:lnTo>
                  <a:lnTo>
                    <a:pt x="550" y="714"/>
                  </a:lnTo>
                  <a:lnTo>
                    <a:pt x="554" y="714"/>
                  </a:lnTo>
                  <a:lnTo>
                    <a:pt x="556" y="716"/>
                  </a:lnTo>
                  <a:lnTo>
                    <a:pt x="476" y="702"/>
                  </a:lnTo>
                  <a:lnTo>
                    <a:pt x="414" y="688"/>
                  </a:lnTo>
                  <a:lnTo>
                    <a:pt x="372" y="678"/>
                  </a:lnTo>
                  <a:lnTo>
                    <a:pt x="360" y="676"/>
                  </a:lnTo>
                  <a:lnTo>
                    <a:pt x="362" y="676"/>
                  </a:lnTo>
                  <a:lnTo>
                    <a:pt x="350" y="674"/>
                  </a:lnTo>
                  <a:lnTo>
                    <a:pt x="342" y="670"/>
                  </a:lnTo>
                  <a:lnTo>
                    <a:pt x="336" y="670"/>
                  </a:lnTo>
                  <a:lnTo>
                    <a:pt x="336" y="668"/>
                  </a:lnTo>
                  <a:lnTo>
                    <a:pt x="344" y="644"/>
                  </a:lnTo>
                  <a:lnTo>
                    <a:pt x="364" y="590"/>
                  </a:lnTo>
                  <a:lnTo>
                    <a:pt x="380" y="554"/>
                  </a:lnTo>
                  <a:lnTo>
                    <a:pt x="398" y="512"/>
                  </a:lnTo>
                  <a:lnTo>
                    <a:pt x="420" y="466"/>
                  </a:lnTo>
                  <a:lnTo>
                    <a:pt x="446" y="418"/>
                  </a:lnTo>
                  <a:lnTo>
                    <a:pt x="478" y="366"/>
                  </a:lnTo>
                  <a:lnTo>
                    <a:pt x="512" y="312"/>
                  </a:lnTo>
                  <a:lnTo>
                    <a:pt x="552" y="258"/>
                  </a:lnTo>
                  <a:lnTo>
                    <a:pt x="596" y="204"/>
                  </a:lnTo>
                  <a:lnTo>
                    <a:pt x="620" y="176"/>
                  </a:lnTo>
                  <a:lnTo>
                    <a:pt x="646" y="150"/>
                  </a:lnTo>
                  <a:lnTo>
                    <a:pt x="674" y="124"/>
                  </a:lnTo>
                  <a:lnTo>
                    <a:pt x="702" y="98"/>
                  </a:lnTo>
                  <a:lnTo>
                    <a:pt x="732" y="72"/>
                  </a:lnTo>
                  <a:lnTo>
                    <a:pt x="762" y="48"/>
                  </a:lnTo>
                  <a:lnTo>
                    <a:pt x="794" y="24"/>
                  </a:lnTo>
                  <a:lnTo>
                    <a:pt x="828" y="2"/>
                  </a:lnTo>
                  <a:lnTo>
                    <a:pt x="836" y="0"/>
                  </a:lnTo>
                  <a:lnTo>
                    <a:pt x="842" y="0"/>
                  </a:lnTo>
                  <a:lnTo>
                    <a:pt x="800" y="10"/>
                  </a:lnTo>
                  <a:lnTo>
                    <a:pt x="758" y="22"/>
                  </a:lnTo>
                  <a:lnTo>
                    <a:pt x="718" y="36"/>
                  </a:lnTo>
                  <a:lnTo>
                    <a:pt x="680" y="50"/>
                  </a:lnTo>
                  <a:lnTo>
                    <a:pt x="644" y="68"/>
                  </a:lnTo>
                  <a:lnTo>
                    <a:pt x="608" y="86"/>
                  </a:lnTo>
                  <a:lnTo>
                    <a:pt x="576" y="106"/>
                  </a:lnTo>
                  <a:lnTo>
                    <a:pt x="542" y="12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endParaRPr lang="zh-CN" altLang="en-US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73446" y="1016726"/>
            <a:ext cx="570211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20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 pitchFamily="2" charset="2"/>
              <a:buChar char="l"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以前</a:t>
            </a:r>
            <a:endParaRPr lang="en-US" altLang="zh-CN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 eaLnBrk="0" hangingPunct="0">
              <a:spcBef>
                <a:spcPct val="20000"/>
              </a:spcBef>
              <a:buClr>
                <a:schemeClr val="accent4"/>
              </a:buClr>
              <a:buSzPct val="70000"/>
              <a:buFont typeface="Arial" pitchFamily="34" charset="0"/>
              <a:buChar char="•"/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网络攻击：以系统攻击为主，代表为蠕虫</a:t>
            </a:r>
            <a:endParaRPr lang="en-US" altLang="zh-CN" sz="2000" b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 eaLnBrk="0" hangingPunct="0">
              <a:spcBef>
                <a:spcPct val="20000"/>
              </a:spcBef>
              <a:buClr>
                <a:schemeClr val="accent4"/>
              </a:buClr>
              <a:buSzPct val="70000"/>
              <a:buFont typeface="Arial" pitchFamily="34" charset="0"/>
              <a:buChar char="•"/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典型特征：</a:t>
            </a:r>
            <a:r>
              <a:rPr lang="zh-CN" altLang="en-US" sz="2000" kern="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无需用户交互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即能达到攻击</a:t>
            </a:r>
            <a:endParaRPr lang="en-US" altLang="zh-CN" sz="2000" b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现在</a:t>
            </a:r>
          </a:p>
          <a:p>
            <a:pPr marL="800100" lvl="1" indent="-34290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网络攻击：以</a:t>
            </a:r>
            <a:r>
              <a:rPr lang="zh-CN" altLang="en-US" sz="2000" kern="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网站攻击为主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，需客户端进行访问</a:t>
            </a:r>
            <a:endParaRPr lang="en-US" altLang="zh-CN" sz="2000" b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典型特征：通过网站挂马并诱使用户访问</a:t>
            </a:r>
            <a:endParaRPr lang="en-US" altLang="zh-CN" sz="2000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20"/>
          <p:cNvGrpSpPr/>
          <p:nvPr/>
        </p:nvGrpSpPr>
        <p:grpSpPr>
          <a:xfrm>
            <a:off x="5162893" y="2233091"/>
            <a:ext cx="4743107" cy="3773608"/>
            <a:chOff x="1132765" y="1073031"/>
            <a:chExt cx="4743107" cy="3773608"/>
          </a:xfrm>
        </p:grpSpPr>
        <p:pic>
          <p:nvPicPr>
            <p:cNvPr id="22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2765" y="4389438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23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9314" y="4350770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24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49942" y="4323474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25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18681" y="4350770"/>
              <a:ext cx="457200" cy="457201"/>
            </a:xfrm>
            <a:prstGeom prst="rect">
              <a:avLst/>
            </a:prstGeom>
            <a:noFill/>
          </p:spPr>
        </p:pic>
        <p:pic>
          <p:nvPicPr>
            <p:cNvPr id="26" name="Picture 2" descr="http://files.softicons.com/download/toolbar-icons/dropline-neu-icons-by-silvestre-herrera/png/48x48/devices/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33082" y="4296178"/>
              <a:ext cx="457200" cy="457201"/>
            </a:xfrm>
            <a:prstGeom prst="rect">
              <a:avLst/>
            </a:prstGeom>
            <a:noFill/>
          </p:spPr>
        </p:pic>
        <p:grpSp>
          <p:nvGrpSpPr>
            <p:cNvPr id="5" name="组合 11"/>
            <p:cNvGrpSpPr/>
            <p:nvPr/>
          </p:nvGrpSpPr>
          <p:grpSpPr>
            <a:xfrm>
              <a:off x="4763067" y="1659886"/>
              <a:ext cx="1112805" cy="1026361"/>
              <a:chOff x="2265526" y="1960136"/>
              <a:chExt cx="1112805" cy="1026361"/>
            </a:xfrm>
          </p:grpSpPr>
          <p:pic>
            <p:nvPicPr>
              <p:cNvPr id="47" name="Picture 4" descr="http://cdn-img.easyicon.cn/png/24/2402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11188" y="1960136"/>
                <a:ext cx="609600" cy="609601"/>
              </a:xfrm>
              <a:prstGeom prst="rect">
                <a:avLst/>
              </a:prstGeom>
              <a:noFill/>
            </p:spPr>
          </p:pic>
          <p:sp>
            <p:nvSpPr>
              <p:cNvPr id="48" name="TextBox 15"/>
              <p:cNvSpPr txBox="1"/>
              <p:nvPr/>
            </p:nvSpPr>
            <p:spPr>
              <a:xfrm>
                <a:off x="2265526" y="2524832"/>
                <a:ext cx="1112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攻击者</a:t>
                </a:r>
                <a:endParaRPr lang="zh-CN" altLang="en-US" dirty="0"/>
              </a:p>
            </p:txBody>
          </p:sp>
        </p:grpSp>
        <p:sp>
          <p:nvSpPr>
            <p:cNvPr id="28" name="Freeform 35"/>
            <p:cNvSpPr>
              <a:spLocks/>
            </p:cNvSpPr>
            <p:nvPr/>
          </p:nvSpPr>
          <p:spPr bwMode="auto">
            <a:xfrm rot="4889357">
              <a:off x="3813416" y="1270762"/>
              <a:ext cx="614779" cy="1353405"/>
            </a:xfrm>
            <a:custGeom>
              <a:avLst/>
              <a:gdLst>
                <a:gd name="T0" fmla="*/ 542 w 842"/>
                <a:gd name="T1" fmla="*/ 128 h 1004"/>
                <a:gd name="T2" fmla="*/ 482 w 842"/>
                <a:gd name="T3" fmla="*/ 172 h 1004"/>
                <a:gd name="T4" fmla="*/ 426 w 842"/>
                <a:gd name="T5" fmla="*/ 220 h 1004"/>
                <a:gd name="T6" fmla="*/ 330 w 842"/>
                <a:gd name="T7" fmla="*/ 320 h 1004"/>
                <a:gd name="T8" fmla="*/ 292 w 842"/>
                <a:gd name="T9" fmla="*/ 368 h 1004"/>
                <a:gd name="T10" fmla="*/ 230 w 842"/>
                <a:gd name="T11" fmla="*/ 456 h 1004"/>
                <a:gd name="T12" fmla="*/ 206 w 842"/>
                <a:gd name="T13" fmla="*/ 496 h 1004"/>
                <a:gd name="T14" fmla="*/ 176 w 842"/>
                <a:gd name="T15" fmla="*/ 554 h 1004"/>
                <a:gd name="T16" fmla="*/ 162 w 842"/>
                <a:gd name="T17" fmla="*/ 580 h 1004"/>
                <a:gd name="T18" fmla="*/ 156 w 842"/>
                <a:gd name="T19" fmla="*/ 578 h 1004"/>
                <a:gd name="T20" fmla="*/ 142 w 842"/>
                <a:gd name="T21" fmla="*/ 570 h 1004"/>
                <a:gd name="T22" fmla="*/ 120 w 842"/>
                <a:gd name="T23" fmla="*/ 556 h 1004"/>
                <a:gd name="T24" fmla="*/ 90 w 842"/>
                <a:gd name="T25" fmla="*/ 538 h 1004"/>
                <a:gd name="T26" fmla="*/ 70 w 842"/>
                <a:gd name="T27" fmla="*/ 524 h 1004"/>
                <a:gd name="T28" fmla="*/ 48 w 842"/>
                <a:gd name="T29" fmla="*/ 506 h 1004"/>
                <a:gd name="T30" fmla="*/ 24 w 842"/>
                <a:gd name="T31" fmla="*/ 486 h 1004"/>
                <a:gd name="T32" fmla="*/ 0 w 842"/>
                <a:gd name="T33" fmla="*/ 464 h 1004"/>
                <a:gd name="T34" fmla="*/ 26 w 842"/>
                <a:gd name="T35" fmla="*/ 584 h 1004"/>
                <a:gd name="T36" fmla="*/ 46 w 842"/>
                <a:gd name="T37" fmla="*/ 664 h 1004"/>
                <a:gd name="T38" fmla="*/ 70 w 842"/>
                <a:gd name="T39" fmla="*/ 748 h 1004"/>
                <a:gd name="T40" fmla="*/ 116 w 842"/>
                <a:gd name="T41" fmla="*/ 904 h 1004"/>
                <a:gd name="T42" fmla="*/ 146 w 842"/>
                <a:gd name="T43" fmla="*/ 1004 h 1004"/>
                <a:gd name="T44" fmla="*/ 214 w 842"/>
                <a:gd name="T45" fmla="*/ 956 h 1004"/>
                <a:gd name="T46" fmla="*/ 318 w 842"/>
                <a:gd name="T47" fmla="*/ 880 h 1004"/>
                <a:gd name="T48" fmla="*/ 438 w 842"/>
                <a:gd name="T49" fmla="*/ 794 h 1004"/>
                <a:gd name="T50" fmla="*/ 544 w 842"/>
                <a:gd name="T51" fmla="*/ 714 h 1004"/>
                <a:gd name="T52" fmla="*/ 546 w 842"/>
                <a:gd name="T53" fmla="*/ 714 h 1004"/>
                <a:gd name="T54" fmla="*/ 550 w 842"/>
                <a:gd name="T55" fmla="*/ 714 h 1004"/>
                <a:gd name="T56" fmla="*/ 554 w 842"/>
                <a:gd name="T57" fmla="*/ 714 h 1004"/>
                <a:gd name="T58" fmla="*/ 556 w 842"/>
                <a:gd name="T59" fmla="*/ 716 h 1004"/>
                <a:gd name="T60" fmla="*/ 476 w 842"/>
                <a:gd name="T61" fmla="*/ 702 h 1004"/>
                <a:gd name="T62" fmla="*/ 414 w 842"/>
                <a:gd name="T63" fmla="*/ 688 h 1004"/>
                <a:gd name="T64" fmla="*/ 372 w 842"/>
                <a:gd name="T65" fmla="*/ 678 h 1004"/>
                <a:gd name="T66" fmla="*/ 362 w 842"/>
                <a:gd name="T67" fmla="*/ 676 h 1004"/>
                <a:gd name="T68" fmla="*/ 350 w 842"/>
                <a:gd name="T69" fmla="*/ 674 h 1004"/>
                <a:gd name="T70" fmla="*/ 342 w 842"/>
                <a:gd name="T71" fmla="*/ 670 h 1004"/>
                <a:gd name="T72" fmla="*/ 336 w 842"/>
                <a:gd name="T73" fmla="*/ 670 h 1004"/>
                <a:gd name="T74" fmla="*/ 336 w 842"/>
                <a:gd name="T75" fmla="*/ 668 h 1004"/>
                <a:gd name="T76" fmla="*/ 344 w 842"/>
                <a:gd name="T77" fmla="*/ 644 h 1004"/>
                <a:gd name="T78" fmla="*/ 364 w 842"/>
                <a:gd name="T79" fmla="*/ 590 h 1004"/>
                <a:gd name="T80" fmla="*/ 398 w 842"/>
                <a:gd name="T81" fmla="*/ 512 h 1004"/>
                <a:gd name="T82" fmla="*/ 446 w 842"/>
                <a:gd name="T83" fmla="*/ 418 h 1004"/>
                <a:gd name="T84" fmla="*/ 478 w 842"/>
                <a:gd name="T85" fmla="*/ 366 h 1004"/>
                <a:gd name="T86" fmla="*/ 552 w 842"/>
                <a:gd name="T87" fmla="*/ 258 h 1004"/>
                <a:gd name="T88" fmla="*/ 596 w 842"/>
                <a:gd name="T89" fmla="*/ 204 h 1004"/>
                <a:gd name="T90" fmla="*/ 646 w 842"/>
                <a:gd name="T91" fmla="*/ 150 h 1004"/>
                <a:gd name="T92" fmla="*/ 702 w 842"/>
                <a:gd name="T93" fmla="*/ 98 h 1004"/>
                <a:gd name="T94" fmla="*/ 762 w 842"/>
                <a:gd name="T95" fmla="*/ 48 h 1004"/>
                <a:gd name="T96" fmla="*/ 828 w 842"/>
                <a:gd name="T97" fmla="*/ 2 h 1004"/>
                <a:gd name="T98" fmla="*/ 836 w 842"/>
                <a:gd name="T99" fmla="*/ 0 h 1004"/>
                <a:gd name="T100" fmla="*/ 842 w 842"/>
                <a:gd name="T101" fmla="*/ 0 h 1004"/>
                <a:gd name="T102" fmla="*/ 800 w 842"/>
                <a:gd name="T103" fmla="*/ 10 h 1004"/>
                <a:gd name="T104" fmla="*/ 718 w 842"/>
                <a:gd name="T105" fmla="*/ 36 h 1004"/>
                <a:gd name="T106" fmla="*/ 644 w 842"/>
                <a:gd name="T107" fmla="*/ 68 h 1004"/>
                <a:gd name="T108" fmla="*/ 576 w 842"/>
                <a:gd name="T109" fmla="*/ 106 h 10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42"/>
                <a:gd name="T166" fmla="*/ 0 h 1004"/>
                <a:gd name="T167" fmla="*/ 842 w 842"/>
                <a:gd name="T168" fmla="*/ 1004 h 100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42" h="1004">
                  <a:moveTo>
                    <a:pt x="542" y="128"/>
                  </a:moveTo>
                  <a:lnTo>
                    <a:pt x="542" y="128"/>
                  </a:lnTo>
                  <a:lnTo>
                    <a:pt x="512" y="150"/>
                  </a:lnTo>
                  <a:lnTo>
                    <a:pt x="482" y="172"/>
                  </a:lnTo>
                  <a:lnTo>
                    <a:pt x="452" y="196"/>
                  </a:lnTo>
                  <a:lnTo>
                    <a:pt x="426" y="220"/>
                  </a:lnTo>
                  <a:lnTo>
                    <a:pt x="374" y="270"/>
                  </a:lnTo>
                  <a:lnTo>
                    <a:pt x="330" y="320"/>
                  </a:lnTo>
                  <a:lnTo>
                    <a:pt x="292" y="368"/>
                  </a:lnTo>
                  <a:lnTo>
                    <a:pt x="258" y="414"/>
                  </a:lnTo>
                  <a:lnTo>
                    <a:pt x="230" y="456"/>
                  </a:lnTo>
                  <a:lnTo>
                    <a:pt x="206" y="496"/>
                  </a:lnTo>
                  <a:lnTo>
                    <a:pt x="188" y="528"/>
                  </a:lnTo>
                  <a:lnTo>
                    <a:pt x="176" y="554"/>
                  </a:lnTo>
                  <a:lnTo>
                    <a:pt x="162" y="580"/>
                  </a:lnTo>
                  <a:lnTo>
                    <a:pt x="156" y="578"/>
                  </a:lnTo>
                  <a:lnTo>
                    <a:pt x="142" y="570"/>
                  </a:lnTo>
                  <a:lnTo>
                    <a:pt x="120" y="556"/>
                  </a:lnTo>
                  <a:lnTo>
                    <a:pt x="90" y="538"/>
                  </a:lnTo>
                  <a:lnTo>
                    <a:pt x="70" y="524"/>
                  </a:lnTo>
                  <a:lnTo>
                    <a:pt x="48" y="506"/>
                  </a:lnTo>
                  <a:lnTo>
                    <a:pt x="24" y="486"/>
                  </a:lnTo>
                  <a:lnTo>
                    <a:pt x="0" y="464"/>
                  </a:lnTo>
                  <a:lnTo>
                    <a:pt x="10" y="516"/>
                  </a:lnTo>
                  <a:lnTo>
                    <a:pt x="26" y="584"/>
                  </a:lnTo>
                  <a:lnTo>
                    <a:pt x="46" y="664"/>
                  </a:lnTo>
                  <a:lnTo>
                    <a:pt x="70" y="748"/>
                  </a:lnTo>
                  <a:lnTo>
                    <a:pt x="116" y="904"/>
                  </a:lnTo>
                  <a:lnTo>
                    <a:pt x="146" y="1004"/>
                  </a:lnTo>
                  <a:lnTo>
                    <a:pt x="214" y="956"/>
                  </a:lnTo>
                  <a:lnTo>
                    <a:pt x="318" y="880"/>
                  </a:lnTo>
                  <a:lnTo>
                    <a:pt x="438" y="794"/>
                  </a:lnTo>
                  <a:lnTo>
                    <a:pt x="544" y="714"/>
                  </a:lnTo>
                  <a:lnTo>
                    <a:pt x="546" y="714"/>
                  </a:lnTo>
                  <a:lnTo>
                    <a:pt x="550" y="714"/>
                  </a:lnTo>
                  <a:lnTo>
                    <a:pt x="554" y="714"/>
                  </a:lnTo>
                  <a:lnTo>
                    <a:pt x="556" y="716"/>
                  </a:lnTo>
                  <a:lnTo>
                    <a:pt x="476" y="702"/>
                  </a:lnTo>
                  <a:lnTo>
                    <a:pt x="414" y="688"/>
                  </a:lnTo>
                  <a:lnTo>
                    <a:pt x="372" y="678"/>
                  </a:lnTo>
                  <a:lnTo>
                    <a:pt x="360" y="676"/>
                  </a:lnTo>
                  <a:lnTo>
                    <a:pt x="362" y="676"/>
                  </a:lnTo>
                  <a:lnTo>
                    <a:pt x="350" y="674"/>
                  </a:lnTo>
                  <a:lnTo>
                    <a:pt x="342" y="670"/>
                  </a:lnTo>
                  <a:lnTo>
                    <a:pt x="336" y="670"/>
                  </a:lnTo>
                  <a:lnTo>
                    <a:pt x="336" y="668"/>
                  </a:lnTo>
                  <a:lnTo>
                    <a:pt x="344" y="644"/>
                  </a:lnTo>
                  <a:lnTo>
                    <a:pt x="364" y="590"/>
                  </a:lnTo>
                  <a:lnTo>
                    <a:pt x="380" y="554"/>
                  </a:lnTo>
                  <a:lnTo>
                    <a:pt x="398" y="512"/>
                  </a:lnTo>
                  <a:lnTo>
                    <a:pt x="420" y="466"/>
                  </a:lnTo>
                  <a:lnTo>
                    <a:pt x="446" y="418"/>
                  </a:lnTo>
                  <a:lnTo>
                    <a:pt x="478" y="366"/>
                  </a:lnTo>
                  <a:lnTo>
                    <a:pt x="512" y="312"/>
                  </a:lnTo>
                  <a:lnTo>
                    <a:pt x="552" y="258"/>
                  </a:lnTo>
                  <a:lnTo>
                    <a:pt x="596" y="204"/>
                  </a:lnTo>
                  <a:lnTo>
                    <a:pt x="620" y="176"/>
                  </a:lnTo>
                  <a:lnTo>
                    <a:pt x="646" y="150"/>
                  </a:lnTo>
                  <a:lnTo>
                    <a:pt x="674" y="124"/>
                  </a:lnTo>
                  <a:lnTo>
                    <a:pt x="702" y="98"/>
                  </a:lnTo>
                  <a:lnTo>
                    <a:pt x="732" y="72"/>
                  </a:lnTo>
                  <a:lnTo>
                    <a:pt x="762" y="48"/>
                  </a:lnTo>
                  <a:lnTo>
                    <a:pt x="794" y="24"/>
                  </a:lnTo>
                  <a:lnTo>
                    <a:pt x="828" y="2"/>
                  </a:lnTo>
                  <a:lnTo>
                    <a:pt x="836" y="0"/>
                  </a:lnTo>
                  <a:lnTo>
                    <a:pt x="842" y="0"/>
                  </a:lnTo>
                  <a:lnTo>
                    <a:pt x="800" y="10"/>
                  </a:lnTo>
                  <a:lnTo>
                    <a:pt x="758" y="22"/>
                  </a:lnTo>
                  <a:lnTo>
                    <a:pt x="718" y="36"/>
                  </a:lnTo>
                  <a:lnTo>
                    <a:pt x="680" y="50"/>
                  </a:lnTo>
                  <a:lnTo>
                    <a:pt x="644" y="68"/>
                  </a:lnTo>
                  <a:lnTo>
                    <a:pt x="608" y="86"/>
                  </a:lnTo>
                  <a:lnTo>
                    <a:pt x="576" y="106"/>
                  </a:lnTo>
                  <a:lnTo>
                    <a:pt x="542" y="128"/>
                  </a:lnTo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endParaRPr lang="zh-CN" altLang="en-US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组合 20"/>
            <p:cNvGrpSpPr/>
            <p:nvPr/>
          </p:nvGrpSpPr>
          <p:grpSpPr>
            <a:xfrm>
              <a:off x="2006221" y="1073031"/>
              <a:ext cx="1219200" cy="1615491"/>
              <a:chOff x="2006221" y="1073031"/>
              <a:chExt cx="1219200" cy="1615491"/>
            </a:xfrm>
          </p:grpSpPr>
          <p:pic>
            <p:nvPicPr>
              <p:cNvPr id="45" name="Picture 4" descr="http://www.icosky.com/icon/png/Hardware/Servers%20Icons/Web%20server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06221" y="1073031"/>
                <a:ext cx="1219200" cy="1219201"/>
              </a:xfrm>
              <a:prstGeom prst="rect">
                <a:avLst/>
              </a:prstGeom>
              <a:noFill/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226859" y="2226857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网站</a:t>
                </a:r>
                <a:endParaRPr lang="zh-CN" altLang="en-US" dirty="0"/>
              </a:p>
            </p:txBody>
          </p:sp>
        </p:grpSp>
        <p:grpSp>
          <p:nvGrpSpPr>
            <p:cNvPr id="12" name="组合 30"/>
            <p:cNvGrpSpPr/>
            <p:nvPr/>
          </p:nvGrpSpPr>
          <p:grpSpPr>
            <a:xfrm>
              <a:off x="1337480" y="2565779"/>
              <a:ext cx="791573" cy="1651380"/>
              <a:chOff x="1473957" y="2620371"/>
              <a:chExt cx="791573" cy="1651380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 rot="5400000" flipH="1" flipV="1">
                <a:off x="1057702" y="3036626"/>
                <a:ext cx="1501255" cy="66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rot="5400000">
                <a:off x="1098646" y="3104868"/>
                <a:ext cx="1610435" cy="723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31"/>
            <p:cNvGrpSpPr/>
            <p:nvPr/>
          </p:nvGrpSpPr>
          <p:grpSpPr>
            <a:xfrm rot="21056319">
              <a:off x="1940256" y="2649940"/>
              <a:ext cx="791573" cy="1651380"/>
              <a:chOff x="1473957" y="2620371"/>
              <a:chExt cx="791573" cy="1651380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 rot="5400000" flipH="1" flipV="1">
                <a:off x="1057702" y="3036626"/>
                <a:ext cx="1501255" cy="66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rot="5400000">
                <a:off x="1098646" y="3104868"/>
                <a:ext cx="1610435" cy="723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34"/>
            <p:cNvGrpSpPr/>
            <p:nvPr/>
          </p:nvGrpSpPr>
          <p:grpSpPr>
            <a:xfrm rot="20199620">
              <a:off x="2434925" y="2716425"/>
              <a:ext cx="791573" cy="1496678"/>
              <a:chOff x="1473957" y="2620371"/>
              <a:chExt cx="791573" cy="1651380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 rot="5400000" flipH="1" flipV="1">
                <a:off x="1057702" y="3036626"/>
                <a:ext cx="1501255" cy="66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rot="5400000">
                <a:off x="1098646" y="3104868"/>
                <a:ext cx="1610435" cy="723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37"/>
            <p:cNvGrpSpPr/>
            <p:nvPr/>
          </p:nvGrpSpPr>
          <p:grpSpPr>
            <a:xfrm rot="19090966">
              <a:off x="3004782" y="2581702"/>
              <a:ext cx="791573" cy="1651380"/>
              <a:chOff x="1473957" y="2620371"/>
              <a:chExt cx="791573" cy="1651380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 rot="5400000" flipH="1" flipV="1">
                <a:off x="1057702" y="3036626"/>
                <a:ext cx="1501255" cy="66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rot="5400000">
                <a:off x="1098646" y="3104868"/>
                <a:ext cx="1610435" cy="723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40"/>
            <p:cNvGrpSpPr/>
            <p:nvPr/>
          </p:nvGrpSpPr>
          <p:grpSpPr>
            <a:xfrm rot="18485843">
              <a:off x="3446450" y="2115879"/>
              <a:ext cx="791573" cy="2193776"/>
              <a:chOff x="1473957" y="2620371"/>
              <a:chExt cx="791573" cy="1651380"/>
            </a:xfrm>
          </p:grpSpPr>
          <p:cxnSp>
            <p:nvCxnSpPr>
              <p:cNvPr id="35" name="直接箭头连接符 34"/>
              <p:cNvCxnSpPr/>
              <p:nvPr/>
            </p:nvCxnSpPr>
            <p:spPr>
              <a:xfrm rot="5400000" flipH="1" flipV="1">
                <a:off x="1057702" y="3036626"/>
                <a:ext cx="1501255" cy="66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rot="5400000">
                <a:off x="1098646" y="3104868"/>
                <a:ext cx="1610435" cy="7233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矩形 6"/>
          <p:cNvSpPr>
            <a:spLocks noChangeArrowheads="1"/>
          </p:cNvSpPr>
          <p:nvPr/>
        </p:nvSpPr>
        <p:spPr bwMode="auto">
          <a:xfrm>
            <a:off x="273050" y="128588"/>
            <a:ext cx="866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互联网攻击方向的转变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4F75BDC6-7505-45E1-8980-FA9C0509DD68}" type="slidenum">
              <a:rPr lang="zh-CN" altLang="en-US" sz="1000" b="0"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1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1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D1FD6860-7076-47A6-AD5D-8E2A601709A0}" type="slidenum">
              <a:rPr lang="zh-CN" altLang="en-US" sz="1000" b="0"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1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2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9D132480-CD2A-41C9-A0C7-5D6B55F80E7E}" type="slidenum">
              <a:rPr lang="zh-CN" altLang="en-US" sz="1000" b="0"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1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3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974F7C1-899B-495C-9DD3-0568129DAB73}" type="slidenum">
              <a:rPr lang="zh-CN" altLang="en-US" sz="1000" b="0"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1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8813" y="3041650"/>
            <a:ext cx="6472237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1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、网站安全面临的主要威胁：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5" name="矩形 10"/>
          <p:cNvSpPr>
            <a:spLocks noChangeArrowheads="1"/>
          </p:cNvSpPr>
          <p:nvPr/>
        </p:nvSpPr>
        <p:spPr bwMode="auto">
          <a:xfrm>
            <a:off x="1979613" y="4008438"/>
            <a:ext cx="47021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 b="0" dirty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、中国互联网网站安全现状</a:t>
            </a:r>
            <a:endParaRPr lang="zh-CN" altLang="en-US" sz="2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6" name="矩形 12"/>
          <p:cNvSpPr>
            <a:spLocks noChangeArrowheads="1"/>
          </p:cNvSpPr>
          <p:nvPr/>
        </p:nvSpPr>
        <p:spPr bwMode="auto">
          <a:xfrm>
            <a:off x="935038" y="1598613"/>
            <a:ext cx="81867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80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一、中国互联网网站安全现状</a:t>
            </a:r>
            <a:endParaRPr lang="zh-CN" altLang="en-US" sz="480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 txBox="1"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E336D80-BF49-4831-8136-333753C0B6E7}" type="slidenum">
              <a:rPr lang="zh-CN" altLang="en-US" sz="900" b="0">
                <a:latin typeface="Arial" charset="0"/>
                <a:ea typeface="宋体" charset="-122"/>
              </a:rPr>
              <a:pPr/>
              <a:t>5</a:t>
            </a:fld>
            <a:endParaRPr lang="en-US" altLang="zh-CN" sz="900" b="0">
              <a:latin typeface="Arial" charset="0"/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6588" y="951411"/>
            <a:ext cx="26690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indent="-914400" algn="l" eaLnBrk="0" hangingPunct="0">
              <a:lnSpc>
                <a:spcPct val="150000"/>
              </a:lnSpc>
              <a:spcBef>
                <a:spcPct val="20000"/>
              </a:spcBef>
              <a:buSzPct val="84000"/>
              <a:buFont typeface="Wingdings" pitchFamily="2" charset="2"/>
              <a:buChar char="n"/>
            </a:pPr>
            <a:r>
              <a:rPr lang="zh-CN" altLang="en-US" sz="3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挂</a:t>
            </a: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马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indent="-914400" algn="l" eaLnBrk="0" hangingPunct="0">
              <a:lnSpc>
                <a:spcPct val="150000"/>
              </a:lnSpc>
              <a:spcBef>
                <a:spcPct val="20000"/>
              </a:spcBef>
              <a:buSzPct val="84000"/>
              <a:buFont typeface="Wingdings" pitchFamily="2" charset="2"/>
              <a:buChar char="n"/>
            </a:pP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篡改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indent="-914400" algn="l" eaLnBrk="0" hangingPunct="0">
              <a:lnSpc>
                <a:spcPct val="150000"/>
              </a:lnSpc>
              <a:spcBef>
                <a:spcPct val="20000"/>
              </a:spcBef>
              <a:buSzPct val="84000"/>
              <a:buFont typeface="Wingdings" pitchFamily="2" charset="2"/>
              <a:buChar char="n"/>
            </a:pPr>
            <a:r>
              <a:rPr lang="zh-CN" altLang="en-US" sz="3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黑</a:t>
            </a: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indent="-914400" algn="l" eaLnBrk="0" hangingPunct="0">
              <a:lnSpc>
                <a:spcPct val="150000"/>
              </a:lnSpc>
              <a:spcBef>
                <a:spcPct val="20000"/>
              </a:spcBef>
              <a:buSzPct val="84000"/>
              <a:buFont typeface="Wingdings" pitchFamily="2" charset="2"/>
              <a:buChar char="n"/>
            </a:pP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后门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indent="-914400" algn="l" eaLnBrk="0" hangingPunct="0">
              <a:lnSpc>
                <a:spcPct val="150000"/>
              </a:lnSpc>
              <a:spcBef>
                <a:spcPct val="20000"/>
              </a:spcBef>
              <a:buSzPct val="84000"/>
              <a:buFont typeface="Wingdings" pitchFamily="2" charset="2"/>
              <a:buChar char="n"/>
            </a:pPr>
            <a:r>
              <a:rPr lang="en-US" altLang="zh-CN" sz="3200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DDoS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indent="-914400" algn="l" eaLnBrk="0" hangingPunct="0">
              <a:lnSpc>
                <a:spcPct val="150000"/>
              </a:lnSpc>
              <a:spcBef>
                <a:spcPct val="20000"/>
              </a:spcBef>
              <a:buSzPct val="84000"/>
              <a:buFont typeface="Wingdings" pitchFamily="2" charset="2"/>
              <a:buChar char="n"/>
            </a:pPr>
            <a:r>
              <a:rPr lang="zh-CN" altLang="en-US" sz="3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钓鱼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u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9552" y="2402592"/>
            <a:ext cx="336502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根本原因：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网站漏洞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926080" y="1314450"/>
            <a:ext cx="4712970" cy="490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897505" y="3964686"/>
            <a:ext cx="4893869" cy="261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95296" y="1299713"/>
            <a:ext cx="1089" cy="88691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15435" y="3139127"/>
            <a:ext cx="0" cy="80010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273050" y="128588"/>
            <a:ext cx="866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网站安全面临的主要威胁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DABBD2E6-98BC-4661-A8DE-6AF078327E07}" type="slidenum">
              <a:rPr lang="zh-CN" altLang="en-US" sz="900" b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en-US" altLang="zh-CN" sz="9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5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2B2F40AA-9794-4624-A78D-972836759D05}" type="slidenum">
              <a:rPr lang="zh-CN" altLang="en-US" sz="900" b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en-US" altLang="zh-CN" sz="9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6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23108925-EE87-40FC-8C70-2AC225B11582}" type="slidenum">
              <a:rPr lang="zh-CN" altLang="en-US" sz="900" b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en-US" altLang="zh-CN" sz="9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7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AF65D193-623B-403A-9818-F6104BED61AF}" type="slidenum">
              <a:rPr lang="zh-CN" altLang="en-US" sz="900" b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en-US" altLang="zh-CN" sz="9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273050" y="128588"/>
            <a:ext cx="866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网站安全面临的主要威胁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网站挂马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393700" y="1176338"/>
            <a:ext cx="84756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zh-CN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用户访问网页时，恶意代码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被执行，并自动</a:t>
            </a:r>
            <a:r>
              <a:rPr lang="zh-CN" altLang="zh-CN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下载执行恶意木马</a:t>
            </a:r>
            <a:endParaRPr lang="zh-CN" altLang="zh-CN" sz="2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>
          <a:xfrm>
            <a:off x="5656263" y="1878013"/>
            <a:ext cx="4249737" cy="2654300"/>
          </a:xfrm>
          <a:prstGeom prst="rect">
            <a:avLst/>
          </a:prstGeom>
        </p:spPr>
        <p:txBody>
          <a:bodyPr/>
          <a:lstStyle/>
          <a:p>
            <a:pPr marL="342900" indent="-342900" algn="l" eaLnBrk="0" hangingPunct="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kumimoji="1"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对网站的危害</a:t>
            </a:r>
            <a:endParaRPr kumimoji="1"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网站被搜索引擎屏蔽，影响流量</a:t>
            </a:r>
            <a:endParaRPr kumimoji="1" lang="en-US" altLang="zh-CN" sz="2000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网站被杀毒软件查杀</a:t>
            </a:r>
            <a:endParaRPr kumimoji="1" lang="en-US" altLang="zh-CN" sz="2000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危害用户账号安全</a:t>
            </a:r>
            <a:endParaRPr kumimoji="1" lang="en-US" altLang="zh-CN" sz="2000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影响企业</a:t>
            </a:r>
            <a:r>
              <a:rPr kumimoji="1" lang="zh-CN" altLang="zh-CN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信誉度</a:t>
            </a:r>
            <a:endParaRPr kumimoji="1" lang="zh-CN" altLang="en-US" sz="2000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713" y="1863725"/>
            <a:ext cx="3665537" cy="231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776663"/>
            <a:ext cx="4448175" cy="244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66A0D76C-9A6D-4AA4-A717-C9E6FA39A42F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95EFB11A-FE3A-4D06-AF09-93DA062AC140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8" name="灯片编号占位符 1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9FDA1B5F-7CCC-4FF0-99BC-23A919A53B1D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9" name="灯片编号占位符 3"/>
          <p:cNvSpPr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A9577C88-AD5D-4D0F-AF53-33F7394BFD84}" type="slidenum">
              <a:rPr lang="zh-CN" altLang="en-US" sz="900" b="0"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0" name="矩形 8"/>
          <p:cNvSpPr>
            <a:spLocks noChangeArrowheads="1"/>
          </p:cNvSpPr>
          <p:nvPr/>
        </p:nvSpPr>
        <p:spPr bwMode="auto">
          <a:xfrm>
            <a:off x="273050" y="128588"/>
            <a:ext cx="5605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网站安全面临的主要威胁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黑链与篡改</a:t>
            </a:r>
            <a:endParaRPr lang="zh-CN" altLang="en-US" sz="2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6391" name="内容占位符 2"/>
          <p:cNvSpPr txBox="1">
            <a:spLocks noChangeArrowheads="1"/>
          </p:cNvSpPr>
          <p:nvPr/>
        </p:nvSpPr>
        <p:spPr bwMode="auto">
          <a:xfrm>
            <a:off x="538163" y="1052513"/>
            <a:ext cx="861853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攻击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者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获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取网站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控制权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后，对网站内容进行篡改，严重影响用户正常浏览网页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>
          <a:xfrm>
            <a:off x="5146675" y="2047875"/>
            <a:ext cx="4584700" cy="2017713"/>
          </a:xfrm>
          <a:prstGeom prst="rect">
            <a:avLst/>
          </a:prstGeom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1"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对网站的</a:t>
            </a:r>
            <a:r>
              <a:rPr kumimoji="1" lang="zh-CN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危害</a:t>
            </a:r>
            <a:endParaRPr kumimoji="1"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0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业务中断而致不必要的经济损失</a:t>
            </a:r>
            <a:endParaRPr kumimoji="1" lang="en-US" altLang="zh-CN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0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影响民众网络安全</a:t>
            </a:r>
            <a:endParaRPr kumimoji="1" lang="en-US" altLang="zh-CN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0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造成客户流失</a:t>
            </a:r>
            <a:endParaRPr kumimoji="1" lang="en-US" altLang="zh-CN" sz="2000" b="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0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企业形象被丑化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175" y="2508250"/>
            <a:ext cx="3490913" cy="2592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650" y="961314"/>
            <a:ext cx="4549634" cy="2505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1" name="灯片编号占位符 4"/>
          <p:cNvSpPr txBox="1">
            <a:spLocks noGrp="1"/>
          </p:cNvSpPr>
          <p:nvPr/>
        </p:nvSpPr>
        <p:spPr bwMode="auto">
          <a:xfrm>
            <a:off x="330200" y="6448425"/>
            <a:ext cx="296863" cy="274638"/>
          </a:xfrm>
          <a:prstGeom prst="ellipse">
            <a:avLst/>
          </a:prstGeom>
          <a:noFill/>
          <a:ln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/>
          <a:p>
            <a:fld id="{EE336D80-BF49-4831-8136-333753C0B6E7}" type="slidenum">
              <a:rPr lang="zh-CN" altLang="en-US" sz="900" b="0">
                <a:latin typeface="Arial" charset="0"/>
                <a:ea typeface="宋体" charset="-122"/>
              </a:rPr>
              <a:pPr/>
              <a:t>8</a:t>
            </a:fld>
            <a:endParaRPr lang="en-US" altLang="zh-CN" sz="900" b="0">
              <a:latin typeface="Arial" charset="0"/>
              <a:ea typeface="宋体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2906" y="996286"/>
            <a:ext cx="4187209" cy="526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篡改</a:t>
            </a:r>
            <a:endParaRPr lang="en-US" altLang="zh-CN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色情与赌博入口</a:t>
            </a:r>
            <a:endParaRPr lang="en-US" altLang="zh-CN" sz="2000" b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en-US" altLang="zh-CN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渠道：暗链</a:t>
            </a:r>
            <a:endParaRPr lang="en-US" altLang="zh-CN" sz="2000" b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黑客</a:t>
            </a:r>
            <a:r>
              <a:rPr lang="zh-CN" altLang="en-US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技术炫耀</a:t>
            </a:r>
            <a:endParaRPr lang="en-US" altLang="zh-CN" sz="2000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反动</a:t>
            </a:r>
            <a:endParaRPr lang="en-US" altLang="zh-CN" sz="2000" b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 algn="l" eaLnBrk="0" hangingPunct="0">
              <a:spcBef>
                <a:spcPct val="20000"/>
              </a:spcBef>
              <a:buSzPct val="70000"/>
              <a:buFont typeface="Arial" pitchFamily="34" charset="0"/>
              <a:buChar char="•"/>
            </a:pPr>
            <a:r>
              <a:rPr lang="zh-CN" altLang="en-US" sz="2000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挂马</a:t>
            </a:r>
            <a:endParaRPr lang="en-US" altLang="zh-CN" sz="2000" b="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lvl="0" indent="-51435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新的利益点</a:t>
            </a:r>
            <a:endParaRPr lang="en-US" altLang="zh-CN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搜索引擎重定向</a:t>
            </a:r>
            <a:endParaRPr lang="en-US" altLang="zh-CN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u"/>
            </a:pPr>
            <a:endParaRPr lang="en-US" altLang="zh-CN" sz="3200" b="0" kern="0" dirty="0" smtClean="0">
              <a:solidFill>
                <a:srgbClr val="000000"/>
              </a:solidFill>
              <a:latin typeface="+mn-lt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u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pic>
        <p:nvPicPr>
          <p:cNvPr id="114690" name="图片 1" descr="image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9540" y="1842451"/>
            <a:ext cx="4732983" cy="4012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73050" y="128588"/>
            <a:ext cx="75061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网站安全面临的主要威胁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黑链与篡改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 cstate="print"/>
          <a:srcRect r="16438"/>
          <a:stretch>
            <a:fillRect/>
          </a:stretch>
        </p:blipFill>
        <p:spPr bwMode="auto">
          <a:xfrm>
            <a:off x="3503390" y="2856932"/>
            <a:ext cx="6143302" cy="3025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heme/theme1.xml><?xml version="1.0" encoding="utf-8"?>
<a:theme xmlns:a="http://schemas.openxmlformats.org/drawingml/2006/main" name="flagstone">
  <a:themeElements>
    <a:clrScheme name="flagstone 3">
      <a:dk1>
        <a:srgbClr val="000000"/>
      </a:dk1>
      <a:lt1>
        <a:srgbClr val="FFFFFF"/>
      </a:lt1>
      <a:dk2>
        <a:srgbClr val="002C7B"/>
      </a:dk2>
      <a:lt2>
        <a:srgbClr val="646464"/>
      </a:lt2>
      <a:accent1>
        <a:srgbClr val="19AB3F"/>
      </a:accent1>
      <a:accent2>
        <a:srgbClr val="98DF25"/>
      </a:accent2>
      <a:accent3>
        <a:srgbClr val="FFFFFF"/>
      </a:accent3>
      <a:accent4>
        <a:srgbClr val="000000"/>
      </a:accent4>
      <a:accent5>
        <a:srgbClr val="ABD2AF"/>
      </a:accent5>
      <a:accent6>
        <a:srgbClr val="89CA20"/>
      </a:accent6>
      <a:hlink>
        <a:srgbClr val="D8F04A"/>
      </a:hlink>
      <a:folHlink>
        <a:srgbClr val="007800"/>
      </a:folHlink>
    </a:clrScheme>
    <a:fontScheme name="flagsto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lagstone 1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0C5B19"/>
        </a:accent1>
        <a:accent2>
          <a:srgbClr val="C2E1C2"/>
        </a:accent2>
        <a:accent3>
          <a:srgbClr val="FFFFFF"/>
        </a:accent3>
        <a:accent4>
          <a:srgbClr val="000000"/>
        </a:accent4>
        <a:accent5>
          <a:srgbClr val="AAB5AB"/>
        </a:accent5>
        <a:accent6>
          <a:srgbClr val="B0CCB0"/>
        </a:accent6>
        <a:hlink>
          <a:srgbClr val="FDCA00"/>
        </a:hlink>
        <a:folHlink>
          <a:srgbClr val="269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agstone 2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agstone 3">
        <a:dk1>
          <a:srgbClr val="000000"/>
        </a:dk1>
        <a:lt1>
          <a:srgbClr val="FFFFFF"/>
        </a:lt1>
        <a:dk2>
          <a:srgbClr val="002C7B"/>
        </a:dk2>
        <a:lt2>
          <a:srgbClr val="646464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flagstone">
  <a:themeElements>
    <a:clrScheme name="4_flagstone 3">
      <a:dk1>
        <a:srgbClr val="000000"/>
      </a:dk1>
      <a:lt1>
        <a:srgbClr val="FFFFFF"/>
      </a:lt1>
      <a:dk2>
        <a:srgbClr val="002C7B"/>
      </a:dk2>
      <a:lt2>
        <a:srgbClr val="646464"/>
      </a:lt2>
      <a:accent1>
        <a:srgbClr val="19AB3F"/>
      </a:accent1>
      <a:accent2>
        <a:srgbClr val="98DF25"/>
      </a:accent2>
      <a:accent3>
        <a:srgbClr val="FFFFFF"/>
      </a:accent3>
      <a:accent4>
        <a:srgbClr val="000000"/>
      </a:accent4>
      <a:accent5>
        <a:srgbClr val="ABD2AF"/>
      </a:accent5>
      <a:accent6>
        <a:srgbClr val="89CA20"/>
      </a:accent6>
      <a:hlink>
        <a:srgbClr val="D8F04A"/>
      </a:hlink>
      <a:folHlink>
        <a:srgbClr val="007800"/>
      </a:folHlink>
    </a:clrScheme>
    <a:fontScheme name="4_flagsto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flagstone 1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0C5B19"/>
        </a:accent1>
        <a:accent2>
          <a:srgbClr val="C2E1C2"/>
        </a:accent2>
        <a:accent3>
          <a:srgbClr val="FFFFFF"/>
        </a:accent3>
        <a:accent4>
          <a:srgbClr val="000000"/>
        </a:accent4>
        <a:accent5>
          <a:srgbClr val="AAB5AB"/>
        </a:accent5>
        <a:accent6>
          <a:srgbClr val="B0CCB0"/>
        </a:accent6>
        <a:hlink>
          <a:srgbClr val="FDCA00"/>
        </a:hlink>
        <a:folHlink>
          <a:srgbClr val="269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flagstone 2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flagstone 3">
        <a:dk1>
          <a:srgbClr val="000000"/>
        </a:dk1>
        <a:lt1>
          <a:srgbClr val="FFFFFF"/>
        </a:lt1>
        <a:dk2>
          <a:srgbClr val="002C7B"/>
        </a:dk2>
        <a:lt2>
          <a:srgbClr val="646464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flagstone">
  <a:themeElements>
    <a:clrScheme name="1_flagstone 3">
      <a:dk1>
        <a:srgbClr val="000000"/>
      </a:dk1>
      <a:lt1>
        <a:srgbClr val="FFFFFF"/>
      </a:lt1>
      <a:dk2>
        <a:srgbClr val="002C7B"/>
      </a:dk2>
      <a:lt2>
        <a:srgbClr val="646464"/>
      </a:lt2>
      <a:accent1>
        <a:srgbClr val="19AB3F"/>
      </a:accent1>
      <a:accent2>
        <a:srgbClr val="98DF25"/>
      </a:accent2>
      <a:accent3>
        <a:srgbClr val="FFFFFF"/>
      </a:accent3>
      <a:accent4>
        <a:srgbClr val="000000"/>
      </a:accent4>
      <a:accent5>
        <a:srgbClr val="ABD2AF"/>
      </a:accent5>
      <a:accent6>
        <a:srgbClr val="89CA20"/>
      </a:accent6>
      <a:hlink>
        <a:srgbClr val="D8F04A"/>
      </a:hlink>
      <a:folHlink>
        <a:srgbClr val="007800"/>
      </a:folHlink>
    </a:clrScheme>
    <a:fontScheme name="9_flagston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flagstone 1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0C5B19"/>
        </a:accent1>
        <a:accent2>
          <a:srgbClr val="C2E1C2"/>
        </a:accent2>
        <a:accent3>
          <a:srgbClr val="FFFFFF"/>
        </a:accent3>
        <a:accent4>
          <a:srgbClr val="000000"/>
        </a:accent4>
        <a:accent5>
          <a:srgbClr val="AAB5AB"/>
        </a:accent5>
        <a:accent6>
          <a:srgbClr val="B0CCB0"/>
        </a:accent6>
        <a:hlink>
          <a:srgbClr val="FDCA00"/>
        </a:hlink>
        <a:folHlink>
          <a:srgbClr val="269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lagstone 2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lagstone 3">
        <a:dk1>
          <a:srgbClr val="000000"/>
        </a:dk1>
        <a:lt1>
          <a:srgbClr val="FFFFFF"/>
        </a:lt1>
        <a:dk2>
          <a:srgbClr val="002C7B"/>
        </a:dk2>
        <a:lt2>
          <a:srgbClr val="646464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flagstone">
  <a:themeElements>
    <a:clrScheme name="12_flagstone 3">
      <a:dk1>
        <a:srgbClr val="000000"/>
      </a:dk1>
      <a:lt1>
        <a:srgbClr val="FFFFFF"/>
      </a:lt1>
      <a:dk2>
        <a:srgbClr val="002C7B"/>
      </a:dk2>
      <a:lt2>
        <a:srgbClr val="646464"/>
      </a:lt2>
      <a:accent1>
        <a:srgbClr val="19AB3F"/>
      </a:accent1>
      <a:accent2>
        <a:srgbClr val="98DF25"/>
      </a:accent2>
      <a:accent3>
        <a:srgbClr val="FFFFFF"/>
      </a:accent3>
      <a:accent4>
        <a:srgbClr val="000000"/>
      </a:accent4>
      <a:accent5>
        <a:srgbClr val="ABD2AF"/>
      </a:accent5>
      <a:accent6>
        <a:srgbClr val="89CA20"/>
      </a:accent6>
      <a:hlink>
        <a:srgbClr val="D8F04A"/>
      </a:hlink>
      <a:folHlink>
        <a:srgbClr val="007800"/>
      </a:folHlink>
    </a:clrScheme>
    <a:fontScheme name="12_flagsto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flagstone 1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0C5B19"/>
        </a:accent1>
        <a:accent2>
          <a:srgbClr val="C2E1C2"/>
        </a:accent2>
        <a:accent3>
          <a:srgbClr val="FFFFFF"/>
        </a:accent3>
        <a:accent4>
          <a:srgbClr val="000000"/>
        </a:accent4>
        <a:accent5>
          <a:srgbClr val="AAB5AB"/>
        </a:accent5>
        <a:accent6>
          <a:srgbClr val="B0CCB0"/>
        </a:accent6>
        <a:hlink>
          <a:srgbClr val="FDCA00"/>
        </a:hlink>
        <a:folHlink>
          <a:srgbClr val="269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flagstone 2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flagstone 3">
        <a:dk1>
          <a:srgbClr val="000000"/>
        </a:dk1>
        <a:lt1>
          <a:srgbClr val="FFFFFF"/>
        </a:lt1>
        <a:dk2>
          <a:srgbClr val="002C7B"/>
        </a:dk2>
        <a:lt2>
          <a:srgbClr val="646464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3_flagstone">
  <a:themeElements>
    <a:clrScheme name="7_flagstone 3">
      <a:dk1>
        <a:srgbClr val="000000"/>
      </a:dk1>
      <a:lt1>
        <a:srgbClr val="FFFFFF"/>
      </a:lt1>
      <a:dk2>
        <a:srgbClr val="002C7B"/>
      </a:dk2>
      <a:lt2>
        <a:srgbClr val="646464"/>
      </a:lt2>
      <a:accent1>
        <a:srgbClr val="19AB3F"/>
      </a:accent1>
      <a:accent2>
        <a:srgbClr val="98DF25"/>
      </a:accent2>
      <a:accent3>
        <a:srgbClr val="FFFFFF"/>
      </a:accent3>
      <a:accent4>
        <a:srgbClr val="000000"/>
      </a:accent4>
      <a:accent5>
        <a:srgbClr val="ABD2AF"/>
      </a:accent5>
      <a:accent6>
        <a:srgbClr val="89CA20"/>
      </a:accent6>
      <a:hlink>
        <a:srgbClr val="D8F04A"/>
      </a:hlink>
      <a:folHlink>
        <a:srgbClr val="007800"/>
      </a:folHlink>
    </a:clrScheme>
    <a:fontScheme name="13_flagston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flagstone 1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0C5B19"/>
        </a:accent1>
        <a:accent2>
          <a:srgbClr val="C2E1C2"/>
        </a:accent2>
        <a:accent3>
          <a:srgbClr val="FFFFFF"/>
        </a:accent3>
        <a:accent4>
          <a:srgbClr val="000000"/>
        </a:accent4>
        <a:accent5>
          <a:srgbClr val="AAB5AB"/>
        </a:accent5>
        <a:accent6>
          <a:srgbClr val="B0CCB0"/>
        </a:accent6>
        <a:hlink>
          <a:srgbClr val="FDCA00"/>
        </a:hlink>
        <a:folHlink>
          <a:srgbClr val="269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flagstone 2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flagstone 3">
        <a:dk1>
          <a:srgbClr val="000000"/>
        </a:dk1>
        <a:lt1>
          <a:srgbClr val="FFFFFF"/>
        </a:lt1>
        <a:dk2>
          <a:srgbClr val="002C7B"/>
        </a:dk2>
        <a:lt2>
          <a:srgbClr val="646464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5_flagstone">
  <a:themeElements>
    <a:clrScheme name="15_flagstone 3">
      <a:dk1>
        <a:srgbClr val="000000"/>
      </a:dk1>
      <a:lt1>
        <a:srgbClr val="FFFFFF"/>
      </a:lt1>
      <a:dk2>
        <a:srgbClr val="002C7B"/>
      </a:dk2>
      <a:lt2>
        <a:srgbClr val="646464"/>
      </a:lt2>
      <a:accent1>
        <a:srgbClr val="19AB3F"/>
      </a:accent1>
      <a:accent2>
        <a:srgbClr val="98DF25"/>
      </a:accent2>
      <a:accent3>
        <a:srgbClr val="FFFFFF"/>
      </a:accent3>
      <a:accent4>
        <a:srgbClr val="000000"/>
      </a:accent4>
      <a:accent5>
        <a:srgbClr val="ABD2AF"/>
      </a:accent5>
      <a:accent6>
        <a:srgbClr val="89CA20"/>
      </a:accent6>
      <a:hlink>
        <a:srgbClr val="D8F04A"/>
      </a:hlink>
      <a:folHlink>
        <a:srgbClr val="007800"/>
      </a:folHlink>
    </a:clrScheme>
    <a:fontScheme name="15_flagsto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flagstone 1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0C5B19"/>
        </a:accent1>
        <a:accent2>
          <a:srgbClr val="C2E1C2"/>
        </a:accent2>
        <a:accent3>
          <a:srgbClr val="FFFFFF"/>
        </a:accent3>
        <a:accent4>
          <a:srgbClr val="000000"/>
        </a:accent4>
        <a:accent5>
          <a:srgbClr val="AAB5AB"/>
        </a:accent5>
        <a:accent6>
          <a:srgbClr val="B0CCB0"/>
        </a:accent6>
        <a:hlink>
          <a:srgbClr val="FDCA00"/>
        </a:hlink>
        <a:folHlink>
          <a:srgbClr val="269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flagstone 2">
        <a:dk1>
          <a:srgbClr val="000000"/>
        </a:dk1>
        <a:lt1>
          <a:srgbClr val="FFFFFF"/>
        </a:lt1>
        <a:dk2>
          <a:srgbClr val="002C7B"/>
        </a:dk2>
        <a:lt2>
          <a:srgbClr val="EEECE1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flagstone 3">
        <a:dk1>
          <a:srgbClr val="000000"/>
        </a:dk1>
        <a:lt1>
          <a:srgbClr val="FFFFFF"/>
        </a:lt1>
        <a:dk2>
          <a:srgbClr val="002C7B"/>
        </a:dk2>
        <a:lt2>
          <a:srgbClr val="646464"/>
        </a:lt2>
        <a:accent1>
          <a:srgbClr val="19AB3F"/>
        </a:accent1>
        <a:accent2>
          <a:srgbClr val="98DF25"/>
        </a:accent2>
        <a:accent3>
          <a:srgbClr val="FFFFFF"/>
        </a:accent3>
        <a:accent4>
          <a:srgbClr val="000000"/>
        </a:accent4>
        <a:accent5>
          <a:srgbClr val="ABD2AF"/>
        </a:accent5>
        <a:accent6>
          <a:srgbClr val="89CA20"/>
        </a:accent6>
        <a:hlink>
          <a:srgbClr val="D8F04A"/>
        </a:hlink>
        <a:folHlink>
          <a:srgbClr val="007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flagstone</Template>
  <TotalTime>24403</TotalTime>
  <Words>1612</Words>
  <Application>Microsoft Office PowerPoint</Application>
  <PresentationFormat>A4 纸张(210x297 毫米)</PresentationFormat>
  <Paragraphs>284</Paragraphs>
  <Slides>30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flagstone</vt:lpstr>
      <vt:lpstr>4_flagstone</vt:lpstr>
      <vt:lpstr>9_flagstone</vt:lpstr>
      <vt:lpstr>12_flagstone</vt:lpstr>
      <vt:lpstr>13_flagstone</vt:lpstr>
      <vt:lpstr>15_flagstone</vt:lpstr>
      <vt:lpstr>幻灯片 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360网站安全检测 - 服务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 Fort Re High Layer</dc:title>
  <dc:creator>tboss</dc:creator>
  <cp:lastModifiedBy>zhaowu</cp:lastModifiedBy>
  <cp:revision>1675</cp:revision>
  <cp:lastPrinted>2011-04-22T10:27:28Z</cp:lastPrinted>
  <dcterms:created xsi:type="dcterms:W3CDTF">2006-02-14T15:46:56Z</dcterms:created>
  <dcterms:modified xsi:type="dcterms:W3CDTF">2011-10-14T10:23:16Z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3.08 (20071005)</vt:lpwstr>
  </property>
  <property fmtid="{D5CDD505-2E9C-101B-9397-08002B2CF9AE}" pid="4" name="Design">
    <vt:lpwstr>M&amp;B_Pres.pot</vt:lpwstr>
  </property>
  <property fmtid="{D5CDD505-2E9C-101B-9397-08002B2CF9AE}" pid="5" name="TOCOpt">
    <vt:lpwstr>0</vt:lpwstr>
  </property>
  <property fmtid="{D5CDD505-2E9C-101B-9397-08002B2CF9AE}" pid="6" name="PNSOpt">
    <vt:lpwstr>0</vt:lpwstr>
  </property>
</Properties>
</file>