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20.xml" ContentType="application/vnd.openxmlformats-officedocument.presentationml.tags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80" r:id="rId2"/>
  </p:sldMasterIdLst>
  <p:notesMasterIdLst>
    <p:notesMasterId r:id="rId37"/>
  </p:notesMasterIdLst>
  <p:handoutMasterIdLst>
    <p:handoutMasterId r:id="rId38"/>
  </p:handoutMasterIdLst>
  <p:sldIdLst>
    <p:sldId id="874" r:id="rId3"/>
    <p:sldId id="1207" r:id="rId4"/>
    <p:sldId id="1185" r:id="rId5"/>
    <p:sldId id="1177" r:id="rId6"/>
    <p:sldId id="1187" r:id="rId7"/>
    <p:sldId id="1188" r:id="rId8"/>
    <p:sldId id="1189" r:id="rId9"/>
    <p:sldId id="1186" r:id="rId10"/>
    <p:sldId id="1031" r:id="rId11"/>
    <p:sldId id="1180" r:id="rId12"/>
    <p:sldId id="1181" r:id="rId13"/>
    <p:sldId id="1182" r:id="rId14"/>
    <p:sldId id="1200" r:id="rId15"/>
    <p:sldId id="1184" r:id="rId16"/>
    <p:sldId id="1191" r:id="rId17"/>
    <p:sldId id="1089" r:id="rId18"/>
    <p:sldId id="1193" r:id="rId19"/>
    <p:sldId id="1196" r:id="rId20"/>
    <p:sldId id="1197" r:id="rId21"/>
    <p:sldId id="1198" r:id="rId22"/>
    <p:sldId id="1199" r:id="rId23"/>
    <p:sldId id="1192" r:id="rId24"/>
    <p:sldId id="1169" r:id="rId25"/>
    <p:sldId id="1171" r:id="rId26"/>
    <p:sldId id="1172" r:id="rId27"/>
    <p:sldId id="1173" r:id="rId28"/>
    <p:sldId id="1175" r:id="rId29"/>
    <p:sldId id="1176" r:id="rId30"/>
    <p:sldId id="1203" r:id="rId31"/>
    <p:sldId id="1201" r:id="rId32"/>
    <p:sldId id="1204" r:id="rId33"/>
    <p:sldId id="1206" r:id="rId34"/>
    <p:sldId id="1205" r:id="rId35"/>
    <p:sldId id="906" r:id="rId36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LF_Kai"/>
        <a:cs typeface="LF_Kai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LF_Kai"/>
        <a:cs typeface="LF_Kai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LF_Kai"/>
        <a:cs typeface="LF_Kai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LF_Kai"/>
        <a:cs typeface="LF_Kai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LF_Kai"/>
        <a:cs typeface="LF_Kai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charset="0"/>
        <a:ea typeface="LF_Kai"/>
        <a:cs typeface="LF_Kai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charset="0"/>
        <a:ea typeface="LF_Kai"/>
        <a:cs typeface="LF_Kai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charset="0"/>
        <a:ea typeface="LF_Kai"/>
        <a:cs typeface="LF_Kai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charset="0"/>
        <a:ea typeface="LF_Kai"/>
        <a:cs typeface="LF_Ka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59"/>
    <a:srgbClr val="2227FA"/>
    <a:srgbClr val="3366FF"/>
    <a:srgbClr val="009BD2"/>
    <a:srgbClr val="CCECFF"/>
    <a:srgbClr val="FFCCCC"/>
    <a:srgbClr val="FFFFCC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4" autoAdjust="0"/>
    <p:restoredTop sz="87959" autoAdjust="0"/>
  </p:normalViewPr>
  <p:slideViewPr>
    <p:cSldViewPr>
      <p:cViewPr varScale="1">
        <p:scale>
          <a:sx n="63" d="100"/>
          <a:sy n="63" d="100"/>
        </p:scale>
        <p:origin x="-2148" y="-108"/>
      </p:cViewPr>
      <p:guideLst>
        <p:guide orient="horz" pos="3521"/>
        <p:guide pos="2608"/>
        <p:guide pos="4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ACE36-77F6-49D9-B218-0CA8AE53F0B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BC7E84-E1FA-460A-9942-CA203CBC8AC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8D554DC-30E3-4D03-A4AA-D63444774670}" type="parTrans" cxnId="{57BCD58A-6EB2-46F2-87AF-3C634E769E3C}">
      <dgm:prSet/>
      <dgm:spPr/>
      <dgm:t>
        <a:bodyPr/>
        <a:lstStyle/>
        <a:p>
          <a:endParaRPr lang="zh-CN" altLang="en-US"/>
        </a:p>
      </dgm:t>
    </dgm:pt>
    <dgm:pt modelId="{1CA39FEB-A44B-431E-90D5-C975B695E732}" type="sibTrans" cxnId="{57BCD58A-6EB2-46F2-87AF-3C634E769E3C}">
      <dgm:prSet/>
      <dgm:spPr/>
      <dgm:t>
        <a:bodyPr/>
        <a:lstStyle/>
        <a:p>
          <a:endParaRPr lang="zh-CN" altLang="en-US"/>
        </a:p>
      </dgm:t>
    </dgm:pt>
    <dgm:pt modelId="{AB8958C7-C6E5-417F-A70B-40981CB6EA0B}">
      <dgm:prSet phldrT="[文本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系统迁移快速</a:t>
          </a:r>
        </a:p>
      </dgm:t>
    </dgm:pt>
    <dgm:pt modelId="{3C875B0F-45A1-492F-B857-456BBC618AF0}" type="parTrans" cxnId="{07E1A021-213C-462B-84E2-BC8B7D3ED7D4}">
      <dgm:prSet/>
      <dgm:spPr/>
      <dgm:t>
        <a:bodyPr/>
        <a:lstStyle/>
        <a:p>
          <a:endParaRPr lang="zh-CN" altLang="en-US"/>
        </a:p>
      </dgm:t>
    </dgm:pt>
    <dgm:pt modelId="{323EA5AA-B506-4591-941B-F953FB717F89}" type="sibTrans" cxnId="{07E1A021-213C-462B-84E2-BC8B7D3ED7D4}">
      <dgm:prSet/>
      <dgm:spPr/>
      <dgm:t>
        <a:bodyPr/>
        <a:lstStyle/>
        <a:p>
          <a:endParaRPr lang="zh-CN" altLang="en-US"/>
        </a:p>
      </dgm:t>
    </dgm:pt>
    <dgm:pt modelId="{B8370173-DDD3-4BA1-9DB5-EF29F570BB8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成本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83A691A-1DE0-4DA2-9141-116657CF3C27}" type="parTrans" cxnId="{AA1C502B-8860-49E3-869E-E2D5D45B2B43}">
      <dgm:prSet/>
      <dgm:spPr/>
      <dgm:t>
        <a:bodyPr/>
        <a:lstStyle/>
        <a:p>
          <a:endParaRPr lang="zh-CN" altLang="en-US"/>
        </a:p>
      </dgm:t>
    </dgm:pt>
    <dgm:pt modelId="{6788DDB1-C0CF-4495-A8E6-36260042F3A1}" type="sibTrans" cxnId="{AA1C502B-8860-49E3-869E-E2D5D45B2B43}">
      <dgm:prSet/>
      <dgm:spPr/>
      <dgm:t>
        <a:bodyPr/>
        <a:lstStyle/>
        <a:p>
          <a:endParaRPr lang="zh-CN" altLang="en-US"/>
        </a:p>
      </dgm:t>
    </dgm:pt>
    <dgm:pt modelId="{0D43C80A-EC70-4899-B73A-4303BD84C1AC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有效提高机器使用率，降低成本</a:t>
          </a:r>
          <a:endParaRPr lang="zh-CN" altLang="en-US" sz="1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8E059E7-D03F-48E3-945C-1EE6B60D138F}" type="parTrans" cxnId="{8C8F3B83-0F95-42DB-9E4C-E48F21543C13}">
      <dgm:prSet/>
      <dgm:spPr/>
      <dgm:t>
        <a:bodyPr/>
        <a:lstStyle/>
        <a:p>
          <a:endParaRPr lang="zh-CN" altLang="en-US"/>
        </a:p>
      </dgm:t>
    </dgm:pt>
    <dgm:pt modelId="{01589A7D-472A-43CC-8024-2A9943D19FF7}" type="sibTrans" cxnId="{8C8F3B83-0F95-42DB-9E4C-E48F21543C13}">
      <dgm:prSet/>
      <dgm:spPr/>
      <dgm:t>
        <a:bodyPr/>
        <a:lstStyle/>
        <a:p>
          <a:endParaRPr lang="zh-CN" altLang="en-US"/>
        </a:p>
      </dgm:t>
    </dgm:pt>
    <dgm:pt modelId="{BA960E92-0D89-4A21-9229-FFC59B7E093A}">
      <dgm:prSet phldrT="[文本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统一性好，配置管理复杂</a:t>
          </a:r>
        </a:p>
      </dgm:t>
    </dgm:pt>
    <dgm:pt modelId="{561B8D75-2684-4A52-9291-2DE1D3D9B9CB}" type="parTrans" cxnId="{8E87BE0C-811A-4FD0-83BF-C4522F66B4F6}">
      <dgm:prSet/>
      <dgm:spPr/>
      <dgm:t>
        <a:bodyPr/>
        <a:lstStyle/>
        <a:p>
          <a:endParaRPr lang="zh-CN" altLang="en-US"/>
        </a:p>
      </dgm:t>
    </dgm:pt>
    <dgm:pt modelId="{843108E2-DD0B-462E-90CD-2409D8D2F611}" type="sibTrans" cxnId="{8E87BE0C-811A-4FD0-83BF-C4522F66B4F6}">
      <dgm:prSet/>
      <dgm:spPr/>
      <dgm:t>
        <a:bodyPr/>
        <a:lstStyle/>
        <a:p>
          <a:endParaRPr lang="zh-CN" altLang="en-US"/>
        </a:p>
      </dgm:t>
    </dgm:pt>
    <dgm:pt modelId="{F69034E4-52CC-4A61-9A5F-F4B710ADDA4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降低边际成本：电力、机柜空间</a:t>
          </a:r>
          <a:endParaRPr lang="zh-CN" altLang="en-US" sz="1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C4AB91-2383-47FE-BB32-9B2B710D3829}" type="parTrans" cxnId="{9469844E-860E-4A19-B4AA-D9B6875400E3}">
      <dgm:prSet/>
      <dgm:spPr/>
      <dgm:t>
        <a:bodyPr/>
        <a:lstStyle/>
        <a:p>
          <a:endParaRPr lang="zh-CN" altLang="en-US"/>
        </a:p>
      </dgm:t>
    </dgm:pt>
    <dgm:pt modelId="{1F353D1E-4A2C-4F48-881E-D21AA0BFB3E0}" type="sibTrans" cxnId="{9469844E-860E-4A19-B4AA-D9B6875400E3}">
      <dgm:prSet/>
      <dgm:spPr/>
      <dgm:t>
        <a:bodyPr/>
        <a:lstStyle/>
        <a:p>
          <a:endParaRPr lang="zh-CN" altLang="en-US"/>
        </a:p>
      </dgm:t>
    </dgm:pt>
    <dgm:pt modelId="{95ED78E7-21DC-464C-A56E-FB0B2A6423CC}">
      <dgm:prSet phldrT="[文本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部署快速，一键完成</a:t>
          </a:r>
        </a:p>
      </dgm:t>
    </dgm:pt>
    <dgm:pt modelId="{5CEB2BDE-87DE-4681-AEC8-D561BD2B2498}" type="parTrans" cxnId="{1CDC611F-BB16-4F11-BC6E-45AD13EEA576}">
      <dgm:prSet/>
      <dgm:spPr/>
      <dgm:t>
        <a:bodyPr/>
        <a:lstStyle/>
        <a:p>
          <a:endParaRPr lang="zh-CN" altLang="en-US"/>
        </a:p>
      </dgm:t>
    </dgm:pt>
    <dgm:pt modelId="{298F2F57-92A0-4A48-950F-38DCB5BC9A4A}" type="sibTrans" cxnId="{1CDC611F-BB16-4F11-BC6E-45AD13EEA576}">
      <dgm:prSet/>
      <dgm:spPr/>
      <dgm:t>
        <a:bodyPr/>
        <a:lstStyle/>
        <a:p>
          <a:endParaRPr lang="zh-CN" altLang="en-US"/>
        </a:p>
      </dgm:t>
    </dgm:pt>
    <dgm:pt modelId="{424B5EAF-7852-4AFE-AFF4-9EA394129D80}" type="pres">
      <dgm:prSet presAssocID="{6A5ACE36-77F6-49D9-B218-0CA8AE53F0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4CFC78-97C6-4A58-BA1B-F36E68ADFD6B}" type="pres">
      <dgm:prSet presAssocID="{36BC7E84-E1FA-460A-9942-CA203CBC8AC3}" presName="linNode" presStyleCnt="0"/>
      <dgm:spPr/>
    </dgm:pt>
    <dgm:pt modelId="{9DF35986-A3CE-4EF7-A3CC-FEE10FB9409B}" type="pres">
      <dgm:prSet presAssocID="{36BC7E84-E1FA-460A-9942-CA203CBC8AC3}" presName="parentText" presStyleLbl="node1" presStyleIdx="0" presStyleCnt="2" custLinFactY="500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FE682-1605-432D-9115-94761FE4228E}" type="pres">
      <dgm:prSet presAssocID="{36BC7E84-E1FA-460A-9942-CA203CBC8AC3}" presName="descendantText" presStyleLbl="alignAccFollowNode1" presStyleIdx="0" presStyleCnt="2" custScaleY="108362" custLinFactY="31818" custLinFactNeighborX="-48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FE530-A236-4AAC-98E4-E8C7915FD2C2}" type="pres">
      <dgm:prSet presAssocID="{1CA39FEB-A44B-431E-90D5-C975B695E732}" presName="sp" presStyleCnt="0"/>
      <dgm:spPr/>
    </dgm:pt>
    <dgm:pt modelId="{8BD04DB6-46E1-431A-AA6C-8808B6E958A0}" type="pres">
      <dgm:prSet presAssocID="{B8370173-DDD3-4BA1-9DB5-EF29F570BB8B}" presName="linNode" presStyleCnt="0"/>
      <dgm:spPr/>
    </dgm:pt>
    <dgm:pt modelId="{78D1750A-EB9B-4061-993E-C8B12B11CA15}" type="pres">
      <dgm:prSet presAssocID="{B8370173-DDD3-4BA1-9DB5-EF29F570BB8B}" presName="parentText" presStyleLbl="node1" presStyleIdx="1" presStyleCnt="2" custLinFactY="-25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C3FBD7-F35B-4993-9BD6-E3AE55DE5265}" type="pres">
      <dgm:prSet presAssocID="{B8370173-DDD3-4BA1-9DB5-EF29F570BB8B}" presName="descendantText" presStyleLbl="alignAccFollowNode1" presStyleIdx="1" presStyleCnt="2" custLinFactY="-31641" custLinFactNeighborX="-48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C9E30F-9587-439B-9CC6-B5BC72EE54B8}" type="presOf" srcId="{0D43C80A-EC70-4899-B73A-4303BD84C1AC}" destId="{ABC3FBD7-F35B-4993-9BD6-E3AE55DE5265}" srcOrd="0" destOrd="0" presId="urn:microsoft.com/office/officeart/2005/8/layout/vList5"/>
    <dgm:cxn modelId="{7EAE5BA7-AA33-408B-99B2-AFA53C954651}" type="presOf" srcId="{95ED78E7-21DC-464C-A56E-FB0B2A6423CC}" destId="{495FE682-1605-432D-9115-94761FE4228E}" srcOrd="0" destOrd="0" presId="urn:microsoft.com/office/officeart/2005/8/layout/vList5"/>
    <dgm:cxn modelId="{4A1A6CA2-057F-4CF8-AF84-A2F73CA3899E}" type="presOf" srcId="{BA960E92-0D89-4A21-9229-FFC59B7E093A}" destId="{495FE682-1605-432D-9115-94761FE4228E}" srcOrd="0" destOrd="2" presId="urn:microsoft.com/office/officeart/2005/8/layout/vList5"/>
    <dgm:cxn modelId="{349437A5-45E6-4DE7-9294-9703B223CD49}" type="presOf" srcId="{36BC7E84-E1FA-460A-9942-CA203CBC8AC3}" destId="{9DF35986-A3CE-4EF7-A3CC-FEE10FB9409B}" srcOrd="0" destOrd="0" presId="urn:microsoft.com/office/officeart/2005/8/layout/vList5"/>
    <dgm:cxn modelId="{9469844E-860E-4A19-B4AA-D9B6875400E3}" srcId="{B8370173-DDD3-4BA1-9DB5-EF29F570BB8B}" destId="{F69034E4-52CC-4A61-9A5F-F4B710ADDA45}" srcOrd="1" destOrd="0" parTransId="{7EC4AB91-2383-47FE-BB32-9B2B710D3829}" sibTransId="{1F353D1E-4A2C-4F48-881E-D21AA0BFB3E0}"/>
    <dgm:cxn modelId="{57BCD58A-6EB2-46F2-87AF-3C634E769E3C}" srcId="{6A5ACE36-77F6-49D9-B218-0CA8AE53F0BF}" destId="{36BC7E84-E1FA-460A-9942-CA203CBC8AC3}" srcOrd="0" destOrd="0" parTransId="{F8D554DC-30E3-4D03-A4AA-D63444774670}" sibTransId="{1CA39FEB-A44B-431E-90D5-C975B695E732}"/>
    <dgm:cxn modelId="{07E1A021-213C-462B-84E2-BC8B7D3ED7D4}" srcId="{36BC7E84-E1FA-460A-9942-CA203CBC8AC3}" destId="{AB8958C7-C6E5-417F-A70B-40981CB6EA0B}" srcOrd="1" destOrd="0" parTransId="{3C875B0F-45A1-492F-B857-456BBC618AF0}" sibTransId="{323EA5AA-B506-4591-941B-F953FB717F89}"/>
    <dgm:cxn modelId="{321FEC73-D959-46AF-AE64-F389B148F0C0}" type="presOf" srcId="{6A5ACE36-77F6-49D9-B218-0CA8AE53F0BF}" destId="{424B5EAF-7852-4AFE-AFF4-9EA394129D80}" srcOrd="0" destOrd="0" presId="urn:microsoft.com/office/officeart/2005/8/layout/vList5"/>
    <dgm:cxn modelId="{8C8F3B83-0F95-42DB-9E4C-E48F21543C13}" srcId="{B8370173-DDD3-4BA1-9DB5-EF29F570BB8B}" destId="{0D43C80A-EC70-4899-B73A-4303BD84C1AC}" srcOrd="0" destOrd="0" parTransId="{C8E059E7-D03F-48E3-945C-1EE6B60D138F}" sibTransId="{01589A7D-472A-43CC-8024-2A9943D19FF7}"/>
    <dgm:cxn modelId="{C9B0DC49-7FFE-46E8-93EB-3FF48B413C27}" type="presOf" srcId="{F69034E4-52CC-4A61-9A5F-F4B710ADDA45}" destId="{ABC3FBD7-F35B-4993-9BD6-E3AE55DE5265}" srcOrd="0" destOrd="1" presId="urn:microsoft.com/office/officeart/2005/8/layout/vList5"/>
    <dgm:cxn modelId="{667CE388-5846-4D12-B0C9-7BDBD26035F0}" type="presOf" srcId="{AB8958C7-C6E5-417F-A70B-40981CB6EA0B}" destId="{495FE682-1605-432D-9115-94761FE4228E}" srcOrd="0" destOrd="1" presId="urn:microsoft.com/office/officeart/2005/8/layout/vList5"/>
    <dgm:cxn modelId="{AA1C502B-8860-49E3-869E-E2D5D45B2B43}" srcId="{6A5ACE36-77F6-49D9-B218-0CA8AE53F0BF}" destId="{B8370173-DDD3-4BA1-9DB5-EF29F570BB8B}" srcOrd="1" destOrd="0" parTransId="{283A691A-1DE0-4DA2-9141-116657CF3C27}" sibTransId="{6788DDB1-C0CF-4495-A8E6-36260042F3A1}"/>
    <dgm:cxn modelId="{8E87BE0C-811A-4FD0-83BF-C4522F66B4F6}" srcId="{36BC7E84-E1FA-460A-9942-CA203CBC8AC3}" destId="{BA960E92-0D89-4A21-9229-FFC59B7E093A}" srcOrd="2" destOrd="0" parTransId="{561B8D75-2684-4A52-9291-2DE1D3D9B9CB}" sibTransId="{843108E2-DD0B-462E-90CD-2409D8D2F611}"/>
    <dgm:cxn modelId="{1CDC611F-BB16-4F11-BC6E-45AD13EEA576}" srcId="{36BC7E84-E1FA-460A-9942-CA203CBC8AC3}" destId="{95ED78E7-21DC-464C-A56E-FB0B2A6423CC}" srcOrd="0" destOrd="0" parTransId="{5CEB2BDE-87DE-4681-AEC8-D561BD2B2498}" sibTransId="{298F2F57-92A0-4A48-950F-38DCB5BC9A4A}"/>
    <dgm:cxn modelId="{55E52722-7CBD-4662-B351-CC680CF014D0}" type="presOf" srcId="{B8370173-DDD3-4BA1-9DB5-EF29F570BB8B}" destId="{78D1750A-EB9B-4061-993E-C8B12B11CA15}" srcOrd="0" destOrd="0" presId="urn:microsoft.com/office/officeart/2005/8/layout/vList5"/>
    <dgm:cxn modelId="{592F2CF8-1F6C-4ABD-A15F-032B56CAB657}" type="presParOf" srcId="{424B5EAF-7852-4AFE-AFF4-9EA394129D80}" destId="{FB4CFC78-97C6-4A58-BA1B-F36E68ADFD6B}" srcOrd="0" destOrd="0" presId="urn:microsoft.com/office/officeart/2005/8/layout/vList5"/>
    <dgm:cxn modelId="{EABD4905-C559-4A3B-8CEA-983DED64220D}" type="presParOf" srcId="{FB4CFC78-97C6-4A58-BA1B-F36E68ADFD6B}" destId="{9DF35986-A3CE-4EF7-A3CC-FEE10FB9409B}" srcOrd="0" destOrd="0" presId="urn:microsoft.com/office/officeart/2005/8/layout/vList5"/>
    <dgm:cxn modelId="{5DE3E34E-D3B1-472C-806B-5294344BCFFF}" type="presParOf" srcId="{FB4CFC78-97C6-4A58-BA1B-F36E68ADFD6B}" destId="{495FE682-1605-432D-9115-94761FE4228E}" srcOrd="1" destOrd="0" presId="urn:microsoft.com/office/officeart/2005/8/layout/vList5"/>
    <dgm:cxn modelId="{BBA25523-883A-4C64-B8EA-615ACDB2B509}" type="presParOf" srcId="{424B5EAF-7852-4AFE-AFF4-9EA394129D80}" destId="{658FE530-A236-4AAC-98E4-E8C7915FD2C2}" srcOrd="1" destOrd="0" presId="urn:microsoft.com/office/officeart/2005/8/layout/vList5"/>
    <dgm:cxn modelId="{5776E6F6-9116-4B93-AA42-65F2723E1232}" type="presParOf" srcId="{424B5EAF-7852-4AFE-AFF4-9EA394129D80}" destId="{8BD04DB6-46E1-431A-AA6C-8808B6E958A0}" srcOrd="2" destOrd="0" presId="urn:microsoft.com/office/officeart/2005/8/layout/vList5"/>
    <dgm:cxn modelId="{36FC8FA9-0124-4E62-B4C8-2EE9E247E093}" type="presParOf" srcId="{8BD04DB6-46E1-431A-AA6C-8808B6E958A0}" destId="{78D1750A-EB9B-4061-993E-C8B12B11CA15}" srcOrd="0" destOrd="0" presId="urn:microsoft.com/office/officeart/2005/8/layout/vList5"/>
    <dgm:cxn modelId="{8DF7F100-7508-4F92-864A-DA4E5209914F}" type="presParOf" srcId="{8BD04DB6-46E1-431A-AA6C-8808B6E958A0}" destId="{ABC3FBD7-F35B-4993-9BD6-E3AE55DE5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7CB45-1037-4B66-A61C-93ADC18C0B4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4E3EC4-508F-48FD-94D0-77653FE938ED}">
      <dgm:prSet phldrT="[文本]"/>
      <dgm:spPr/>
      <dgm:t>
        <a:bodyPr/>
        <a:lstStyle/>
        <a:p>
          <a:r>
            <a:rPr lang="zh-CN" altLang="en-US" dirty="0" smtClean="0"/>
            <a:t>安全</a:t>
          </a:r>
          <a:endParaRPr lang="zh-CN" altLang="en-US" dirty="0"/>
        </a:p>
      </dgm:t>
    </dgm:pt>
    <dgm:pt modelId="{9695790E-2E81-494B-B38B-5BEFC386A8C6}" type="parTrans" cxnId="{FD13329C-9E88-492E-8C71-018FEFF85403}">
      <dgm:prSet/>
      <dgm:spPr/>
      <dgm:t>
        <a:bodyPr/>
        <a:lstStyle/>
        <a:p>
          <a:endParaRPr lang="zh-CN" altLang="en-US"/>
        </a:p>
      </dgm:t>
    </dgm:pt>
    <dgm:pt modelId="{CF662509-8C73-4A3A-BA6D-6C264D3C963B}" type="sibTrans" cxnId="{FD13329C-9E88-492E-8C71-018FEFF85403}">
      <dgm:prSet/>
      <dgm:spPr/>
      <dgm:t>
        <a:bodyPr/>
        <a:lstStyle/>
        <a:p>
          <a:endParaRPr lang="zh-CN" altLang="en-US"/>
        </a:p>
      </dgm:t>
    </dgm:pt>
    <dgm:pt modelId="{D5157514-EEC7-4050-8785-3EF783F3AE58}">
      <dgm:prSet phldrT="[文本]"/>
      <dgm:spPr/>
      <dgm:t>
        <a:bodyPr/>
        <a:lstStyle/>
        <a:p>
          <a:r>
            <a:rPr lang="zh-CN" altLang="en-US" dirty="0" smtClean="0"/>
            <a:t>收集用户行为</a:t>
          </a:r>
          <a:endParaRPr lang="zh-CN" altLang="en-US" dirty="0"/>
        </a:p>
      </dgm:t>
    </dgm:pt>
    <dgm:pt modelId="{9F3FFDDF-2552-42AE-810D-DE5E2265524D}" type="parTrans" cxnId="{615663E9-2729-4325-B2A5-2FEF4FE04911}">
      <dgm:prSet/>
      <dgm:spPr/>
      <dgm:t>
        <a:bodyPr/>
        <a:lstStyle/>
        <a:p>
          <a:endParaRPr lang="zh-CN" altLang="en-US"/>
        </a:p>
      </dgm:t>
    </dgm:pt>
    <dgm:pt modelId="{A804554F-249A-4A53-B5DE-9A3CE758D9FA}" type="sibTrans" cxnId="{615663E9-2729-4325-B2A5-2FEF4FE04911}">
      <dgm:prSet/>
      <dgm:spPr/>
      <dgm:t>
        <a:bodyPr/>
        <a:lstStyle/>
        <a:p>
          <a:endParaRPr lang="zh-CN" altLang="en-US"/>
        </a:p>
      </dgm:t>
    </dgm:pt>
    <dgm:pt modelId="{75A781C8-F015-445C-9559-94E5A1901A63}">
      <dgm:prSet phldrT="[文本]"/>
      <dgm:spPr/>
      <dgm:t>
        <a:bodyPr/>
        <a:lstStyle/>
        <a:p>
          <a:r>
            <a:rPr lang="zh-CN" altLang="en-US" dirty="0" smtClean="0"/>
            <a:t>分析用户行为</a:t>
          </a:r>
          <a:endParaRPr lang="zh-CN" altLang="en-US" dirty="0"/>
        </a:p>
      </dgm:t>
    </dgm:pt>
    <dgm:pt modelId="{6AFA03AC-EAD6-43DA-BC88-C822952EAC1A}" type="parTrans" cxnId="{C25199AC-E4A9-443C-A1EF-DFA4FF11EF9F}">
      <dgm:prSet/>
      <dgm:spPr/>
      <dgm:t>
        <a:bodyPr/>
        <a:lstStyle/>
        <a:p>
          <a:endParaRPr lang="zh-CN" altLang="en-US"/>
        </a:p>
      </dgm:t>
    </dgm:pt>
    <dgm:pt modelId="{ACB25ECD-A2DC-4868-9421-A5E19E332DA9}" type="sibTrans" cxnId="{C25199AC-E4A9-443C-A1EF-DFA4FF11EF9F}">
      <dgm:prSet/>
      <dgm:spPr/>
      <dgm:t>
        <a:bodyPr/>
        <a:lstStyle/>
        <a:p>
          <a:endParaRPr lang="zh-CN" altLang="en-US"/>
        </a:p>
      </dgm:t>
    </dgm:pt>
    <dgm:pt modelId="{82414488-6FE5-4690-80B1-F9BB8A7826ED}">
      <dgm:prSet phldrT="[文本]"/>
      <dgm:spPr/>
      <dgm:t>
        <a:bodyPr/>
        <a:lstStyle/>
        <a:p>
          <a:r>
            <a:rPr lang="zh-CN" altLang="en-US" dirty="0" smtClean="0"/>
            <a:t>隐私</a:t>
          </a:r>
          <a:endParaRPr lang="zh-CN" altLang="en-US" dirty="0"/>
        </a:p>
      </dgm:t>
    </dgm:pt>
    <dgm:pt modelId="{C1048C7A-8FDA-4B4F-93F3-565157368244}" type="parTrans" cxnId="{124EAFF6-F4AE-4915-B956-E5509E9D37B3}">
      <dgm:prSet/>
      <dgm:spPr/>
      <dgm:t>
        <a:bodyPr/>
        <a:lstStyle/>
        <a:p>
          <a:endParaRPr lang="zh-CN" altLang="en-US"/>
        </a:p>
      </dgm:t>
    </dgm:pt>
    <dgm:pt modelId="{2190F7B6-6658-4399-A20C-68C938D500FD}" type="sibTrans" cxnId="{124EAFF6-F4AE-4915-B956-E5509E9D37B3}">
      <dgm:prSet/>
      <dgm:spPr/>
      <dgm:t>
        <a:bodyPr/>
        <a:lstStyle/>
        <a:p>
          <a:endParaRPr lang="zh-CN" altLang="en-US"/>
        </a:p>
      </dgm:t>
    </dgm:pt>
    <dgm:pt modelId="{E3617582-0CD2-46DE-8540-70F681146DDE}">
      <dgm:prSet phldrT="[文本]"/>
      <dgm:spPr/>
      <dgm:t>
        <a:bodyPr/>
        <a:lstStyle/>
        <a:p>
          <a:r>
            <a:rPr lang="zh-CN" altLang="en-US" dirty="0" smtClean="0"/>
            <a:t>减少数据收集</a:t>
          </a:r>
          <a:endParaRPr lang="zh-CN" altLang="en-US" dirty="0"/>
        </a:p>
      </dgm:t>
    </dgm:pt>
    <dgm:pt modelId="{DAAC0753-3031-4BE7-BBB9-2FDD5A2A51F9}" type="parTrans" cxnId="{60199B89-6500-415A-B78E-ECCA8429E8E0}">
      <dgm:prSet/>
      <dgm:spPr/>
      <dgm:t>
        <a:bodyPr/>
        <a:lstStyle/>
        <a:p>
          <a:endParaRPr lang="zh-CN" altLang="en-US"/>
        </a:p>
      </dgm:t>
    </dgm:pt>
    <dgm:pt modelId="{1ECA9F8B-DF7E-4047-BA32-B79946A600FB}" type="sibTrans" cxnId="{60199B89-6500-415A-B78E-ECCA8429E8E0}">
      <dgm:prSet/>
      <dgm:spPr/>
      <dgm:t>
        <a:bodyPr/>
        <a:lstStyle/>
        <a:p>
          <a:endParaRPr lang="zh-CN" altLang="en-US"/>
        </a:p>
      </dgm:t>
    </dgm:pt>
    <dgm:pt modelId="{FC537392-33FC-42A6-9A06-D211E6512C71}">
      <dgm:prSet phldrT="[文本]"/>
      <dgm:spPr/>
      <dgm:t>
        <a:bodyPr/>
        <a:lstStyle/>
        <a:p>
          <a:r>
            <a:rPr lang="zh-CN" altLang="en-US" dirty="0" smtClean="0"/>
            <a:t>避免分析数据</a:t>
          </a:r>
          <a:endParaRPr lang="zh-CN" altLang="en-US" dirty="0"/>
        </a:p>
      </dgm:t>
    </dgm:pt>
    <dgm:pt modelId="{11E85606-0B83-4642-AF4F-417BFA0F6E4A}" type="parTrans" cxnId="{711423C4-8EFF-4A02-8C12-FE40AE92A579}">
      <dgm:prSet/>
      <dgm:spPr/>
      <dgm:t>
        <a:bodyPr/>
        <a:lstStyle/>
        <a:p>
          <a:endParaRPr lang="zh-CN" altLang="en-US"/>
        </a:p>
      </dgm:t>
    </dgm:pt>
    <dgm:pt modelId="{E179C56A-FC9D-4E03-BBCF-DCCAB6E20288}" type="sibTrans" cxnId="{711423C4-8EFF-4A02-8C12-FE40AE92A579}">
      <dgm:prSet/>
      <dgm:spPr/>
      <dgm:t>
        <a:bodyPr/>
        <a:lstStyle/>
        <a:p>
          <a:endParaRPr lang="zh-CN" altLang="en-US"/>
        </a:p>
      </dgm:t>
    </dgm:pt>
    <dgm:pt modelId="{920605CE-BF7A-447B-846C-C5EB41BB0CC1}" type="pres">
      <dgm:prSet presAssocID="{6077CB45-1037-4B66-A61C-93ADC18C0B4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F20AF3A-4341-4FC1-826F-A3297F5D4175}" type="pres">
      <dgm:prSet presAssocID="{344E3EC4-508F-48FD-94D0-77653FE938ED}" presName="linNode" presStyleCnt="0"/>
      <dgm:spPr/>
    </dgm:pt>
    <dgm:pt modelId="{8515F00C-9E30-4B25-BDD2-2BFA16BB9355}" type="pres">
      <dgm:prSet presAssocID="{344E3EC4-508F-48FD-94D0-77653FE938ED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F3146-E147-413D-98AB-B7514ABDEFB9}" type="pres">
      <dgm:prSet presAssocID="{344E3EC4-508F-48FD-94D0-77653FE938E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C2A249-C1F6-4E06-97AD-F630309C8186}" type="pres">
      <dgm:prSet presAssocID="{CF662509-8C73-4A3A-BA6D-6C264D3C963B}" presName="spacing" presStyleCnt="0"/>
      <dgm:spPr/>
    </dgm:pt>
    <dgm:pt modelId="{CE682B89-29A6-4308-8968-6CA51FCBC516}" type="pres">
      <dgm:prSet presAssocID="{82414488-6FE5-4690-80B1-F9BB8A7826ED}" presName="linNode" presStyleCnt="0"/>
      <dgm:spPr/>
    </dgm:pt>
    <dgm:pt modelId="{230720D0-B30D-41EB-844D-C1BD411030AA}" type="pres">
      <dgm:prSet presAssocID="{82414488-6FE5-4690-80B1-F9BB8A7826E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FC28A2-8ADC-4C01-B77E-B592072D173D}" type="pres">
      <dgm:prSet presAssocID="{82414488-6FE5-4690-80B1-F9BB8A7826E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4EAFF6-F4AE-4915-B956-E5509E9D37B3}" srcId="{6077CB45-1037-4B66-A61C-93ADC18C0B41}" destId="{82414488-6FE5-4690-80B1-F9BB8A7826ED}" srcOrd="1" destOrd="0" parTransId="{C1048C7A-8FDA-4B4F-93F3-565157368244}" sibTransId="{2190F7B6-6658-4399-A20C-68C938D500FD}"/>
    <dgm:cxn modelId="{676107EF-C8DE-4B54-ACE4-0E58CF282ECC}" type="presOf" srcId="{D5157514-EEC7-4050-8785-3EF783F3AE58}" destId="{DACF3146-E147-413D-98AB-B7514ABDEFB9}" srcOrd="0" destOrd="0" presId="urn:microsoft.com/office/officeart/2005/8/layout/vList6"/>
    <dgm:cxn modelId="{20FAC520-BCFB-4160-897B-16585FF59300}" type="presOf" srcId="{344E3EC4-508F-48FD-94D0-77653FE938ED}" destId="{8515F00C-9E30-4B25-BDD2-2BFA16BB9355}" srcOrd="0" destOrd="0" presId="urn:microsoft.com/office/officeart/2005/8/layout/vList6"/>
    <dgm:cxn modelId="{94A9ACA6-FF6B-4F2C-A51B-89E57624C22E}" type="presOf" srcId="{FC537392-33FC-42A6-9A06-D211E6512C71}" destId="{8AFC28A2-8ADC-4C01-B77E-B592072D173D}" srcOrd="0" destOrd="1" presId="urn:microsoft.com/office/officeart/2005/8/layout/vList6"/>
    <dgm:cxn modelId="{615663E9-2729-4325-B2A5-2FEF4FE04911}" srcId="{344E3EC4-508F-48FD-94D0-77653FE938ED}" destId="{D5157514-EEC7-4050-8785-3EF783F3AE58}" srcOrd="0" destOrd="0" parTransId="{9F3FFDDF-2552-42AE-810D-DE5E2265524D}" sibTransId="{A804554F-249A-4A53-B5DE-9A3CE758D9FA}"/>
    <dgm:cxn modelId="{711423C4-8EFF-4A02-8C12-FE40AE92A579}" srcId="{82414488-6FE5-4690-80B1-F9BB8A7826ED}" destId="{FC537392-33FC-42A6-9A06-D211E6512C71}" srcOrd="1" destOrd="0" parTransId="{11E85606-0B83-4642-AF4F-417BFA0F6E4A}" sibTransId="{E179C56A-FC9D-4E03-BBCF-DCCAB6E20288}"/>
    <dgm:cxn modelId="{EC559137-E8EA-485C-9C5B-DB9292BBBA9D}" type="presOf" srcId="{E3617582-0CD2-46DE-8540-70F681146DDE}" destId="{8AFC28A2-8ADC-4C01-B77E-B592072D173D}" srcOrd="0" destOrd="0" presId="urn:microsoft.com/office/officeart/2005/8/layout/vList6"/>
    <dgm:cxn modelId="{60199B89-6500-415A-B78E-ECCA8429E8E0}" srcId="{82414488-6FE5-4690-80B1-F9BB8A7826ED}" destId="{E3617582-0CD2-46DE-8540-70F681146DDE}" srcOrd="0" destOrd="0" parTransId="{DAAC0753-3031-4BE7-BBB9-2FDD5A2A51F9}" sibTransId="{1ECA9F8B-DF7E-4047-BA32-B79946A600FB}"/>
    <dgm:cxn modelId="{FD13329C-9E88-492E-8C71-018FEFF85403}" srcId="{6077CB45-1037-4B66-A61C-93ADC18C0B41}" destId="{344E3EC4-508F-48FD-94D0-77653FE938ED}" srcOrd="0" destOrd="0" parTransId="{9695790E-2E81-494B-B38B-5BEFC386A8C6}" sibTransId="{CF662509-8C73-4A3A-BA6D-6C264D3C963B}"/>
    <dgm:cxn modelId="{6D813959-E55F-446A-9466-E83D684188B8}" type="presOf" srcId="{82414488-6FE5-4690-80B1-F9BB8A7826ED}" destId="{230720D0-B30D-41EB-844D-C1BD411030AA}" srcOrd="0" destOrd="0" presId="urn:microsoft.com/office/officeart/2005/8/layout/vList6"/>
    <dgm:cxn modelId="{796C1C6F-5A13-4DDD-8DCF-57247EE15D83}" type="presOf" srcId="{75A781C8-F015-445C-9559-94E5A1901A63}" destId="{DACF3146-E147-413D-98AB-B7514ABDEFB9}" srcOrd="0" destOrd="1" presId="urn:microsoft.com/office/officeart/2005/8/layout/vList6"/>
    <dgm:cxn modelId="{E0DD9DE4-8304-4927-AF23-2FCD121C4D33}" type="presOf" srcId="{6077CB45-1037-4B66-A61C-93ADC18C0B41}" destId="{920605CE-BF7A-447B-846C-C5EB41BB0CC1}" srcOrd="0" destOrd="0" presId="urn:microsoft.com/office/officeart/2005/8/layout/vList6"/>
    <dgm:cxn modelId="{C25199AC-E4A9-443C-A1EF-DFA4FF11EF9F}" srcId="{344E3EC4-508F-48FD-94D0-77653FE938ED}" destId="{75A781C8-F015-445C-9559-94E5A1901A63}" srcOrd="1" destOrd="0" parTransId="{6AFA03AC-EAD6-43DA-BC88-C822952EAC1A}" sibTransId="{ACB25ECD-A2DC-4868-9421-A5E19E332DA9}"/>
    <dgm:cxn modelId="{08AC51D1-DBFA-4EDC-A581-1414A32C74F8}" type="presParOf" srcId="{920605CE-BF7A-447B-846C-C5EB41BB0CC1}" destId="{3F20AF3A-4341-4FC1-826F-A3297F5D4175}" srcOrd="0" destOrd="0" presId="urn:microsoft.com/office/officeart/2005/8/layout/vList6"/>
    <dgm:cxn modelId="{1C1483B0-C7CD-4350-9950-DA2A6C858C70}" type="presParOf" srcId="{3F20AF3A-4341-4FC1-826F-A3297F5D4175}" destId="{8515F00C-9E30-4B25-BDD2-2BFA16BB9355}" srcOrd="0" destOrd="0" presId="urn:microsoft.com/office/officeart/2005/8/layout/vList6"/>
    <dgm:cxn modelId="{98BABCFF-1A0A-40ED-A8B6-7CAEA40838FC}" type="presParOf" srcId="{3F20AF3A-4341-4FC1-826F-A3297F5D4175}" destId="{DACF3146-E147-413D-98AB-B7514ABDEFB9}" srcOrd="1" destOrd="0" presId="urn:microsoft.com/office/officeart/2005/8/layout/vList6"/>
    <dgm:cxn modelId="{C4A61D38-92DC-4DD8-9760-0D9E6DD46F3D}" type="presParOf" srcId="{920605CE-BF7A-447B-846C-C5EB41BB0CC1}" destId="{93C2A249-C1F6-4E06-97AD-F630309C8186}" srcOrd="1" destOrd="0" presId="urn:microsoft.com/office/officeart/2005/8/layout/vList6"/>
    <dgm:cxn modelId="{8D2FD448-ED86-41FA-9F0C-518829516094}" type="presParOf" srcId="{920605CE-BF7A-447B-846C-C5EB41BB0CC1}" destId="{CE682B89-29A6-4308-8968-6CA51FCBC516}" srcOrd="2" destOrd="0" presId="urn:microsoft.com/office/officeart/2005/8/layout/vList6"/>
    <dgm:cxn modelId="{D47E120C-C27C-4C4F-B781-89DD17332AE4}" type="presParOf" srcId="{CE682B89-29A6-4308-8968-6CA51FCBC516}" destId="{230720D0-B30D-41EB-844D-C1BD411030AA}" srcOrd="0" destOrd="0" presId="urn:microsoft.com/office/officeart/2005/8/layout/vList6"/>
    <dgm:cxn modelId="{475AD1A2-4266-47FE-B96A-C4ED39583B34}" type="presParOf" srcId="{CE682B89-29A6-4308-8968-6CA51FCBC516}" destId="{8AFC28A2-8ADC-4C01-B77E-B592072D173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E5986-3821-4E7A-B968-92E657FEC70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C53EC6-7796-4F62-80E7-0F6A1B3E75B3}">
      <dgm:prSet phldrT="[文本]"/>
      <dgm:spPr/>
      <dgm:t>
        <a:bodyPr/>
        <a:lstStyle/>
        <a:p>
          <a:r>
            <a:rPr lang="zh-CN" altLang="en-US" dirty="0" smtClean="0"/>
            <a:t>攻击人员关注云计算</a:t>
          </a:r>
          <a:endParaRPr lang="zh-CN" altLang="en-US" dirty="0"/>
        </a:p>
      </dgm:t>
    </dgm:pt>
    <dgm:pt modelId="{09386828-3CE0-4F44-9D5E-A44B65AE277A}" type="parTrans" cxnId="{C36DCCFE-20F2-4C09-B6A1-B3048B8F94D6}">
      <dgm:prSet/>
      <dgm:spPr/>
      <dgm:t>
        <a:bodyPr/>
        <a:lstStyle/>
        <a:p>
          <a:endParaRPr lang="zh-CN" altLang="en-US"/>
        </a:p>
      </dgm:t>
    </dgm:pt>
    <dgm:pt modelId="{FED5A3E2-F574-4EB4-BBAB-9FFEB2560DD5}" type="sibTrans" cxnId="{C36DCCFE-20F2-4C09-B6A1-B3048B8F94D6}">
      <dgm:prSet/>
      <dgm:spPr/>
      <dgm:t>
        <a:bodyPr/>
        <a:lstStyle/>
        <a:p>
          <a:endParaRPr lang="zh-CN" altLang="en-US"/>
        </a:p>
      </dgm:t>
    </dgm:pt>
    <dgm:pt modelId="{9B28EB8E-2896-459D-915C-1A35A33E22BB}">
      <dgm:prSet phldrT="[文本]"/>
      <dgm:spPr/>
      <dgm:t>
        <a:bodyPr/>
        <a:lstStyle/>
        <a:p>
          <a:r>
            <a:rPr lang="zh-CN" altLang="en-US" dirty="0" smtClean="0"/>
            <a:t>鸡蛋放一个篮子，木桶原理</a:t>
          </a:r>
          <a:endParaRPr lang="zh-CN" altLang="en-US" dirty="0"/>
        </a:p>
      </dgm:t>
    </dgm:pt>
    <dgm:pt modelId="{E7C25723-BEB0-4DC8-BB49-D53D82A3710E}" type="parTrans" cxnId="{432BA9DC-3820-4603-813E-3871E8D5F7C3}">
      <dgm:prSet/>
      <dgm:spPr/>
      <dgm:t>
        <a:bodyPr/>
        <a:lstStyle/>
        <a:p>
          <a:endParaRPr lang="zh-CN" altLang="en-US"/>
        </a:p>
      </dgm:t>
    </dgm:pt>
    <dgm:pt modelId="{5764951B-927B-4AC8-8442-408A8570EC58}" type="sibTrans" cxnId="{432BA9DC-3820-4603-813E-3871E8D5F7C3}">
      <dgm:prSet/>
      <dgm:spPr/>
      <dgm:t>
        <a:bodyPr/>
        <a:lstStyle/>
        <a:p>
          <a:endParaRPr lang="zh-CN" altLang="en-US"/>
        </a:p>
      </dgm:t>
    </dgm:pt>
    <dgm:pt modelId="{8783D88E-E258-4F8A-A260-476B15FDD5ED}">
      <dgm:prSet phldrT="[文本]"/>
      <dgm:spPr/>
      <dgm:t>
        <a:bodyPr/>
        <a:lstStyle/>
        <a:p>
          <a:r>
            <a:rPr lang="zh-CN" altLang="en-US" dirty="0" smtClean="0"/>
            <a:t>攻击者可以快速使用大量资源攻击</a:t>
          </a:r>
          <a:endParaRPr lang="zh-CN" altLang="en-US" dirty="0"/>
        </a:p>
      </dgm:t>
    </dgm:pt>
    <dgm:pt modelId="{B520A369-A5A2-4B65-A317-A759DC5D14B1}" type="parTrans" cxnId="{6977F066-36DB-4D14-8B6B-0329A05C8434}">
      <dgm:prSet/>
      <dgm:spPr/>
      <dgm:t>
        <a:bodyPr/>
        <a:lstStyle/>
        <a:p>
          <a:endParaRPr lang="zh-CN" altLang="en-US"/>
        </a:p>
      </dgm:t>
    </dgm:pt>
    <dgm:pt modelId="{BDCCE483-B2C6-4872-9C0C-D79482904892}" type="sibTrans" cxnId="{6977F066-36DB-4D14-8B6B-0329A05C8434}">
      <dgm:prSet/>
      <dgm:spPr/>
      <dgm:t>
        <a:bodyPr/>
        <a:lstStyle/>
        <a:p>
          <a:endParaRPr lang="zh-CN" altLang="en-US"/>
        </a:p>
      </dgm:t>
    </dgm:pt>
    <dgm:pt modelId="{1B42E14B-7207-4B44-A87A-A53C70F2E46A}">
      <dgm:prSet phldrT="[文本]"/>
      <dgm:spPr/>
      <dgm:t>
        <a:bodyPr/>
        <a:lstStyle/>
        <a:p>
          <a:r>
            <a:rPr lang="zh-CN" altLang="en-US" dirty="0" smtClean="0"/>
            <a:t>安全人员涨工资</a:t>
          </a:r>
          <a:endParaRPr lang="zh-CN" altLang="en-US" dirty="0"/>
        </a:p>
      </dgm:t>
    </dgm:pt>
    <dgm:pt modelId="{E5DA6607-51FC-4316-971E-1CB084719834}" type="parTrans" cxnId="{A0CAF2A8-2DB3-44DC-B719-180AE9C9B942}">
      <dgm:prSet/>
      <dgm:spPr/>
      <dgm:t>
        <a:bodyPr/>
        <a:lstStyle/>
        <a:p>
          <a:endParaRPr lang="zh-CN" altLang="en-US"/>
        </a:p>
      </dgm:t>
    </dgm:pt>
    <dgm:pt modelId="{5DCDC6F6-4BC4-4079-B146-26C16400CEFF}" type="sibTrans" cxnId="{A0CAF2A8-2DB3-44DC-B719-180AE9C9B942}">
      <dgm:prSet/>
      <dgm:spPr/>
      <dgm:t>
        <a:bodyPr/>
        <a:lstStyle/>
        <a:p>
          <a:endParaRPr lang="zh-CN" altLang="en-US"/>
        </a:p>
      </dgm:t>
    </dgm:pt>
    <dgm:pt modelId="{72320210-7CF1-4F4A-A8A1-853E82DDA856}">
      <dgm:prSet phldrT="[文本]"/>
      <dgm:spPr/>
      <dgm:t>
        <a:bodyPr/>
        <a:lstStyle/>
        <a:p>
          <a:r>
            <a:rPr lang="zh-CN" altLang="en-US" dirty="0" smtClean="0"/>
            <a:t>安全是云计算门槛</a:t>
          </a:r>
          <a:endParaRPr lang="zh-CN" altLang="en-US" dirty="0"/>
        </a:p>
      </dgm:t>
    </dgm:pt>
    <dgm:pt modelId="{FAF4B3AA-B35D-47F0-9AD2-F36B5ED06605}" type="parTrans" cxnId="{C785E801-06BA-4CA1-A355-9FFA8D73E810}">
      <dgm:prSet/>
      <dgm:spPr/>
      <dgm:t>
        <a:bodyPr/>
        <a:lstStyle/>
        <a:p>
          <a:endParaRPr lang="zh-CN" altLang="en-US"/>
        </a:p>
      </dgm:t>
    </dgm:pt>
    <dgm:pt modelId="{C011803D-5C24-453D-B410-0B2BF50398C5}" type="sibTrans" cxnId="{C785E801-06BA-4CA1-A355-9FFA8D73E810}">
      <dgm:prSet/>
      <dgm:spPr/>
      <dgm:t>
        <a:bodyPr/>
        <a:lstStyle/>
        <a:p>
          <a:endParaRPr lang="zh-CN" altLang="en-US"/>
        </a:p>
      </dgm:t>
    </dgm:pt>
    <dgm:pt modelId="{73D5AF03-D867-4E5F-9E2A-339EA9EEDD58}">
      <dgm:prSet phldrT="[文本]"/>
      <dgm:spPr/>
      <dgm:t>
        <a:bodyPr/>
        <a:lstStyle/>
        <a:p>
          <a:r>
            <a:rPr lang="zh-CN" altLang="en-US" dirty="0" smtClean="0"/>
            <a:t>需要大量安全人员</a:t>
          </a:r>
          <a:endParaRPr lang="zh-CN" altLang="en-US" dirty="0"/>
        </a:p>
      </dgm:t>
    </dgm:pt>
    <dgm:pt modelId="{7B32869B-E2CD-43E0-83B4-6E6AD2B90B04}" type="parTrans" cxnId="{4538D43C-09E7-4BEA-8954-99C0D65E6AD9}">
      <dgm:prSet/>
      <dgm:spPr/>
      <dgm:t>
        <a:bodyPr/>
        <a:lstStyle/>
        <a:p>
          <a:endParaRPr lang="zh-CN" altLang="en-US"/>
        </a:p>
      </dgm:t>
    </dgm:pt>
    <dgm:pt modelId="{632BAAA0-4D5C-4FA8-9665-984CDC15C2B1}" type="sibTrans" cxnId="{4538D43C-09E7-4BEA-8954-99C0D65E6AD9}">
      <dgm:prSet/>
      <dgm:spPr/>
      <dgm:t>
        <a:bodyPr/>
        <a:lstStyle/>
        <a:p>
          <a:endParaRPr lang="zh-CN" altLang="en-US"/>
        </a:p>
      </dgm:t>
    </dgm:pt>
    <dgm:pt modelId="{44D3F9FF-3295-452D-A605-4DCC1E5B0689}">
      <dgm:prSet phldrT="[文本]"/>
      <dgm:spPr/>
      <dgm:t>
        <a:bodyPr/>
        <a:lstStyle/>
        <a:p>
          <a:r>
            <a:rPr lang="zh-CN" altLang="en-US" dirty="0" smtClean="0"/>
            <a:t>安全从支持变成业务部门</a:t>
          </a:r>
          <a:endParaRPr lang="zh-CN" altLang="en-US" dirty="0"/>
        </a:p>
      </dgm:t>
    </dgm:pt>
    <dgm:pt modelId="{28E9074B-37FB-4070-A0A6-B8C90622616B}" type="parTrans" cxnId="{6EB36DEF-1A08-4E9D-88A4-018619468142}">
      <dgm:prSet/>
      <dgm:spPr/>
      <dgm:t>
        <a:bodyPr/>
        <a:lstStyle/>
        <a:p>
          <a:endParaRPr lang="zh-CN" altLang="en-US"/>
        </a:p>
      </dgm:t>
    </dgm:pt>
    <dgm:pt modelId="{8EA1EB71-88F6-4F42-A523-E2D785538F69}" type="sibTrans" cxnId="{6EB36DEF-1A08-4E9D-88A4-018619468142}">
      <dgm:prSet/>
      <dgm:spPr/>
      <dgm:t>
        <a:bodyPr/>
        <a:lstStyle/>
        <a:p>
          <a:endParaRPr lang="zh-CN" altLang="en-US"/>
        </a:p>
      </dgm:t>
    </dgm:pt>
    <dgm:pt modelId="{F4D963A5-B272-4EC4-A350-27D2E06033A7}">
      <dgm:prSet phldrT="[文本]"/>
      <dgm:spPr/>
      <dgm:t>
        <a:bodyPr/>
        <a:lstStyle/>
        <a:p>
          <a:r>
            <a:rPr lang="zh-CN" altLang="en-US" dirty="0" smtClean="0"/>
            <a:t>挺直腰杆赚钱</a:t>
          </a:r>
          <a:endParaRPr lang="zh-CN" altLang="en-US" dirty="0"/>
        </a:p>
      </dgm:t>
    </dgm:pt>
    <dgm:pt modelId="{10A3A05D-3454-4BC4-8491-19F0BBC01FF1}" type="parTrans" cxnId="{7C1074C0-1F81-4460-9D6F-35F28772B74C}">
      <dgm:prSet/>
      <dgm:spPr/>
      <dgm:t>
        <a:bodyPr/>
        <a:lstStyle/>
        <a:p>
          <a:endParaRPr lang="zh-CN" altLang="en-US"/>
        </a:p>
      </dgm:t>
    </dgm:pt>
    <dgm:pt modelId="{69444874-E92E-4663-98FE-9527497CEE29}" type="sibTrans" cxnId="{7C1074C0-1F81-4460-9D6F-35F28772B74C}">
      <dgm:prSet/>
      <dgm:spPr/>
      <dgm:t>
        <a:bodyPr/>
        <a:lstStyle/>
        <a:p>
          <a:endParaRPr lang="zh-CN" altLang="en-US"/>
        </a:p>
      </dgm:t>
    </dgm:pt>
    <dgm:pt modelId="{437900B3-F388-450C-82E7-A64359AE6DC6}">
      <dgm:prSet phldrT="[文本]"/>
      <dgm:spPr/>
      <dgm:t>
        <a:bodyPr/>
        <a:lstStyle/>
        <a:p>
          <a:r>
            <a:rPr lang="zh-CN" altLang="en-US" dirty="0" smtClean="0"/>
            <a:t>从</a:t>
          </a:r>
          <a:r>
            <a:rPr lang="en-US" altLang="zh-CN" dirty="0" smtClean="0"/>
            <a:t>CSO</a:t>
          </a:r>
          <a:r>
            <a:rPr lang="zh-CN" altLang="en-US" dirty="0" smtClean="0"/>
            <a:t>转为</a:t>
          </a:r>
          <a:r>
            <a:rPr lang="en-US" altLang="zh-CN" dirty="0" smtClean="0"/>
            <a:t>CEO</a:t>
          </a:r>
          <a:endParaRPr lang="zh-CN" altLang="en-US" dirty="0"/>
        </a:p>
      </dgm:t>
    </dgm:pt>
    <dgm:pt modelId="{72B52899-9227-4A33-9C17-04054CD9919C}" type="parTrans" cxnId="{327DCF61-994E-4F34-93D4-BE22F0363E7D}">
      <dgm:prSet/>
      <dgm:spPr/>
      <dgm:t>
        <a:bodyPr/>
        <a:lstStyle/>
        <a:p>
          <a:endParaRPr lang="zh-CN" altLang="en-US"/>
        </a:p>
      </dgm:t>
    </dgm:pt>
    <dgm:pt modelId="{EB01D1BB-E4C1-4D2D-B098-5F79B1BED80B}" type="sibTrans" cxnId="{327DCF61-994E-4F34-93D4-BE22F0363E7D}">
      <dgm:prSet/>
      <dgm:spPr/>
      <dgm:t>
        <a:bodyPr/>
        <a:lstStyle/>
        <a:p>
          <a:endParaRPr lang="zh-CN" altLang="en-US"/>
        </a:p>
      </dgm:t>
    </dgm:pt>
    <dgm:pt modelId="{0927AA51-105A-443F-B12F-EA7F3FD66C34}" type="pres">
      <dgm:prSet presAssocID="{F2CE5986-3821-4E7A-B968-92E657FEC7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47E2FA-5EFC-44F6-A6C0-E7795E4773E7}" type="pres">
      <dgm:prSet presAssocID="{44D3F9FF-3295-452D-A605-4DCC1E5B0689}" presName="boxAndChildren" presStyleCnt="0"/>
      <dgm:spPr/>
    </dgm:pt>
    <dgm:pt modelId="{5C623D02-54E4-44C6-91A4-39FA73076D3D}" type="pres">
      <dgm:prSet presAssocID="{44D3F9FF-3295-452D-A605-4DCC1E5B0689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BC226D0F-74B4-40D8-9F41-4C987A964EB4}" type="pres">
      <dgm:prSet presAssocID="{44D3F9FF-3295-452D-A605-4DCC1E5B0689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95509496-EE76-4A07-B2B3-D42DFB8A152E}" type="pres">
      <dgm:prSet presAssocID="{44D3F9FF-3295-452D-A605-4DCC1E5B0689}" presName="descendantBox" presStyleCnt="0"/>
      <dgm:spPr/>
    </dgm:pt>
    <dgm:pt modelId="{E0FC7878-4C33-4261-8102-245088F0B067}" type="pres">
      <dgm:prSet presAssocID="{F4D963A5-B272-4EC4-A350-27D2E06033A7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CE344-1E37-42EB-AEC3-F407F82FAB47}" type="pres">
      <dgm:prSet presAssocID="{437900B3-F388-450C-82E7-A64359AE6DC6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B12E3D-9E23-4AD1-8949-584471816EED}" type="pres">
      <dgm:prSet presAssocID="{5DCDC6F6-4BC4-4079-B146-26C16400CEFF}" presName="sp" presStyleCnt="0"/>
      <dgm:spPr/>
    </dgm:pt>
    <dgm:pt modelId="{D848AC17-CD53-4255-AB53-EF028D66FAC3}" type="pres">
      <dgm:prSet presAssocID="{1B42E14B-7207-4B44-A87A-A53C70F2E46A}" presName="arrowAndChildren" presStyleCnt="0"/>
      <dgm:spPr/>
    </dgm:pt>
    <dgm:pt modelId="{E948A191-D938-425F-ABFC-785A3D4F8FF8}" type="pres">
      <dgm:prSet presAssocID="{1B42E14B-7207-4B44-A87A-A53C70F2E46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6ACE0CB6-B67E-4ED3-8A26-6C020AC0F8BA}" type="pres">
      <dgm:prSet presAssocID="{1B42E14B-7207-4B44-A87A-A53C70F2E46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38109505-9FC3-403E-B97B-4CA6B5CAC1EE}" type="pres">
      <dgm:prSet presAssocID="{1B42E14B-7207-4B44-A87A-A53C70F2E46A}" presName="descendantArrow" presStyleCnt="0"/>
      <dgm:spPr/>
    </dgm:pt>
    <dgm:pt modelId="{428D3BCD-2687-4226-82B2-8366BAAF2094}" type="pres">
      <dgm:prSet presAssocID="{72320210-7CF1-4F4A-A8A1-853E82DDA856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E780D6-A24C-4C1D-BE23-61DC2C30C6F9}" type="pres">
      <dgm:prSet presAssocID="{73D5AF03-D867-4E5F-9E2A-339EA9EEDD58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A3EF4-FB1A-4230-8BC3-8FED87DFFD6F}" type="pres">
      <dgm:prSet presAssocID="{FED5A3E2-F574-4EB4-BBAB-9FFEB2560DD5}" presName="sp" presStyleCnt="0"/>
      <dgm:spPr/>
    </dgm:pt>
    <dgm:pt modelId="{33396253-1CB0-4E48-BED1-E9A231DA1BD6}" type="pres">
      <dgm:prSet presAssocID="{86C53EC6-7796-4F62-80E7-0F6A1B3E75B3}" presName="arrowAndChildren" presStyleCnt="0"/>
      <dgm:spPr/>
    </dgm:pt>
    <dgm:pt modelId="{4853323A-F7CA-49C2-AED9-90B67A740E1D}" type="pres">
      <dgm:prSet presAssocID="{86C53EC6-7796-4F62-80E7-0F6A1B3E75B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E215627-81E2-4F34-9E90-A8B4C7A22345}" type="pres">
      <dgm:prSet presAssocID="{86C53EC6-7796-4F62-80E7-0F6A1B3E75B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42BD9788-B802-462B-B5D3-B33256CC4986}" type="pres">
      <dgm:prSet presAssocID="{86C53EC6-7796-4F62-80E7-0F6A1B3E75B3}" presName="descendantArrow" presStyleCnt="0"/>
      <dgm:spPr/>
    </dgm:pt>
    <dgm:pt modelId="{E977C833-43FC-4DB9-8019-B4AF5918F1A7}" type="pres">
      <dgm:prSet presAssocID="{9B28EB8E-2896-459D-915C-1A35A33E22B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4D767-3219-4DD1-926B-56E6B00E0E07}" type="pres">
      <dgm:prSet presAssocID="{8783D88E-E258-4F8A-A260-476B15FDD5E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5A1847-7CA5-4C37-A132-17EB5175F874}" type="presOf" srcId="{F4D963A5-B272-4EC4-A350-27D2E06033A7}" destId="{E0FC7878-4C33-4261-8102-245088F0B067}" srcOrd="0" destOrd="0" presId="urn:microsoft.com/office/officeart/2005/8/layout/process4"/>
    <dgm:cxn modelId="{EF6D4C58-E2DB-4A7A-8966-201C7B02E405}" type="presOf" srcId="{437900B3-F388-450C-82E7-A64359AE6DC6}" destId="{4C0CE344-1E37-42EB-AEC3-F407F82FAB47}" srcOrd="0" destOrd="0" presId="urn:microsoft.com/office/officeart/2005/8/layout/process4"/>
    <dgm:cxn modelId="{806EC598-7B61-4F17-82C7-2ACD681DC0C9}" type="presOf" srcId="{1B42E14B-7207-4B44-A87A-A53C70F2E46A}" destId="{6ACE0CB6-B67E-4ED3-8A26-6C020AC0F8BA}" srcOrd="1" destOrd="0" presId="urn:microsoft.com/office/officeart/2005/8/layout/process4"/>
    <dgm:cxn modelId="{C36DCCFE-20F2-4C09-B6A1-B3048B8F94D6}" srcId="{F2CE5986-3821-4E7A-B968-92E657FEC706}" destId="{86C53EC6-7796-4F62-80E7-0F6A1B3E75B3}" srcOrd="0" destOrd="0" parTransId="{09386828-3CE0-4F44-9D5E-A44B65AE277A}" sibTransId="{FED5A3E2-F574-4EB4-BBAB-9FFEB2560DD5}"/>
    <dgm:cxn modelId="{6977F066-36DB-4D14-8B6B-0329A05C8434}" srcId="{86C53EC6-7796-4F62-80E7-0F6A1B3E75B3}" destId="{8783D88E-E258-4F8A-A260-476B15FDD5ED}" srcOrd="1" destOrd="0" parTransId="{B520A369-A5A2-4B65-A317-A759DC5D14B1}" sibTransId="{BDCCE483-B2C6-4872-9C0C-D79482904892}"/>
    <dgm:cxn modelId="{58B6524D-35A6-43F6-85EC-E9363D606B44}" type="presOf" srcId="{8783D88E-E258-4F8A-A260-476B15FDD5ED}" destId="{D964D767-3219-4DD1-926B-56E6B00E0E07}" srcOrd="0" destOrd="0" presId="urn:microsoft.com/office/officeart/2005/8/layout/process4"/>
    <dgm:cxn modelId="{A57EC7D6-67FC-4FF6-9D75-E364903AFC3E}" type="presOf" srcId="{F2CE5986-3821-4E7A-B968-92E657FEC706}" destId="{0927AA51-105A-443F-B12F-EA7F3FD66C34}" srcOrd="0" destOrd="0" presId="urn:microsoft.com/office/officeart/2005/8/layout/process4"/>
    <dgm:cxn modelId="{A0CAF2A8-2DB3-44DC-B719-180AE9C9B942}" srcId="{F2CE5986-3821-4E7A-B968-92E657FEC706}" destId="{1B42E14B-7207-4B44-A87A-A53C70F2E46A}" srcOrd="1" destOrd="0" parTransId="{E5DA6607-51FC-4316-971E-1CB084719834}" sibTransId="{5DCDC6F6-4BC4-4079-B146-26C16400CEFF}"/>
    <dgm:cxn modelId="{432BA9DC-3820-4603-813E-3871E8D5F7C3}" srcId="{86C53EC6-7796-4F62-80E7-0F6A1B3E75B3}" destId="{9B28EB8E-2896-459D-915C-1A35A33E22BB}" srcOrd="0" destOrd="0" parTransId="{E7C25723-BEB0-4DC8-BB49-D53D82A3710E}" sibTransId="{5764951B-927B-4AC8-8442-408A8570EC58}"/>
    <dgm:cxn modelId="{C785E801-06BA-4CA1-A355-9FFA8D73E810}" srcId="{1B42E14B-7207-4B44-A87A-A53C70F2E46A}" destId="{72320210-7CF1-4F4A-A8A1-853E82DDA856}" srcOrd="0" destOrd="0" parTransId="{FAF4B3AA-B35D-47F0-9AD2-F36B5ED06605}" sibTransId="{C011803D-5C24-453D-B410-0B2BF50398C5}"/>
    <dgm:cxn modelId="{7CC91F9D-B83D-476A-93FE-B563A8C1FD78}" type="presOf" srcId="{1B42E14B-7207-4B44-A87A-A53C70F2E46A}" destId="{E948A191-D938-425F-ABFC-785A3D4F8FF8}" srcOrd="0" destOrd="0" presId="urn:microsoft.com/office/officeart/2005/8/layout/process4"/>
    <dgm:cxn modelId="{4538D43C-09E7-4BEA-8954-99C0D65E6AD9}" srcId="{1B42E14B-7207-4B44-A87A-A53C70F2E46A}" destId="{73D5AF03-D867-4E5F-9E2A-339EA9EEDD58}" srcOrd="1" destOrd="0" parTransId="{7B32869B-E2CD-43E0-83B4-6E6AD2B90B04}" sibTransId="{632BAAA0-4D5C-4FA8-9665-984CDC15C2B1}"/>
    <dgm:cxn modelId="{7C1074C0-1F81-4460-9D6F-35F28772B74C}" srcId="{44D3F9FF-3295-452D-A605-4DCC1E5B0689}" destId="{F4D963A5-B272-4EC4-A350-27D2E06033A7}" srcOrd="0" destOrd="0" parTransId="{10A3A05D-3454-4BC4-8491-19F0BBC01FF1}" sibTransId="{69444874-E92E-4663-98FE-9527497CEE29}"/>
    <dgm:cxn modelId="{B7B8A105-E66F-4382-8FAC-EB4DF18F01BD}" type="presOf" srcId="{73D5AF03-D867-4E5F-9E2A-339EA9EEDD58}" destId="{33E780D6-A24C-4C1D-BE23-61DC2C30C6F9}" srcOrd="0" destOrd="0" presId="urn:microsoft.com/office/officeart/2005/8/layout/process4"/>
    <dgm:cxn modelId="{5DDDDF60-E4B1-4D90-B0CF-59987FD85EBC}" type="presOf" srcId="{86C53EC6-7796-4F62-80E7-0F6A1B3E75B3}" destId="{4853323A-F7CA-49C2-AED9-90B67A740E1D}" srcOrd="0" destOrd="0" presId="urn:microsoft.com/office/officeart/2005/8/layout/process4"/>
    <dgm:cxn modelId="{B2511D80-87CE-4329-9934-4D642AB686D7}" type="presOf" srcId="{72320210-7CF1-4F4A-A8A1-853E82DDA856}" destId="{428D3BCD-2687-4226-82B2-8366BAAF2094}" srcOrd="0" destOrd="0" presId="urn:microsoft.com/office/officeart/2005/8/layout/process4"/>
    <dgm:cxn modelId="{6EB36DEF-1A08-4E9D-88A4-018619468142}" srcId="{F2CE5986-3821-4E7A-B968-92E657FEC706}" destId="{44D3F9FF-3295-452D-A605-4DCC1E5B0689}" srcOrd="2" destOrd="0" parTransId="{28E9074B-37FB-4070-A0A6-B8C90622616B}" sibTransId="{8EA1EB71-88F6-4F42-A523-E2D785538F69}"/>
    <dgm:cxn modelId="{92FF80ED-A083-498E-A2D8-47F2B9D20F20}" type="presOf" srcId="{9B28EB8E-2896-459D-915C-1A35A33E22BB}" destId="{E977C833-43FC-4DB9-8019-B4AF5918F1A7}" srcOrd="0" destOrd="0" presId="urn:microsoft.com/office/officeart/2005/8/layout/process4"/>
    <dgm:cxn modelId="{B45606EB-8B81-477E-AFC8-BE30D21E1D7A}" type="presOf" srcId="{44D3F9FF-3295-452D-A605-4DCC1E5B0689}" destId="{5C623D02-54E4-44C6-91A4-39FA73076D3D}" srcOrd="0" destOrd="0" presId="urn:microsoft.com/office/officeart/2005/8/layout/process4"/>
    <dgm:cxn modelId="{0724D431-03CA-4D7A-A7EA-4D704E3987F1}" type="presOf" srcId="{86C53EC6-7796-4F62-80E7-0F6A1B3E75B3}" destId="{7E215627-81E2-4F34-9E90-A8B4C7A22345}" srcOrd="1" destOrd="0" presId="urn:microsoft.com/office/officeart/2005/8/layout/process4"/>
    <dgm:cxn modelId="{A9B6DE94-717A-4C02-B4DA-18FF1BB6E6D1}" type="presOf" srcId="{44D3F9FF-3295-452D-A605-4DCC1E5B0689}" destId="{BC226D0F-74B4-40D8-9F41-4C987A964EB4}" srcOrd="1" destOrd="0" presId="urn:microsoft.com/office/officeart/2005/8/layout/process4"/>
    <dgm:cxn modelId="{327DCF61-994E-4F34-93D4-BE22F0363E7D}" srcId="{44D3F9FF-3295-452D-A605-4DCC1E5B0689}" destId="{437900B3-F388-450C-82E7-A64359AE6DC6}" srcOrd="1" destOrd="0" parTransId="{72B52899-9227-4A33-9C17-04054CD9919C}" sibTransId="{EB01D1BB-E4C1-4D2D-B098-5F79B1BED80B}"/>
    <dgm:cxn modelId="{C43A9058-33DB-43F3-BDBE-1A40EC05FD20}" type="presParOf" srcId="{0927AA51-105A-443F-B12F-EA7F3FD66C34}" destId="{A847E2FA-5EFC-44F6-A6C0-E7795E4773E7}" srcOrd="0" destOrd="0" presId="urn:microsoft.com/office/officeart/2005/8/layout/process4"/>
    <dgm:cxn modelId="{76B7CACC-2848-4E5F-86DC-1FB2395A2C84}" type="presParOf" srcId="{A847E2FA-5EFC-44F6-A6C0-E7795E4773E7}" destId="{5C623D02-54E4-44C6-91A4-39FA73076D3D}" srcOrd="0" destOrd="0" presId="urn:microsoft.com/office/officeart/2005/8/layout/process4"/>
    <dgm:cxn modelId="{A085DDEE-859A-4B31-B8E6-685AAC04E57E}" type="presParOf" srcId="{A847E2FA-5EFC-44F6-A6C0-E7795E4773E7}" destId="{BC226D0F-74B4-40D8-9F41-4C987A964EB4}" srcOrd="1" destOrd="0" presId="urn:microsoft.com/office/officeart/2005/8/layout/process4"/>
    <dgm:cxn modelId="{5BC6E89B-61A7-4A89-B99F-E8F333A00E0F}" type="presParOf" srcId="{A847E2FA-5EFC-44F6-A6C0-E7795E4773E7}" destId="{95509496-EE76-4A07-B2B3-D42DFB8A152E}" srcOrd="2" destOrd="0" presId="urn:microsoft.com/office/officeart/2005/8/layout/process4"/>
    <dgm:cxn modelId="{363C8561-919D-48BC-8613-847731A38BC9}" type="presParOf" srcId="{95509496-EE76-4A07-B2B3-D42DFB8A152E}" destId="{E0FC7878-4C33-4261-8102-245088F0B067}" srcOrd="0" destOrd="0" presId="urn:microsoft.com/office/officeart/2005/8/layout/process4"/>
    <dgm:cxn modelId="{48667A5D-3395-4D01-AE0C-8597D5D2228B}" type="presParOf" srcId="{95509496-EE76-4A07-B2B3-D42DFB8A152E}" destId="{4C0CE344-1E37-42EB-AEC3-F407F82FAB47}" srcOrd="1" destOrd="0" presId="urn:microsoft.com/office/officeart/2005/8/layout/process4"/>
    <dgm:cxn modelId="{5E8B7A37-A45B-4968-AA19-91E573E5AA0D}" type="presParOf" srcId="{0927AA51-105A-443F-B12F-EA7F3FD66C34}" destId="{28B12E3D-9E23-4AD1-8949-584471816EED}" srcOrd="1" destOrd="0" presId="urn:microsoft.com/office/officeart/2005/8/layout/process4"/>
    <dgm:cxn modelId="{6BD17327-67D3-4C27-9554-6887D23CA402}" type="presParOf" srcId="{0927AA51-105A-443F-B12F-EA7F3FD66C34}" destId="{D848AC17-CD53-4255-AB53-EF028D66FAC3}" srcOrd="2" destOrd="0" presId="urn:microsoft.com/office/officeart/2005/8/layout/process4"/>
    <dgm:cxn modelId="{B95E3DC5-ECD8-49A1-AC48-17353F069CCB}" type="presParOf" srcId="{D848AC17-CD53-4255-AB53-EF028D66FAC3}" destId="{E948A191-D938-425F-ABFC-785A3D4F8FF8}" srcOrd="0" destOrd="0" presId="urn:microsoft.com/office/officeart/2005/8/layout/process4"/>
    <dgm:cxn modelId="{76AB6725-665E-446C-ADC5-B8055EC65EF8}" type="presParOf" srcId="{D848AC17-CD53-4255-AB53-EF028D66FAC3}" destId="{6ACE0CB6-B67E-4ED3-8A26-6C020AC0F8BA}" srcOrd="1" destOrd="0" presId="urn:microsoft.com/office/officeart/2005/8/layout/process4"/>
    <dgm:cxn modelId="{277DCCC2-7C00-4BFF-9EE1-C51EAC559D06}" type="presParOf" srcId="{D848AC17-CD53-4255-AB53-EF028D66FAC3}" destId="{38109505-9FC3-403E-B97B-4CA6B5CAC1EE}" srcOrd="2" destOrd="0" presId="urn:microsoft.com/office/officeart/2005/8/layout/process4"/>
    <dgm:cxn modelId="{1B3C5F56-4A4A-41EB-843F-77488D36623A}" type="presParOf" srcId="{38109505-9FC3-403E-B97B-4CA6B5CAC1EE}" destId="{428D3BCD-2687-4226-82B2-8366BAAF2094}" srcOrd="0" destOrd="0" presId="urn:microsoft.com/office/officeart/2005/8/layout/process4"/>
    <dgm:cxn modelId="{8DE6551D-77BE-4950-8385-AD25F2F52256}" type="presParOf" srcId="{38109505-9FC3-403E-B97B-4CA6B5CAC1EE}" destId="{33E780D6-A24C-4C1D-BE23-61DC2C30C6F9}" srcOrd="1" destOrd="0" presId="urn:microsoft.com/office/officeart/2005/8/layout/process4"/>
    <dgm:cxn modelId="{42CF7F53-3B9C-4B34-AA3E-0A75013EE2AC}" type="presParOf" srcId="{0927AA51-105A-443F-B12F-EA7F3FD66C34}" destId="{69AA3EF4-FB1A-4230-8BC3-8FED87DFFD6F}" srcOrd="3" destOrd="0" presId="urn:microsoft.com/office/officeart/2005/8/layout/process4"/>
    <dgm:cxn modelId="{778D2A23-9330-4A82-8A7F-6DF0821CAA76}" type="presParOf" srcId="{0927AA51-105A-443F-B12F-EA7F3FD66C34}" destId="{33396253-1CB0-4E48-BED1-E9A231DA1BD6}" srcOrd="4" destOrd="0" presId="urn:microsoft.com/office/officeart/2005/8/layout/process4"/>
    <dgm:cxn modelId="{A8ADC064-6C16-45D8-8C18-CE86F6934B2B}" type="presParOf" srcId="{33396253-1CB0-4E48-BED1-E9A231DA1BD6}" destId="{4853323A-F7CA-49C2-AED9-90B67A740E1D}" srcOrd="0" destOrd="0" presId="urn:microsoft.com/office/officeart/2005/8/layout/process4"/>
    <dgm:cxn modelId="{8F34D0FA-AF96-4CBF-BC41-073ABA0FC58A}" type="presParOf" srcId="{33396253-1CB0-4E48-BED1-E9A231DA1BD6}" destId="{7E215627-81E2-4F34-9E90-A8B4C7A22345}" srcOrd="1" destOrd="0" presId="urn:microsoft.com/office/officeart/2005/8/layout/process4"/>
    <dgm:cxn modelId="{087A204A-4F9F-416A-B5D2-7536880FDE7D}" type="presParOf" srcId="{33396253-1CB0-4E48-BED1-E9A231DA1BD6}" destId="{42BD9788-B802-462B-B5D3-B33256CC4986}" srcOrd="2" destOrd="0" presId="urn:microsoft.com/office/officeart/2005/8/layout/process4"/>
    <dgm:cxn modelId="{312EEBE4-B18D-4738-8F05-76CA75B4D88E}" type="presParOf" srcId="{42BD9788-B802-462B-B5D3-B33256CC4986}" destId="{E977C833-43FC-4DB9-8019-B4AF5918F1A7}" srcOrd="0" destOrd="0" presId="urn:microsoft.com/office/officeart/2005/8/layout/process4"/>
    <dgm:cxn modelId="{C7FDC8C6-F534-46BF-9757-28D86F3B04D0}" type="presParOf" srcId="{42BD9788-B802-462B-B5D3-B33256CC4986}" destId="{D964D767-3219-4DD1-926B-56E6B00E0E0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5FE682-1605-432D-9115-94761FE4228E}">
      <dsp:nvSpPr>
        <dsp:cNvPr id="0" name=""/>
        <dsp:cNvSpPr/>
      </dsp:nvSpPr>
      <dsp:spPr>
        <a:xfrm rot="5400000">
          <a:off x="2480550" y="1295568"/>
          <a:ext cx="1583385" cy="3087703"/>
        </a:xfrm>
        <a:prstGeom prst="round2SameRect">
          <a:avLst/>
        </a:prstGeom>
        <a:solidFill>
          <a:srgbClr val="00B0F0">
            <a:alpha val="90000"/>
          </a:srgb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部署快速，一键完成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系统迁移快速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统一性好，配置管理复杂</a:t>
          </a:r>
        </a:p>
      </dsp:txBody>
      <dsp:txXfrm rot="5400000">
        <a:off x="2480550" y="1295568"/>
        <a:ext cx="1583385" cy="3087703"/>
      </dsp:txXfrm>
    </dsp:sp>
    <dsp:sp modelId="{9DF35986-A3CE-4EF7-A3CC-FEE10FB9409B}">
      <dsp:nvSpPr>
        <dsp:cNvPr id="0" name=""/>
        <dsp:cNvSpPr/>
      </dsp:nvSpPr>
      <dsp:spPr>
        <a:xfrm>
          <a:off x="0" y="1917916"/>
          <a:ext cx="1736832" cy="1826499"/>
        </a:xfrm>
        <a:prstGeom prst="roundRect">
          <a:avLst/>
        </a:prstGeom>
        <a:solidFill>
          <a:srgbClr val="00B0F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4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917916"/>
        <a:ext cx="1736832" cy="1826499"/>
      </dsp:txXfrm>
    </dsp:sp>
    <dsp:sp modelId="{ABC3FBD7-F35B-4993-9BD6-E3AE55DE5265}">
      <dsp:nvSpPr>
        <dsp:cNvPr id="0" name=""/>
        <dsp:cNvSpPr/>
      </dsp:nvSpPr>
      <dsp:spPr>
        <a:xfrm rot="5400000">
          <a:off x="2541643" y="-636269"/>
          <a:ext cx="1461199" cy="3087703"/>
        </a:xfrm>
        <a:prstGeom prst="round2SameRect">
          <a:avLst/>
        </a:prstGeom>
        <a:solidFill>
          <a:srgbClr val="92D050"/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有效提高机器使用率，降低成本</a:t>
          </a:r>
          <a:endParaRPr lang="zh-CN" altLang="en-US" sz="1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降低边际成本：电力、机柜空间</a:t>
          </a:r>
          <a:endParaRPr lang="zh-CN" altLang="en-US" sz="1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2541643" y="-636269"/>
        <a:ext cx="1461199" cy="3087703"/>
      </dsp:txXfrm>
    </dsp:sp>
    <dsp:sp modelId="{78D1750A-EB9B-4061-993E-C8B12B11CA15}">
      <dsp:nvSpPr>
        <dsp:cNvPr id="0" name=""/>
        <dsp:cNvSpPr/>
      </dsp:nvSpPr>
      <dsp:spPr>
        <a:xfrm>
          <a:off x="0" y="45708"/>
          <a:ext cx="1736832" cy="1826499"/>
        </a:xfrm>
        <a:prstGeom prst="roundRect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>
              <a:latin typeface="微软雅黑" pitchFamily="34" charset="-122"/>
              <a:ea typeface="微软雅黑" pitchFamily="34" charset="-122"/>
            </a:rPr>
            <a:t>成本</a:t>
          </a:r>
          <a:endParaRPr lang="zh-CN" altLang="en-US" sz="4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5708"/>
        <a:ext cx="1736832" cy="18264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CF3146-E147-413D-98AB-B7514ABDEFB9}">
      <dsp:nvSpPr>
        <dsp:cNvPr id="0" name=""/>
        <dsp:cNvSpPr/>
      </dsp:nvSpPr>
      <dsp:spPr>
        <a:xfrm>
          <a:off x="2438400" y="496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收集用户行为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分析用户行为</a:t>
          </a:r>
          <a:endParaRPr lang="zh-CN" altLang="en-US" sz="3400" kern="1200" dirty="0"/>
        </a:p>
      </dsp:txBody>
      <dsp:txXfrm>
        <a:off x="2438400" y="496"/>
        <a:ext cx="3657600" cy="1934765"/>
      </dsp:txXfrm>
    </dsp:sp>
    <dsp:sp modelId="{8515F00C-9E30-4B25-BDD2-2BFA16BB9355}">
      <dsp:nvSpPr>
        <dsp:cNvPr id="0" name=""/>
        <dsp:cNvSpPr/>
      </dsp:nvSpPr>
      <dsp:spPr>
        <a:xfrm>
          <a:off x="0" y="496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安全</a:t>
          </a:r>
          <a:endParaRPr lang="zh-CN" altLang="en-US" sz="6500" kern="1200" dirty="0"/>
        </a:p>
      </dsp:txBody>
      <dsp:txXfrm>
        <a:off x="0" y="496"/>
        <a:ext cx="2438400" cy="1934765"/>
      </dsp:txXfrm>
    </dsp:sp>
    <dsp:sp modelId="{8AFC28A2-8ADC-4C01-B77E-B592072D173D}">
      <dsp:nvSpPr>
        <dsp:cNvPr id="0" name=""/>
        <dsp:cNvSpPr/>
      </dsp:nvSpPr>
      <dsp:spPr>
        <a:xfrm>
          <a:off x="2438400" y="2128738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减少数据收集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避免分析数据</a:t>
          </a:r>
          <a:endParaRPr lang="zh-CN" altLang="en-US" sz="3400" kern="1200" dirty="0"/>
        </a:p>
      </dsp:txBody>
      <dsp:txXfrm>
        <a:off x="2438400" y="2128738"/>
        <a:ext cx="3657600" cy="1934765"/>
      </dsp:txXfrm>
    </dsp:sp>
    <dsp:sp modelId="{230720D0-B30D-41EB-844D-C1BD411030AA}">
      <dsp:nvSpPr>
        <dsp:cNvPr id="0" name=""/>
        <dsp:cNvSpPr/>
      </dsp:nvSpPr>
      <dsp:spPr>
        <a:xfrm>
          <a:off x="0" y="2128738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隐私</a:t>
          </a:r>
          <a:endParaRPr lang="zh-CN" altLang="en-US" sz="6500" kern="1200" dirty="0"/>
        </a:p>
      </dsp:txBody>
      <dsp:txXfrm>
        <a:off x="0" y="2128738"/>
        <a:ext cx="2438400" cy="193476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226D0F-74B4-40D8-9F41-4C987A964EB4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安全从支持变成业务部门</a:t>
          </a:r>
          <a:endParaRPr lang="zh-CN" altLang="en-US" sz="1600" kern="1200" dirty="0"/>
        </a:p>
      </dsp:txBody>
      <dsp:txXfrm>
        <a:off x="0" y="3059187"/>
        <a:ext cx="6096000" cy="542210"/>
      </dsp:txXfrm>
    </dsp:sp>
    <dsp:sp modelId="{E0FC7878-4C33-4261-8102-245088F0B067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挺直腰杆赚钱</a:t>
          </a:r>
          <a:endParaRPr lang="zh-CN" altLang="en-US" sz="1400" kern="1200" dirty="0"/>
        </a:p>
      </dsp:txBody>
      <dsp:txXfrm>
        <a:off x="0" y="3581316"/>
        <a:ext cx="3047999" cy="461883"/>
      </dsp:txXfrm>
    </dsp:sp>
    <dsp:sp modelId="{4C0CE344-1E37-42EB-AEC3-F407F82FAB47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从</a:t>
          </a:r>
          <a:r>
            <a:rPr lang="en-US" altLang="zh-CN" sz="1400" kern="1200" dirty="0" smtClean="0"/>
            <a:t>CSO</a:t>
          </a:r>
          <a:r>
            <a:rPr lang="zh-CN" altLang="en-US" sz="1400" kern="1200" dirty="0" smtClean="0"/>
            <a:t>转为</a:t>
          </a:r>
          <a:r>
            <a:rPr lang="en-US" altLang="zh-CN" sz="1400" kern="1200" dirty="0" smtClean="0"/>
            <a:t>CEO</a:t>
          </a:r>
          <a:endParaRPr lang="zh-CN" altLang="en-US" sz="1400" kern="1200" dirty="0"/>
        </a:p>
      </dsp:txBody>
      <dsp:txXfrm>
        <a:off x="3048000" y="3581316"/>
        <a:ext cx="3047999" cy="461883"/>
      </dsp:txXfrm>
    </dsp:sp>
    <dsp:sp modelId="{6ACE0CB6-B67E-4ED3-8A26-6C020AC0F8BA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安全人员涨工资</a:t>
          </a:r>
          <a:endParaRPr lang="zh-CN" altLang="en-US" sz="1600" kern="1200" dirty="0"/>
        </a:p>
      </dsp:txBody>
      <dsp:txXfrm>
        <a:off x="0" y="1529953"/>
        <a:ext cx="6096000" cy="542047"/>
      </dsp:txXfrm>
    </dsp:sp>
    <dsp:sp modelId="{428D3BCD-2687-4226-82B2-8366BAAF2094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安全是云计算门槛</a:t>
          </a:r>
          <a:endParaRPr lang="zh-CN" altLang="en-US" sz="1400" kern="1200" dirty="0"/>
        </a:p>
      </dsp:txBody>
      <dsp:txXfrm>
        <a:off x="0" y="2072001"/>
        <a:ext cx="3047999" cy="461744"/>
      </dsp:txXfrm>
    </dsp:sp>
    <dsp:sp modelId="{33E780D6-A24C-4C1D-BE23-61DC2C30C6F9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需要大量安全人员</a:t>
          </a:r>
          <a:endParaRPr lang="zh-CN" altLang="en-US" sz="1400" kern="1200" dirty="0"/>
        </a:p>
      </dsp:txBody>
      <dsp:txXfrm>
        <a:off x="3048000" y="2072001"/>
        <a:ext cx="3047999" cy="461744"/>
      </dsp:txXfrm>
    </dsp:sp>
    <dsp:sp modelId="{7E215627-81E2-4F34-9E90-A8B4C7A22345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攻击人员关注云计算</a:t>
          </a:r>
          <a:endParaRPr lang="zh-CN" altLang="en-US" sz="1600" kern="1200" dirty="0"/>
        </a:p>
      </dsp:txBody>
      <dsp:txXfrm>
        <a:off x="0" y="718"/>
        <a:ext cx="6096000" cy="542047"/>
      </dsp:txXfrm>
    </dsp:sp>
    <dsp:sp modelId="{E977C833-43FC-4DB9-8019-B4AF5918F1A7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鸡蛋放一个篮子，木桶原理</a:t>
          </a:r>
          <a:endParaRPr lang="zh-CN" altLang="en-US" sz="1400" kern="1200" dirty="0"/>
        </a:p>
      </dsp:txBody>
      <dsp:txXfrm>
        <a:off x="0" y="542766"/>
        <a:ext cx="3047999" cy="461744"/>
      </dsp:txXfrm>
    </dsp:sp>
    <dsp:sp modelId="{D964D767-3219-4DD1-926B-56E6B00E0E07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攻击者可以快速使用大量资源攻击</a:t>
          </a:r>
          <a:endParaRPr lang="zh-CN" altLang="en-US" sz="14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88EF5C1A-B265-422A-9366-09557C627570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6ECFEC81-3D7D-42B8-9943-8C4C2F17EF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0"/>
            <a:ext cx="317341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5AB44FD0-BF00-4D17-92BD-8F5EBF5EA093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0725"/>
            <a:ext cx="4797425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7013"/>
            <a:ext cx="317341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17013"/>
            <a:ext cx="317341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7800DA7-24D0-4AA1-B6BE-2AB9AEC8A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750DF-E200-44C3-9371-2EBEAA5CF076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AFD3F3-F9E4-4EA5-AC11-452DBED08936}" type="slidenum">
              <a:rPr lang="zh-CN" alt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982AD-5ED1-49EA-BBE5-795CAE0D3A20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00DA7-24D0-4AA1-B6BE-2AB9AEC8A34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982AD-5ED1-49EA-BBE5-795CAE0D3A20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982AD-5ED1-49EA-BBE5-795CAE0D3A20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982AD-5ED1-49EA-BBE5-795CAE0D3A20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3FC00-3EBD-4D16-8EFB-4BDDE68DC79B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1511300" y="1349375"/>
            <a:ext cx="1360487" cy="2117725"/>
            <a:chOff x="-905" y="850"/>
            <a:chExt cx="810" cy="1334"/>
          </a:xfrm>
        </p:grpSpPr>
        <p:sp>
          <p:nvSpPr>
            <p:cNvPr id="5" name="Rectangle 7"/>
            <p:cNvSpPr>
              <a:spLocks noChangeArrowheads="1"/>
            </p:cNvSpPr>
            <p:nvPr userDrawn="1"/>
          </p:nvSpPr>
          <p:spPr bwMode="invGray">
            <a:xfrm>
              <a:off x="-905" y="1129"/>
              <a:ext cx="810" cy="218"/>
            </a:xfrm>
            <a:prstGeom prst="rect">
              <a:avLst/>
            </a:prstGeom>
            <a:solidFill>
              <a:srgbClr val="FAA61A"/>
            </a:solidFill>
            <a:ln w="9525">
              <a:solidFill>
                <a:srgbClr val="FAA61A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  <a:cs typeface="Arial" charset="0"/>
                </a:rPr>
                <a:t>250, 166, 26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invGray">
            <a:xfrm>
              <a:off x="-905" y="1408"/>
              <a:ext cx="810" cy="218"/>
            </a:xfrm>
            <a:prstGeom prst="rect">
              <a:avLst/>
            </a:prstGeom>
            <a:solidFill>
              <a:srgbClr val="A6CE39"/>
            </a:solidFill>
            <a:ln w="9525">
              <a:solidFill>
                <a:srgbClr val="A6CE39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  <a:cs typeface="Arial" charset="0"/>
                </a:rPr>
                <a:t>166, 206, 57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invGray">
            <a:xfrm>
              <a:off x="-905" y="1687"/>
              <a:ext cx="810" cy="218"/>
            </a:xfrm>
            <a:prstGeom prst="rect">
              <a:avLst/>
            </a:prstGeom>
            <a:solidFill>
              <a:srgbClr val="54C5D0"/>
            </a:solidFill>
            <a:ln w="9525">
              <a:solidFill>
                <a:srgbClr val="54C5D0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  <a:cs typeface="Arial" charset="0"/>
                </a:rPr>
                <a:t>84, 197, 208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invGray">
            <a:xfrm>
              <a:off x="-905" y="1966"/>
              <a:ext cx="810" cy="218"/>
            </a:xfrm>
            <a:prstGeom prst="rect">
              <a:avLst/>
            </a:prstGeom>
            <a:solidFill>
              <a:srgbClr val="6893CD"/>
            </a:solidFill>
            <a:ln w="9525">
              <a:solidFill>
                <a:srgbClr val="6893CD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  <a:cs typeface="Arial" charset="0"/>
                </a:rPr>
                <a:t>104, 147, 205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invGray">
            <a:xfrm>
              <a:off x="-905" y="850"/>
              <a:ext cx="810" cy="218"/>
            </a:xfrm>
            <a:prstGeom prst="rect">
              <a:avLst/>
            </a:prstGeom>
            <a:solidFill>
              <a:srgbClr val="C51217"/>
            </a:solidFill>
            <a:ln w="9525">
              <a:solidFill>
                <a:srgbClr val="C51217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  <a:cs typeface="Arial" charset="0"/>
                </a:rPr>
                <a:t>197, 18, 23</a:t>
              </a:r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invGray">
          <a:xfrm>
            <a:off x="250825" y="-777875"/>
            <a:ext cx="8672513" cy="549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Arial" charset="0"/>
              </a:rPr>
              <a:t>&lt;file://\\IBHKP03VF\HALFWAY\Artwork Design by HK Pres Center\POWERPOINT TEMPLATE\Sabersword\Design\Cover.psd&gt; &lt;file://\\IBHKP03VF\HALFWAY\Artwork Design by HK Pres Center\POWERPOINT TEMPLATE\Sabersword\Design\Section.psd&gt; &lt;file://\\IBHKP03VF\HALFWAY\Artwork Design by HK Pres Center\POWERPOINT TEMPLATE\Sabersword\Design\Slide.psd&gt;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116388"/>
            <a:ext cx="8485188" cy="660400"/>
          </a:xfrm>
        </p:spPr>
        <p:txBody>
          <a:bodyPr/>
          <a:lstStyle>
            <a:lvl1pPr>
              <a:defRPr sz="2800" b="0">
                <a:latin typeface="Arial Black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67288"/>
            <a:ext cx="8485188" cy="51117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7086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8256-62A3-44C5-8B82-0D0525110916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-203200"/>
            <a:ext cx="9144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8A8DD-C5B2-4D7C-8E1A-D21FF8028EF1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6BCD-D6A2-4FB9-9C0B-FF19D55DD3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93663"/>
            <a:ext cx="2120900" cy="6294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93663"/>
            <a:ext cx="6211888" cy="6294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FDFE-982A-42E8-942E-A994C8D8FFC1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6475D-A93F-48E2-8D84-3AA6ACAB9C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F29F380-AA68-412E-9D5D-7624920293F6}" type="datetimeFigureOut">
              <a:rPr lang="zh-CN" altLang="en-US" smtClean="0"/>
              <a:pPr>
                <a:defRPr/>
              </a:pPr>
              <a:t>2011-10-14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A6E7169-4763-4269-BDB6-CE8321030B1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0152EA-7460-441E-84B5-2CB4AF9D7A0C}" type="datetimeFigureOut">
              <a:rPr lang="zh-CN" altLang="en-US" smtClean="0"/>
              <a:pPr>
                <a:defRPr/>
              </a:pPr>
              <a:t>2011-10-14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2D84B2-81FD-4C80-98D8-FD8DD76732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7D89-0BAD-4B0C-A450-59CA1DB2F550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F9CFD-DCE6-49E8-B043-4A3E2E2991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DBD52-7BB5-4AC0-B32B-9EA910C7ABAB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A900-3397-4634-9778-3403BB71E8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47800"/>
            <a:ext cx="4165600" cy="49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8825" y="1447800"/>
            <a:ext cx="4167188" cy="49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987E-55D8-42B5-A612-B32C419BD982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AD37D-3033-4E31-82BD-5E9E1441B4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8C33C-BE57-4B49-B587-7D5FC9AA8FE8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543A0-B15B-4596-B8F8-9C8B6A758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EC7E9-68CD-4792-8723-1DF6F9292A6C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07493-DCED-481F-A418-C62CA3C0DB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5301-764A-41C7-9A1D-81B651955A70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DF023-FF81-4EF8-A141-86490835C8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BCDCA-5F79-47E6-942F-09F780C4A030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82A4-69AA-4E3C-B128-0A2D15D85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CAF6-4B5D-423F-88CA-32FD5AEA0B40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9636C-8794-4EBA-A846-DDF4F8E03F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3663"/>
            <a:ext cx="633888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47800"/>
            <a:ext cx="8485188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7010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D49FB907-91FF-4EF1-875D-0E4F439E8A95}" type="datetimeFigureOut">
              <a:rPr lang="zh-CN" altLang="en-US"/>
              <a:pPr>
                <a:defRPr/>
              </a:pPr>
              <a:t>2011-10-14</a:t>
            </a:fld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-66675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C388E98D-8E7A-434A-908E-C4095115C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-2665413" y="1490663"/>
            <a:ext cx="2409825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Aft>
                <a:spcPct val="20000"/>
              </a:spcAft>
              <a:buClr>
                <a:srgbClr val="FAA61A"/>
              </a:buClr>
              <a:buFont typeface="Wingdings" pitchFamily="2" charset="2"/>
              <a:buChar char="n"/>
              <a:defRPr/>
            </a:pP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Arial" charset="0"/>
              </a:rPr>
              <a:t>Click to edit Master text styles</a:t>
            </a:r>
          </a:p>
          <a:p>
            <a:pPr marL="228600" indent="-228600">
              <a:spcAft>
                <a:spcPct val="20000"/>
              </a:spcAft>
              <a:buClr>
                <a:srgbClr val="FAA61A"/>
              </a:buClr>
              <a:buFont typeface="Wingdings" pitchFamily="2" charset="2"/>
              <a:buChar char="n"/>
              <a:defRPr/>
            </a:pP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Arial" charset="0"/>
              </a:rPr>
              <a:t>Second level</a:t>
            </a:r>
          </a:p>
          <a:p>
            <a:pPr marL="228600" indent="-228600">
              <a:spcAft>
                <a:spcPct val="20000"/>
              </a:spcAft>
              <a:buClr>
                <a:srgbClr val="FAA61A"/>
              </a:buClr>
              <a:buFont typeface="Wingdings" pitchFamily="2" charset="2"/>
              <a:buChar char="n"/>
              <a:defRPr/>
            </a:pP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Arial" charset="0"/>
              </a:rPr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0000"/>
        </a:spcAft>
        <a:buClr>
          <a:srgbClr val="FAA61A"/>
        </a:buClr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0"/>
        </a:spcBef>
        <a:spcAft>
          <a:spcPct val="20000"/>
        </a:spcAft>
        <a:buClr>
          <a:srgbClr val="A6CE39"/>
        </a:buClr>
        <a:buSzPct val="80000"/>
        <a:buFont typeface="Symbol" pitchFamily="18" charset="2"/>
        <a:buChar char="¾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lr>
          <a:srgbClr val="54C5D0"/>
        </a:buClr>
        <a:buFont typeface="Times New Roman" pitchFamily="18" charset="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10/14/2011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urry@xfocu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5.png"/><Relationship Id="rId7" Type="http://schemas.openxmlformats.org/officeDocument/2006/relationships/diagramData" Target="../diagrams/data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microsoft.com/office/2007/relationships/diagramDrawing" Target="../diagrams/drawing1.xml"/><Relationship Id="rId5" Type="http://schemas.openxmlformats.org/officeDocument/2006/relationships/image" Target="../media/image4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6.png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5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29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9.gif"/><Relationship Id="rId18" Type="http://schemas.openxmlformats.org/officeDocument/2006/relationships/image" Target="../media/image12.jpeg"/><Relationship Id="rId26" Type="http://schemas.openxmlformats.org/officeDocument/2006/relationships/image" Target="../media/image17.jpeg"/><Relationship Id="rId3" Type="http://schemas.openxmlformats.org/officeDocument/2006/relationships/notesSlide" Target="../notesSlides/notesSlide3.xml"/><Relationship Id="rId21" Type="http://schemas.openxmlformats.org/officeDocument/2006/relationships/hyperlink" Target="http://image.baidu.com/i?ct=503316480&amp;z=&amp;tn=baiduimagedetail&amp;word=foursquare+logo&amp;in=26720&amp;cl=2&amp;lm=-1&amp;pn=0&amp;rn=1&amp;di=22563122115&amp;ln=1166&amp;fr=&amp;fmq=&amp;ic=0&amp;s=0&amp;se=1&amp;sme=0&amp;tab=&amp;width=&amp;height=&amp;face=0&amp;is=&amp;istype=2" TargetMode="External"/><Relationship Id="rId34" Type="http://schemas.openxmlformats.org/officeDocument/2006/relationships/image" Target="../media/image24.jpeg"/><Relationship Id="rId7" Type="http://schemas.openxmlformats.org/officeDocument/2006/relationships/hyperlink" Target="http://image.baidu.com/i?ct=503316480&amp;z=0&amp;tn=baiduimagedetail&amp;word=aol&amp;in=30069&amp;cl=2&amp;lm=-1&amp;pn=10&amp;rn=1&amp;di=30931317510&amp;ln=2000&amp;fr=&amp;fmq=&amp;ic=&amp;s=0&amp;se=&amp;sme=0&amp;tab=&amp;width=&amp;height=&amp;face=&amp;is=&amp;istype=2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://image.baidu.com/i?ct=503316480&amp;z=0&amp;tn=baiduimagedetail&amp;word=facebook&amp;in=24939&amp;cl=2&amp;lm=-1&amp;pn=9&amp;rn=1&amp;di=6197476326&amp;ln=2000&amp;fr=&amp;fmq=&amp;ic=&amp;s=0&amp;se=&amp;sme=0&amp;tab=&amp;width=&amp;height=&amp;face=&amp;is=&amp;istype=2" TargetMode="External"/><Relationship Id="rId25" Type="http://schemas.openxmlformats.org/officeDocument/2006/relationships/image" Target="../media/image16.png"/><Relationship Id="rId33" Type="http://schemas.openxmlformats.org/officeDocument/2006/relationships/image" Target="../media/image2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.png"/><Relationship Id="rId20" Type="http://schemas.openxmlformats.org/officeDocument/2006/relationships/image" Target="../media/image13.jpeg"/><Relationship Id="rId29" Type="http://schemas.openxmlformats.org/officeDocument/2006/relationships/hyperlink" Target="http://www.renren.com/" TargetMode="External"/><Relationship Id="rId1" Type="http://schemas.openxmlformats.org/officeDocument/2006/relationships/tags" Target="../tags/tag2.xml"/><Relationship Id="rId6" Type="http://schemas.openxmlformats.org/officeDocument/2006/relationships/hyperlink" Target="file:///C:\Documents%20and%20Settings\ben\&#26700;&#38754;\_ylt=Ag62xLkt6ohcVYij4k4V0ACbvZx4\SIG=119m6jmfu\EXP=1304006214\**http:\www.yahoo.com\" TargetMode="External"/><Relationship Id="rId11" Type="http://schemas.openxmlformats.org/officeDocument/2006/relationships/hyperlink" Target="http://www.163.com/" TargetMode="External"/><Relationship Id="rId24" Type="http://schemas.openxmlformats.org/officeDocument/2006/relationships/hyperlink" Target="http://www.taobao.com/" TargetMode="External"/><Relationship Id="rId32" Type="http://schemas.openxmlformats.org/officeDocument/2006/relationships/image" Target="../media/image22.jpeg"/><Relationship Id="rId5" Type="http://schemas.openxmlformats.org/officeDocument/2006/relationships/image" Target="../media/image4.gif"/><Relationship Id="rId15" Type="http://schemas.openxmlformats.org/officeDocument/2006/relationships/hyperlink" Target="http://www.qq.com/" TargetMode="External"/><Relationship Id="rId23" Type="http://schemas.openxmlformats.org/officeDocument/2006/relationships/image" Target="../media/image15.gif"/><Relationship Id="rId28" Type="http://schemas.openxmlformats.org/officeDocument/2006/relationships/image" Target="../media/image19.jpeg"/><Relationship Id="rId10" Type="http://schemas.openxmlformats.org/officeDocument/2006/relationships/image" Target="../media/image7.gif"/><Relationship Id="rId19" Type="http://schemas.openxmlformats.org/officeDocument/2006/relationships/hyperlink" Target="http://image.baidu.com/i?ct=503316480&amp;z=&amp;tn=baiduimagedetail&amp;word=twitter+logo&amp;in=29700&amp;cl=2&amp;lm=-1&amp;pn=0&amp;rn=1&amp;di=39302636970&amp;ln=2000&amp;fr=&amp;fmq=&amp;ic=0&amp;s=0&amp;se=1&amp;sme=0&amp;tab=&amp;width=&amp;height=&amp;face=0&amp;is=&amp;istype=2" TargetMode="External"/><Relationship Id="rId31" Type="http://schemas.openxmlformats.org/officeDocument/2006/relationships/image" Target="../media/image21.jpe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gif"/><Relationship Id="rId22" Type="http://schemas.openxmlformats.org/officeDocument/2006/relationships/image" Target="../media/image14.jpe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2.jpeg"/><Relationship Id="rId18" Type="http://schemas.openxmlformats.org/officeDocument/2006/relationships/hyperlink" Target="http://image.baidu.com/i?ct=503316480&amp;z=&amp;tn=baiduimagedetail&amp;word=%C2%ED%BB%AF%CC%DA&amp;in=30982&amp;cl=2&amp;lm=-1&amp;pn=4&amp;rn=1&amp;di=6506932281&amp;ln=2000&amp;fr=&amp;fmq=&amp;ic=0&amp;s=0&amp;se=1&amp;sme=0&amp;tab=&amp;width=&amp;height=&amp;face=0&amp;is=&amp;istype=2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jpeg"/><Relationship Id="rId12" Type="http://schemas.openxmlformats.org/officeDocument/2006/relationships/hyperlink" Target="http://image.baidu.com/i?ct=503316480&amp;z=&amp;tn=baiduimagedetail&amp;word=%C0%EE%D1%E5%BA%EA&amp;in=10404&amp;cl=2&amp;lm=-1&amp;pn=12&amp;rn=1&amp;di=2834828016&amp;ln=2000&amp;fr=&amp;fmq=&amp;ic=0&amp;s=0&amp;se=1&amp;sme=0&amp;tab=&amp;width=&amp;height=&amp;face=0&amp;is=&amp;istype=2" TargetMode="External"/><Relationship Id="rId17" Type="http://schemas.openxmlformats.org/officeDocument/2006/relationships/image" Target="../media/image34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image.baidu.com/i?ct=503316480&amp;z=&amp;tn=baiduimagedetail&amp;word=facebook+%B4%B4%CA%BC%C8%CB+%C2%ED%BF%CB&amp;in=13251&amp;cl=2&amp;lm=-1&amp;pn=1&amp;rn=1&amp;di=37046199150&amp;ln=1039&amp;fr=&amp;fmq=&amp;ic=0&amp;s=0&amp;se=1&amp;sme=0&amp;tab=&amp;width=&amp;height=&amp;face=0&amp;is=&amp;istype=2" TargetMode="External"/><Relationship Id="rId1" Type="http://schemas.openxmlformats.org/officeDocument/2006/relationships/tags" Target="../tags/tag4.xml"/><Relationship Id="rId6" Type="http://schemas.openxmlformats.org/officeDocument/2006/relationships/hyperlink" Target="http://image.baidu.com/i?ct=503316480&amp;z=&amp;tn=baiduimagedetail&amp;word=%CE%A2%C8%ED+%B4%B4%CA%BC%C8%CB&amp;in=23414&amp;cl=2&amp;lm=-1&amp;pn=8&amp;rn=1&amp;di=42559456260&amp;ln=2000&amp;fr=&amp;fmq=&amp;ic=0&amp;s=0&amp;se=1&amp;sme=0&amp;tab=&amp;width=&amp;height=&amp;face=0&amp;is=&amp;istype=2" TargetMode="External"/><Relationship Id="rId11" Type="http://schemas.openxmlformats.org/officeDocument/2006/relationships/image" Target="../media/image31.jpeg"/><Relationship Id="rId5" Type="http://schemas.openxmlformats.org/officeDocument/2006/relationships/image" Target="../media/image27.jpeg"/><Relationship Id="rId15" Type="http://schemas.openxmlformats.org/officeDocument/2006/relationships/image" Target="../media/image33.jpeg"/><Relationship Id="rId10" Type="http://schemas.openxmlformats.org/officeDocument/2006/relationships/hyperlink" Target="http://image.baidu.com/i?ct=503316480&amp;z=&amp;tn=baiduimagedetail&amp;word=%B3%C2%CC%EC%C7%C5&amp;in=16665&amp;cl=2&amp;lm=-1&amp;pn=1&amp;rn=1&amp;di=37036111425&amp;ln=2000&amp;fr=&amp;fmq=&amp;ic=0&amp;s=0&amp;se=1&amp;sme=0&amp;tab=&amp;width=&amp;height=&amp;face=0&amp;is=&amp;istype=2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://image.baidu.com/i?ct=503316480&amp;z=&amp;tn=baiduimagedetail&amp;word=google+%B4%B4%CA%BC%C8%CB&amp;in=4205&amp;cl=2&amp;lm=-1&amp;pn=41&amp;rn=1&amp;di=34698264210&amp;ln=2000&amp;fr=&amp;fmq=&amp;ic=0&amp;s=0&amp;se=1&amp;sme=0&amp;tab=&amp;width=&amp;height=&amp;face=0&amp;is=&amp;istype=2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://image.baidu.com/i?ct=503316480&amp;z=&amp;tn=baiduimagedetail&amp;word=%B6%A1%C0%DA&amp;in=18811&amp;cl=2&amp;lm=-1&amp;pn=1&amp;rn=1&amp;di=35827406115&amp;ln=2000&amp;fr=&amp;fmq=&amp;ic=0&amp;s=0&amp;se=1&amp;sme=0&amp;tab=&amp;width=&amp;height=&amp;face=0&amp;is=&amp;istype=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419475" y="5373688"/>
            <a:ext cx="2143125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2011-10-15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1556792"/>
            <a:ext cx="734536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云计算安全挑战与机遇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6" name="矩形 4"/>
          <p:cNvSpPr>
            <a:spLocks noChangeArrowheads="1"/>
          </p:cNvSpPr>
          <p:nvPr/>
        </p:nvSpPr>
        <p:spPr bwMode="auto">
          <a:xfrm>
            <a:off x="2268538" y="3860800"/>
            <a:ext cx="53998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hlinkClick r:id="rId3"/>
              </a:rPr>
              <a:t>Benjurry@xfocus.org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hlinkClick r:id="rId3"/>
              </a:rPr>
              <a:t>www.weibo.com/Bejurry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7524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云计算推动创新发展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357158" y="857232"/>
            <a:ext cx="8640638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云计算提供基础的安全的计算、存储、网络平台，有效降低创业门槛，使得创业者关注业务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云计算通过按需弹性付费，有效降低创业公司费用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云计算通提供海量支撑，有效支持创业公司业务快速扩展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云计算价值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16200000" flipV="1">
            <a:off x="-1162257" y="3782011"/>
            <a:ext cx="4196192" cy="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57190" y="162130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价值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6336" y="594928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 rot="16200000" flipH="1">
            <a:off x="-350614" y="3811576"/>
            <a:ext cx="3987344" cy="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rot="16200000" flipH="1">
            <a:off x="667378" y="3793716"/>
            <a:ext cx="3987344" cy="357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71545" y="5845956"/>
            <a:ext cx="77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1662" y="5845956"/>
            <a:ext cx="77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运维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3438" y="5898758"/>
            <a:ext cx="77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ounded Rectangle 33"/>
          <p:cNvSpPr>
            <a:spLocks noChangeArrowheads="1"/>
          </p:cNvSpPr>
          <p:nvPr/>
        </p:nvSpPr>
        <p:spPr bwMode="auto">
          <a:xfrm>
            <a:off x="3275856" y="1988840"/>
            <a:ext cx="1027492" cy="42862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成本曲线（无云计算）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 bwMode="auto">
          <a:xfrm>
            <a:off x="2719742" y="2852936"/>
            <a:ext cx="3796474" cy="2952328"/>
          </a:xfrm>
          <a:custGeom>
            <a:avLst/>
            <a:gdLst>
              <a:gd name="connsiteX0" fmla="*/ 0 w 2764715"/>
              <a:gd name="connsiteY0" fmla="*/ 4195482 h 4195482"/>
              <a:gd name="connsiteX1" fmla="*/ 1699708 w 2764715"/>
              <a:gd name="connsiteY1" fmla="*/ 2667896 h 4195482"/>
              <a:gd name="connsiteX2" fmla="*/ 2764715 w 2764715"/>
              <a:gd name="connsiteY2" fmla="*/ 0 h 419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715" h="4195482">
                <a:moveTo>
                  <a:pt x="0" y="4195482"/>
                </a:moveTo>
                <a:cubicBezTo>
                  <a:pt x="619461" y="3781312"/>
                  <a:pt x="1238922" y="3367143"/>
                  <a:pt x="1699708" y="2667896"/>
                </a:cubicBezTo>
                <a:cubicBezTo>
                  <a:pt x="2160494" y="1968649"/>
                  <a:pt x="2462604" y="984324"/>
                  <a:pt x="2764715" y="0"/>
                </a:cubicBezTo>
              </a:path>
            </a:pathLst>
          </a:custGeom>
          <a:ln w="5715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4143372" y="1840956"/>
            <a:ext cx="1714512" cy="358778"/>
            <a:chOff x="5500694" y="2784470"/>
            <a:chExt cx="1000132" cy="358778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5505456" y="3141660"/>
              <a:ext cx="99537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左大括号 49"/>
            <p:cNvSpPr/>
            <p:nvPr/>
          </p:nvSpPr>
          <p:spPr bwMode="auto">
            <a:xfrm rot="5400000">
              <a:off x="5821371" y="2463793"/>
              <a:ext cx="358778" cy="1000132"/>
            </a:xfrm>
            <a:prstGeom prst="leftBrac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928662" y="5851133"/>
            <a:ext cx="6572296" cy="1588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76"/>
          <p:cNvGrpSpPr/>
          <p:nvPr/>
        </p:nvGrpSpPr>
        <p:grpSpPr>
          <a:xfrm>
            <a:off x="1619672" y="2565264"/>
            <a:ext cx="3240000" cy="3240000"/>
            <a:chOff x="1619672" y="2565264"/>
            <a:chExt cx="3240000" cy="3240000"/>
          </a:xfrm>
        </p:grpSpPr>
        <p:sp>
          <p:nvSpPr>
            <p:cNvPr id="45" name="Rounded Rectangle 33"/>
            <p:cNvSpPr>
              <a:spLocks noChangeArrowheads="1"/>
            </p:cNvSpPr>
            <p:nvPr/>
          </p:nvSpPr>
          <p:spPr bwMode="auto">
            <a:xfrm>
              <a:off x="3635896" y="4437112"/>
              <a:ext cx="928694" cy="357190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利润曲线（云计算）</a:t>
              </a:r>
              <a:endPara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任意多边形 55"/>
            <p:cNvSpPr/>
            <p:nvPr/>
          </p:nvSpPr>
          <p:spPr bwMode="auto">
            <a:xfrm>
              <a:off x="1619672" y="2565264"/>
              <a:ext cx="3240000" cy="3240000"/>
            </a:xfrm>
            <a:custGeom>
              <a:avLst/>
              <a:gdLst>
                <a:gd name="connsiteX0" fmla="*/ 0 w 2764715"/>
                <a:gd name="connsiteY0" fmla="*/ 4195482 h 4195482"/>
                <a:gd name="connsiteX1" fmla="*/ 1699708 w 2764715"/>
                <a:gd name="connsiteY1" fmla="*/ 2667896 h 4195482"/>
                <a:gd name="connsiteX2" fmla="*/ 2764715 w 2764715"/>
                <a:gd name="connsiteY2" fmla="*/ 0 h 419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4715" h="4195482">
                  <a:moveTo>
                    <a:pt x="0" y="4195482"/>
                  </a:moveTo>
                  <a:cubicBezTo>
                    <a:pt x="619461" y="3781312"/>
                    <a:pt x="1238922" y="3367143"/>
                    <a:pt x="1699708" y="2667896"/>
                  </a:cubicBezTo>
                  <a:cubicBezTo>
                    <a:pt x="2160494" y="1968649"/>
                    <a:pt x="2462604" y="984324"/>
                    <a:pt x="2764715" y="0"/>
                  </a:cubicBezTo>
                </a:path>
              </a:pathLst>
            </a:custGeom>
            <a:ln w="57150">
              <a:solidFill>
                <a:srgbClr val="92D050"/>
              </a:solidFill>
              <a:prstDash val="dash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Rounded Rectangle 33"/>
          <p:cNvSpPr>
            <a:spLocks noChangeArrowheads="1"/>
          </p:cNvSpPr>
          <p:nvPr/>
        </p:nvSpPr>
        <p:spPr bwMode="auto">
          <a:xfrm>
            <a:off x="6516216" y="2996952"/>
            <a:ext cx="1080120" cy="42862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利润曲线（无云计算）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7"/>
          <p:cNvGrpSpPr/>
          <p:nvPr/>
        </p:nvGrpSpPr>
        <p:grpSpPr>
          <a:xfrm>
            <a:off x="1043609" y="4757147"/>
            <a:ext cx="6696743" cy="1048117"/>
            <a:chOff x="1043609" y="4757147"/>
            <a:chExt cx="6696743" cy="1048117"/>
          </a:xfrm>
        </p:grpSpPr>
        <p:sp>
          <p:nvSpPr>
            <p:cNvPr id="44" name="Rounded Rectangle 33"/>
            <p:cNvSpPr>
              <a:spLocks noChangeArrowheads="1"/>
            </p:cNvSpPr>
            <p:nvPr/>
          </p:nvSpPr>
          <p:spPr bwMode="auto">
            <a:xfrm>
              <a:off x="6804248" y="4941168"/>
              <a:ext cx="928694" cy="428628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成本曲线（云计算）</a:t>
              </a:r>
              <a:endPara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2"/>
            <p:cNvGrpSpPr/>
            <p:nvPr/>
          </p:nvGrpSpPr>
          <p:grpSpPr>
            <a:xfrm>
              <a:off x="1043609" y="4757147"/>
              <a:ext cx="6696743" cy="1048117"/>
              <a:chOff x="1783957" y="3505200"/>
              <a:chExt cx="4950233" cy="985093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1783957" y="4114304"/>
                <a:ext cx="449639" cy="375989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2233596" y="3505200"/>
                <a:ext cx="4500594" cy="57150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75"/>
          <p:cNvGrpSpPr/>
          <p:nvPr/>
        </p:nvGrpSpPr>
        <p:grpSpPr>
          <a:xfrm>
            <a:off x="947712" y="2492896"/>
            <a:ext cx="5712520" cy="2869490"/>
            <a:chOff x="947712" y="2564904"/>
            <a:chExt cx="5064448" cy="2797482"/>
          </a:xfrm>
        </p:grpSpPr>
        <p:cxnSp>
          <p:nvCxnSpPr>
            <p:cNvPr id="51" name="直接连接符 50"/>
            <p:cNvCxnSpPr/>
            <p:nvPr/>
          </p:nvCxnSpPr>
          <p:spPr>
            <a:xfrm rot="5400000" flipH="1" flipV="1">
              <a:off x="626241" y="4326535"/>
              <a:ext cx="1357322" cy="7143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28"/>
            <p:cNvGrpSpPr/>
            <p:nvPr/>
          </p:nvGrpSpPr>
          <p:grpSpPr>
            <a:xfrm>
              <a:off x="1662992" y="3140968"/>
              <a:ext cx="2332944" cy="853836"/>
              <a:chOff x="1304902" y="3937248"/>
              <a:chExt cx="2332944" cy="853836"/>
            </a:xfrm>
          </p:grpSpPr>
          <p:cxnSp>
            <p:nvCxnSpPr>
              <p:cNvPr id="53" name="直接连接符 52"/>
              <p:cNvCxnSpPr/>
              <p:nvPr/>
            </p:nvCxnSpPr>
            <p:spPr>
              <a:xfrm flipV="1">
                <a:off x="1304902" y="4076704"/>
                <a:ext cx="928694" cy="71438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2233596" y="3937248"/>
                <a:ext cx="1404250" cy="139456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接连接符 64"/>
            <p:cNvCxnSpPr/>
            <p:nvPr/>
          </p:nvCxnSpPr>
          <p:spPr>
            <a:xfrm rot="5400000" flipH="1" flipV="1">
              <a:off x="3879944" y="2896920"/>
              <a:ext cx="37600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4139952" y="2564904"/>
              <a:ext cx="1872208" cy="2160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云计算市场预测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pic>
        <p:nvPicPr>
          <p:cNvPr id="14338" name="Picture 2" descr="http://news.ccidnet.com/col/attachment/2011/6/21646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509120"/>
            <a:ext cx="3810000" cy="2124075"/>
          </a:xfrm>
          <a:prstGeom prst="rect">
            <a:avLst/>
          </a:prstGeom>
          <a:noFill/>
        </p:spPr>
      </p:pic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357158" y="857232"/>
            <a:ext cx="864063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Gartner</a:t>
            </a:r>
            <a:r>
              <a:rPr lang="zh-CN" altLang="en-US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</a:rPr>
              <a:t>将云计算列为</a:t>
            </a:r>
            <a:r>
              <a:rPr lang="en-US" altLang="zh-CN" sz="2400" dirty="0" smtClean="0">
                <a:solidFill>
                  <a:schemeClr val="tx1"/>
                </a:solidFill>
              </a:rPr>
              <a:t>2010</a:t>
            </a:r>
            <a:r>
              <a:rPr lang="zh-CN" altLang="en-US" sz="2400" dirty="0" smtClean="0">
                <a:solidFill>
                  <a:schemeClr val="tx1"/>
                </a:solidFill>
              </a:rPr>
              <a:t>年的</a:t>
            </a:r>
            <a:r>
              <a:rPr lang="en-US" altLang="zh-CN" sz="2400" dirty="0" smtClean="0">
                <a:solidFill>
                  <a:schemeClr val="tx1"/>
                </a:solidFill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</a:rPr>
              <a:t>大战略科技之首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</a:rPr>
              <a:t>认为将在</a:t>
            </a:r>
            <a:r>
              <a:rPr lang="en-US" altLang="zh-CN" sz="2400" dirty="0" smtClean="0">
                <a:solidFill>
                  <a:schemeClr val="tx1"/>
                </a:solidFill>
              </a:rPr>
              <a:t>2-5</a:t>
            </a:r>
            <a:r>
              <a:rPr lang="zh-CN" altLang="en-US" sz="2400" dirty="0" smtClean="0">
                <a:solidFill>
                  <a:schemeClr val="tx1"/>
                </a:solidFill>
              </a:rPr>
              <a:t>年内成为市场主流</a:t>
            </a:r>
            <a:endParaRPr lang="en-US" altLang="zh-CN" sz="24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28650" lvl="1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2010</a:t>
            </a:r>
            <a:r>
              <a:rPr lang="zh-CN" altLang="en-US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629</a:t>
            </a:r>
            <a:r>
              <a:rPr lang="zh-CN" altLang="en-US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亿美金，增长</a:t>
            </a:r>
            <a:r>
              <a:rPr lang="en-US" altLang="zh-CN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16.6%</a:t>
            </a:r>
          </a:p>
          <a:p>
            <a:pPr marL="628650" lvl="1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到</a:t>
            </a:r>
            <a:r>
              <a:rPr lang="en-US" altLang="zh-CN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2014</a:t>
            </a:r>
            <a:r>
              <a:rPr lang="zh-CN" altLang="en-US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</a:t>
            </a:r>
            <a:r>
              <a:rPr lang="zh-CN" altLang="en-US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云计算市场规模</a:t>
            </a:r>
            <a:r>
              <a:rPr lang="en-US" altLang="zh-CN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1000</a:t>
            </a:r>
            <a:r>
              <a:rPr lang="zh-CN" altLang="en-US" sz="18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亿英镑</a:t>
            </a:r>
            <a:endParaRPr lang="en-US" altLang="zh-CN" sz="18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IDC</a:t>
            </a:r>
            <a:r>
              <a:rPr lang="zh-CN" altLang="en-US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 2010</a:t>
            </a:r>
            <a:r>
              <a:rPr lang="zh-CN" altLang="en-US" sz="2400" dirty="0" smtClean="0">
                <a:solidFill>
                  <a:schemeClr val="tx1"/>
                </a:solidFill>
              </a:rPr>
              <a:t>年定义为“云计算服务元年”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</a:rPr>
              <a:t>认为云计算的增长速度将是传统</a:t>
            </a:r>
            <a:r>
              <a:rPr lang="en-US" altLang="zh-CN" sz="2400" dirty="0" smtClean="0">
                <a:solidFill>
                  <a:schemeClr val="tx1"/>
                </a:solidFill>
              </a:rPr>
              <a:t>IT</a:t>
            </a:r>
            <a:r>
              <a:rPr lang="zh-CN" altLang="en-US" sz="2400" dirty="0" smtClean="0">
                <a:solidFill>
                  <a:schemeClr val="tx1"/>
                </a:solidFill>
              </a:rPr>
              <a:t>行业增长率的</a:t>
            </a:r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</a:rPr>
              <a:t>倍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17145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美林</a:t>
            </a:r>
            <a:r>
              <a:rPr lang="zh-CN" altLang="en-US" sz="2400" dirty="0" smtClean="0">
                <a:solidFill>
                  <a:schemeClr val="tx1"/>
                </a:solidFill>
              </a:rPr>
              <a:t>全预计球云计算市场规模到</a:t>
            </a:r>
            <a:r>
              <a:rPr lang="en-US" altLang="zh-CN" sz="2400" dirty="0" smtClean="0">
                <a:solidFill>
                  <a:schemeClr val="tx1"/>
                </a:solidFill>
              </a:rPr>
              <a:t>2011</a:t>
            </a:r>
            <a:r>
              <a:rPr lang="zh-CN" altLang="en-US" sz="2400" dirty="0" smtClean="0">
                <a:solidFill>
                  <a:schemeClr val="tx1"/>
                </a:solidFill>
              </a:rPr>
              <a:t>年将达到</a:t>
            </a:r>
            <a:r>
              <a:rPr lang="en-US" altLang="zh-CN" sz="2400" dirty="0" smtClean="0">
                <a:solidFill>
                  <a:schemeClr val="tx1"/>
                </a:solidFill>
              </a:rPr>
              <a:t>1600</a:t>
            </a:r>
            <a:r>
              <a:rPr lang="zh-CN" altLang="en-US" sz="2400" dirty="0" smtClean="0">
                <a:solidFill>
                  <a:schemeClr val="tx1"/>
                </a:solidFill>
              </a:rPr>
              <a:t>亿美元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17145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80808"/>
                </a:solidFill>
                <a:latin typeface="+mn-ea"/>
                <a:cs typeface="Arial" charset="0"/>
              </a:rPr>
              <a:t>北京、上海、杭州、深圳、无锡首批试点城市，各大城市都在根据自身优势重点发展云计算</a:t>
            </a:r>
            <a:endParaRPr lang="en-US" altLang="zh-CN" sz="2400" dirty="0" smtClean="0">
              <a:solidFill>
                <a:srgbClr val="080808"/>
              </a:solidFill>
              <a:latin typeface="+mn-ea"/>
              <a:cs typeface="Arial" charset="0"/>
            </a:endParaRPr>
          </a:p>
          <a:p>
            <a:pPr marL="17145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"/>
            <a:ext cx="8964488" cy="690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云计算的机会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323528" y="764704"/>
            <a:ext cx="8640638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云计算将推动互联网创意产业的发展浪潮</a:t>
            </a:r>
            <a:r>
              <a:rPr lang="zh-CN" altLang="en-US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，推动中国互联网创新发展</a:t>
            </a:r>
            <a:endParaRPr lang="zh-CN" altLang="zh-CN" sz="24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云计算大规模降低计算成本，将会有效推动传统产业的信息化进程，通过信息化促进工业化的发展</a:t>
            </a:r>
          </a:p>
          <a:p>
            <a:pPr lvl="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云计算是中国信息技术发展的关键性机会</a:t>
            </a:r>
            <a:endParaRPr lang="en-US" altLang="zh-CN" sz="24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云计算是国家信息安全的关键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1143000"/>
          </a:xfrm>
        </p:spPr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云计算面临的挑战</a:t>
            </a:r>
          </a:p>
        </p:txBody>
      </p:sp>
      <p:sp>
        <p:nvSpPr>
          <p:cNvPr id="16387" name="Freeform 3"/>
          <p:cNvSpPr>
            <a:spLocks/>
          </p:cNvSpPr>
          <p:nvPr/>
        </p:nvSpPr>
        <p:spPr bwMode="auto">
          <a:xfrm>
            <a:off x="357188" y="1428750"/>
            <a:ext cx="4159250" cy="2046288"/>
          </a:xfrm>
          <a:custGeom>
            <a:avLst/>
            <a:gdLst>
              <a:gd name="T0" fmla="*/ 2147483647 w 2652"/>
              <a:gd name="T1" fmla="*/ 2147483647 h 1208"/>
              <a:gd name="T2" fmla="*/ 2147483647 w 2652"/>
              <a:gd name="T3" fmla="*/ 0 h 1208"/>
              <a:gd name="T4" fmla="*/ 0 w 2652"/>
              <a:gd name="T5" fmla="*/ 0 h 1208"/>
              <a:gd name="T6" fmla="*/ 0 w 2652"/>
              <a:gd name="T7" fmla="*/ 2147483647 h 1208"/>
              <a:gd name="T8" fmla="*/ 2147483647 w 2652"/>
              <a:gd name="T9" fmla="*/ 2147483647 h 1208"/>
              <a:gd name="T10" fmla="*/ 2147483647 w 2652"/>
              <a:gd name="T11" fmla="*/ 2147483647 h 1208"/>
              <a:gd name="T12" fmla="*/ 2147483647 w 2652"/>
              <a:gd name="T13" fmla="*/ 2147483647 h 1208"/>
              <a:gd name="T14" fmla="*/ 2147483647 w 2652"/>
              <a:gd name="T15" fmla="*/ 2147483647 h 1208"/>
              <a:gd name="T16" fmla="*/ 2147483647 w 2652"/>
              <a:gd name="T17" fmla="*/ 2147483647 h 1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52"/>
              <a:gd name="T28" fmla="*/ 0 h 1208"/>
              <a:gd name="T29" fmla="*/ 2652 w 2652"/>
              <a:gd name="T30" fmla="*/ 1208 h 12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52" h="1208">
                <a:moveTo>
                  <a:pt x="2652" y="600"/>
                </a:moveTo>
                <a:cubicBezTo>
                  <a:pt x="2652" y="300"/>
                  <a:pt x="2652" y="0"/>
                  <a:pt x="2652" y="0"/>
                </a:cubicBezTo>
                <a:cubicBezTo>
                  <a:pt x="1326" y="0"/>
                  <a:pt x="0" y="0"/>
                  <a:pt x="0" y="0"/>
                </a:cubicBezTo>
                <a:cubicBezTo>
                  <a:pt x="0" y="604"/>
                  <a:pt x="0" y="1208"/>
                  <a:pt x="0" y="1208"/>
                </a:cubicBezTo>
                <a:cubicBezTo>
                  <a:pt x="1018" y="1208"/>
                  <a:pt x="2037" y="1205"/>
                  <a:pt x="2036" y="1208"/>
                </a:cubicBezTo>
                <a:cubicBezTo>
                  <a:pt x="2046" y="1115"/>
                  <a:pt x="2059" y="1057"/>
                  <a:pt x="2091" y="986"/>
                </a:cubicBezTo>
                <a:cubicBezTo>
                  <a:pt x="2123" y="915"/>
                  <a:pt x="2173" y="838"/>
                  <a:pt x="2232" y="779"/>
                </a:cubicBezTo>
                <a:cubicBezTo>
                  <a:pt x="2291" y="720"/>
                  <a:pt x="2359" y="683"/>
                  <a:pt x="2430" y="653"/>
                </a:cubicBezTo>
                <a:cubicBezTo>
                  <a:pt x="2501" y="623"/>
                  <a:pt x="2529" y="614"/>
                  <a:pt x="2652" y="60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 flipV="1">
            <a:off x="357188" y="3602038"/>
            <a:ext cx="4159250" cy="2046287"/>
          </a:xfrm>
          <a:custGeom>
            <a:avLst/>
            <a:gdLst>
              <a:gd name="T0" fmla="*/ 2147483647 w 2652"/>
              <a:gd name="T1" fmla="*/ 2147483647 h 1208"/>
              <a:gd name="T2" fmla="*/ 2147483647 w 2652"/>
              <a:gd name="T3" fmla="*/ 0 h 1208"/>
              <a:gd name="T4" fmla="*/ 0 w 2652"/>
              <a:gd name="T5" fmla="*/ 0 h 1208"/>
              <a:gd name="T6" fmla="*/ 0 w 2652"/>
              <a:gd name="T7" fmla="*/ 2147483647 h 1208"/>
              <a:gd name="T8" fmla="*/ 2147483647 w 2652"/>
              <a:gd name="T9" fmla="*/ 2147483647 h 1208"/>
              <a:gd name="T10" fmla="*/ 2147483647 w 2652"/>
              <a:gd name="T11" fmla="*/ 2147483647 h 1208"/>
              <a:gd name="T12" fmla="*/ 2147483647 w 2652"/>
              <a:gd name="T13" fmla="*/ 2147483647 h 1208"/>
              <a:gd name="T14" fmla="*/ 2147483647 w 2652"/>
              <a:gd name="T15" fmla="*/ 2147483647 h 1208"/>
              <a:gd name="T16" fmla="*/ 2147483647 w 2652"/>
              <a:gd name="T17" fmla="*/ 2147483647 h 1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52"/>
              <a:gd name="T28" fmla="*/ 0 h 1208"/>
              <a:gd name="T29" fmla="*/ 2652 w 2652"/>
              <a:gd name="T30" fmla="*/ 1208 h 12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52" h="1208">
                <a:moveTo>
                  <a:pt x="2652" y="600"/>
                </a:moveTo>
                <a:cubicBezTo>
                  <a:pt x="2652" y="300"/>
                  <a:pt x="2652" y="0"/>
                  <a:pt x="2652" y="0"/>
                </a:cubicBezTo>
                <a:cubicBezTo>
                  <a:pt x="1326" y="0"/>
                  <a:pt x="0" y="0"/>
                  <a:pt x="0" y="0"/>
                </a:cubicBezTo>
                <a:cubicBezTo>
                  <a:pt x="0" y="604"/>
                  <a:pt x="0" y="1208"/>
                  <a:pt x="0" y="1208"/>
                </a:cubicBezTo>
                <a:cubicBezTo>
                  <a:pt x="1018" y="1208"/>
                  <a:pt x="2037" y="1205"/>
                  <a:pt x="2036" y="1208"/>
                </a:cubicBezTo>
                <a:cubicBezTo>
                  <a:pt x="2046" y="1115"/>
                  <a:pt x="2059" y="1057"/>
                  <a:pt x="2091" y="986"/>
                </a:cubicBezTo>
                <a:cubicBezTo>
                  <a:pt x="2123" y="915"/>
                  <a:pt x="2173" y="838"/>
                  <a:pt x="2232" y="779"/>
                </a:cubicBezTo>
                <a:cubicBezTo>
                  <a:pt x="2291" y="720"/>
                  <a:pt x="2359" y="683"/>
                  <a:pt x="2430" y="653"/>
                </a:cubicBezTo>
                <a:cubicBezTo>
                  <a:pt x="2501" y="623"/>
                  <a:pt x="2529" y="614"/>
                  <a:pt x="2652" y="60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 flipH="1">
            <a:off x="4627563" y="1428750"/>
            <a:ext cx="4159250" cy="2046288"/>
          </a:xfrm>
          <a:custGeom>
            <a:avLst/>
            <a:gdLst>
              <a:gd name="T0" fmla="*/ 2147483647 w 2652"/>
              <a:gd name="T1" fmla="*/ 2147483647 h 1208"/>
              <a:gd name="T2" fmla="*/ 2147483647 w 2652"/>
              <a:gd name="T3" fmla="*/ 0 h 1208"/>
              <a:gd name="T4" fmla="*/ 0 w 2652"/>
              <a:gd name="T5" fmla="*/ 0 h 1208"/>
              <a:gd name="T6" fmla="*/ 0 w 2652"/>
              <a:gd name="T7" fmla="*/ 2147483647 h 1208"/>
              <a:gd name="T8" fmla="*/ 2147483647 w 2652"/>
              <a:gd name="T9" fmla="*/ 2147483647 h 1208"/>
              <a:gd name="T10" fmla="*/ 2147483647 w 2652"/>
              <a:gd name="T11" fmla="*/ 2147483647 h 1208"/>
              <a:gd name="T12" fmla="*/ 2147483647 w 2652"/>
              <a:gd name="T13" fmla="*/ 2147483647 h 1208"/>
              <a:gd name="T14" fmla="*/ 2147483647 w 2652"/>
              <a:gd name="T15" fmla="*/ 2147483647 h 1208"/>
              <a:gd name="T16" fmla="*/ 2147483647 w 2652"/>
              <a:gd name="T17" fmla="*/ 2147483647 h 1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52"/>
              <a:gd name="T28" fmla="*/ 0 h 1208"/>
              <a:gd name="T29" fmla="*/ 2652 w 2652"/>
              <a:gd name="T30" fmla="*/ 1208 h 12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52" h="1208">
                <a:moveTo>
                  <a:pt x="2652" y="600"/>
                </a:moveTo>
                <a:cubicBezTo>
                  <a:pt x="2652" y="300"/>
                  <a:pt x="2652" y="0"/>
                  <a:pt x="2652" y="0"/>
                </a:cubicBezTo>
                <a:cubicBezTo>
                  <a:pt x="1326" y="0"/>
                  <a:pt x="0" y="0"/>
                  <a:pt x="0" y="0"/>
                </a:cubicBezTo>
                <a:cubicBezTo>
                  <a:pt x="0" y="604"/>
                  <a:pt x="0" y="1208"/>
                  <a:pt x="0" y="1208"/>
                </a:cubicBezTo>
                <a:cubicBezTo>
                  <a:pt x="1018" y="1208"/>
                  <a:pt x="2037" y="1205"/>
                  <a:pt x="2036" y="1208"/>
                </a:cubicBezTo>
                <a:cubicBezTo>
                  <a:pt x="2046" y="1115"/>
                  <a:pt x="2059" y="1057"/>
                  <a:pt x="2091" y="986"/>
                </a:cubicBezTo>
                <a:cubicBezTo>
                  <a:pt x="2123" y="915"/>
                  <a:pt x="2173" y="838"/>
                  <a:pt x="2232" y="779"/>
                </a:cubicBezTo>
                <a:cubicBezTo>
                  <a:pt x="2291" y="720"/>
                  <a:pt x="2359" y="683"/>
                  <a:pt x="2430" y="653"/>
                </a:cubicBezTo>
                <a:cubicBezTo>
                  <a:pt x="2501" y="623"/>
                  <a:pt x="2529" y="614"/>
                  <a:pt x="2652" y="60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 flipH="1" flipV="1">
            <a:off x="4627563" y="3602038"/>
            <a:ext cx="4159250" cy="2046287"/>
          </a:xfrm>
          <a:custGeom>
            <a:avLst/>
            <a:gdLst>
              <a:gd name="T0" fmla="*/ 2147483647 w 2652"/>
              <a:gd name="T1" fmla="*/ 2147483647 h 1208"/>
              <a:gd name="T2" fmla="*/ 2147483647 w 2652"/>
              <a:gd name="T3" fmla="*/ 0 h 1208"/>
              <a:gd name="T4" fmla="*/ 0 w 2652"/>
              <a:gd name="T5" fmla="*/ 0 h 1208"/>
              <a:gd name="T6" fmla="*/ 0 w 2652"/>
              <a:gd name="T7" fmla="*/ 2147483647 h 1208"/>
              <a:gd name="T8" fmla="*/ 2147483647 w 2652"/>
              <a:gd name="T9" fmla="*/ 2147483647 h 1208"/>
              <a:gd name="T10" fmla="*/ 2147483647 w 2652"/>
              <a:gd name="T11" fmla="*/ 2147483647 h 1208"/>
              <a:gd name="T12" fmla="*/ 2147483647 w 2652"/>
              <a:gd name="T13" fmla="*/ 2147483647 h 1208"/>
              <a:gd name="T14" fmla="*/ 2147483647 w 2652"/>
              <a:gd name="T15" fmla="*/ 2147483647 h 1208"/>
              <a:gd name="T16" fmla="*/ 2147483647 w 2652"/>
              <a:gd name="T17" fmla="*/ 2147483647 h 1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52"/>
              <a:gd name="T28" fmla="*/ 0 h 1208"/>
              <a:gd name="T29" fmla="*/ 2652 w 2652"/>
              <a:gd name="T30" fmla="*/ 1208 h 12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52" h="1208">
                <a:moveTo>
                  <a:pt x="2652" y="600"/>
                </a:moveTo>
                <a:cubicBezTo>
                  <a:pt x="2652" y="300"/>
                  <a:pt x="2652" y="0"/>
                  <a:pt x="2652" y="0"/>
                </a:cubicBezTo>
                <a:cubicBezTo>
                  <a:pt x="1326" y="0"/>
                  <a:pt x="0" y="0"/>
                  <a:pt x="0" y="0"/>
                </a:cubicBezTo>
                <a:cubicBezTo>
                  <a:pt x="0" y="604"/>
                  <a:pt x="0" y="1208"/>
                  <a:pt x="0" y="1208"/>
                </a:cubicBezTo>
                <a:cubicBezTo>
                  <a:pt x="1018" y="1208"/>
                  <a:pt x="2037" y="1205"/>
                  <a:pt x="2036" y="1208"/>
                </a:cubicBezTo>
                <a:cubicBezTo>
                  <a:pt x="2046" y="1115"/>
                  <a:pt x="2059" y="1057"/>
                  <a:pt x="2091" y="986"/>
                </a:cubicBezTo>
                <a:cubicBezTo>
                  <a:pt x="2123" y="915"/>
                  <a:pt x="2173" y="838"/>
                  <a:pt x="2232" y="779"/>
                </a:cubicBezTo>
                <a:cubicBezTo>
                  <a:pt x="2291" y="720"/>
                  <a:pt x="2359" y="683"/>
                  <a:pt x="2430" y="653"/>
                </a:cubicBezTo>
                <a:cubicBezTo>
                  <a:pt x="2501" y="623"/>
                  <a:pt x="2529" y="614"/>
                  <a:pt x="2652" y="60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669814" y="2570854"/>
            <a:ext cx="1815465" cy="1969707"/>
          </a:xfrm>
          <a:prstGeom prst="ellipse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200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 flipH="1">
            <a:off x="3752850" y="3109913"/>
            <a:ext cx="1616075" cy="860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800" b="1">
                <a:solidFill>
                  <a:srgbClr val="000000"/>
                </a:solidFill>
              </a:rPr>
              <a:t>云计算面临的挑战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476250" y="1857375"/>
            <a:ext cx="3381375" cy="157581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安全是云计算最大的挑战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传统网络下的安全问题在云计算模式下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云计算特有的模式会引入新的安全问题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5548313" y="1857375"/>
            <a:ext cx="3095625" cy="1498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</a:rPr>
              <a:t>目前云计算厂商都在各自为战，并没有实现标准化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</a:rPr>
              <a:t>不同云之间缺乏互操作性，用户从一个云计算环境迁移到另一个环境时面临巨大困难</a:t>
            </a:r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476250" y="3830638"/>
            <a:ext cx="3167063" cy="15271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</a:rPr>
              <a:t>通过远程网络访问的应用模式具有不可靠性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</a:rPr>
              <a:t>亚马逊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S3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</a:rPr>
              <a:t>服务和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Google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</a:rPr>
              <a:t>云服务都出现过服务中断，企业被迫重新考虑他们对云计算的依赖</a:t>
            </a: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5548313" y="3830638"/>
            <a:ext cx="3095625" cy="15271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>
                <a:solidFill>
                  <a:srgbClr val="000000"/>
                </a:solidFill>
                <a:latin typeface="Times New Roman" pitchFamily="18" charset="0"/>
              </a:rPr>
              <a:t>云计算强调发挥集中化的优势，以及应用、平台和资源的分层松耦合管理</a:t>
            </a:r>
            <a:endParaRPr lang="en-US" altLang="zh-CN" sz="1600">
              <a:solidFill>
                <a:srgbClr val="000000"/>
              </a:solidFill>
              <a:latin typeface="Times New Roman" pitchFamily="18" charset="0"/>
            </a:endParaRPr>
          </a:p>
          <a:p>
            <a:pPr marL="190500" lvl="1" indent="-188913" defTabSz="330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8521700" algn="r"/>
              </a:tabLst>
            </a:pPr>
            <a:r>
              <a:rPr lang="zh-CN" altLang="en-US" sz="1600">
                <a:solidFill>
                  <a:srgbClr val="000000"/>
                </a:solidFill>
                <a:latin typeface="Times New Roman" pitchFamily="18" charset="0"/>
              </a:rPr>
              <a:t>面临企业传统</a:t>
            </a: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IT</a:t>
            </a:r>
            <a:r>
              <a:rPr lang="zh-CN" altLang="en-US" sz="1600">
                <a:solidFill>
                  <a:srgbClr val="000000"/>
                </a:solidFill>
                <a:latin typeface="Times New Roman" pitchFamily="18" charset="0"/>
              </a:rPr>
              <a:t>系统管理和使用模式的巨大阻力</a:t>
            </a:r>
            <a:endParaRPr lang="en-US" altLang="zh-CN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775" y="1285875"/>
            <a:ext cx="4156075" cy="390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27563" y="1285875"/>
            <a:ext cx="4159250" cy="390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775" y="5395913"/>
            <a:ext cx="4156075" cy="390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7563" y="5395913"/>
            <a:ext cx="4159250" cy="390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536575" y="1327150"/>
            <a:ext cx="3800475" cy="3063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000000"/>
                </a:solidFill>
              </a:rPr>
              <a:t>安全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4805363" y="1327150"/>
            <a:ext cx="3800475" cy="3063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</a:rPr>
              <a:t>互操作和标准化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536575" y="5430838"/>
            <a:ext cx="3800475" cy="307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latin typeface="华文细黑" pitchFamily="2" charset="-122"/>
              </a:rPr>
              <a:t>服务质量保证</a:t>
            </a:r>
            <a:endParaRPr lang="en-US" altLang="zh-CN" sz="2000" b="1">
              <a:solidFill>
                <a:srgbClr val="000000"/>
              </a:solidFill>
              <a:latin typeface="华文细黑" pitchFamily="2" charset="-122"/>
            </a:endParaRP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4805363" y="5430838"/>
            <a:ext cx="3800475" cy="307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</a:rPr>
              <a:t>要求管理模式相应变化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7104063" cy="23493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云计算市场趋势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云计算的主要技术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云计算安全的挑战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云计算安全的机遇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4300" y="0"/>
            <a:ext cx="10048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17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16632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云计算关键技术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绿色、低成本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 descr="下一代数据中心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789040"/>
            <a:ext cx="2823410" cy="2168624"/>
          </a:xfrm>
          <a:prstGeom prst="rect">
            <a:avLst/>
          </a:prstGeom>
        </p:spPr>
      </p:pic>
      <p:pic>
        <p:nvPicPr>
          <p:cNvPr id="7" name="Table Placeholder 6" descr="temp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980728"/>
            <a:ext cx="3851920" cy="278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119675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数据中心的风火水电</a:t>
            </a:r>
          </a:p>
        </p:txBody>
      </p: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>
            <a:off x="7874049" y="4506268"/>
            <a:ext cx="523875" cy="209550"/>
          </a:xfrm>
          <a:prstGeom prst="bentConnector3">
            <a:avLst>
              <a:gd name="adj1" fmla="val 50000"/>
            </a:avLst>
          </a:prstGeom>
          <a:noFill/>
          <a:ln w="25400">
            <a:noFill/>
            <a:miter lim="800000"/>
            <a:headEnd/>
            <a:tailEnd type="arrow" w="lg" len="sm"/>
          </a:ln>
        </p:spPr>
      </p:cxnSp>
      <p:pic>
        <p:nvPicPr>
          <p:cNvPr id="10" name="Picture 1"/>
          <p:cNvPicPr/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355976" y="2780928"/>
            <a:ext cx="4499992" cy="29199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7524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研究方向</a:t>
            </a: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357158" y="857232"/>
            <a:ext cx="8640638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服务器定制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</a:rPr>
              <a:t>带电池服务器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</a:rPr>
              <a:t>整合大风扇、主板液体冷却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</a:rPr>
              <a:t>根据业务特性定制服务器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通用服务器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</a:rPr>
              <a:t>专用服务器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Clr>
                <a:srgbClr val="CC0000"/>
              </a:buClr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857356" y="4574837"/>
            <a:ext cx="5572164" cy="2000264"/>
          </a:xfrm>
          <a:prstGeom prst="triangle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71538" y="5646407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CPU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15206" y="5646407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硬件</a:t>
            </a:r>
            <a:endParaRPr lang="en-US" altLang="zh-CN" sz="1600" dirty="0" smtClean="0">
              <a:solidFill>
                <a:schemeClr val="bg1"/>
              </a:solidFill>
              <a:latin typeface="+mj-ea"/>
              <a:ea typeface="+mj-ea"/>
              <a:cs typeface="宋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逻辑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85984" y="4789151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CPU+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硬件加速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29322" y="4717713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硬件逻辑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嵌入式</a:t>
            </a:r>
            <a:r>
              <a:rPr lang="en-US" altLang="zh-CN" sz="1400" dirty="0" err="1" smtClean="0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071538" y="4503399"/>
            <a:ext cx="1785950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588224" y="4492201"/>
            <a:ext cx="1555644" cy="122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8596" y="3646143"/>
            <a:ext cx="1428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prstClr val="black"/>
                </a:solidFill>
                <a:latin typeface="+mj-ea"/>
                <a:ea typeface="+mj-ea"/>
                <a:cs typeface="宋体" pitchFamily="2" charset="-122"/>
              </a:rPr>
              <a:t>通用计算：</a:t>
            </a:r>
            <a:endParaRPr lang="en-US" altLang="zh-CN" b="1" dirty="0" smtClean="0">
              <a:solidFill>
                <a:prstClr val="black"/>
              </a:solidFill>
              <a:latin typeface="+mj-ea"/>
              <a:ea typeface="+mj-ea"/>
              <a:cs typeface="宋体" pitchFamily="2" charset="-122"/>
            </a:endParaRP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+mj-ea"/>
                <a:ea typeface="+mj-ea"/>
                <a:cs typeface="宋体" pitchFamily="2" charset="-122"/>
              </a:rPr>
              <a:t>结构确定、算法可变，能够计算任何可计算的问题</a:t>
            </a:r>
            <a:endParaRPr lang="en-US" altLang="zh-CN" dirty="0" smtClean="0">
              <a:solidFill>
                <a:prstClr val="black"/>
              </a:solidFill>
              <a:latin typeface="+mj-ea"/>
              <a:ea typeface="+mj-ea"/>
              <a:cs typeface="宋体" pitchFamily="2" charset="-122"/>
            </a:endParaRPr>
          </a:p>
          <a:p>
            <a:pPr lvl="0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43802" y="3931895"/>
            <a:ext cx="1500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prstClr val="black"/>
                </a:solidFill>
                <a:latin typeface="+mj-ea"/>
                <a:ea typeface="+mj-ea"/>
                <a:cs typeface="宋体" pitchFamily="2" charset="-122"/>
              </a:rPr>
              <a:t>专用计算：</a:t>
            </a:r>
            <a:endParaRPr lang="en-US" altLang="zh-CN" b="1" dirty="0" smtClean="0">
              <a:solidFill>
                <a:prstClr val="black"/>
              </a:solidFill>
              <a:latin typeface="+mj-ea"/>
              <a:ea typeface="+mj-ea"/>
              <a:cs typeface="宋体" pitchFamily="2" charset="-122"/>
            </a:endParaRP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+mj-ea"/>
                <a:ea typeface="+mj-ea"/>
                <a:cs typeface="宋体" pitchFamily="2" charset="-122"/>
              </a:rPr>
              <a:t>结构确定，算法确定，高效解决确定的问题</a:t>
            </a:r>
            <a:endParaRPr lang="zh-CN" altLang="en-US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灯片编号占位符 3"/>
          <p:cNvSpPr txBox="1">
            <a:spLocks/>
          </p:cNvSpPr>
          <p:nvPr/>
        </p:nvSpPr>
        <p:spPr>
          <a:xfrm>
            <a:off x="6553200" y="685924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034C6-4E59-433E-BF84-CEA0132DAB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LF_Kai"/>
                <a:cs typeface="LF_Kai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LF_Kai"/>
              <a:cs typeface="LF_Kai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389152" y="4060390"/>
            <a:ext cx="879616" cy="879616"/>
          </a:xfrm>
          <a:custGeom>
            <a:avLst/>
            <a:gdLst>
              <a:gd name="connsiteX0" fmla="*/ 624355 w 879616"/>
              <a:gd name="connsiteY0" fmla="*/ 140245 h 879616"/>
              <a:gd name="connsiteX1" fmla="*/ 692775 w 879616"/>
              <a:gd name="connsiteY1" fmla="*/ 82830 h 879616"/>
              <a:gd name="connsiteX2" fmla="*/ 747435 w 879616"/>
              <a:gd name="connsiteY2" fmla="*/ 128695 h 879616"/>
              <a:gd name="connsiteX3" fmla="*/ 702774 w 879616"/>
              <a:gd name="connsiteY3" fmla="*/ 206046 h 879616"/>
              <a:gd name="connsiteX4" fmla="*/ 773735 w 879616"/>
              <a:gd name="connsiteY4" fmla="*/ 328954 h 879616"/>
              <a:gd name="connsiteX5" fmla="*/ 863053 w 879616"/>
              <a:gd name="connsiteY5" fmla="*/ 328951 h 879616"/>
              <a:gd name="connsiteX6" fmla="*/ 875443 w 879616"/>
              <a:gd name="connsiteY6" fmla="*/ 399221 h 879616"/>
              <a:gd name="connsiteX7" fmla="*/ 791511 w 879616"/>
              <a:gd name="connsiteY7" fmla="*/ 429767 h 879616"/>
              <a:gd name="connsiteX8" fmla="*/ 766867 w 879616"/>
              <a:gd name="connsiteY8" fmla="*/ 569533 h 879616"/>
              <a:gd name="connsiteX9" fmla="*/ 835290 w 879616"/>
              <a:gd name="connsiteY9" fmla="*/ 626944 h 879616"/>
              <a:gd name="connsiteX10" fmla="*/ 799613 w 879616"/>
              <a:gd name="connsiteY10" fmla="*/ 688737 h 879616"/>
              <a:gd name="connsiteX11" fmla="*/ 715682 w 879616"/>
              <a:gd name="connsiteY11" fmla="*/ 658187 h 879616"/>
              <a:gd name="connsiteX12" fmla="*/ 606964 w 879616"/>
              <a:gd name="connsiteY12" fmla="*/ 749413 h 879616"/>
              <a:gd name="connsiteX13" fmla="*/ 622476 w 879616"/>
              <a:gd name="connsiteY13" fmla="*/ 837373 h 879616"/>
              <a:gd name="connsiteX14" fmla="*/ 555426 w 879616"/>
              <a:gd name="connsiteY14" fmla="*/ 861777 h 879616"/>
              <a:gd name="connsiteX15" fmla="*/ 510769 w 879616"/>
              <a:gd name="connsiteY15" fmla="*/ 784424 h 879616"/>
              <a:gd name="connsiteX16" fmla="*/ 368847 w 879616"/>
              <a:gd name="connsiteY16" fmla="*/ 784424 h 879616"/>
              <a:gd name="connsiteX17" fmla="*/ 324190 w 879616"/>
              <a:gd name="connsiteY17" fmla="*/ 861777 h 879616"/>
              <a:gd name="connsiteX18" fmla="*/ 257140 w 879616"/>
              <a:gd name="connsiteY18" fmla="*/ 837373 h 879616"/>
              <a:gd name="connsiteX19" fmla="*/ 272652 w 879616"/>
              <a:gd name="connsiteY19" fmla="*/ 749412 h 879616"/>
              <a:gd name="connsiteX20" fmla="*/ 163934 w 879616"/>
              <a:gd name="connsiteY20" fmla="*/ 658187 h 879616"/>
              <a:gd name="connsiteX21" fmla="*/ 80003 w 879616"/>
              <a:gd name="connsiteY21" fmla="*/ 688737 h 879616"/>
              <a:gd name="connsiteX22" fmla="*/ 44326 w 879616"/>
              <a:gd name="connsiteY22" fmla="*/ 626944 h 879616"/>
              <a:gd name="connsiteX23" fmla="*/ 112749 w 879616"/>
              <a:gd name="connsiteY23" fmla="*/ 569533 h 879616"/>
              <a:gd name="connsiteX24" fmla="*/ 88105 w 879616"/>
              <a:gd name="connsiteY24" fmla="*/ 429767 h 879616"/>
              <a:gd name="connsiteX25" fmla="*/ 4173 w 879616"/>
              <a:gd name="connsiteY25" fmla="*/ 399221 h 879616"/>
              <a:gd name="connsiteX26" fmla="*/ 16563 w 879616"/>
              <a:gd name="connsiteY26" fmla="*/ 328951 h 879616"/>
              <a:gd name="connsiteX27" fmla="*/ 105881 w 879616"/>
              <a:gd name="connsiteY27" fmla="*/ 328954 h 879616"/>
              <a:gd name="connsiteX28" fmla="*/ 176842 w 879616"/>
              <a:gd name="connsiteY28" fmla="*/ 206046 h 879616"/>
              <a:gd name="connsiteX29" fmla="*/ 132181 w 879616"/>
              <a:gd name="connsiteY29" fmla="*/ 128695 h 879616"/>
              <a:gd name="connsiteX30" fmla="*/ 186841 w 879616"/>
              <a:gd name="connsiteY30" fmla="*/ 82830 h 879616"/>
              <a:gd name="connsiteX31" fmla="*/ 255261 w 879616"/>
              <a:gd name="connsiteY31" fmla="*/ 140245 h 879616"/>
              <a:gd name="connsiteX32" fmla="*/ 388624 w 879616"/>
              <a:gd name="connsiteY32" fmla="*/ 91705 h 879616"/>
              <a:gd name="connsiteX33" fmla="*/ 404131 w 879616"/>
              <a:gd name="connsiteY33" fmla="*/ 3743 h 879616"/>
              <a:gd name="connsiteX34" fmla="*/ 475485 w 879616"/>
              <a:gd name="connsiteY34" fmla="*/ 3743 h 879616"/>
              <a:gd name="connsiteX35" fmla="*/ 490992 w 879616"/>
              <a:gd name="connsiteY35" fmla="*/ 91704 h 879616"/>
              <a:gd name="connsiteX36" fmla="*/ 624355 w 879616"/>
              <a:gd name="connsiteY36" fmla="*/ 140244 h 879616"/>
              <a:gd name="connsiteX37" fmla="*/ 624355 w 879616"/>
              <a:gd name="connsiteY37" fmla="*/ 140245 h 87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79616" h="879616">
                <a:moveTo>
                  <a:pt x="624355" y="140245"/>
                </a:moveTo>
                <a:lnTo>
                  <a:pt x="692775" y="82830"/>
                </a:lnTo>
                <a:lnTo>
                  <a:pt x="747435" y="128695"/>
                </a:lnTo>
                <a:lnTo>
                  <a:pt x="702774" y="206046"/>
                </a:lnTo>
                <a:cubicBezTo>
                  <a:pt x="734531" y="241770"/>
                  <a:pt x="758675" y="283590"/>
                  <a:pt x="773735" y="328954"/>
                </a:cubicBezTo>
                <a:lnTo>
                  <a:pt x="863053" y="328951"/>
                </a:lnTo>
                <a:lnTo>
                  <a:pt x="875443" y="399221"/>
                </a:lnTo>
                <a:lnTo>
                  <a:pt x="791511" y="429767"/>
                </a:lnTo>
                <a:cubicBezTo>
                  <a:pt x="792875" y="477546"/>
                  <a:pt x="784490" y="525102"/>
                  <a:pt x="766867" y="569533"/>
                </a:cubicBezTo>
                <a:lnTo>
                  <a:pt x="835290" y="626944"/>
                </a:lnTo>
                <a:lnTo>
                  <a:pt x="799613" y="688737"/>
                </a:lnTo>
                <a:lnTo>
                  <a:pt x="715682" y="658187"/>
                </a:lnTo>
                <a:cubicBezTo>
                  <a:pt x="686015" y="695665"/>
                  <a:pt x="649023" y="726704"/>
                  <a:pt x="606964" y="749413"/>
                </a:cubicBezTo>
                <a:lnTo>
                  <a:pt x="622476" y="837373"/>
                </a:lnTo>
                <a:lnTo>
                  <a:pt x="555426" y="861777"/>
                </a:lnTo>
                <a:lnTo>
                  <a:pt x="510769" y="784424"/>
                </a:lnTo>
                <a:cubicBezTo>
                  <a:pt x="463953" y="794064"/>
                  <a:pt x="415663" y="794064"/>
                  <a:pt x="368847" y="784424"/>
                </a:cubicBezTo>
                <a:lnTo>
                  <a:pt x="324190" y="861777"/>
                </a:lnTo>
                <a:lnTo>
                  <a:pt x="257140" y="837373"/>
                </a:lnTo>
                <a:lnTo>
                  <a:pt x="272652" y="749412"/>
                </a:lnTo>
                <a:cubicBezTo>
                  <a:pt x="230592" y="726704"/>
                  <a:pt x="193600" y="695664"/>
                  <a:pt x="163934" y="658187"/>
                </a:cubicBezTo>
                <a:lnTo>
                  <a:pt x="80003" y="688737"/>
                </a:lnTo>
                <a:lnTo>
                  <a:pt x="44326" y="626944"/>
                </a:lnTo>
                <a:lnTo>
                  <a:pt x="112749" y="569533"/>
                </a:lnTo>
                <a:cubicBezTo>
                  <a:pt x="95126" y="525102"/>
                  <a:pt x="86740" y="477546"/>
                  <a:pt x="88105" y="429767"/>
                </a:cubicBezTo>
                <a:lnTo>
                  <a:pt x="4173" y="399221"/>
                </a:lnTo>
                <a:lnTo>
                  <a:pt x="16563" y="328951"/>
                </a:lnTo>
                <a:lnTo>
                  <a:pt x="105881" y="328954"/>
                </a:lnTo>
                <a:cubicBezTo>
                  <a:pt x="120941" y="283590"/>
                  <a:pt x="145085" y="241770"/>
                  <a:pt x="176842" y="206046"/>
                </a:cubicBezTo>
                <a:lnTo>
                  <a:pt x="132181" y="128695"/>
                </a:lnTo>
                <a:lnTo>
                  <a:pt x="186841" y="82830"/>
                </a:lnTo>
                <a:lnTo>
                  <a:pt x="255261" y="140245"/>
                </a:lnTo>
                <a:cubicBezTo>
                  <a:pt x="295957" y="115174"/>
                  <a:pt x="341334" y="98658"/>
                  <a:pt x="388624" y="91705"/>
                </a:cubicBezTo>
                <a:lnTo>
                  <a:pt x="404131" y="3743"/>
                </a:lnTo>
                <a:lnTo>
                  <a:pt x="475485" y="3743"/>
                </a:lnTo>
                <a:lnTo>
                  <a:pt x="490992" y="91704"/>
                </a:lnTo>
                <a:cubicBezTo>
                  <a:pt x="538282" y="98657"/>
                  <a:pt x="583659" y="115173"/>
                  <a:pt x="624355" y="140244"/>
                </a:cubicBezTo>
                <a:lnTo>
                  <a:pt x="624355" y="1402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218746" rIns="189542" bIns="23412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smtClean="0"/>
              <a:t>可重建</a:t>
            </a:r>
            <a:endParaRPr lang="zh-CN" altLang="en-US" sz="1000" kern="1200" dirty="0"/>
          </a:p>
        </p:txBody>
      </p:sp>
      <p:sp>
        <p:nvSpPr>
          <p:cNvPr id="20" name="任意多边形 19"/>
          <p:cNvSpPr/>
          <p:nvPr/>
        </p:nvSpPr>
        <p:spPr>
          <a:xfrm>
            <a:off x="3877375" y="3852480"/>
            <a:ext cx="639721" cy="639721"/>
          </a:xfrm>
          <a:custGeom>
            <a:avLst/>
            <a:gdLst>
              <a:gd name="connsiteX0" fmla="*/ 478669 w 639721"/>
              <a:gd name="connsiteY0" fmla="*/ 162025 h 639721"/>
              <a:gd name="connsiteX1" fmla="*/ 573050 w 639721"/>
              <a:gd name="connsiteY1" fmla="*/ 133581 h 639721"/>
              <a:gd name="connsiteX2" fmla="*/ 607778 w 639721"/>
              <a:gd name="connsiteY2" fmla="*/ 193732 h 639721"/>
              <a:gd name="connsiteX3" fmla="*/ 535954 w 639721"/>
              <a:gd name="connsiteY3" fmla="*/ 261246 h 639721"/>
              <a:gd name="connsiteX4" fmla="*/ 535954 w 639721"/>
              <a:gd name="connsiteY4" fmla="*/ 378475 h 639721"/>
              <a:gd name="connsiteX5" fmla="*/ 607778 w 639721"/>
              <a:gd name="connsiteY5" fmla="*/ 445989 h 639721"/>
              <a:gd name="connsiteX6" fmla="*/ 573050 w 639721"/>
              <a:gd name="connsiteY6" fmla="*/ 506140 h 639721"/>
              <a:gd name="connsiteX7" fmla="*/ 478669 w 639721"/>
              <a:gd name="connsiteY7" fmla="*/ 477696 h 639721"/>
              <a:gd name="connsiteX8" fmla="*/ 377145 w 639721"/>
              <a:gd name="connsiteY8" fmla="*/ 536311 h 639721"/>
              <a:gd name="connsiteX9" fmla="*/ 354589 w 639721"/>
              <a:gd name="connsiteY9" fmla="*/ 632269 h 639721"/>
              <a:gd name="connsiteX10" fmla="*/ 285132 w 639721"/>
              <a:gd name="connsiteY10" fmla="*/ 632269 h 639721"/>
              <a:gd name="connsiteX11" fmla="*/ 262575 w 639721"/>
              <a:gd name="connsiteY11" fmla="*/ 536311 h 639721"/>
              <a:gd name="connsiteX12" fmla="*/ 161051 w 639721"/>
              <a:gd name="connsiteY12" fmla="*/ 477696 h 639721"/>
              <a:gd name="connsiteX13" fmla="*/ 66671 w 639721"/>
              <a:gd name="connsiteY13" fmla="*/ 506140 h 639721"/>
              <a:gd name="connsiteX14" fmla="*/ 31943 w 639721"/>
              <a:gd name="connsiteY14" fmla="*/ 445989 h 639721"/>
              <a:gd name="connsiteX15" fmla="*/ 103767 w 639721"/>
              <a:gd name="connsiteY15" fmla="*/ 378475 h 639721"/>
              <a:gd name="connsiteX16" fmla="*/ 103767 w 639721"/>
              <a:gd name="connsiteY16" fmla="*/ 261246 h 639721"/>
              <a:gd name="connsiteX17" fmla="*/ 31943 w 639721"/>
              <a:gd name="connsiteY17" fmla="*/ 193732 h 639721"/>
              <a:gd name="connsiteX18" fmla="*/ 66671 w 639721"/>
              <a:gd name="connsiteY18" fmla="*/ 133581 h 639721"/>
              <a:gd name="connsiteX19" fmla="*/ 161052 w 639721"/>
              <a:gd name="connsiteY19" fmla="*/ 162025 h 639721"/>
              <a:gd name="connsiteX20" fmla="*/ 262576 w 639721"/>
              <a:gd name="connsiteY20" fmla="*/ 103410 h 639721"/>
              <a:gd name="connsiteX21" fmla="*/ 285132 w 639721"/>
              <a:gd name="connsiteY21" fmla="*/ 7452 h 639721"/>
              <a:gd name="connsiteX22" fmla="*/ 354589 w 639721"/>
              <a:gd name="connsiteY22" fmla="*/ 7452 h 639721"/>
              <a:gd name="connsiteX23" fmla="*/ 377146 w 639721"/>
              <a:gd name="connsiteY23" fmla="*/ 103410 h 639721"/>
              <a:gd name="connsiteX24" fmla="*/ 478670 w 639721"/>
              <a:gd name="connsiteY24" fmla="*/ 162025 h 639721"/>
              <a:gd name="connsiteX25" fmla="*/ 478669 w 639721"/>
              <a:gd name="connsiteY25" fmla="*/ 162025 h 6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9721" h="639721">
                <a:moveTo>
                  <a:pt x="478669" y="162025"/>
                </a:moveTo>
                <a:lnTo>
                  <a:pt x="573050" y="133581"/>
                </a:lnTo>
                <a:lnTo>
                  <a:pt x="607778" y="193732"/>
                </a:lnTo>
                <a:lnTo>
                  <a:pt x="535954" y="261246"/>
                </a:lnTo>
                <a:cubicBezTo>
                  <a:pt x="546365" y="299629"/>
                  <a:pt x="546365" y="340092"/>
                  <a:pt x="535954" y="378475"/>
                </a:cubicBezTo>
                <a:lnTo>
                  <a:pt x="607778" y="445989"/>
                </a:lnTo>
                <a:lnTo>
                  <a:pt x="573050" y="506140"/>
                </a:lnTo>
                <a:lnTo>
                  <a:pt x="478669" y="477696"/>
                </a:lnTo>
                <a:cubicBezTo>
                  <a:pt x="450634" y="505904"/>
                  <a:pt x="415592" y="526136"/>
                  <a:pt x="377145" y="536311"/>
                </a:cubicBezTo>
                <a:lnTo>
                  <a:pt x="354589" y="632269"/>
                </a:lnTo>
                <a:lnTo>
                  <a:pt x="285132" y="632269"/>
                </a:lnTo>
                <a:lnTo>
                  <a:pt x="262575" y="536311"/>
                </a:lnTo>
                <a:cubicBezTo>
                  <a:pt x="224129" y="526136"/>
                  <a:pt x="189086" y="505904"/>
                  <a:pt x="161051" y="477696"/>
                </a:cubicBezTo>
                <a:lnTo>
                  <a:pt x="66671" y="506140"/>
                </a:lnTo>
                <a:lnTo>
                  <a:pt x="31943" y="445989"/>
                </a:lnTo>
                <a:lnTo>
                  <a:pt x="103767" y="378475"/>
                </a:lnTo>
                <a:cubicBezTo>
                  <a:pt x="93356" y="340092"/>
                  <a:pt x="93356" y="299629"/>
                  <a:pt x="103767" y="261246"/>
                </a:cubicBezTo>
                <a:lnTo>
                  <a:pt x="31943" y="193732"/>
                </a:lnTo>
                <a:lnTo>
                  <a:pt x="66671" y="133581"/>
                </a:lnTo>
                <a:lnTo>
                  <a:pt x="161052" y="162025"/>
                </a:lnTo>
                <a:cubicBezTo>
                  <a:pt x="189087" y="133817"/>
                  <a:pt x="224129" y="113585"/>
                  <a:pt x="262576" y="103410"/>
                </a:cubicBezTo>
                <a:lnTo>
                  <a:pt x="285132" y="7452"/>
                </a:lnTo>
                <a:lnTo>
                  <a:pt x="354589" y="7452"/>
                </a:lnTo>
                <a:lnTo>
                  <a:pt x="377146" y="103410"/>
                </a:lnTo>
                <a:cubicBezTo>
                  <a:pt x="415592" y="113585"/>
                  <a:pt x="450635" y="133817"/>
                  <a:pt x="478670" y="162025"/>
                </a:cubicBezTo>
                <a:lnTo>
                  <a:pt x="478669" y="16202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340759"/>
              <a:satOff val="-2919"/>
              <a:lumOff val="686"/>
              <a:alphaOff val="0"/>
            </a:schemeClr>
          </a:fillRef>
          <a:effectRef idx="2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752" tIns="174725" rIns="173752" bIns="17472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smtClean="0"/>
              <a:t>可重构</a:t>
            </a:r>
            <a:endParaRPr lang="zh-CN" altLang="en-US" sz="1000" kern="1200" dirty="0"/>
          </a:p>
        </p:txBody>
      </p:sp>
      <p:sp>
        <p:nvSpPr>
          <p:cNvPr id="21" name="任意多边形 20"/>
          <p:cNvSpPr/>
          <p:nvPr/>
        </p:nvSpPr>
        <p:spPr>
          <a:xfrm>
            <a:off x="4165250" y="3340703"/>
            <a:ext cx="767666" cy="767666"/>
          </a:xfrm>
          <a:custGeom>
            <a:avLst/>
            <a:gdLst>
              <a:gd name="connsiteX0" fmla="*/ 468998 w 626796"/>
              <a:gd name="connsiteY0" fmla="*/ 158751 h 626796"/>
              <a:gd name="connsiteX1" fmla="*/ 561472 w 626796"/>
              <a:gd name="connsiteY1" fmla="*/ 130882 h 626796"/>
              <a:gd name="connsiteX2" fmla="*/ 595499 w 626796"/>
              <a:gd name="connsiteY2" fmla="*/ 189818 h 626796"/>
              <a:gd name="connsiteX3" fmla="*/ 525126 w 626796"/>
              <a:gd name="connsiteY3" fmla="*/ 255968 h 626796"/>
              <a:gd name="connsiteX4" fmla="*/ 525126 w 626796"/>
              <a:gd name="connsiteY4" fmla="*/ 370829 h 626796"/>
              <a:gd name="connsiteX5" fmla="*/ 595499 w 626796"/>
              <a:gd name="connsiteY5" fmla="*/ 436978 h 626796"/>
              <a:gd name="connsiteX6" fmla="*/ 561472 w 626796"/>
              <a:gd name="connsiteY6" fmla="*/ 495914 h 626796"/>
              <a:gd name="connsiteX7" fmla="*/ 468998 w 626796"/>
              <a:gd name="connsiteY7" fmla="*/ 468045 h 626796"/>
              <a:gd name="connsiteX8" fmla="*/ 369525 w 626796"/>
              <a:gd name="connsiteY8" fmla="*/ 525476 h 626796"/>
              <a:gd name="connsiteX9" fmla="*/ 347425 w 626796"/>
              <a:gd name="connsiteY9" fmla="*/ 619494 h 626796"/>
              <a:gd name="connsiteX10" fmla="*/ 279371 w 626796"/>
              <a:gd name="connsiteY10" fmla="*/ 619494 h 626796"/>
              <a:gd name="connsiteX11" fmla="*/ 257270 w 626796"/>
              <a:gd name="connsiteY11" fmla="*/ 525475 h 626796"/>
              <a:gd name="connsiteX12" fmla="*/ 157797 w 626796"/>
              <a:gd name="connsiteY12" fmla="*/ 468044 h 626796"/>
              <a:gd name="connsiteX13" fmla="*/ 65324 w 626796"/>
              <a:gd name="connsiteY13" fmla="*/ 495914 h 626796"/>
              <a:gd name="connsiteX14" fmla="*/ 31297 w 626796"/>
              <a:gd name="connsiteY14" fmla="*/ 436978 h 626796"/>
              <a:gd name="connsiteX15" fmla="*/ 101670 w 626796"/>
              <a:gd name="connsiteY15" fmla="*/ 370828 h 626796"/>
              <a:gd name="connsiteX16" fmla="*/ 101670 w 626796"/>
              <a:gd name="connsiteY16" fmla="*/ 255967 h 626796"/>
              <a:gd name="connsiteX17" fmla="*/ 31297 w 626796"/>
              <a:gd name="connsiteY17" fmla="*/ 189818 h 626796"/>
              <a:gd name="connsiteX18" fmla="*/ 65324 w 626796"/>
              <a:gd name="connsiteY18" fmla="*/ 130882 h 626796"/>
              <a:gd name="connsiteX19" fmla="*/ 157798 w 626796"/>
              <a:gd name="connsiteY19" fmla="*/ 158751 h 626796"/>
              <a:gd name="connsiteX20" fmla="*/ 257271 w 626796"/>
              <a:gd name="connsiteY20" fmla="*/ 101320 h 626796"/>
              <a:gd name="connsiteX21" fmla="*/ 279371 w 626796"/>
              <a:gd name="connsiteY21" fmla="*/ 7302 h 626796"/>
              <a:gd name="connsiteX22" fmla="*/ 347425 w 626796"/>
              <a:gd name="connsiteY22" fmla="*/ 7302 h 626796"/>
              <a:gd name="connsiteX23" fmla="*/ 369526 w 626796"/>
              <a:gd name="connsiteY23" fmla="*/ 101321 h 626796"/>
              <a:gd name="connsiteX24" fmla="*/ 468999 w 626796"/>
              <a:gd name="connsiteY24" fmla="*/ 158752 h 626796"/>
              <a:gd name="connsiteX25" fmla="*/ 468998 w 626796"/>
              <a:gd name="connsiteY25" fmla="*/ 158751 h 6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6796" h="626796">
                <a:moveTo>
                  <a:pt x="403435" y="158550"/>
                </a:moveTo>
                <a:lnTo>
                  <a:pt x="470477" y="117028"/>
                </a:lnTo>
                <a:lnTo>
                  <a:pt x="509768" y="156319"/>
                </a:lnTo>
                <a:lnTo>
                  <a:pt x="468246" y="223361"/>
                </a:lnTo>
                <a:cubicBezTo>
                  <a:pt x="484239" y="250866"/>
                  <a:pt x="492617" y="282134"/>
                  <a:pt x="492519" y="313949"/>
                </a:cubicBezTo>
                <a:lnTo>
                  <a:pt x="561999" y="351247"/>
                </a:lnTo>
                <a:lnTo>
                  <a:pt x="547618" y="404920"/>
                </a:lnTo>
                <a:lnTo>
                  <a:pt x="468796" y="402482"/>
                </a:lnTo>
                <a:cubicBezTo>
                  <a:pt x="452973" y="430084"/>
                  <a:pt x="430084" y="452974"/>
                  <a:pt x="402481" y="468797"/>
                </a:cubicBezTo>
                <a:lnTo>
                  <a:pt x="404920" y="547617"/>
                </a:lnTo>
                <a:lnTo>
                  <a:pt x="351247" y="561999"/>
                </a:lnTo>
                <a:lnTo>
                  <a:pt x="313948" y="492519"/>
                </a:lnTo>
                <a:cubicBezTo>
                  <a:pt x="282132" y="492616"/>
                  <a:pt x="250865" y="484238"/>
                  <a:pt x="223360" y="468246"/>
                </a:cubicBezTo>
                <a:lnTo>
                  <a:pt x="156319" y="509768"/>
                </a:lnTo>
                <a:lnTo>
                  <a:pt x="117028" y="470477"/>
                </a:lnTo>
                <a:lnTo>
                  <a:pt x="158550" y="403435"/>
                </a:lnTo>
                <a:cubicBezTo>
                  <a:pt x="142557" y="375930"/>
                  <a:pt x="134179" y="344662"/>
                  <a:pt x="134277" y="312847"/>
                </a:cubicBezTo>
                <a:lnTo>
                  <a:pt x="64797" y="275549"/>
                </a:lnTo>
                <a:lnTo>
                  <a:pt x="79178" y="221876"/>
                </a:lnTo>
                <a:lnTo>
                  <a:pt x="158000" y="224314"/>
                </a:lnTo>
                <a:cubicBezTo>
                  <a:pt x="173823" y="196712"/>
                  <a:pt x="196712" y="173822"/>
                  <a:pt x="224315" y="157999"/>
                </a:cubicBezTo>
                <a:lnTo>
                  <a:pt x="221876" y="79179"/>
                </a:lnTo>
                <a:lnTo>
                  <a:pt x="275549" y="64797"/>
                </a:lnTo>
                <a:lnTo>
                  <a:pt x="312848" y="134277"/>
                </a:lnTo>
                <a:cubicBezTo>
                  <a:pt x="344664" y="134180"/>
                  <a:pt x="375931" y="142558"/>
                  <a:pt x="403436" y="158550"/>
                </a:cubicBezTo>
                <a:lnTo>
                  <a:pt x="403435" y="15855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4681519"/>
              <a:satOff val="-5839"/>
              <a:lumOff val="1373"/>
              <a:alphaOff val="0"/>
            </a:schemeClr>
          </a:fillRef>
          <a:effectRef idx="2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609" tIns="220610" rIns="220611" bIns="22061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kern="1200" smtClean="0"/>
              <a:t>可重组</a:t>
            </a:r>
            <a:endParaRPr lang="zh-CN" altLang="en-US" sz="800" kern="1200" dirty="0"/>
          </a:p>
        </p:txBody>
      </p:sp>
      <p:sp>
        <p:nvSpPr>
          <p:cNvPr id="22" name="环形箭头 21"/>
          <p:cNvSpPr/>
          <p:nvPr/>
        </p:nvSpPr>
        <p:spPr>
          <a:xfrm>
            <a:off x="4296400" y="3941244"/>
            <a:ext cx="1125909" cy="1125909"/>
          </a:xfrm>
          <a:prstGeom prst="circularArrow">
            <a:avLst>
              <a:gd name="adj1" fmla="val 4688"/>
              <a:gd name="adj2" fmla="val 299029"/>
              <a:gd name="adj3" fmla="val 2383737"/>
              <a:gd name="adj4" fmla="val 16183754"/>
              <a:gd name="adj5" fmla="val 5469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形状 22"/>
          <p:cNvSpPr/>
          <p:nvPr/>
        </p:nvSpPr>
        <p:spPr>
          <a:xfrm>
            <a:off x="3764082" y="3722071"/>
            <a:ext cx="818043" cy="818043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2340759"/>
              <a:satOff val="-2919"/>
              <a:lumOff val="686"/>
              <a:alphaOff val="0"/>
            </a:schemeClr>
          </a:fillRef>
          <a:effectRef idx="2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环形箭头 23"/>
          <p:cNvSpPr/>
          <p:nvPr/>
        </p:nvSpPr>
        <p:spPr>
          <a:xfrm>
            <a:off x="4090700" y="3284984"/>
            <a:ext cx="882015" cy="88201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2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椭圆 24"/>
          <p:cNvSpPr/>
          <p:nvPr/>
        </p:nvSpPr>
        <p:spPr>
          <a:xfrm>
            <a:off x="1062658" y="5642667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CPU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206326" y="5642667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硬件</a:t>
            </a:r>
            <a:endParaRPr lang="en-US" altLang="zh-CN" sz="1600" dirty="0" smtClean="0">
              <a:solidFill>
                <a:schemeClr val="bg1"/>
              </a:solidFill>
              <a:latin typeface="+mj-ea"/>
              <a:ea typeface="+mj-ea"/>
              <a:cs typeface="宋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逻辑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77104" y="4785411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CPU+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硬件加速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20442" y="4713973"/>
            <a:ext cx="1000132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硬件逻辑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嵌入式</a:t>
            </a:r>
            <a:r>
              <a:rPr lang="en-US" altLang="zh-CN" sz="1400" dirty="0" err="1" smtClean="0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3126 -0.123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61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39 L -0.14062 -0.135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671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62 L 0.13073 -0.1226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622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11493 -0.112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-562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8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6" grpId="0"/>
      <p:bldP spid="17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804248" y="5477162"/>
            <a:ext cx="1043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虚拟化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 bwMode="auto">
          <a:xfrm>
            <a:off x="0" y="0"/>
            <a:ext cx="4860032" cy="582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云计算关键技术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虚拟化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虚拟云</a:t>
            </a:r>
          </a:p>
        </p:txBody>
      </p:sp>
      <p:sp>
        <p:nvSpPr>
          <p:cNvPr id="17" name="矩形 16"/>
          <p:cNvSpPr/>
          <p:nvPr/>
        </p:nvSpPr>
        <p:spPr>
          <a:xfrm>
            <a:off x="179512" y="692697"/>
            <a:ext cx="6336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通过虚拟化将计算、网络、存储等硬件集成为资源池，对外开放。</a:t>
            </a:r>
            <a:endParaRPr lang="en-US" altLang="zh-CN" sz="20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客户想用则用；想用多少用多少。</a:t>
            </a:r>
            <a:endParaRPr lang="en-US" altLang="zh-CN" sz="20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按使用时间和资源种类收费。</a:t>
            </a:r>
            <a:endParaRPr lang="en-US" altLang="zh-CN" sz="20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Arial"/>
                <a:ea typeface="微软雅黑" pitchFamily="34" charset="-122"/>
                <a:cs typeface="Arial"/>
              </a:rPr>
              <a:t>。</a:t>
            </a:r>
            <a:endParaRPr lang="en-US" altLang="zh-CN" sz="2000" dirty="0" smtClean="0"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823913" y="1309928"/>
            <a:ext cx="2049462" cy="223321"/>
          </a:xfrm>
          <a:prstGeom prst="roundRect">
            <a:avLst>
              <a:gd name="adj" fmla="val 31060"/>
            </a:avLst>
          </a:prstGeom>
          <a:gradFill rotWithShape="1">
            <a:gsLst>
              <a:gs pos="0">
                <a:schemeClr val="bg1">
                  <a:alpha val="29999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pitchFamily="2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6660232" y="2132856"/>
            <a:ext cx="2088232" cy="3888432"/>
            <a:chOff x="627063" y="1130300"/>
            <a:chExt cx="2504777" cy="4759325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627063" y="1130300"/>
              <a:ext cx="2443162" cy="4759325"/>
              <a:chOff x="395" y="712"/>
              <a:chExt cx="1539" cy="2941"/>
            </a:xfrm>
          </p:grpSpPr>
          <p:sp>
            <p:nvSpPr>
              <p:cNvPr id="59" name="AutoShape 3"/>
              <p:cNvSpPr>
                <a:spLocks noChangeArrowheads="1"/>
              </p:cNvSpPr>
              <p:nvPr/>
            </p:nvSpPr>
            <p:spPr bwMode="gray">
              <a:xfrm>
                <a:off x="395" y="712"/>
                <a:ext cx="1539" cy="2941"/>
              </a:xfrm>
              <a:prstGeom prst="roundRect">
                <a:avLst>
                  <a:gd name="adj" fmla="val 10056"/>
                </a:avLst>
              </a:prstGeom>
              <a:gradFill rotWithShape="1">
                <a:gsLst>
                  <a:gs pos="0">
                    <a:srgbClr val="3B4D61"/>
                  </a:gs>
                  <a:gs pos="100000">
                    <a:srgbClr val="7498BF"/>
                  </a:gs>
                </a:gsLst>
                <a:lin ang="5400000" scaled="1"/>
              </a:gradFill>
              <a:ln w="190500" algn="ctr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60" name="AutoShape 4"/>
              <p:cNvSpPr>
                <a:spLocks noChangeArrowheads="1"/>
              </p:cNvSpPr>
              <p:nvPr/>
            </p:nvSpPr>
            <p:spPr bwMode="gray">
              <a:xfrm>
                <a:off x="519" y="823"/>
                <a:ext cx="1291" cy="138"/>
              </a:xfrm>
              <a:prstGeom prst="roundRect">
                <a:avLst>
                  <a:gd name="adj" fmla="val 31060"/>
                </a:avLst>
              </a:prstGeom>
              <a:gradFill rotWithShape="1">
                <a:gsLst>
                  <a:gs pos="0">
                    <a:schemeClr val="bg1">
                      <a:alpha val="29999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</p:grpSp>
        <p:sp>
          <p:nvSpPr>
            <p:cNvPr id="21" name="Text Box 7"/>
            <p:cNvSpPr txBox="1">
              <a:spLocks noChangeArrowheads="1"/>
            </p:cNvSpPr>
            <p:nvPr/>
          </p:nvSpPr>
          <p:spPr bwMode="gray">
            <a:xfrm>
              <a:off x="1585913" y="5208588"/>
              <a:ext cx="1300162" cy="3767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dirty="0" smtClean="0">
                  <a:ea typeface="宋体" pitchFamily="2" charset="-122"/>
                </a:rPr>
                <a:t>  存储</a:t>
              </a:r>
              <a:endParaRPr lang="en-US" altLang="zh-CN" sz="1400" dirty="0" smtClean="0">
                <a:ea typeface="宋体" pitchFamily="2" charset="-122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gray">
            <a:xfrm>
              <a:off x="1492250" y="4476750"/>
              <a:ext cx="1485899" cy="3767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400" dirty="0" smtClean="0">
                  <a:ea typeface="宋体" pitchFamily="2" charset="-122"/>
                </a:rPr>
                <a:t>    </a:t>
              </a:r>
              <a:r>
                <a:rPr lang="zh-CN" altLang="en-US" sz="1400" dirty="0" smtClean="0">
                  <a:ea typeface="宋体" pitchFamily="2" charset="-122"/>
                </a:rPr>
                <a:t>网络</a:t>
              </a:r>
              <a:endParaRPr lang="en-US" altLang="zh-CN" sz="1400" dirty="0" smtClean="0">
                <a:ea typeface="宋体" pitchFamily="2" charset="-122"/>
              </a:endParaRPr>
            </a:p>
          </p:txBody>
        </p:sp>
        <p:sp>
          <p:nvSpPr>
            <p:cNvPr id="23" name="AutoShape 10"/>
            <p:cNvSpPr>
              <a:spLocks noChangeArrowheads="1"/>
            </p:cNvSpPr>
            <p:nvPr/>
          </p:nvSpPr>
          <p:spPr bwMode="gray">
            <a:xfrm flipV="1">
              <a:off x="865188" y="2074863"/>
              <a:ext cx="1952625" cy="225425"/>
            </a:xfrm>
            <a:prstGeom prst="triangle">
              <a:avLst>
                <a:gd name="adj" fmla="val 50000"/>
              </a:avLst>
            </a:prstGeom>
            <a:solidFill>
              <a:srgbClr val="808080">
                <a:alpha val="39999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gray">
            <a:xfrm flipV="1">
              <a:off x="1280815" y="1306513"/>
              <a:ext cx="1851025" cy="227012"/>
            </a:xfrm>
            <a:prstGeom prst="roundRect">
              <a:avLst>
                <a:gd name="adj" fmla="val 534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lnSpc>
                  <a:spcPct val="87000"/>
                </a:lnSpc>
                <a:buClr>
                  <a:schemeClr val="tx2"/>
                </a:buClr>
                <a:buSzPct val="80000"/>
              </a:pPr>
              <a:r>
                <a:rPr lang="zh-CN" altLang="en-US" sz="1400" dirty="0" smtClean="0">
                  <a:solidFill>
                    <a:schemeClr val="bg1"/>
                  </a:solidFill>
                  <a:ea typeface="宋体" pitchFamily="2" charset="-122"/>
                </a:rPr>
                <a:t>虚拟机器</a:t>
              </a:r>
              <a:endParaRPr lang="en-US" altLang="zh-CN" sz="1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pic>
          <p:nvPicPr>
            <p:cNvPr id="25" name="Picture 13" descr="Memory_ico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914400" y="3508375"/>
              <a:ext cx="749300" cy="77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4"/>
            <p:cNvSpPr txBox="1">
              <a:spLocks noChangeArrowheads="1"/>
            </p:cNvSpPr>
            <p:nvPr/>
          </p:nvSpPr>
          <p:spPr bwMode="gray">
            <a:xfrm>
              <a:off x="1619672" y="3003550"/>
              <a:ext cx="1003300" cy="3767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400" dirty="0" smtClean="0">
                  <a:ea typeface="宋体" pitchFamily="2" charset="-122"/>
                </a:rPr>
                <a:t>CPU </a:t>
              </a:r>
            </a:p>
          </p:txBody>
        </p:sp>
        <p:pic>
          <p:nvPicPr>
            <p:cNvPr id="27" name="Picture 15" descr="CPU_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33475" y="2987675"/>
              <a:ext cx="3111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31"/>
            <p:cNvSpPr txBox="1">
              <a:spLocks noChangeArrowheads="1"/>
            </p:cNvSpPr>
            <p:nvPr/>
          </p:nvSpPr>
          <p:spPr bwMode="gray">
            <a:xfrm>
              <a:off x="1687513" y="3744913"/>
              <a:ext cx="1096962" cy="3767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dirty="0" smtClean="0">
                  <a:ea typeface="宋体" pitchFamily="2" charset="-122"/>
                </a:rPr>
                <a:t>内存</a:t>
              </a:r>
              <a:endParaRPr lang="en-US" altLang="zh-CN" sz="1400" dirty="0">
                <a:ea typeface="宋体" pitchFamily="2" charset="-122"/>
              </a:endParaRP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815975" y="2176460"/>
              <a:ext cx="2049463" cy="463550"/>
              <a:chOff x="500" y="1201"/>
              <a:chExt cx="1291" cy="292"/>
            </a:xfrm>
          </p:grpSpPr>
          <p:grpSp>
            <p:nvGrpSpPr>
              <p:cNvPr id="5" name="Group 78"/>
              <p:cNvGrpSpPr>
                <a:grpSpLocks/>
              </p:cNvGrpSpPr>
              <p:nvPr/>
            </p:nvGrpSpPr>
            <p:grpSpPr bwMode="auto">
              <a:xfrm>
                <a:off x="500" y="1201"/>
                <a:ext cx="1291" cy="282"/>
                <a:chOff x="293" y="2327"/>
                <a:chExt cx="1071" cy="210"/>
              </a:xfrm>
            </p:grpSpPr>
            <p:sp>
              <p:nvSpPr>
                <p:cNvPr id="56" name="AutoShape 13"/>
                <p:cNvSpPr>
                  <a:spLocks noChangeArrowheads="1"/>
                </p:cNvSpPr>
                <p:nvPr/>
              </p:nvSpPr>
              <p:spPr bwMode="gray">
                <a:xfrm>
                  <a:off x="316" y="2444"/>
                  <a:ext cx="102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1"/>
                    </a:gs>
                    <a:gs pos="100000">
                      <a:schemeClr val="tx1">
                        <a:gamma/>
                        <a:shade val="0"/>
                        <a:invGamma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spcAft>
                      <a:spcPct val="10000"/>
                    </a:spcAft>
                    <a:defRPr/>
                  </a:pPr>
                  <a:endParaRPr lang="zh-CN" altLang="zh-CN">
                    <a:ea typeface="宋体" pitchFamily="2" charset="-122"/>
                  </a:endParaRPr>
                </a:p>
              </p:txBody>
            </p:sp>
            <p:sp>
              <p:nvSpPr>
                <p:cNvPr id="57" name="AutoShape 25"/>
                <p:cNvSpPr>
                  <a:spLocks noChangeArrowheads="1"/>
                </p:cNvSpPr>
                <p:nvPr/>
              </p:nvSpPr>
              <p:spPr bwMode="gray">
                <a:xfrm>
                  <a:off x="293" y="2327"/>
                  <a:ext cx="1071" cy="175"/>
                </a:xfrm>
                <a:prstGeom prst="roundRect">
                  <a:avLst>
                    <a:gd name="adj" fmla="val 18611"/>
                  </a:avLst>
                </a:prstGeom>
                <a:gradFill rotWithShape="1">
                  <a:gsLst>
                    <a:gs pos="0">
                      <a:srgbClr val="7E33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>
                    <a:lnSpc>
                      <a:spcPct val="100000"/>
                    </a:lnSpc>
                  </a:pPr>
                  <a:endParaRPr lang="zh-CN" altLang="zh-CN" sz="19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8" name="AutoShape 41"/>
                <p:cNvSpPr>
                  <a:spLocks noChangeArrowheads="1"/>
                </p:cNvSpPr>
                <p:nvPr/>
              </p:nvSpPr>
              <p:spPr bwMode="gray">
                <a:xfrm>
                  <a:off x="310" y="2346"/>
                  <a:ext cx="1037" cy="88"/>
                </a:xfrm>
                <a:prstGeom prst="roundRect">
                  <a:avLst>
                    <a:gd name="adj" fmla="val 43157"/>
                  </a:avLst>
                </a:prstGeom>
                <a:gradFill rotWithShape="1">
                  <a:gsLst>
                    <a:gs pos="0">
                      <a:schemeClr val="bg1">
                        <a:alpha val="29999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Aft>
                      <a:spcPct val="10000"/>
                    </a:spcAft>
                  </a:pPr>
                  <a:endParaRPr lang="zh-CN" altLang="zh-CN">
                    <a:ea typeface="宋体" pitchFamily="2" charset="-122"/>
                  </a:endParaRPr>
                </a:p>
              </p:txBody>
            </p:sp>
          </p:grpSp>
          <p:sp>
            <p:nvSpPr>
              <p:cNvPr id="55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611" y="1215"/>
                <a:ext cx="106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zh-CN" sz="1400" dirty="0" err="1" smtClean="0">
                    <a:ea typeface="宋体" pitchFamily="2" charset="-122"/>
                  </a:rPr>
                  <a:t>Xen</a:t>
                </a:r>
                <a:endParaRPr lang="en-US" altLang="zh-CN" sz="1400" dirty="0" smtClean="0">
                  <a:ea typeface="宋体" pitchFamily="2" charset="-122"/>
                </a:endParaRPr>
              </a:p>
            </p:txBody>
          </p:sp>
        </p:grp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855661" y="1539875"/>
              <a:ext cx="1985958" cy="554038"/>
              <a:chOff x="539" y="1098"/>
              <a:chExt cx="1251" cy="349"/>
            </a:xfrm>
          </p:grpSpPr>
          <p:grpSp>
            <p:nvGrpSpPr>
              <p:cNvPr id="7" name="Group 84"/>
              <p:cNvGrpSpPr>
                <a:grpSpLocks/>
              </p:cNvGrpSpPr>
              <p:nvPr/>
            </p:nvGrpSpPr>
            <p:grpSpPr bwMode="auto">
              <a:xfrm>
                <a:off x="539" y="1098"/>
                <a:ext cx="243" cy="349"/>
                <a:chOff x="286" y="1006"/>
                <a:chExt cx="261" cy="375"/>
              </a:xfrm>
            </p:grpSpPr>
            <p:pic>
              <p:nvPicPr>
                <p:cNvPr id="51" name="Picture 85" descr="ICON_SmVM_noTxt_Q20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6" y="1006"/>
                  <a:ext cx="26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90" y="1045"/>
                  <a:ext cx="254" cy="1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latin typeface="Arial Narrow" pitchFamily="34" charset="0"/>
                      <a:ea typeface="宋体" pitchFamily="2" charset="-122"/>
                    </a:rPr>
                    <a:t>App</a:t>
                  </a:r>
                </a:p>
              </p:txBody>
            </p:sp>
            <p:sp>
              <p:nvSpPr>
                <p:cNvPr id="5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09" y="1223"/>
                  <a:ext cx="215" cy="1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solidFill>
                        <a:srgbClr val="0053CC"/>
                      </a:solidFill>
                      <a:latin typeface="Arial Narrow" pitchFamily="34" charset="0"/>
                      <a:ea typeface="宋体" pitchFamily="2" charset="-122"/>
                    </a:rPr>
                    <a:t>OS</a:t>
                  </a:r>
                </a:p>
              </p:txBody>
            </p:sp>
          </p:grpSp>
          <p:grpSp>
            <p:nvGrpSpPr>
              <p:cNvPr id="8" name="Group 88"/>
              <p:cNvGrpSpPr>
                <a:grpSpLocks/>
              </p:cNvGrpSpPr>
              <p:nvPr/>
            </p:nvGrpSpPr>
            <p:grpSpPr bwMode="auto">
              <a:xfrm>
                <a:off x="791" y="1098"/>
                <a:ext cx="243" cy="349"/>
                <a:chOff x="286" y="1006"/>
                <a:chExt cx="261" cy="375"/>
              </a:xfrm>
            </p:grpSpPr>
            <p:pic>
              <p:nvPicPr>
                <p:cNvPr id="48" name="Picture 89" descr="ICON_SmVM_noTxt_Q20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6" y="1006"/>
                  <a:ext cx="26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0" y="1045"/>
                  <a:ext cx="254" cy="1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latin typeface="Arial Narrow" pitchFamily="34" charset="0"/>
                      <a:ea typeface="宋体" pitchFamily="2" charset="-122"/>
                    </a:rPr>
                    <a:t>App</a:t>
                  </a:r>
                </a:p>
              </p:txBody>
            </p:sp>
            <p:sp>
              <p:nvSpPr>
                <p:cNvPr id="50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09" y="1223"/>
                  <a:ext cx="215" cy="1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solidFill>
                        <a:srgbClr val="0053CC"/>
                      </a:solidFill>
                      <a:latin typeface="Arial Narrow" pitchFamily="34" charset="0"/>
                      <a:ea typeface="宋体" pitchFamily="2" charset="-122"/>
                    </a:rPr>
                    <a:t>OS</a:t>
                  </a:r>
                </a:p>
              </p:txBody>
            </p:sp>
          </p:grpSp>
          <p:grpSp>
            <p:nvGrpSpPr>
              <p:cNvPr id="9" name="Group 92"/>
              <p:cNvGrpSpPr>
                <a:grpSpLocks/>
              </p:cNvGrpSpPr>
              <p:nvPr/>
            </p:nvGrpSpPr>
            <p:grpSpPr bwMode="auto">
              <a:xfrm>
                <a:off x="1043" y="1098"/>
                <a:ext cx="243" cy="349"/>
                <a:chOff x="286" y="1006"/>
                <a:chExt cx="261" cy="375"/>
              </a:xfrm>
            </p:grpSpPr>
            <p:pic>
              <p:nvPicPr>
                <p:cNvPr id="45" name="Picture 93" descr="ICON_SmVM_noTxt_Q20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6" y="1006"/>
                  <a:ext cx="26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90" y="1045"/>
                  <a:ext cx="254" cy="1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latin typeface="Arial Narrow" pitchFamily="34" charset="0"/>
                      <a:ea typeface="宋体" pitchFamily="2" charset="-122"/>
                    </a:rPr>
                    <a:t>App</a:t>
                  </a:r>
                </a:p>
              </p:txBody>
            </p:sp>
            <p:sp>
              <p:nvSpPr>
                <p:cNvPr id="4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09" y="1223"/>
                  <a:ext cx="215" cy="1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solidFill>
                        <a:srgbClr val="0053CC"/>
                      </a:solidFill>
                      <a:latin typeface="Arial Narrow" pitchFamily="34" charset="0"/>
                      <a:ea typeface="宋体" pitchFamily="2" charset="-122"/>
                    </a:rPr>
                    <a:t>OS</a:t>
                  </a:r>
                </a:p>
              </p:txBody>
            </p:sp>
          </p:grpSp>
          <p:grpSp>
            <p:nvGrpSpPr>
              <p:cNvPr id="10" name="Group 96"/>
              <p:cNvGrpSpPr>
                <a:grpSpLocks/>
              </p:cNvGrpSpPr>
              <p:nvPr/>
            </p:nvGrpSpPr>
            <p:grpSpPr bwMode="auto">
              <a:xfrm>
                <a:off x="1295" y="1098"/>
                <a:ext cx="243" cy="349"/>
                <a:chOff x="286" y="1006"/>
                <a:chExt cx="261" cy="375"/>
              </a:xfrm>
            </p:grpSpPr>
            <p:pic>
              <p:nvPicPr>
                <p:cNvPr id="42" name="Picture 97" descr="ICON_SmVM_noTxt_Q20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6" y="1006"/>
                  <a:ext cx="26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90" y="1045"/>
                  <a:ext cx="254" cy="1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latin typeface="Arial Narrow" pitchFamily="34" charset="0"/>
                      <a:ea typeface="宋体" pitchFamily="2" charset="-122"/>
                    </a:rPr>
                    <a:t>App</a:t>
                  </a:r>
                </a:p>
              </p:txBody>
            </p:sp>
            <p:sp>
              <p:nvSpPr>
                <p:cNvPr id="4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09" y="1223"/>
                  <a:ext cx="215" cy="1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solidFill>
                        <a:srgbClr val="0053CC"/>
                      </a:solidFill>
                      <a:latin typeface="Arial Narrow" pitchFamily="34" charset="0"/>
                      <a:ea typeface="宋体" pitchFamily="2" charset="-122"/>
                    </a:rPr>
                    <a:t>OS</a:t>
                  </a:r>
                </a:p>
              </p:txBody>
            </p:sp>
          </p:grpSp>
          <p:grpSp>
            <p:nvGrpSpPr>
              <p:cNvPr id="11" name="Group 100"/>
              <p:cNvGrpSpPr>
                <a:grpSpLocks/>
              </p:cNvGrpSpPr>
              <p:nvPr/>
            </p:nvGrpSpPr>
            <p:grpSpPr bwMode="auto">
              <a:xfrm>
                <a:off x="1547" y="1098"/>
                <a:ext cx="243" cy="349"/>
                <a:chOff x="286" y="1006"/>
                <a:chExt cx="261" cy="375"/>
              </a:xfrm>
            </p:grpSpPr>
            <p:pic>
              <p:nvPicPr>
                <p:cNvPr id="39" name="Picture 101" descr="ICON_SmVM_noTxt_Q20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6" y="1006"/>
                  <a:ext cx="26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90" y="1045"/>
                  <a:ext cx="254" cy="1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latin typeface="Arial Narrow" pitchFamily="34" charset="0"/>
                      <a:ea typeface="宋体" pitchFamily="2" charset="-122"/>
                    </a:rPr>
                    <a:t>App</a:t>
                  </a:r>
                </a:p>
              </p:txBody>
            </p:sp>
            <p:sp>
              <p:nvSpPr>
                <p:cNvPr id="4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09" y="1223"/>
                  <a:ext cx="215" cy="1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900">
                      <a:solidFill>
                        <a:srgbClr val="0053CC"/>
                      </a:solidFill>
                      <a:latin typeface="Arial Narrow" pitchFamily="34" charset="0"/>
                      <a:ea typeface="宋体" pitchFamily="2" charset="-122"/>
                    </a:rPr>
                    <a:t>OS</a:t>
                  </a:r>
                </a:p>
              </p:txBody>
            </p:sp>
          </p:grpSp>
        </p:grpSp>
        <p:sp>
          <p:nvSpPr>
            <p:cNvPr id="31" name="AutoShape 104"/>
            <p:cNvSpPr>
              <a:spLocks noChangeArrowheads="1"/>
            </p:cNvSpPr>
            <p:nvPr/>
          </p:nvSpPr>
          <p:spPr bwMode="auto">
            <a:xfrm>
              <a:off x="844550" y="2801938"/>
              <a:ext cx="2020888" cy="2928937"/>
            </a:xfrm>
            <a:prstGeom prst="roundRect">
              <a:avLst>
                <a:gd name="adj" fmla="val 8954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pic>
          <p:nvPicPr>
            <p:cNvPr id="32" name="Picture 105" descr="ICON_1Storage_NoShadow_Q20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33463" y="4989513"/>
              <a:ext cx="534987" cy="61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09" descr="ICON_NetwrkSwitch_NoShadow_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9163" y="4362450"/>
              <a:ext cx="728662" cy="53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61" name="图示 60"/>
          <p:cNvGraphicFramePr/>
          <p:nvPr/>
        </p:nvGraphicFramePr>
        <p:xfrm>
          <a:off x="395536" y="3113584"/>
          <a:ext cx="482453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Xfocus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至今 盛大云计算公司 </a:t>
            </a:r>
            <a:r>
              <a:rPr lang="en-US" altLang="zh-CN" dirty="0" smtClean="0"/>
              <a:t>CEO</a:t>
            </a:r>
            <a:r>
              <a:rPr lang="zh-CN" altLang="en-US" dirty="0" smtClean="0"/>
              <a:t>，盛大</a:t>
            </a:r>
            <a:r>
              <a:rPr lang="en-US" altLang="zh-CN" dirty="0" smtClean="0"/>
              <a:t>CSO</a:t>
            </a:r>
          </a:p>
          <a:p>
            <a:r>
              <a:rPr lang="en-US" altLang="zh-CN" dirty="0" smtClean="0"/>
              <a:t>2004-2009</a:t>
            </a:r>
            <a:r>
              <a:rPr lang="zh-CN" altLang="en-US" dirty="0" smtClean="0"/>
              <a:t>，腾讯安全中心 副总经理</a:t>
            </a:r>
            <a:endParaRPr lang="en-US" altLang="zh-CN" dirty="0" smtClean="0"/>
          </a:p>
          <a:p>
            <a:r>
              <a:rPr lang="en-US" altLang="zh-CN" dirty="0" smtClean="0"/>
              <a:t>2002-2004</a:t>
            </a:r>
            <a:r>
              <a:rPr lang="zh-CN" altLang="en-US" dirty="0" smtClean="0"/>
              <a:t>，华为 安全研发经理</a:t>
            </a:r>
            <a:endParaRPr lang="en-US" altLang="zh-CN" dirty="0" smtClean="0"/>
          </a:p>
          <a:p>
            <a:r>
              <a:rPr lang="en-US" altLang="zh-CN" dirty="0" smtClean="0"/>
              <a:t>1998-2002</a:t>
            </a:r>
            <a:r>
              <a:rPr lang="zh-CN" altLang="en-US" dirty="0" smtClean="0"/>
              <a:t>，安全技术研究</a:t>
            </a:r>
            <a:endParaRPr lang="en-US" altLang="zh-CN" dirty="0" smtClean="0"/>
          </a:p>
          <a:p>
            <a:r>
              <a:rPr lang="zh-CN" altLang="en-US" dirty="0" smtClean="0"/>
              <a:t>奥运会、世博会特聘安全专家</a:t>
            </a:r>
            <a:endParaRPr lang="en-US" altLang="zh-CN" dirty="0" smtClean="0"/>
          </a:p>
          <a:p>
            <a:r>
              <a:rPr lang="zh-CN" altLang="en-US" dirty="0" smtClean="0"/>
              <a:t>工信部、上海经信委、科委技术专家</a:t>
            </a:r>
            <a:endParaRPr lang="en-US" altLang="zh-CN" dirty="0" smtClean="0"/>
          </a:p>
          <a:p>
            <a:r>
              <a:rPr lang="zh-CN" altLang="en-US" dirty="0" smtClean="0"/>
              <a:t>云海联盟主席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412776"/>
            <a:ext cx="716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如何保证数据的可靠性和服务的可用性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传统方法，降低硬件的损坏率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---EMC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等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云计算方法，用低价硬件，通过良好的软件架构实现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损坏率是一定的，假设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0.01%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，则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100P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的数据，每天会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提供快速响应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永远实时在线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</p:txBody>
      </p:sp>
      <p:pic>
        <p:nvPicPr>
          <p:cNvPr id="12" name="图片 11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780928"/>
            <a:ext cx="3779912" cy="36371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5536" y="836712"/>
            <a:ext cx="468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只要你存储数据， 空间要多少有多少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云计算关键技术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--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云存储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1700808"/>
            <a:ext cx="7166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旧有的安全问题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入侵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拒绝服务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…..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2996952"/>
            <a:ext cx="7166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云计算引入的安全问题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多租户隔离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资源滥用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rPr>
              <a:t> 隐私保护</a:t>
            </a:r>
            <a:endParaRPr lang="en-US" altLang="zh-CN" sz="1600" dirty="0" smtClean="0">
              <a:solidFill>
                <a:schemeClr val="tx1"/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云计算关键技术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—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7104063" cy="23493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云计算市场趋势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云计算的主要技术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云计算安全的挑战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云计算安全的机遇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4300" y="0"/>
            <a:ext cx="10048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Saas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安全挑战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251520" y="908720"/>
            <a:ext cx="842493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b="1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Saas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将客户的数据、信息传输到云中进行存储、处理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3490" name="Picture 2" descr="http://hf.yesky.com/imagelist/2009/083/ha94wdhx52g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60848"/>
            <a:ext cx="3406757" cy="3240360"/>
          </a:xfrm>
          <a:prstGeom prst="rect">
            <a:avLst/>
          </a:prstGeom>
          <a:noFill/>
        </p:spPr>
      </p:pic>
      <p:pic>
        <p:nvPicPr>
          <p:cNvPr id="63492" name="Picture 4" descr="http://pic1.ooopic.com/uploadfilepic/shiliang/2009-03-18/OOOPIC_lczpp1208_20090318debabc301df73c4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276872"/>
            <a:ext cx="3742978" cy="282163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Saas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安全威胁和对策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536" y="1628800"/>
          <a:ext cx="8208912" cy="41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71"/>
                <a:gridCol w="2360062"/>
                <a:gridCol w="2360062"/>
                <a:gridCol w="1949617"/>
              </a:tblGrid>
              <a:tr h="5245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主要威胁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银行措施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云计算安全措施</a:t>
                      </a:r>
                      <a:endParaRPr lang="zh-CN" altLang="en-US" dirty="0"/>
                    </a:p>
                  </a:txBody>
                  <a:tcPr/>
                </a:tc>
              </a:tr>
              <a:tr h="5245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帐号被盗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强身份认证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证书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认证、风控措施</a:t>
                      </a:r>
                      <a:endParaRPr lang="zh-CN" altLang="en-US" dirty="0"/>
                    </a:p>
                  </a:txBody>
                  <a:tcPr/>
                </a:tc>
              </a:tr>
              <a:tr h="9053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信息被服务商管理员获取、修改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审计和权限管理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SOD </a:t>
                      </a:r>
                      <a:r>
                        <a:rPr lang="zh-CN" altLang="en-US" dirty="0" smtClean="0"/>
                        <a:t>职责分离，审计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SOD</a:t>
                      </a:r>
                      <a:r>
                        <a:rPr lang="zh-CN" altLang="en-US" dirty="0" smtClean="0"/>
                        <a:t>职责分离，运维、数据库审计系统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程序漏洞，导致信息被其他用户获取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应用安全评估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应用安全评估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SDL</a:t>
                      </a:r>
                      <a:r>
                        <a:rPr lang="zh-CN" altLang="en-US" dirty="0" smtClean="0"/>
                        <a:t>的安全开发和安全扫描</a:t>
                      </a:r>
                      <a:endParaRPr lang="zh-CN" altLang="en-US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假冒钓鱼存数据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运营商验证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难度较大，没有特别好办法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难度较大，客户端、服务器验证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51520" y="908720"/>
            <a:ext cx="842493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特点：多租户共享，不易加密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Paas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安全挑战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251520" y="908720"/>
            <a:ext cx="8424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用户通过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Paas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将自身的程序接入到平台，享受平台服务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3734" name="Picture 6" descr="http://bbs.xxrb.com.cn/attachments/dvbbs/2006-12/200612618558376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132856"/>
            <a:ext cx="2486050" cy="3314734"/>
          </a:xfrm>
          <a:prstGeom prst="rect">
            <a:avLst/>
          </a:prstGeom>
          <a:noFill/>
        </p:spPr>
      </p:pic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348880"/>
            <a:ext cx="57054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Paas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安全威胁和对策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1340768"/>
          <a:ext cx="8568952" cy="342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23"/>
                <a:gridCol w="2115930"/>
                <a:gridCol w="2168546"/>
                <a:gridCol w="2330153"/>
              </a:tblGrid>
              <a:tr h="5245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主要威胁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电网措施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云计算安全措施</a:t>
                      </a:r>
                      <a:endParaRPr lang="zh-CN" altLang="en-US" dirty="0"/>
                    </a:p>
                  </a:txBody>
                  <a:tcPr/>
                </a:tc>
              </a:tr>
              <a:tr h="5245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一点故障，影响全网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灰度隔离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继电保护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灰度隔离，分体存活</a:t>
                      </a:r>
                      <a:endParaRPr lang="zh-CN" altLang="en-US" dirty="0"/>
                    </a:p>
                  </a:txBody>
                  <a:tcPr/>
                </a:tc>
              </a:tr>
              <a:tr h="6355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用户滥用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容量限制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容量限制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容量限制</a:t>
                      </a:r>
                      <a:endParaRPr lang="zh-CN" altLang="en-US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不良运营商恶意扣费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良好的计费系统和处罚措施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用户端计费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计费、对账和灰度信用体系</a:t>
                      </a:r>
                      <a:endParaRPr lang="zh-CN" altLang="en-US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及时发现故障，快速恢复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巡线机器人、自动化决策系统、最优黑启动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自检接口，监控体系，应急处理机制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51520" y="692696"/>
            <a:ext cx="8424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特点：多租户共享服务，易互相影响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941168"/>
            <a:ext cx="4067944" cy="14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4869160"/>
            <a:ext cx="2644155" cy="172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IaaS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安全挑战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251520" y="908720"/>
            <a:ext cx="84249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用户可以在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IaaS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平台提供的计算、存储、网络等资源上运行任何系统、程序，建立自己的应用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9874" name="Picture 2" descr="http://t3.gstatic.com/images?q=tbn:ANd9GcS4E4hVlc6UAPh43rtqgF8AGoUf8I94Y41-auL8iCjym3tXo9Y&amp;t=1&amp;usg=__24j6y-d89zfw2-AHzqvEfVSrQoc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068960"/>
            <a:ext cx="3476625" cy="1314451"/>
          </a:xfrm>
          <a:prstGeom prst="rect">
            <a:avLst/>
          </a:prstGeom>
          <a:noFill/>
        </p:spPr>
      </p:pic>
      <p:sp>
        <p:nvSpPr>
          <p:cNvPr id="79876" name="AutoShape 4" descr="data:image/jpeg;base64,/9j/4AAQSkZJRgABAQAAAQABAAD/2wCEAAkGBhIPERUQDxQUEBIVEBQVGBUSFxYTFxgTFRMVFBUUFBcXHSYgFxkjGRUUHzQiIycqLCwtFR4xNTAqNSYrLCkBCQoKDgwOFw8PFy0kHBwsKSksKS01KSkpLCksLzUuKSwvLCwpLCwpKSwtLDUsLCkwKjYpLCwsLCk1LCksKSksLf/AABEIAMMBAwMBIgACEQEDEQH/xAAbAAEAAQUBAAAAAAAAAAAAAAAABgEDBAUHAv/EAD0QAAIBAgIFCgIJAwUBAAAAAAABAgMRBCEFBhIxURUiQVJhcYGRotEToQcUIzJCcoKxwWKS8CQzQ8Lhk//EABgBAQEBAQEAAAAAAAAAAAAAAAABAgME/8QAJREBAAMAAQMDBAMAAAAAAAAAAAECEQMSITEEIkETUXHwgZHR/9oADAMBAAIRAxEAPwDWgA9jyAAAAAAAAAAAAAAAAAAAAAAAAAAAAAAAAAAAAAAAAAAAAAAAAAAAAAAAAAAAAAAAAAAAAAAAAAAAAkGidTK1dKU/sINZOSvJ8GoZZd7RTWPVZ4SMZxk6kG9mTas1Lesl0NJ+XaTqjcXGgABUAAAAAAAAAAAAAAAAAAAAAAAAAb/VzQfxPtqkduC+7G19prj2fuabF05RnJVI7Etp3ja1r52twzJFomcXFkAFQAAAAAAAAAAHT9VMW6uEpuW9Jwf6Hsq/6bGZpCgqsXSklszjJc7jvS3rPpVuqyKag6Qt8Wk7tZVFZXs/uy8+b5MldRymrKFs0027NNO6a7U0eW0ZLcOXaU0dLD1ZUp74vJ2ttR6JLsZio6fpDR3xWpVYU5SjdRckunOybyWfEh2n8fXj9jOl9Xg+iy5yX9Sya7jtW/UmY0IAOrIACAAAAAAAAAAAAAAAAAZmiMGq1enTe6U1f8q50vSmYZINSsJt4hze6EG/1S5q+W0SZyFTyVaFJU4/dUpKEUk2r2ulkssl0kY180bFwjiIqzjL4cnxi/u+Ty/USPHYBVJU532XTqbWSTukneDvuTy8jE0zCeJoTjRhCakpLnycWtmTV0kneV45Z8Dycc26p3w7XinTXpnv8/v4cyAB7XAABAAAAAAC9g8HOtNU6avKTy/lt9CXE84ehKpKMIK8pNJLtZJZaSw+iYunNOriHFObhs5X3Qu3dRyvuz3nPl5a8cbaXo4PT8nqL9HFXZX9MYL6ngJqhNxqR2ZOpHmyclOOae9JK6S4eJodD/SXiqLtiEsTDttCou1SirPxXibCelquMwderKEaVH4clBXcpSkmrtvJWVrbt/cQmjR2nY58cxyRq8/DbgvPHfzHn5di0frZhq9oqexKS+5VWz4X+6/BmfidHU6sdicVOHVkrr9PVfajkTNlo/WLEULKnUeyvwy50e6z3eFjU8f2cNSjSuoUJRvhm4SV+bNuUZdNr748OH7kPx+jauHlsVoODtdXs01xTWT8CSv6RZ2/2YbXS3OVvBWv8zWaU1vrYiDpzjSUX0KO0+9OTdn2rM1Xr+UaMAHRAAAAAAAAAAAAAAAMnB6Oq1nalCU/yrJd73IDGJtqJRSpyn0uf7JJf9vMxdHahTa2sRLYSz2YbL5vS5SeUfBMkertOCpJ0ofDg80ruTzSd23vd2/I5XvExkNRDayll4fwWcHG0Wr3tUqbllzqkpW8L28C6zEwUX9pn/zS6E7XjCX8nBUD1l0dWjXqfZt01JuMoU1GOzLnK7jHO17Z8DRkx19wMm6VT733oWjFp9ZXs3f8XAh9j1UnYZlQAGkAAAPVOm5NRirttJJdLeSRRK+SzfBE81f0EsJHbnaVaSXdBdKT48X2EtbIV70HoNYSLvaVaW+S/Ct2zF/z0lKWgMNFuXwozk3dzqfaSb4uU7mfKT6C5Twkp/dX8LzPLaInvLtTlvSJitpjfONTp2yw1WK3fDe75WOc4KnltcTruN1fVSlKFSeztRayzt5nKVg50ZzpSmqkYScYySUbpPfkduKXOz2ADqwAAAAAAAAAAAAAAAAAAAS36NNP8/FYaq7qmqdWmpdCknGaXZdJ+LInFXdlm+CzZt9HarYqcubTdJSSTnNbPNTvbrdLysZvETXFhMtZtZ4fBlSi4t1V8NqLzUKnNnLwg5PvsbDRtNxhFNWeym/zSvJ/NkWnq5Sw06UWp1qs5b5vZjbajGTUI55bWV2/kTCmebIiOzcy9X/cx8NTtOp2yhLh/wAahl/8/wBy7OXDPPoKRi73sk9197tm1fLtfmRGFrJgZV8NOEL7aW1FJ2u4/h8VdeJzTF4SdJ7NRWlw2oyfjZux1uz6X/Bj4nAQrK1SMai/qSdu5vd4G636UmHJQdHnqJhZdE4fkk/+yZsdHarYehnTheXWlzpeb3eB0nlgxzbC6Dr1XzKcs+mS2F5yt8je4TUCbzq1FHsgtr5s6DHBlz6quk5zzSuIxofVKnh5bcLznaylPO3FpJZM20NFXd22/kbFzjEw8Tj7dNjGzKrtPCwhusv84swNK6dp4eN5SS7L5vuRHtM66KF40rTluv0LvIXisXOrLbqPaf8Am46V498pMttpvWqribxXMp8Fvfe/4NGAd4iI8M6AAqAAAAAAAAAAAAAAAAABmYDRFWv/ALUG11nlHzYGXqdp1YfH0aM0nDEbVPatnGaV4NPou7r9S4HT56SprKKu/MhWi9QI7VOriJXnTmpwUG1aS6W97+RLqOHjDKK/zt6TzcmTPZuGvqYOpWxXx6mzGMFGMEs21sybbtu503l/SjYXd7fv7F6nRds83xtb5HpYO/cYHh91yqg927uLkUt17lb8Mho8fVv8ZVQUf/Ckk+//ADgWK7nvp27VLPyfQ+9eW8gydrsLtCpa99xoq060pbEKzpSum4zpxvKCfO2LOzy6Ve180ZGKxE4K6TkuzN+SzEq288YluNVj9YadK6nNbVm1BNbTsr5R37iP6R1l+FlKM03uvFxT8XYi2K01KU5TgowlLfJJbTySzk1wSH07THtbpNN9+/wlmM1xUWrwcYtXbk0pXteygrt55XdkRnSustSvknsRzyW997NTObk7t3b6WeT0cfH0x3nWeS8Wn2xgADq5AAAAAAAAAAAAAAAAAAAG10Nq7UxWcbQhe20/nZI1rWzFVJRcofEjC0cnKTz2U3ksultJcTpGhtM4StBPD1aeztOKV1DNWyUZWbea81xM2mYjtC9mPozVChTScl8V8Zq68FuJBRwdskrJbksl3GTQhHfdfyX41V+HPvPLNplpZhgz24Rjvz7i1icVZb13I188UulkxWbWx6W5JEf1p1gqUMPOrGO3s7LaluttxW7x/YuYrScI72l4mk0vpuFWnOjFOe3BxslxXzNRAt6I+lGhUajWjKjLi7OPms0TDDaShUipwkpxfTHnedszmeB1BxE7bMFBdaq9n0q7+RLtX/o/jhpKrKUq1Rbm26dOPdTi7y/U33GrYYk9GspK6s49DVmn3NZHtwvmRDWfG19HyVR0adajLZhCVGToTpu2VObScdmT2tlvm3aTSum7uhNdKWJjeM7Sv9ysvgytwUs4Sf8Aau4zn2RJKtBSVnFSSd1dLetzXB9qsY31WpTzpvbj1Zt7SfCNR712S/u6C9Rx8Zb+a8sp8155K3RJdsW0X5PoMiK6T1do4va+H9hXWcoySXjOC6P6o5PtItpPV6rhleq6aTbs9r71uF18t50vE4GNVWmttdF8ms7pxas4u/SmmY7o1acXb/UxurRk0qij+ZvZqNduy/6m9/SvJMJjlAJ5jNV8Nim6lKTozzcoLJ36dqElem7vPK2e7jDdIaOqUJuFSMoZ5XzuuKksn4Het4lMYoANoAAgAAAAAAAAAAAAAB6pw2morpaXm7HkNBXTMHgKcKPwGozpuOzJSSamnv2ludzBeq+AjOE1Rivhu8EpTUYvb27qKla+07+RCYaQqx3VJ/3N/uX4aaqrpv3nPptHiTs6M9JrN5IwsTrBCP4l4Z/sQKtpWpPfLy3eRjSqN722T6a7CWYvW1fhXm/Y02K1gqT3O3yNUDcUg1dniJPNsxsTpSphl8ei/tKbjJN9kk2n2NXXc2XDzUgpJxeaas0ayE12TBaep1aNKvFK1WlCorvrK9jA0hrbSp3vNdyfscz+uTUI04vZhCCjGKvZRSslvLDOMcS6k2ndb/rFOdFQ5k4uLcuD4IjNgVjiaVNxliNpUtuKk4tJpN2cs8rLf4HWKxWOyeWVgtK1aGVObUXvg7ShLslB5PyJjoLG4qok1TVGHGcmqb/JTlea/RJR7CQ6O1Xw1BXpxjuyk+dJrim/4M6cqcc974nC14nxCxDQ4TWuhOTgqkG1KUbKXOvF2d6ckp7+Cku028KyluabW+zvbpz4EG+kjROGxEPjc1V7xT2bc/oUpJ/ij1lnbJ3ytotEacr4eMY7bqbMbL4jcnHsjNNTS7Nq3YSKbHZZdRxuAjVS2k7rOMotxnF8YSVmv2fTcsSw0pRUKqjiI3z2oxT7G4vmyfFrZ7ERzR2vcXZVlsO2bzcX281Xj/a+8kuC01RrJ7M4uzs81k++9vG5mazBrQ4zUGNSUpKrsX+7FU4JLvcbZeF+8iGk9EVcNLYrRtwks4y/LLzy3nQ46InQf+jlaEpNypVW5QV7O8PxJvhe2ZdoVFiYzo16M4b7xqJuEo3spQmsujjdW8TPH6iYnptH+PRfgjOrjtsf1MfmP2HKgSrTupMqXPw+1Uha+w+dNd1lzl8127yKnsiYnw8oACoAAAAAAAAAAAAAAAAAAAAAAAAAAAY2kcL8WnKHS07d/QZIAk+B10nSwtCjJbdSnQhCT6NqMUt/TuNfi9acRUvztlPoj7moBnohdepzcneTbfF5nkA0B6p1HF7UW4tdKbT80eQEbrA63YilltKcd1pJeaa3Mk+j9e6M0lVvSd+lNx77rcc+BmaRKuv0cbTqR26c4yjxTvbv4MietEKUL4mNNbbeym1k5v8AHJcUkyHQm4u8W0+Kdn8jIr6Tq1I7E6kpxunaTvmt3aYjiz5NYzZQA6oAAAAAAAAAAAAAAAAAAAAAAAAAAAAAAAAAAAAAAAAAAAAAAAAAAAAAAAKAAAAAAAAAAAAAAAAAAAAAAAAAAAAAAAAAAAAAAAAAAAjfLNbremPsOWa3W9MfYqDlrtkKcs1ut6Y+w5Zrdb0x9ioGmKcs1ut6Y+w5Zrdb0x9ioGmKcs1ut6Y+w5Zrdb0x9ioGmKcs1ut6Y+w5Zrdb0x9ioGmKcs1ut6Y+w5Zrdb0x9ioGmKcs1ut6Y+w5Zrdb0x9ioGmKcs1ut6Y+w5Zrdb0x9ioGmQpyzW63pj7Dlmt1vTH2KgaYpyzW63pj7Dlmt1vTH2KgaZCnLNbremPsOWa3W9MfYqBpinLNbremPsOWa3W9MfYqBpinLNbremPsOWa3W9MfYqBpinLNbremPsOWa3W9MfYqBpinLNbremPsV5Zrdb0x9gBpinLNbremPsV5Zrdb0x9gBpinLNbremPsVAGmQ//Z"/>
          <p:cNvSpPr>
            <a:spLocks noChangeAspect="1" noChangeArrowheads="1"/>
          </p:cNvSpPr>
          <p:nvPr/>
        </p:nvSpPr>
        <p:spPr bwMode="auto">
          <a:xfrm>
            <a:off x="155575" y="-890588"/>
            <a:ext cx="2466975" cy="1857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9882" name="Picture 10" descr="http://scitech.people.com.cn/mediafile/200704/12/F20070412124016952118198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564904"/>
            <a:ext cx="3832036" cy="255004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Iaas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安全威胁和对策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1340768"/>
          <a:ext cx="8568952" cy="349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23"/>
                <a:gridCol w="2115930"/>
                <a:gridCol w="2168546"/>
                <a:gridCol w="2330153"/>
              </a:tblGrid>
              <a:tr h="5245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主要威胁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航空措施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云计算安全措施</a:t>
                      </a:r>
                      <a:endParaRPr lang="zh-CN" altLang="en-US" dirty="0"/>
                    </a:p>
                  </a:txBody>
                  <a:tcPr/>
                </a:tc>
              </a:tr>
              <a:tr h="5245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用户安装恶意程序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实名安检，去除危险品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可选安全软件，定制化模版，程序安检，用户信用体系</a:t>
                      </a:r>
                      <a:endParaRPr lang="zh-CN" altLang="en-US" dirty="0"/>
                    </a:p>
                  </a:txBody>
                  <a:tcPr/>
                </a:tc>
              </a:tr>
              <a:tr h="6355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用户程序感染恶意代码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健康安检（特殊时期）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木马病毒扫描</a:t>
                      </a:r>
                      <a:endParaRPr lang="zh-CN" altLang="en-US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用户突破控制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安全隔离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驾驶舱隔离，航空保安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虚拟机隔离，宿主机保护</a:t>
                      </a:r>
                      <a:endParaRPr lang="zh-CN" altLang="en-US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信息、物品被盗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宣传、监控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宣传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权限控制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51520" y="692696"/>
            <a:ext cx="8424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特点：多租户共享服务，用户权限大，不容易控制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7826" name="Picture 2" descr="http://t0.gstatic.com/images?q=tbn:ANd9GcSamO2_3Q9jp7VyrPHf7aeCBLvW6MeWzglJyVOnCINjFPvl7c4&amp;t=1&amp;h=167&amp;w=223&amp;usg=__6mP1nlpiIzaRhUUOHgrLXZZPHlE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97152"/>
            <a:ext cx="2500014" cy="187220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 txBox="1">
            <a:spLocks noChangeArrowheads="1"/>
          </p:cNvSpPr>
          <p:nvPr/>
        </p:nvSpPr>
        <p:spPr bwMode="auto">
          <a:xfrm>
            <a:off x="296863" y="71438"/>
            <a:ext cx="76327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ea typeface="黑体" pitchFamily="2" charset="-122"/>
              </a:rPr>
              <a:t> 逻辑视图</a:t>
            </a:r>
            <a:endParaRPr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871538"/>
            <a:ext cx="7489825" cy="54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7104063" cy="23493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云计算推动产业发展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云计算的主要技术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云计算安全的挑战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云计算安全的机遇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4300" y="0"/>
            <a:ext cx="10048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683568" y="2924944"/>
            <a:ext cx="3888432" cy="27809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16016" y="2996952"/>
            <a:ext cx="2520280" cy="2592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15816" y="4725144"/>
            <a:ext cx="3456384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多租户隔离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836712"/>
            <a:ext cx="2448272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Gateway(NAT Server)</a:t>
            </a:r>
            <a:endParaRPr lang="zh-CN" altLang="en-US" dirty="0"/>
          </a:p>
        </p:txBody>
      </p:sp>
      <p:sp>
        <p:nvSpPr>
          <p:cNvPr id="19" name="左右箭头 18"/>
          <p:cNvSpPr/>
          <p:nvPr/>
        </p:nvSpPr>
        <p:spPr>
          <a:xfrm>
            <a:off x="539552" y="1844824"/>
            <a:ext cx="8424936" cy="648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下箭头 20"/>
          <p:cNvSpPr/>
          <p:nvPr/>
        </p:nvSpPr>
        <p:spPr>
          <a:xfrm>
            <a:off x="1691680" y="1412776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 rot="5400000">
            <a:off x="3527884" y="440668"/>
            <a:ext cx="288032" cy="12241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4211960" y="476672"/>
            <a:ext cx="3168352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43608" y="3068960"/>
            <a:ext cx="31683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259632" y="393305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Vif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59632" y="278092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peth0</a:t>
            </a:r>
            <a:endParaRPr lang="zh-CN" altLang="en-US" dirty="0"/>
          </a:p>
        </p:txBody>
      </p:sp>
      <p:sp>
        <p:nvSpPr>
          <p:cNvPr id="35" name="上下箭头 34"/>
          <p:cNvSpPr/>
          <p:nvPr/>
        </p:nvSpPr>
        <p:spPr>
          <a:xfrm>
            <a:off x="1547664" y="2204864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07704" y="52645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Xenhost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5576" y="479715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99592" y="450912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3" idx="2"/>
            <a:endCxn id="38" idx="0"/>
          </p:cNvCxnSpPr>
          <p:nvPr/>
        </p:nvCxnSpPr>
        <p:spPr>
          <a:xfrm rot="5400000">
            <a:off x="1403648" y="4257092"/>
            <a:ext cx="14401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31840" y="4841776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03848" y="448173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059832" y="397768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Vif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115616" y="6237312"/>
            <a:ext cx="273630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 rot="19863008">
            <a:off x="1753554" y="4674397"/>
            <a:ext cx="72008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下箭头 48"/>
          <p:cNvSpPr/>
          <p:nvPr/>
        </p:nvSpPr>
        <p:spPr>
          <a:xfrm>
            <a:off x="1403648" y="5301208"/>
            <a:ext cx="144016" cy="86409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3491880" y="5373216"/>
            <a:ext cx="144016" cy="86409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9712" y="6425952"/>
            <a:ext cx="273630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1825562" y="5141095"/>
            <a:ext cx="1306278" cy="88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1686282">
            <a:off x="1655809" y="5786128"/>
            <a:ext cx="186796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18063405">
            <a:off x="1285893" y="4465148"/>
            <a:ext cx="1605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380312" y="2924944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380312" y="3645024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380312" y="4293096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60" name="上下箭头 59"/>
          <p:cNvSpPr/>
          <p:nvPr/>
        </p:nvSpPr>
        <p:spPr>
          <a:xfrm>
            <a:off x="7308304" y="1412776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7524328" y="2276872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5400000" flipV="1">
            <a:off x="7386689" y="2126479"/>
            <a:ext cx="1306278" cy="166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860032" y="486916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076056" y="3140968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932040" y="458112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292080" y="400506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vif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292080" y="285293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peth0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7" idx="2"/>
            <a:endCxn id="66" idx="0"/>
          </p:cNvCxnSpPr>
          <p:nvPr/>
        </p:nvCxnSpPr>
        <p:spPr>
          <a:xfrm rot="5400000">
            <a:off x="5436096" y="4329100"/>
            <a:ext cx="14401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上下箭头 69"/>
          <p:cNvSpPr/>
          <p:nvPr/>
        </p:nvSpPr>
        <p:spPr>
          <a:xfrm>
            <a:off x="5652120" y="2276872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4211960" y="5013176"/>
            <a:ext cx="64807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16200000" flipV="1">
            <a:off x="-452688" y="3485136"/>
            <a:ext cx="2632551" cy="216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空心弧 73"/>
          <p:cNvSpPr/>
          <p:nvPr/>
        </p:nvSpPr>
        <p:spPr>
          <a:xfrm rot="1916332">
            <a:off x="2053052" y="3861048"/>
            <a:ext cx="576064" cy="432048"/>
          </a:xfrm>
          <a:prstGeom prst="blockArc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空心弧 74"/>
          <p:cNvSpPr/>
          <p:nvPr/>
        </p:nvSpPr>
        <p:spPr>
          <a:xfrm rot="3311002">
            <a:off x="1745453" y="4581359"/>
            <a:ext cx="576064" cy="432048"/>
          </a:xfrm>
          <a:prstGeom prst="blockArc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空心弧 75"/>
          <p:cNvSpPr/>
          <p:nvPr/>
        </p:nvSpPr>
        <p:spPr>
          <a:xfrm rot="5719599">
            <a:off x="2194403" y="4988830"/>
            <a:ext cx="576064" cy="432048"/>
          </a:xfrm>
          <a:prstGeom prst="blockArc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空心弧 76"/>
          <p:cNvSpPr/>
          <p:nvPr/>
        </p:nvSpPr>
        <p:spPr>
          <a:xfrm rot="6958110">
            <a:off x="2365557" y="5680059"/>
            <a:ext cx="576064" cy="432048"/>
          </a:xfrm>
          <a:prstGeom prst="blockArc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空心弧 77"/>
          <p:cNvSpPr/>
          <p:nvPr/>
        </p:nvSpPr>
        <p:spPr>
          <a:xfrm>
            <a:off x="539552" y="2492896"/>
            <a:ext cx="576064" cy="432048"/>
          </a:xfrm>
          <a:prstGeom prst="blockArc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矛盾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79876" name="AutoShape 4" descr="data:image/jpeg;base64,/9j/4AAQSkZJRgABAQAAAQABAAD/2wCEAAkGBhIPERUQDxQUEBIVEBQVGBUSFxYTFxgTFRMVFBUUFBcXHSYgFxkjGRUUHzQiIycqLCwtFR4xNTAqNSYrLCkBCQoKDgwOFw8PFy0kHBwsKSksKS01KSkpLCksLzUuKSwvLCwpLCwpKSwtLDUsLCkwKjYpLCwsLCk1LCksKSksLf/AABEIAMMBAwMBIgACEQEDEQH/xAAbAAEAAQUBAAAAAAAAAAAAAAAABgEDBAUHAv/EAD0QAAIBAgIFCgIJAwUBAAAAAAABAgMRBCEFBhIxURUiQVJhcYGRotEToQcUIzJCcoKxwWKS8CQzQ8Lhk//EABgBAQEBAQEAAAAAAAAAAAAAAAABAgME/8QAJREBAAMAAQMDBAMAAAAAAAAAAAECEQMSITEEIkETUXHwgZHR/9oADAMBAAIRAxEAPwDWgA9jyAAAAAAAAAAAAAAAAAAAAAAAAAAAAAAAAAAAAAAAAAAAAAAAAAAAAAAAAAAAAAAAAAAAAAAAAAAAAkGidTK1dKU/sINZOSvJ8GoZZd7RTWPVZ4SMZxk6kG9mTas1Lesl0NJ+XaTqjcXGgABUAAAAAAAAAAAAAAAAAAAAAAAAAb/VzQfxPtqkduC+7G19prj2fuabF05RnJVI7Etp3ja1r52twzJFomcXFkAFQAAAAAAAAAAHT9VMW6uEpuW9Jwf6Hsq/6bGZpCgqsXSklszjJc7jvS3rPpVuqyKag6Qt8Wk7tZVFZXs/uy8+b5MldRymrKFs0027NNO6a7U0eW0ZLcOXaU0dLD1ZUp74vJ2ttR6JLsZio6fpDR3xWpVYU5SjdRckunOybyWfEh2n8fXj9jOl9Xg+iy5yX9Sya7jtW/UmY0IAOrIACAAAAAAAAAAAAAAAAAZmiMGq1enTe6U1f8q50vSmYZINSsJt4hze6EG/1S5q+W0SZyFTyVaFJU4/dUpKEUk2r2ulkssl0kY180bFwjiIqzjL4cnxi/u+Ty/USPHYBVJU532XTqbWSTukneDvuTy8jE0zCeJoTjRhCakpLnycWtmTV0kneV45Z8Dycc26p3w7XinTXpnv8/v4cyAB7XAABAAAAAAC9g8HOtNU6avKTy/lt9CXE84ehKpKMIK8pNJLtZJZaSw+iYunNOriHFObhs5X3Qu3dRyvuz3nPl5a8cbaXo4PT8nqL9HFXZX9MYL6ngJqhNxqR2ZOpHmyclOOae9JK6S4eJodD/SXiqLtiEsTDttCou1SirPxXibCelquMwderKEaVH4clBXcpSkmrtvJWVrbt/cQmjR2nY58cxyRq8/DbgvPHfzHn5di0frZhq9oqexKS+5VWz4X+6/BmfidHU6sdicVOHVkrr9PVfajkTNlo/WLEULKnUeyvwy50e6z3eFjU8f2cNSjSuoUJRvhm4SV+bNuUZdNr748OH7kPx+jauHlsVoODtdXs01xTWT8CSv6RZ2/2YbXS3OVvBWv8zWaU1vrYiDpzjSUX0KO0+9OTdn2rM1Xr+UaMAHRAAAAAAAAAAAAAAAMnB6Oq1nalCU/yrJd73IDGJtqJRSpyn0uf7JJf9vMxdHahTa2sRLYSz2YbL5vS5SeUfBMkertOCpJ0ofDg80ruTzSd23vd2/I5XvExkNRDayll4fwWcHG0Wr3tUqbllzqkpW8L28C6zEwUX9pn/zS6E7XjCX8nBUD1l0dWjXqfZt01JuMoU1GOzLnK7jHO17Z8DRkx19wMm6VT733oWjFp9ZXs3f8XAh9j1UnYZlQAGkAAAPVOm5NRirttJJdLeSRRK+SzfBE81f0EsJHbnaVaSXdBdKT48X2EtbIV70HoNYSLvaVaW+S/Ct2zF/z0lKWgMNFuXwozk3dzqfaSb4uU7mfKT6C5Twkp/dX8LzPLaInvLtTlvSJitpjfONTp2yw1WK3fDe75WOc4KnltcTruN1fVSlKFSeztRayzt5nKVg50ZzpSmqkYScYySUbpPfkduKXOz2ADqwAAAAAAAAAAAAAAAAAAAS36NNP8/FYaq7qmqdWmpdCknGaXZdJ+LInFXdlm+CzZt9HarYqcubTdJSSTnNbPNTvbrdLysZvETXFhMtZtZ4fBlSi4t1V8NqLzUKnNnLwg5PvsbDRtNxhFNWeym/zSvJ/NkWnq5Sw06UWp1qs5b5vZjbajGTUI55bWV2/kTCmebIiOzcy9X/cx8NTtOp2yhLh/wAahl/8/wBy7OXDPPoKRi73sk9197tm1fLtfmRGFrJgZV8NOEL7aW1FJ2u4/h8VdeJzTF4SdJ7NRWlw2oyfjZux1uz6X/Bj4nAQrK1SMai/qSdu5vd4G636UmHJQdHnqJhZdE4fkk/+yZsdHarYehnTheXWlzpeb3eB0nlgxzbC6Dr1XzKcs+mS2F5yt8je4TUCbzq1FHsgtr5s6DHBlz6quk5zzSuIxofVKnh5bcLznaylPO3FpJZM20NFXd22/kbFzjEw8Tj7dNjGzKrtPCwhusv84swNK6dp4eN5SS7L5vuRHtM66KF40rTluv0LvIXisXOrLbqPaf8Am46V498pMttpvWqribxXMp8Fvfe/4NGAd4iI8M6AAqAAAAAAAAAAAAAAAAABmYDRFWv/ALUG11nlHzYGXqdp1YfH0aM0nDEbVPatnGaV4NPou7r9S4HT56SprKKu/MhWi9QI7VOriJXnTmpwUG1aS6W97+RLqOHjDKK/zt6TzcmTPZuGvqYOpWxXx6mzGMFGMEs21sybbtu503l/SjYXd7fv7F6nRds83xtb5HpYO/cYHh91yqg927uLkUt17lb8Mho8fVv8ZVQUf/Ckk+//ADgWK7nvp27VLPyfQ+9eW8gydrsLtCpa99xoq060pbEKzpSum4zpxvKCfO2LOzy6Ve180ZGKxE4K6TkuzN+SzEq288YluNVj9YadK6nNbVm1BNbTsr5R37iP6R1l+FlKM03uvFxT8XYi2K01KU5TgowlLfJJbTySzk1wSH07THtbpNN9+/wlmM1xUWrwcYtXbk0pXteygrt55XdkRnSustSvknsRzyW997NTObk7t3b6WeT0cfH0x3nWeS8Wn2xgADq5AAAAAAAAAAAAAAAAAAAG10Nq7UxWcbQhe20/nZI1rWzFVJRcofEjC0cnKTz2U3ksultJcTpGhtM4StBPD1aeztOKV1DNWyUZWbea81xM2mYjtC9mPozVChTScl8V8Zq68FuJBRwdskrJbksl3GTQhHfdfyX41V+HPvPLNplpZhgz24Rjvz7i1icVZb13I188UulkxWbWx6W5JEf1p1gqUMPOrGO3s7LaluttxW7x/YuYrScI72l4mk0vpuFWnOjFOe3BxslxXzNRAt6I+lGhUajWjKjLi7OPms0TDDaShUipwkpxfTHnedszmeB1BxE7bMFBdaq9n0q7+RLtX/o/jhpKrKUq1Rbm26dOPdTi7y/U33GrYYk9GspK6s49DVmn3NZHtwvmRDWfG19HyVR0adajLZhCVGToTpu2VObScdmT2tlvm3aTSum7uhNdKWJjeM7Sv9ysvgytwUs4Sf8Aau4zn2RJKtBSVnFSSd1dLetzXB9qsY31WpTzpvbj1Zt7SfCNR712S/u6C9Rx8Zb+a8sp8155K3RJdsW0X5PoMiK6T1do4va+H9hXWcoySXjOC6P6o5PtItpPV6rhleq6aTbs9r71uF18t50vE4GNVWmttdF8ms7pxas4u/SmmY7o1acXb/UxurRk0qij+ZvZqNduy/6m9/SvJMJjlAJ5jNV8Nim6lKTozzcoLJ36dqElem7vPK2e7jDdIaOqUJuFSMoZ5XzuuKksn4Het4lMYoANoAAgAAAAAAAAAAAAAB6pw2morpaXm7HkNBXTMHgKcKPwGozpuOzJSSamnv2ludzBeq+AjOE1Rivhu8EpTUYvb27qKla+07+RCYaQqx3VJ/3N/uX4aaqrpv3nPptHiTs6M9JrN5IwsTrBCP4l4Z/sQKtpWpPfLy3eRjSqN722T6a7CWYvW1fhXm/Y02K1gqT3O3yNUDcUg1dniJPNsxsTpSphl8ei/tKbjJN9kk2n2NXXc2XDzUgpJxeaas0ayE12TBaep1aNKvFK1WlCorvrK9jA0hrbSp3vNdyfscz+uTUI04vZhCCjGKvZRSslvLDOMcS6k2ndb/rFOdFQ5k4uLcuD4IjNgVjiaVNxliNpUtuKk4tJpN2cs8rLf4HWKxWOyeWVgtK1aGVObUXvg7ShLslB5PyJjoLG4qok1TVGHGcmqb/JTlea/RJR7CQ6O1Xw1BXpxjuyk+dJrim/4M6cqcc974nC14nxCxDQ4TWuhOTgqkG1KUbKXOvF2d6ckp7+Cku028KyluabW+zvbpz4EG+kjROGxEPjc1V7xT2bc/oUpJ/ij1lnbJ3ytotEacr4eMY7bqbMbL4jcnHsjNNTS7Nq3YSKbHZZdRxuAjVS2k7rOMotxnF8YSVmv2fTcsSw0pRUKqjiI3z2oxT7G4vmyfFrZ7ERzR2vcXZVlsO2bzcX281Xj/a+8kuC01RrJ7M4uzs81k++9vG5mazBrQ4zUGNSUpKrsX+7FU4JLvcbZeF+8iGk9EVcNLYrRtwks4y/LLzy3nQ46InQf+jlaEpNypVW5QV7O8PxJvhe2ZdoVFiYzo16M4b7xqJuEo3spQmsujjdW8TPH6iYnptH+PRfgjOrjtsf1MfmP2HKgSrTupMqXPw+1Uha+w+dNd1lzl8127yKnsiYnw8oACoAAAAAAAAAAAAAAAAAAAAAAAAAAAY2kcL8WnKHS07d/QZIAk+B10nSwtCjJbdSnQhCT6NqMUt/TuNfi9acRUvztlPoj7moBnohdepzcneTbfF5nkA0B6p1HF7UW4tdKbT80eQEbrA63YilltKcd1pJeaa3Mk+j9e6M0lVvSd+lNx77rcc+BmaRKuv0cbTqR26c4yjxTvbv4MietEKUL4mNNbbeym1k5v8AHJcUkyHQm4u8W0+Kdn8jIr6Tq1I7E6kpxunaTvmt3aYjiz5NYzZQA6oAAAAAAAAAAAAAAAAAAAAAAAAAAAAAAAAAAAAAAAAAAAAAAAAAAAAAAAKAAAAAAAAAAAAAAAAAAAAAAAAAAAAAAAAAAAAAAAAAAAjfLNbremPsOWa3W9MfYqDlrtkKcs1ut6Y+w5Zrdb0x9ioGmKcs1ut6Y+w5Zrdb0x9ioGmKcs1ut6Y+w5Zrdb0x9ioGmKcs1ut6Y+w5Zrdb0x9ioGmKcs1ut6Y+w5Zrdb0x9ioGmKcs1ut6Y+w5Zrdb0x9ioGmKcs1ut6Y+w5Zrdb0x9ioGmQpyzW63pj7Dlmt1vTH2KgaYpyzW63pj7Dlmt1vTH2KgaZCnLNbremPsOWa3W9MfYqBpinLNbremPsOWa3W9MfYqBpinLNbremPsOWa3W9MfYqBpinLNbremPsOWa3W9MfYqBpinLNbremPsV5Zrdb0x9gBpinLNbremPsV5Zrdb0x9gBpinLNbremPsVAGmQ//Z"/>
          <p:cNvSpPr>
            <a:spLocks noChangeAspect="1" noChangeArrowheads="1"/>
          </p:cNvSpPr>
          <p:nvPr/>
        </p:nvSpPr>
        <p:spPr bwMode="auto">
          <a:xfrm>
            <a:off x="155575" y="-890588"/>
            <a:ext cx="2466975" cy="1857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7104063" cy="23493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云计算市场趋势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云计算的主要技术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云计算安全的挑战</a:t>
            </a:r>
            <a:endParaRPr kumimoji="1"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400"/>
              </a:lnSpc>
              <a:buFont typeface="Arial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云计算安全的机遇</a:t>
            </a:r>
            <a:endParaRPr kumimoji="1"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4300" y="0"/>
            <a:ext cx="10048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机遇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165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000125" y="2482850"/>
            <a:ext cx="68580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敬请批评指正</a:t>
            </a:r>
            <a:endParaRPr lang="en-US" altLang="zh-CN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 谢</a:t>
            </a:r>
          </a:p>
          <a:p>
            <a:pPr algn="ctr">
              <a:lnSpc>
                <a:spcPct val="150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互联网产业发展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pic>
        <p:nvPicPr>
          <p:cNvPr id="126984" name="Picture 8" descr="设中国雅虎为首页">
            <a:hlinkClick r:id="" tooltip="设中国雅虎为首页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52736"/>
            <a:ext cx="1905000" cy="571501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150" y="-595313"/>
            <a:ext cx="1924050" cy="957263"/>
            <a:chOff x="36" y="-375"/>
            <a:chExt cx="1212" cy="603"/>
          </a:xfrm>
        </p:grpSpPr>
        <p:pic>
          <p:nvPicPr>
            <p:cNvPr id="126987" name="Picture 11" descr="Yahoo!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" y="-375"/>
              <a:ext cx="1212" cy="300"/>
            </a:xfrm>
            <a:prstGeom prst="rect">
              <a:avLst/>
            </a:prstGeom>
            <a:noFill/>
          </p:spPr>
        </p:pic>
        <p:sp>
          <p:nvSpPr>
            <p:cNvPr id="126989" name="Rectangle 13">
              <a:hlinkClick r:id="rId6"/>
            </p:cNvPr>
            <p:cNvSpPr>
              <a:spLocks noChangeArrowheads="1"/>
            </p:cNvSpPr>
            <p:nvPr/>
          </p:nvSpPr>
          <p:spPr bwMode="auto">
            <a:xfrm>
              <a:off x="1116" y="198"/>
              <a:ext cx="30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988" name="Freeform 12">
              <a:hlinkClick r:id="rId6"/>
            </p:cNvPr>
            <p:cNvSpPr>
              <a:spLocks/>
            </p:cNvSpPr>
            <p:nvPr/>
          </p:nvSpPr>
          <p:spPr bwMode="auto">
            <a:xfrm>
              <a:off x="1122" y="30"/>
              <a:ext cx="60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24" y="138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60" h="144">
                  <a:moveTo>
                    <a:pt x="0" y="0"/>
                  </a:moveTo>
                  <a:lnTo>
                    <a:pt x="60" y="0"/>
                  </a:lnTo>
                  <a:lnTo>
                    <a:pt x="24" y="138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6996" name="Picture 20" descr="http://t3.baidu.com/it/u=942165820,3336880651&amp;fm=0&amp;gp=0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132856"/>
            <a:ext cx="1333500" cy="657226"/>
          </a:xfrm>
          <a:prstGeom prst="rect">
            <a:avLst/>
          </a:prstGeom>
          <a:noFill/>
        </p:spPr>
      </p:pic>
      <p:pic>
        <p:nvPicPr>
          <p:cNvPr id="126998" name="Picture 22" descr="Googl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3768" y="980729"/>
            <a:ext cx="2160240" cy="860966"/>
          </a:xfrm>
          <a:prstGeom prst="rect">
            <a:avLst/>
          </a:prstGeom>
          <a:noFill/>
        </p:spPr>
      </p:pic>
      <p:pic>
        <p:nvPicPr>
          <p:cNvPr id="127000" name="Picture 24" descr="新浪网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3212976"/>
            <a:ext cx="1019175" cy="409575"/>
          </a:xfrm>
          <a:prstGeom prst="rect">
            <a:avLst/>
          </a:prstGeom>
          <a:noFill/>
        </p:spPr>
      </p:pic>
      <p:pic>
        <p:nvPicPr>
          <p:cNvPr id="127002" name="Picture 26" descr="网易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1560" y="4365104"/>
            <a:ext cx="1123950" cy="352425"/>
          </a:xfrm>
          <a:prstGeom prst="rect">
            <a:avLst/>
          </a:prstGeom>
          <a:noFill/>
        </p:spPr>
      </p:pic>
      <p:pic>
        <p:nvPicPr>
          <p:cNvPr id="127004" name="Picture 28" descr="http://www.baidu.com/img/baidu_sylogo1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2780928"/>
            <a:ext cx="2571750" cy="1228726"/>
          </a:xfrm>
          <a:prstGeom prst="rect">
            <a:avLst/>
          </a:prstGeom>
          <a:noFill/>
        </p:spPr>
      </p:pic>
      <p:pic>
        <p:nvPicPr>
          <p:cNvPr id="127006" name="Picture 30" descr="http://www.snda.com/cn/images/logo_snda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51720" y="5013176"/>
            <a:ext cx="3024336" cy="432048"/>
          </a:xfrm>
          <a:prstGeom prst="rect">
            <a:avLst/>
          </a:prstGeom>
          <a:noFill/>
        </p:spPr>
      </p:pic>
      <p:pic>
        <p:nvPicPr>
          <p:cNvPr id="127008" name="Picture 32" descr="http://mat1.gtimg.com/www/iskin960/qqcomlogo.pn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1560" y="5013176"/>
            <a:ext cx="1000125" cy="428625"/>
          </a:xfrm>
          <a:prstGeom prst="rect">
            <a:avLst/>
          </a:prstGeom>
          <a:noFill/>
        </p:spPr>
      </p:pic>
      <p:pic>
        <p:nvPicPr>
          <p:cNvPr id="127010" name="Picture 34" descr="http://t3.baidu.com/it/u=1263018376,2246367154&amp;fm=6&amp;gp=0.jp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508104" y="1196752"/>
            <a:ext cx="1333500" cy="762000"/>
          </a:xfrm>
          <a:prstGeom prst="rect">
            <a:avLst/>
          </a:prstGeom>
          <a:noFill/>
        </p:spPr>
      </p:pic>
      <p:pic>
        <p:nvPicPr>
          <p:cNvPr id="127012" name="Picture 36" descr="http://t1.baidu.com/it/u=536776464,4097692096&amp;fm=0&amp;gp=0.jpg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508104" y="2348880"/>
            <a:ext cx="1333500" cy="485775"/>
          </a:xfrm>
          <a:prstGeom prst="rect">
            <a:avLst/>
          </a:prstGeom>
          <a:noFill/>
        </p:spPr>
      </p:pic>
      <p:pic>
        <p:nvPicPr>
          <p:cNvPr id="127014" name="Picture 38" descr="http://t3.baidu.com/it/u=310928963,3481119486&amp;fm=15&amp;gp=0.jpg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24328" y="1700808"/>
            <a:ext cx="1333500" cy="533400"/>
          </a:xfrm>
          <a:prstGeom prst="rect">
            <a:avLst/>
          </a:prstGeom>
          <a:noFill/>
        </p:spPr>
      </p:pic>
      <p:pic>
        <p:nvPicPr>
          <p:cNvPr id="127023" name="Picture 47" descr="C:\Documents and Settings\ben\桌面\logoEbay_x45.gif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59832" y="2276872"/>
            <a:ext cx="1047750" cy="428625"/>
          </a:xfrm>
          <a:prstGeom prst="rect">
            <a:avLst/>
          </a:prstGeom>
          <a:noFill/>
        </p:spPr>
      </p:pic>
      <p:pic>
        <p:nvPicPr>
          <p:cNvPr id="127025" name="Picture 49" descr="淘宝网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699792" y="4077072"/>
            <a:ext cx="1628775" cy="457200"/>
          </a:xfrm>
          <a:prstGeom prst="rect">
            <a:avLst/>
          </a:prstGeom>
          <a:noFill/>
        </p:spPr>
      </p:pic>
      <p:pic>
        <p:nvPicPr>
          <p:cNvPr id="127026" name="Picture 50" descr="C:\Documents and Settings\ben\Application Data\Tencent\Users\5450361\QQ\WinTemp\RichOle\LH@D~V{]_MFJ0}SVOSSV[RW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364088" y="5234905"/>
            <a:ext cx="1628775" cy="714375"/>
          </a:xfrm>
          <a:prstGeom prst="rect">
            <a:avLst/>
          </a:prstGeom>
          <a:noFill/>
        </p:spPr>
      </p:pic>
      <p:pic>
        <p:nvPicPr>
          <p:cNvPr id="127028" name="Picture 52" descr="Tumblr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7308304" y="2492896"/>
            <a:ext cx="1475656" cy="349862"/>
          </a:xfrm>
          <a:prstGeom prst="rect">
            <a:avLst/>
          </a:prstGeom>
          <a:noFill/>
        </p:spPr>
      </p:pic>
      <p:pic>
        <p:nvPicPr>
          <p:cNvPr id="127031" name="Picture 55" descr="C:\Documents and Settings\ben\Application Data\Tencent\Users\5450361\QQ\WinTemp\RichOle\QPPZ6U4(`7KN[B)~0$}ECCF.jp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5364088" y="3140968"/>
            <a:ext cx="1924050" cy="695325"/>
          </a:xfrm>
          <a:prstGeom prst="rect">
            <a:avLst/>
          </a:prstGeom>
          <a:noFill/>
        </p:spPr>
      </p:pic>
      <p:pic>
        <p:nvPicPr>
          <p:cNvPr id="127033" name="Picture 57" descr="人人网 renren.com - 人人网校内是一个真实的社交网络，联系朋友，一起玩游戏">
            <a:hlinkClick r:id="rId29" tooltip="人人网 renren.com - 人人网校内是一个真实的社交网络，联系朋友，一起玩游戏"/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436096" y="4149080"/>
            <a:ext cx="1514475" cy="333375"/>
          </a:xfrm>
          <a:prstGeom prst="rect">
            <a:avLst/>
          </a:prstGeom>
          <a:noFill/>
        </p:spPr>
      </p:pic>
      <p:pic>
        <p:nvPicPr>
          <p:cNvPr id="127034" name="Picture 58" descr="C:\Documents and Settings\ben\Application Data\Tencent\Users\5450361\QQ\WinTemp\RichOle\MI(8RK%VCNPUI_WROV~3}@E.jp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7243600" y="836712"/>
            <a:ext cx="1900400" cy="763455"/>
          </a:xfrm>
          <a:prstGeom prst="rect">
            <a:avLst/>
          </a:prstGeom>
          <a:noFill/>
        </p:spPr>
      </p:pic>
      <p:pic>
        <p:nvPicPr>
          <p:cNvPr id="103432" name="Picture 8" descr="http://internet.cytalk.com/wp-content/uploads/2011/04/ZyngaLogo.jp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7308304" y="3212976"/>
            <a:ext cx="1475656" cy="505404"/>
          </a:xfrm>
          <a:prstGeom prst="rect">
            <a:avLst/>
          </a:prstGeom>
          <a:noFill/>
        </p:spPr>
      </p:pic>
      <p:pic>
        <p:nvPicPr>
          <p:cNvPr id="103434" name="Picture 10" descr="http://www.seoconsult.com/seoblog/wp-content/uploads/2011/02/quora-logo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380312" y="4005064"/>
            <a:ext cx="1461542" cy="634727"/>
          </a:xfrm>
          <a:prstGeom prst="rect">
            <a:avLst/>
          </a:prstGeom>
          <a:noFill/>
        </p:spPr>
      </p:pic>
      <p:pic>
        <p:nvPicPr>
          <p:cNvPr id="103435" name="Picture 11" descr="C:\Documents and Settings\ben\Application Data\Tencent\Users\5450361\QQ\WinTemp\RichOle\[B`]O8L1(}R6MGXT0QTZ6YR.jp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7380312" y="5301208"/>
            <a:ext cx="1462286" cy="53298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6948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中国互联网产业发展特征之一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----C2C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92696"/>
            <a:ext cx="2040984" cy="631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620688"/>
            <a:ext cx="2021962" cy="881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8316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中国互联网产业发展特征之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----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创始人年纪较大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pic>
        <p:nvPicPr>
          <p:cNvPr id="140292" name="Picture 4" descr="http://t2.baidu.com/it/u=3403341564,2581531058&amp;fm=0&amp;gp=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124744"/>
            <a:ext cx="1333500" cy="866776"/>
          </a:xfrm>
          <a:prstGeom prst="rect">
            <a:avLst/>
          </a:prstGeom>
          <a:noFill/>
        </p:spPr>
      </p:pic>
      <p:pic>
        <p:nvPicPr>
          <p:cNvPr id="140294" name="Picture 6" descr="http://t3.baidu.com/it/u=2323088925,1462931783&amp;fm=0&amp;gp=0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908720"/>
            <a:ext cx="1066800" cy="1333501"/>
          </a:xfrm>
          <a:prstGeom prst="rect">
            <a:avLst/>
          </a:prstGeom>
          <a:noFill/>
        </p:spPr>
      </p:pic>
      <p:pic>
        <p:nvPicPr>
          <p:cNvPr id="140296" name="Picture 8" descr="http://imgsrc.baidu.com/baike/abpic/item/cc506c8b3035825ec8fc7ad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1124744"/>
            <a:ext cx="1047750" cy="1047751"/>
          </a:xfrm>
          <a:prstGeom prst="rect">
            <a:avLst/>
          </a:prstGeom>
          <a:noFill/>
        </p:spPr>
      </p:pic>
      <p:pic>
        <p:nvPicPr>
          <p:cNvPr id="140298" name="Picture 10" descr="Foursquare创始人丹尼斯·克罗利(Dennis Crowley)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2280" y="1052736"/>
            <a:ext cx="1660784" cy="969294"/>
          </a:xfrm>
          <a:prstGeom prst="rect">
            <a:avLst/>
          </a:prstGeom>
          <a:noFill/>
        </p:spPr>
      </p:pic>
      <p:pic>
        <p:nvPicPr>
          <p:cNvPr id="140300" name="Picture 12" descr="http://t3.baidu.com/it/u=541882944,3999145656&amp;fm=0&amp;gp=0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67944" y="3284984"/>
            <a:ext cx="1085850" cy="1333501"/>
          </a:xfrm>
          <a:prstGeom prst="rect">
            <a:avLst/>
          </a:prstGeom>
          <a:noFill/>
        </p:spPr>
      </p:pic>
      <p:pic>
        <p:nvPicPr>
          <p:cNvPr id="140302" name="Picture 14" descr="http://t3.baidu.com/it/u=3396970202,3446743000&amp;fm=6&amp;gp=0.jp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39752" y="3356992"/>
            <a:ext cx="1095375" cy="1323975"/>
          </a:xfrm>
          <a:prstGeom prst="rect">
            <a:avLst/>
          </a:prstGeom>
          <a:noFill/>
        </p:spPr>
      </p:pic>
      <p:pic>
        <p:nvPicPr>
          <p:cNvPr id="140304" name="Picture 16" descr="http://t3.baidu.com/it/u=1494276492,1810597958&amp;fm=0&amp;gp=0.jpg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80112" y="3284984"/>
            <a:ext cx="1333500" cy="1276350"/>
          </a:xfrm>
          <a:prstGeom prst="rect">
            <a:avLst/>
          </a:prstGeom>
          <a:noFill/>
        </p:spPr>
      </p:pic>
      <p:pic>
        <p:nvPicPr>
          <p:cNvPr id="140306" name="Picture 18" descr="http://t3.baidu.com/it/u=1668772618,2645774582&amp;fm=0&amp;gp=0.jpg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48064" y="1124744"/>
            <a:ext cx="1333500" cy="876300"/>
          </a:xfrm>
          <a:prstGeom prst="rect">
            <a:avLst/>
          </a:prstGeom>
          <a:noFill/>
        </p:spPr>
      </p:pic>
      <p:pic>
        <p:nvPicPr>
          <p:cNvPr id="140308" name="Picture 20" descr="http://t1.baidu.com/it/u=2779301777,3127533701&amp;fm=4&amp;gp=0.jpg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23528" y="3429000"/>
            <a:ext cx="1323975" cy="9906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7524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创业三大门槛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1196752"/>
          <a:ext cx="8280920" cy="4552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7099"/>
                <a:gridCol w="2967329"/>
                <a:gridCol w="1896212"/>
                <a:gridCol w="2520280"/>
              </a:tblGrid>
              <a:tr h="7254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</a:tr>
              <a:tr h="2211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风险投资成熟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愿意投创新型产品和公司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退出机制完善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不看创业者背景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市场成熟</a:t>
                      </a:r>
                      <a:endParaRPr lang="en-US" altLang="zh-C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开放平台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技术人才储备多</a:t>
                      </a:r>
                      <a:endParaRPr lang="en-US" altLang="zh-C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有云计算支撑</a:t>
                      </a:r>
                      <a:endParaRPr lang="zh-CN" altLang="en-US" dirty="0"/>
                    </a:p>
                  </a:txBody>
                  <a:tcPr/>
                </a:tc>
              </a:tr>
              <a:tr h="161510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风险投资在不断成长</a:t>
                      </a:r>
                      <a:endParaRPr lang="en-US" altLang="zh-C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更看重美国成功模式</a:t>
                      </a:r>
                      <a:endParaRPr lang="en-US" altLang="zh-C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看创业者背景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市场正在完善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平台不断开放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技术人才缺乏</a:t>
                      </a:r>
                      <a:endParaRPr lang="en-US" altLang="zh-C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云计算基础正在起步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109538"/>
            <a:ext cx="3923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     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什么是云计算？</a:t>
            </a:r>
            <a:endParaRPr lang="en-US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936104"/>
          </a:xfrm>
        </p:spPr>
        <p:txBody>
          <a:bodyPr/>
          <a:lstStyle/>
          <a:p>
            <a:pPr marL="639763" lvl="1" indent="-24606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/>
                <a:ea typeface="微软雅黑"/>
                <a:cs typeface="LF_Kai"/>
              </a:rPr>
              <a:t>  打麻将的故事</a:t>
            </a:r>
            <a:endParaRPr lang="en-US" altLang="zh-CN" b="1" dirty="0" smtClean="0">
              <a:latin typeface="微软雅黑"/>
              <a:ea typeface="微软雅黑"/>
              <a:cs typeface="LF_Kai"/>
            </a:endParaRPr>
          </a:p>
          <a:p>
            <a:pPr marL="639763" lvl="1" indent="-24606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zh-CN" altLang="en-US" b="1" dirty="0" smtClean="0">
              <a:latin typeface="微软雅黑"/>
              <a:ea typeface="微软雅黑"/>
              <a:cs typeface="LF_Kai"/>
            </a:endParaRPr>
          </a:p>
          <a:p>
            <a:pPr marL="639763" lvl="1" indent="-24606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zh-CN" altLang="en-US" b="1" dirty="0" smtClean="0">
              <a:latin typeface="微软雅黑"/>
              <a:ea typeface="微软雅黑"/>
              <a:cs typeface="LF_Ka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4581128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/>
                <a:ea typeface="微软雅黑"/>
              </a:rPr>
              <a:t> 电的故事</a:t>
            </a:r>
          </a:p>
        </p:txBody>
      </p:sp>
      <p:pic>
        <p:nvPicPr>
          <p:cNvPr id="22532" name="Picture 4" descr="http://img.daqi.com/upload/slidepic/2008-06-30/5_1214792453_205845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916832"/>
            <a:ext cx="1656184" cy="2347375"/>
          </a:xfrm>
          <a:prstGeom prst="rect">
            <a:avLst/>
          </a:prstGeom>
          <a:noFill/>
        </p:spPr>
      </p:pic>
      <p:pic>
        <p:nvPicPr>
          <p:cNvPr id="22534" name="Picture 6" descr="http://hiphotos.baidu.com/%B3%C2%C3%ED%D6%D0%D1%A795%BD%EC/mpic/item/07e5a942a93d7a0c72f05d6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988840"/>
            <a:ext cx="2648811" cy="1986609"/>
          </a:xfrm>
          <a:prstGeom prst="rect">
            <a:avLst/>
          </a:prstGeom>
          <a:noFill/>
        </p:spPr>
      </p:pic>
      <p:pic>
        <p:nvPicPr>
          <p:cNvPr id="22538" name="Picture 10" descr="http://www.gameabc.com/newweb/default/admin/upload/img/5786910592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2060848"/>
            <a:ext cx="2857500" cy="21431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71438"/>
            <a:ext cx="500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微软雅黑"/>
              </a:rPr>
              <a:t>对云计算的理解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323850" y="981075"/>
            <a:ext cx="7993063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云计算将自给自足的“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自然经济”转换为“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商品经济”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Wingdings" pitchFamily="2" charset="2"/>
              </a:rPr>
              <a:t>各尽所能，各取所需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授人以鱼不如授人以渔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Wingdings" pitchFamily="2" charset="2"/>
              </a:rPr>
              <a:t>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Wingdings" pitchFamily="2" charset="2"/>
              </a:rPr>
              <a:t>想吃鱼，去市场买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  <a:sym typeface="Wingdings" pitchFamily="2" charset="2"/>
            </a:endParaRPr>
          </a:p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</a:pP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云计算 改变商业模式</a:t>
            </a: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altLang="zh-CN" sz="2400" b="1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9763" lvl="1" indent="-246063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云计算 整合多种技术  </a:t>
            </a:r>
            <a:endParaRPr lang="en-US" altLang="zh-CN" sz="2800" b="1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C51217"/>
      </a:accent1>
      <a:accent2>
        <a:srgbClr val="FAA61A"/>
      </a:accent2>
      <a:accent3>
        <a:srgbClr val="FFFFFF"/>
      </a:accent3>
      <a:accent4>
        <a:srgbClr val="000000"/>
      </a:accent4>
      <a:accent5>
        <a:srgbClr val="DFAAAB"/>
      </a:accent5>
      <a:accent6>
        <a:srgbClr val="E39616"/>
      </a:accent6>
      <a:hlink>
        <a:srgbClr val="A6CE39"/>
      </a:hlink>
      <a:folHlink>
        <a:srgbClr val="54C5D0"/>
      </a:folHlink>
    </a:clrScheme>
    <a:fontScheme name="1_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C51217"/>
        </a:accent1>
        <a:accent2>
          <a:srgbClr val="FAA61A"/>
        </a:accent2>
        <a:accent3>
          <a:srgbClr val="FFFFFF"/>
        </a:accent3>
        <a:accent4>
          <a:srgbClr val="000000"/>
        </a:accent4>
        <a:accent5>
          <a:srgbClr val="DFAAAB"/>
        </a:accent5>
        <a:accent6>
          <a:srgbClr val="E39616"/>
        </a:accent6>
        <a:hlink>
          <a:srgbClr val="A6CE39"/>
        </a:hlink>
        <a:folHlink>
          <a:srgbClr val="54C5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20722</TotalTime>
  <Words>1511</Words>
  <Application>Microsoft Office PowerPoint</Application>
  <PresentationFormat>全屏显示(4:3)</PresentationFormat>
  <Paragraphs>328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1_Default Design</vt:lpstr>
      <vt:lpstr>聚合</vt:lpstr>
      <vt:lpstr>幻灯片 1</vt:lpstr>
      <vt:lpstr>个人介绍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云计算面临的挑战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盛大网络发展有限公司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云计算安全挑战与机遇</dc:title>
  <dc:creator>季昕华</dc:creator>
  <cp:lastModifiedBy>ben</cp:lastModifiedBy>
  <cp:revision>2813</cp:revision>
  <dcterms:created xsi:type="dcterms:W3CDTF">2009-11-27T13:37:32Z</dcterms:created>
  <dcterms:modified xsi:type="dcterms:W3CDTF">2011-10-14T09:02:58Z</dcterms:modified>
</cp:coreProperties>
</file>