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59" r:id="rId6"/>
    <p:sldId id="274" r:id="rId7"/>
    <p:sldId id="263" r:id="rId8"/>
    <p:sldId id="264" r:id="rId9"/>
    <p:sldId id="275" r:id="rId10"/>
    <p:sldId id="265" r:id="rId11"/>
    <p:sldId id="267" r:id="rId12"/>
    <p:sldId id="269" r:id="rId13"/>
    <p:sldId id="270" r:id="rId14"/>
    <p:sldId id="266" r:id="rId15"/>
    <p:sldId id="276" r:id="rId16"/>
    <p:sldId id="268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176" autoAdjust="0"/>
  </p:normalViewPr>
  <p:slideViewPr>
    <p:cSldViewPr>
      <p:cViewPr varScale="1">
        <p:scale>
          <a:sx n="43" d="100"/>
          <a:sy n="43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view3D>
      <c:rotX val="75"/>
      <c:depthPercent val="180"/>
      <c:rAngAx val="1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WooYun流行漏洞top 10</c:v>
                </c:pt>
              </c:strCache>
            </c:strRef>
          </c:tx>
          <c:spPr>
            <a:ln>
              <a:solidFill>
                <a:schemeClr val="tx2"/>
              </a:solidFill>
            </a:ln>
            <a:scene3d>
              <a:camera prst="orthographicFront"/>
              <a:lightRig rig="threePt" dir="t">
                <a:rot lat="0" lon="0" rev="2400000"/>
              </a:lightRig>
            </a:scene3d>
            <a:sp3d>
              <a:bevelT h="88900"/>
              <a:bevelB h="44450"/>
            </a:sp3d>
          </c:spPr>
          <c:dLbls>
            <c:showPercent val="1"/>
            <c:showLeaderLines val="1"/>
          </c:dLbls>
          <c:cat>
            <c:strRef>
              <c:f>Sheet1!$A$2:$A$11</c:f>
              <c:strCache>
                <c:ptCount val="10"/>
                <c:pt idx="0">
                  <c:v>Xss跨站脚本攻击</c:v>
                </c:pt>
                <c:pt idx="1">
                  <c:v>SQL注射</c:v>
                </c:pt>
                <c:pt idx="2">
                  <c:v>服务运维配置不当</c:v>
                </c:pt>
                <c:pt idx="3">
                  <c:v>应用程序配置不当</c:v>
                </c:pt>
                <c:pt idx="4">
                  <c:v>远程代码执行</c:v>
                </c:pt>
                <c:pt idx="5">
                  <c:v>url跳转</c:v>
                </c:pt>
                <c:pt idx="6">
                  <c:v>引用第三方不可信程序</c:v>
                </c:pt>
                <c:pt idx="7">
                  <c:v>系统弱口令</c:v>
                </c:pt>
                <c:pt idx="8">
                  <c:v>权限认证不当/越权访问</c:v>
                </c:pt>
                <c:pt idx="9">
                  <c:v>csrf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600</c:v>
                </c:pt>
                <c:pt idx="1">
                  <c:v>340</c:v>
                </c:pt>
                <c:pt idx="2">
                  <c:v>150</c:v>
                </c:pt>
                <c:pt idx="3">
                  <c:v>90</c:v>
                </c:pt>
                <c:pt idx="4">
                  <c:v>80</c:v>
                </c:pt>
                <c:pt idx="5">
                  <c:v>80</c:v>
                </c:pt>
                <c:pt idx="6">
                  <c:v>56</c:v>
                </c:pt>
                <c:pt idx="7">
                  <c:v>50</c:v>
                </c:pt>
                <c:pt idx="8">
                  <c:v>40</c:v>
                </c:pt>
                <c:pt idx="9">
                  <c:v>30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6479752530933678"/>
          <c:y val="0"/>
          <c:w val="0.335202474690664"/>
          <c:h val="1"/>
        </c:manualLayout>
      </c:layout>
    </c:legend>
    <c:plotVisOnly val="1"/>
  </c:chart>
  <c:spPr>
    <a:effectLst>
      <a:outerShdw blurRad="50800" dist="38100" dir="2700000" algn="tl" rotWithShape="0">
        <a:prstClr val="black">
          <a:alpha val="40000"/>
        </a:prstClr>
      </a:outerShdw>
    </a:effectLst>
    <a:scene3d>
      <a:camera prst="orthographicFront"/>
      <a:lightRig rig="threePt" dir="t"/>
    </a:scene3d>
    <a:sp3d>
      <a:bevelT h="6350"/>
    </a:sp3d>
  </c:spPr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62ECB-2031-45CF-B8F2-831861D662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6D55D2-9271-41D0-89FB-F4898A908F60}" type="pres">
      <dgm:prSet presAssocID="{27E62ECB-2031-45CF-B8F2-831861D662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FBCAC1-95EE-40BD-BA59-9A96B4574A26}" type="presOf" srcId="{27E62ECB-2031-45CF-B8F2-831861D66299}" destId="{426D55D2-9271-41D0-89FB-F4898A908F60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4E2F0F-0430-403F-9DF5-98E6F0818B9B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CDE748-4C00-48B1-85EC-A997407B7237}">
      <dgm:prSet phldrT="[文本]"/>
      <dgm:spPr/>
      <dgm:t>
        <a:bodyPr/>
        <a:lstStyle/>
        <a:p>
          <a:r>
            <a:rPr lang="zh-CN" altLang="en-US" dirty="0" smtClean="0"/>
            <a:t>互联网企业安全架构</a:t>
          </a:r>
          <a:endParaRPr lang="zh-CN" altLang="en-US" dirty="0"/>
        </a:p>
      </dgm:t>
    </dgm:pt>
    <dgm:pt modelId="{6A57A147-BC64-481F-A5DC-F834059A83D9}" type="parTrans" cxnId="{58AF17FC-FDE7-41F7-AFA7-E85361B9686C}">
      <dgm:prSet/>
      <dgm:spPr/>
      <dgm:t>
        <a:bodyPr/>
        <a:lstStyle/>
        <a:p>
          <a:endParaRPr lang="zh-CN" altLang="en-US"/>
        </a:p>
      </dgm:t>
    </dgm:pt>
    <dgm:pt modelId="{4C675AC2-BAD7-47E9-888C-E3347B407C94}" type="sibTrans" cxnId="{58AF17FC-FDE7-41F7-AFA7-E85361B9686C}">
      <dgm:prSet/>
      <dgm:spPr/>
      <dgm:t>
        <a:bodyPr/>
        <a:lstStyle/>
        <a:p>
          <a:endParaRPr lang="zh-CN" altLang="en-US"/>
        </a:p>
      </dgm:t>
    </dgm:pt>
    <dgm:pt modelId="{8F4DD59E-C3B6-4DB3-BCEF-926B42BE1CB5}">
      <dgm:prSet phldrT="[文本]"/>
      <dgm:spPr/>
      <dgm:t>
        <a:bodyPr/>
        <a:lstStyle/>
        <a:p>
          <a:r>
            <a:rPr lang="zh-CN" altLang="en-US" dirty="0" smtClean="0"/>
            <a:t>应用产品安全</a:t>
          </a:r>
          <a:endParaRPr lang="zh-CN" altLang="en-US" dirty="0"/>
        </a:p>
      </dgm:t>
    </dgm:pt>
    <dgm:pt modelId="{DC3518E5-CC10-4BC8-B1A9-2E157B56D445}" type="parTrans" cxnId="{C630CB39-A9E0-478F-91C9-B7FD75ABB808}">
      <dgm:prSet/>
      <dgm:spPr/>
      <dgm:t>
        <a:bodyPr/>
        <a:lstStyle/>
        <a:p>
          <a:endParaRPr lang="zh-CN" altLang="en-US"/>
        </a:p>
      </dgm:t>
    </dgm:pt>
    <dgm:pt modelId="{E242CD79-DB74-4C9C-8A32-D3D92CD9DC9A}" type="sibTrans" cxnId="{C630CB39-A9E0-478F-91C9-B7FD75ABB808}">
      <dgm:prSet/>
      <dgm:spPr/>
      <dgm:t>
        <a:bodyPr/>
        <a:lstStyle/>
        <a:p>
          <a:endParaRPr lang="zh-CN" altLang="en-US"/>
        </a:p>
      </dgm:t>
    </dgm:pt>
    <dgm:pt modelId="{006A9809-C292-4DC1-9288-0FFC8AF7582C}">
      <dgm:prSet phldrT="[文本]"/>
      <dgm:spPr/>
      <dgm:t>
        <a:bodyPr/>
        <a:lstStyle/>
        <a:p>
          <a:r>
            <a:rPr lang="zh-CN" altLang="en-US" dirty="0" smtClean="0"/>
            <a:t>业务运营安全</a:t>
          </a:r>
          <a:endParaRPr lang="zh-CN" altLang="en-US" dirty="0"/>
        </a:p>
      </dgm:t>
    </dgm:pt>
    <dgm:pt modelId="{0C205DFE-9352-4F90-B263-D4DF27638D86}" type="parTrans" cxnId="{063A8801-5175-48F0-8D6D-49FE8A44EEE2}">
      <dgm:prSet/>
      <dgm:spPr/>
      <dgm:t>
        <a:bodyPr/>
        <a:lstStyle/>
        <a:p>
          <a:endParaRPr lang="zh-CN" altLang="en-US"/>
        </a:p>
      </dgm:t>
    </dgm:pt>
    <dgm:pt modelId="{A74EAF60-B519-4641-943B-D16DDDCBB502}" type="sibTrans" cxnId="{063A8801-5175-48F0-8D6D-49FE8A44EEE2}">
      <dgm:prSet/>
      <dgm:spPr/>
      <dgm:t>
        <a:bodyPr/>
        <a:lstStyle/>
        <a:p>
          <a:endParaRPr lang="zh-CN" altLang="en-US"/>
        </a:p>
      </dgm:t>
    </dgm:pt>
    <dgm:pt modelId="{17C92AE3-7F76-4934-AF33-E5823BD73D2D}">
      <dgm:prSet phldrT="[文本]"/>
      <dgm:spPr/>
      <dgm:t>
        <a:bodyPr/>
        <a:lstStyle/>
        <a:p>
          <a:r>
            <a:rPr lang="zh-CN" altLang="en-US" dirty="0" smtClean="0"/>
            <a:t>内部信息安全</a:t>
          </a:r>
          <a:endParaRPr lang="zh-CN" altLang="en-US" dirty="0"/>
        </a:p>
      </dgm:t>
    </dgm:pt>
    <dgm:pt modelId="{BDD363A5-46EB-4B83-9EA5-881B1C556D90}" type="parTrans" cxnId="{EB8E42C0-1A97-4E80-81BB-FAED4E028D02}">
      <dgm:prSet/>
      <dgm:spPr/>
      <dgm:t>
        <a:bodyPr/>
        <a:lstStyle/>
        <a:p>
          <a:endParaRPr lang="zh-CN" altLang="en-US"/>
        </a:p>
      </dgm:t>
    </dgm:pt>
    <dgm:pt modelId="{B573C456-6DBC-4208-96D0-EE45E1D7C7BB}" type="sibTrans" cxnId="{EB8E42C0-1A97-4E80-81BB-FAED4E028D02}">
      <dgm:prSet/>
      <dgm:spPr/>
      <dgm:t>
        <a:bodyPr/>
        <a:lstStyle/>
        <a:p>
          <a:endParaRPr lang="zh-CN" altLang="en-US"/>
        </a:p>
      </dgm:t>
    </dgm:pt>
    <dgm:pt modelId="{39F3DBD3-23FE-4F32-B9F4-E8B5FF067191}">
      <dgm:prSet phldrT="[文本]"/>
      <dgm:spPr/>
      <dgm:t>
        <a:bodyPr/>
        <a:lstStyle/>
        <a:p>
          <a:r>
            <a:rPr lang="zh-CN" altLang="en-US" dirty="0" smtClean="0"/>
            <a:t>基础架构</a:t>
          </a:r>
          <a:endParaRPr lang="zh-CN" altLang="en-US" dirty="0"/>
        </a:p>
      </dgm:t>
    </dgm:pt>
    <dgm:pt modelId="{D8715C51-B9ED-43D0-9E0D-DF8CE1C5ADF5}" type="parTrans" cxnId="{EC3301EC-BCAA-4FCE-9D98-935B17DCA30D}">
      <dgm:prSet/>
      <dgm:spPr/>
      <dgm:t>
        <a:bodyPr/>
        <a:lstStyle/>
        <a:p>
          <a:endParaRPr lang="zh-CN" altLang="en-US"/>
        </a:p>
      </dgm:t>
    </dgm:pt>
    <dgm:pt modelId="{82194838-4ED3-487D-87D6-EC645E3265DC}" type="sibTrans" cxnId="{EC3301EC-BCAA-4FCE-9D98-935B17DCA30D}">
      <dgm:prSet/>
      <dgm:spPr/>
      <dgm:t>
        <a:bodyPr/>
        <a:lstStyle/>
        <a:p>
          <a:endParaRPr lang="zh-CN" altLang="en-US"/>
        </a:p>
      </dgm:t>
    </dgm:pt>
    <dgm:pt modelId="{73977A24-ED61-4E14-A80A-FEE85A0C5DF6}">
      <dgm:prSet phldrT="[文本]"/>
      <dgm:spPr/>
      <dgm:t>
        <a:bodyPr/>
        <a:lstStyle/>
        <a:p>
          <a:r>
            <a:rPr lang="zh-CN" altLang="en-US" dirty="0" smtClean="0"/>
            <a:t>运维管理</a:t>
          </a:r>
          <a:endParaRPr lang="zh-CN" altLang="en-US" dirty="0"/>
        </a:p>
      </dgm:t>
    </dgm:pt>
    <dgm:pt modelId="{CA774342-6192-44FF-B724-AA9232D94157}" type="parTrans" cxnId="{3062177C-95A6-4782-8212-CB76A4C9F1D5}">
      <dgm:prSet/>
      <dgm:spPr/>
      <dgm:t>
        <a:bodyPr/>
        <a:lstStyle/>
        <a:p>
          <a:endParaRPr lang="zh-CN" altLang="en-US"/>
        </a:p>
      </dgm:t>
    </dgm:pt>
    <dgm:pt modelId="{85592D46-99CE-4138-9D3B-304FEFBF795C}" type="sibTrans" cxnId="{3062177C-95A6-4782-8212-CB76A4C9F1D5}">
      <dgm:prSet/>
      <dgm:spPr/>
      <dgm:t>
        <a:bodyPr/>
        <a:lstStyle/>
        <a:p>
          <a:endParaRPr lang="zh-CN" altLang="en-US"/>
        </a:p>
      </dgm:t>
    </dgm:pt>
    <dgm:pt modelId="{07FC1532-CAF3-4F2B-B91B-84B592BB4C58}">
      <dgm:prSet phldrT="[文本]"/>
      <dgm:spPr/>
      <dgm:t>
        <a:bodyPr/>
        <a:lstStyle/>
        <a:p>
          <a:r>
            <a:rPr lang="zh-CN" altLang="en-US" dirty="0" smtClean="0"/>
            <a:t>产品开发</a:t>
          </a:r>
          <a:endParaRPr lang="zh-CN" altLang="en-US" dirty="0"/>
        </a:p>
      </dgm:t>
    </dgm:pt>
    <dgm:pt modelId="{6627D328-51CC-4472-91FF-E959A92F6E89}" type="parTrans" cxnId="{86A85F48-725E-4A5E-AFC8-E1BC9E9654CD}">
      <dgm:prSet/>
      <dgm:spPr/>
      <dgm:t>
        <a:bodyPr/>
        <a:lstStyle/>
        <a:p>
          <a:endParaRPr lang="zh-CN" altLang="en-US"/>
        </a:p>
      </dgm:t>
    </dgm:pt>
    <dgm:pt modelId="{407924EF-CC66-42D6-98FB-5332B1959D6E}" type="sibTrans" cxnId="{86A85F48-725E-4A5E-AFC8-E1BC9E9654CD}">
      <dgm:prSet/>
      <dgm:spPr/>
      <dgm:t>
        <a:bodyPr/>
        <a:lstStyle/>
        <a:p>
          <a:endParaRPr lang="zh-CN" altLang="en-US"/>
        </a:p>
      </dgm:t>
    </dgm:pt>
    <dgm:pt modelId="{A594510C-D66A-4A7A-9419-7772EE54C714}" type="pres">
      <dgm:prSet presAssocID="{254E2F0F-0430-403F-9DF5-98E6F0818B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75E2EC8-B9C6-43F9-BF75-522E530415A9}" type="pres">
      <dgm:prSet presAssocID="{F8CDE748-4C00-48B1-85EC-A997407B7237}" presName="vertOne" presStyleCnt="0"/>
      <dgm:spPr/>
    </dgm:pt>
    <dgm:pt modelId="{716BA649-FB14-42DC-83AD-97E3CEDD07A4}" type="pres">
      <dgm:prSet presAssocID="{F8CDE748-4C00-48B1-85EC-A997407B723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CD96FC-2FD4-4189-A331-00E2EADF5B72}" type="pres">
      <dgm:prSet presAssocID="{F8CDE748-4C00-48B1-85EC-A997407B7237}" presName="parTransOne" presStyleCnt="0"/>
      <dgm:spPr/>
    </dgm:pt>
    <dgm:pt modelId="{A1C1B059-F6D7-42D9-99B1-7115750BF465}" type="pres">
      <dgm:prSet presAssocID="{F8CDE748-4C00-48B1-85EC-A997407B7237}" presName="horzOne" presStyleCnt="0"/>
      <dgm:spPr/>
    </dgm:pt>
    <dgm:pt modelId="{2BA0B0EA-054E-46BB-8885-B33EC03CF2AB}" type="pres">
      <dgm:prSet presAssocID="{8F4DD59E-C3B6-4DB3-BCEF-926B42BE1CB5}" presName="vertTwo" presStyleCnt="0"/>
      <dgm:spPr/>
    </dgm:pt>
    <dgm:pt modelId="{11BFBA98-3FA4-49D9-9A2D-DE895EA62573}" type="pres">
      <dgm:prSet presAssocID="{8F4DD59E-C3B6-4DB3-BCEF-926B42BE1CB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C28269-BAEA-483D-9349-CAD203F57795}" type="pres">
      <dgm:prSet presAssocID="{8F4DD59E-C3B6-4DB3-BCEF-926B42BE1CB5}" presName="parTransTwo" presStyleCnt="0"/>
      <dgm:spPr/>
    </dgm:pt>
    <dgm:pt modelId="{E64A9689-4948-4520-B824-F7212ABB1C7F}" type="pres">
      <dgm:prSet presAssocID="{8F4DD59E-C3B6-4DB3-BCEF-926B42BE1CB5}" presName="horzTwo" presStyleCnt="0"/>
      <dgm:spPr/>
    </dgm:pt>
    <dgm:pt modelId="{8446AAC1-0389-412F-BB05-8BACBB633D74}" type="pres">
      <dgm:prSet presAssocID="{39F3DBD3-23FE-4F32-B9F4-E8B5FF067191}" presName="vertThree" presStyleCnt="0"/>
      <dgm:spPr/>
    </dgm:pt>
    <dgm:pt modelId="{E0B3A021-5470-4479-9875-AFD3C07EAC6D}" type="pres">
      <dgm:prSet presAssocID="{39F3DBD3-23FE-4F32-B9F4-E8B5FF06719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E943AE-CDBC-4C31-8190-40268A32AEED}" type="pres">
      <dgm:prSet presAssocID="{39F3DBD3-23FE-4F32-B9F4-E8B5FF067191}" presName="horzThree" presStyleCnt="0"/>
      <dgm:spPr/>
    </dgm:pt>
    <dgm:pt modelId="{E37EAA8F-AD87-49F8-B422-556CB207A1A2}" type="pres">
      <dgm:prSet presAssocID="{82194838-4ED3-487D-87D6-EC645E3265DC}" presName="sibSpaceThree" presStyleCnt="0"/>
      <dgm:spPr/>
    </dgm:pt>
    <dgm:pt modelId="{F94B3FD7-6E1C-4BFC-9AF9-411B2A8D9943}" type="pres">
      <dgm:prSet presAssocID="{73977A24-ED61-4E14-A80A-FEE85A0C5DF6}" presName="vertThree" presStyleCnt="0"/>
      <dgm:spPr/>
    </dgm:pt>
    <dgm:pt modelId="{62148E80-F5B1-47B8-8C33-B9AB84D0F89A}" type="pres">
      <dgm:prSet presAssocID="{73977A24-ED61-4E14-A80A-FEE85A0C5DF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B305CD-DD70-4582-A8FF-A7DB5EBBD7B1}" type="pres">
      <dgm:prSet presAssocID="{73977A24-ED61-4E14-A80A-FEE85A0C5DF6}" presName="horzThree" presStyleCnt="0"/>
      <dgm:spPr/>
    </dgm:pt>
    <dgm:pt modelId="{EAB25DD2-99A1-4487-9791-50809E1B7E2C}" type="pres">
      <dgm:prSet presAssocID="{85592D46-99CE-4138-9D3B-304FEFBF795C}" presName="sibSpaceThree" presStyleCnt="0"/>
      <dgm:spPr/>
    </dgm:pt>
    <dgm:pt modelId="{C29CD73A-455C-4838-A803-0B72B1C4FF59}" type="pres">
      <dgm:prSet presAssocID="{07FC1532-CAF3-4F2B-B91B-84B592BB4C58}" presName="vertThree" presStyleCnt="0"/>
      <dgm:spPr/>
    </dgm:pt>
    <dgm:pt modelId="{E625FC69-C900-4B0B-98EB-E65D71F13DBA}" type="pres">
      <dgm:prSet presAssocID="{07FC1532-CAF3-4F2B-B91B-84B592BB4C5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CCBDF-8E29-4E7C-9C22-BA332A960A94}" type="pres">
      <dgm:prSet presAssocID="{07FC1532-CAF3-4F2B-B91B-84B592BB4C58}" presName="horzThree" presStyleCnt="0"/>
      <dgm:spPr/>
    </dgm:pt>
    <dgm:pt modelId="{C6C94949-EC13-45BB-87AF-41F8FA4B9D57}" type="pres">
      <dgm:prSet presAssocID="{E242CD79-DB74-4C9C-8A32-D3D92CD9DC9A}" presName="sibSpaceTwo" presStyleCnt="0"/>
      <dgm:spPr/>
    </dgm:pt>
    <dgm:pt modelId="{20F54439-1D4D-45AB-94F8-4943C4F4E20C}" type="pres">
      <dgm:prSet presAssocID="{006A9809-C292-4DC1-9288-0FFC8AF7582C}" presName="vertTwo" presStyleCnt="0"/>
      <dgm:spPr/>
    </dgm:pt>
    <dgm:pt modelId="{32A88883-ABBF-4215-9F6E-4BF94922812C}" type="pres">
      <dgm:prSet presAssocID="{006A9809-C292-4DC1-9288-0FFC8AF7582C}" presName="txTwo" presStyleLbl="node2" presStyleIdx="1" presStyleCnt="3" custScaleY="2123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BFAA1D-0FF8-42A3-BF7E-5BE0CCCD7E57}" type="pres">
      <dgm:prSet presAssocID="{006A9809-C292-4DC1-9288-0FFC8AF7582C}" presName="horzTwo" presStyleCnt="0"/>
      <dgm:spPr/>
    </dgm:pt>
    <dgm:pt modelId="{7BF1BFEF-BD60-4160-80E9-141C54B138C4}" type="pres">
      <dgm:prSet presAssocID="{A74EAF60-B519-4641-943B-D16DDDCBB502}" presName="sibSpaceTwo" presStyleCnt="0"/>
      <dgm:spPr/>
    </dgm:pt>
    <dgm:pt modelId="{D8DCFF4C-C314-46BF-B620-3843F01E101B}" type="pres">
      <dgm:prSet presAssocID="{17C92AE3-7F76-4934-AF33-E5823BD73D2D}" presName="vertTwo" presStyleCnt="0"/>
      <dgm:spPr/>
    </dgm:pt>
    <dgm:pt modelId="{924AB8FC-9E17-4170-805F-92AB7F5BDBF0}" type="pres">
      <dgm:prSet presAssocID="{17C92AE3-7F76-4934-AF33-E5823BD73D2D}" presName="txTwo" presStyleLbl="node2" presStyleIdx="2" presStyleCnt="3" custScaleY="2131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E33C1A-7126-4274-863D-CE6DF53A58C7}" type="pres">
      <dgm:prSet presAssocID="{17C92AE3-7F76-4934-AF33-E5823BD73D2D}" presName="horzTwo" presStyleCnt="0"/>
      <dgm:spPr/>
    </dgm:pt>
  </dgm:ptLst>
  <dgm:cxnLst>
    <dgm:cxn modelId="{063A8801-5175-48F0-8D6D-49FE8A44EEE2}" srcId="{F8CDE748-4C00-48B1-85EC-A997407B7237}" destId="{006A9809-C292-4DC1-9288-0FFC8AF7582C}" srcOrd="1" destOrd="0" parTransId="{0C205DFE-9352-4F90-B263-D4DF27638D86}" sibTransId="{A74EAF60-B519-4641-943B-D16DDDCBB502}"/>
    <dgm:cxn modelId="{E769C16F-F8B1-40E5-88D6-FA143A8D76D6}" type="presOf" srcId="{17C92AE3-7F76-4934-AF33-E5823BD73D2D}" destId="{924AB8FC-9E17-4170-805F-92AB7F5BDBF0}" srcOrd="0" destOrd="0" presId="urn:microsoft.com/office/officeart/2005/8/layout/hierarchy4"/>
    <dgm:cxn modelId="{ACB0077D-53B7-4B09-94D4-A27C5D33D9C3}" type="presOf" srcId="{73977A24-ED61-4E14-A80A-FEE85A0C5DF6}" destId="{62148E80-F5B1-47B8-8C33-B9AB84D0F89A}" srcOrd="0" destOrd="0" presId="urn:microsoft.com/office/officeart/2005/8/layout/hierarchy4"/>
    <dgm:cxn modelId="{4696028F-940D-40D4-ACC3-83C1DBC2EDA4}" type="presOf" srcId="{39F3DBD3-23FE-4F32-B9F4-E8B5FF067191}" destId="{E0B3A021-5470-4479-9875-AFD3C07EAC6D}" srcOrd="0" destOrd="0" presId="urn:microsoft.com/office/officeart/2005/8/layout/hierarchy4"/>
    <dgm:cxn modelId="{EE259ABB-327E-4A75-8B0B-A287CD6D9F87}" type="presOf" srcId="{254E2F0F-0430-403F-9DF5-98E6F0818B9B}" destId="{A594510C-D66A-4A7A-9419-7772EE54C714}" srcOrd="0" destOrd="0" presId="urn:microsoft.com/office/officeart/2005/8/layout/hierarchy4"/>
    <dgm:cxn modelId="{C630CB39-A9E0-478F-91C9-B7FD75ABB808}" srcId="{F8CDE748-4C00-48B1-85EC-A997407B7237}" destId="{8F4DD59E-C3B6-4DB3-BCEF-926B42BE1CB5}" srcOrd="0" destOrd="0" parTransId="{DC3518E5-CC10-4BC8-B1A9-2E157B56D445}" sibTransId="{E242CD79-DB74-4C9C-8A32-D3D92CD9DC9A}"/>
    <dgm:cxn modelId="{3062177C-95A6-4782-8212-CB76A4C9F1D5}" srcId="{8F4DD59E-C3B6-4DB3-BCEF-926B42BE1CB5}" destId="{73977A24-ED61-4E14-A80A-FEE85A0C5DF6}" srcOrd="1" destOrd="0" parTransId="{CA774342-6192-44FF-B724-AA9232D94157}" sibTransId="{85592D46-99CE-4138-9D3B-304FEFBF795C}"/>
    <dgm:cxn modelId="{EC3301EC-BCAA-4FCE-9D98-935B17DCA30D}" srcId="{8F4DD59E-C3B6-4DB3-BCEF-926B42BE1CB5}" destId="{39F3DBD3-23FE-4F32-B9F4-E8B5FF067191}" srcOrd="0" destOrd="0" parTransId="{D8715C51-B9ED-43D0-9E0D-DF8CE1C5ADF5}" sibTransId="{82194838-4ED3-487D-87D6-EC645E3265DC}"/>
    <dgm:cxn modelId="{B9C7DC87-A3D5-498D-8BFD-B4F2E2685A67}" type="presOf" srcId="{F8CDE748-4C00-48B1-85EC-A997407B7237}" destId="{716BA649-FB14-42DC-83AD-97E3CEDD07A4}" srcOrd="0" destOrd="0" presId="urn:microsoft.com/office/officeart/2005/8/layout/hierarchy4"/>
    <dgm:cxn modelId="{3234EE82-7193-4224-A301-BCE030167AF4}" type="presOf" srcId="{8F4DD59E-C3B6-4DB3-BCEF-926B42BE1CB5}" destId="{11BFBA98-3FA4-49D9-9A2D-DE895EA62573}" srcOrd="0" destOrd="0" presId="urn:microsoft.com/office/officeart/2005/8/layout/hierarchy4"/>
    <dgm:cxn modelId="{06DD5C01-FA50-47BB-8185-6FC432663454}" type="presOf" srcId="{006A9809-C292-4DC1-9288-0FFC8AF7582C}" destId="{32A88883-ABBF-4215-9F6E-4BF94922812C}" srcOrd="0" destOrd="0" presId="urn:microsoft.com/office/officeart/2005/8/layout/hierarchy4"/>
    <dgm:cxn modelId="{EB8E42C0-1A97-4E80-81BB-FAED4E028D02}" srcId="{F8CDE748-4C00-48B1-85EC-A997407B7237}" destId="{17C92AE3-7F76-4934-AF33-E5823BD73D2D}" srcOrd="2" destOrd="0" parTransId="{BDD363A5-46EB-4B83-9EA5-881B1C556D90}" sibTransId="{B573C456-6DBC-4208-96D0-EE45E1D7C7BB}"/>
    <dgm:cxn modelId="{4EE62A5C-9894-4DA4-8ADA-E7A95C35877F}" type="presOf" srcId="{07FC1532-CAF3-4F2B-B91B-84B592BB4C58}" destId="{E625FC69-C900-4B0B-98EB-E65D71F13DBA}" srcOrd="0" destOrd="0" presId="urn:microsoft.com/office/officeart/2005/8/layout/hierarchy4"/>
    <dgm:cxn modelId="{58AF17FC-FDE7-41F7-AFA7-E85361B9686C}" srcId="{254E2F0F-0430-403F-9DF5-98E6F0818B9B}" destId="{F8CDE748-4C00-48B1-85EC-A997407B7237}" srcOrd="0" destOrd="0" parTransId="{6A57A147-BC64-481F-A5DC-F834059A83D9}" sibTransId="{4C675AC2-BAD7-47E9-888C-E3347B407C94}"/>
    <dgm:cxn modelId="{86A85F48-725E-4A5E-AFC8-E1BC9E9654CD}" srcId="{8F4DD59E-C3B6-4DB3-BCEF-926B42BE1CB5}" destId="{07FC1532-CAF3-4F2B-B91B-84B592BB4C58}" srcOrd="2" destOrd="0" parTransId="{6627D328-51CC-4472-91FF-E959A92F6E89}" sibTransId="{407924EF-CC66-42D6-98FB-5332B1959D6E}"/>
    <dgm:cxn modelId="{8C6AF383-5712-4B87-B384-129372690FCD}" type="presParOf" srcId="{A594510C-D66A-4A7A-9419-7772EE54C714}" destId="{075E2EC8-B9C6-43F9-BF75-522E530415A9}" srcOrd="0" destOrd="0" presId="urn:microsoft.com/office/officeart/2005/8/layout/hierarchy4"/>
    <dgm:cxn modelId="{6063759C-1307-4F44-A1D7-12B4CFA17482}" type="presParOf" srcId="{075E2EC8-B9C6-43F9-BF75-522E530415A9}" destId="{716BA649-FB14-42DC-83AD-97E3CEDD07A4}" srcOrd="0" destOrd="0" presId="urn:microsoft.com/office/officeart/2005/8/layout/hierarchy4"/>
    <dgm:cxn modelId="{38B25F95-1A2A-4F19-97AE-0F6B83C541C9}" type="presParOf" srcId="{075E2EC8-B9C6-43F9-BF75-522E530415A9}" destId="{36CD96FC-2FD4-4189-A331-00E2EADF5B72}" srcOrd="1" destOrd="0" presId="urn:microsoft.com/office/officeart/2005/8/layout/hierarchy4"/>
    <dgm:cxn modelId="{1B36D1BD-67FA-41F9-BC5A-2717AB49CE74}" type="presParOf" srcId="{075E2EC8-B9C6-43F9-BF75-522E530415A9}" destId="{A1C1B059-F6D7-42D9-99B1-7115750BF465}" srcOrd="2" destOrd="0" presId="urn:microsoft.com/office/officeart/2005/8/layout/hierarchy4"/>
    <dgm:cxn modelId="{1729F94D-B453-4FD9-A8E8-36E0EC42BC0E}" type="presParOf" srcId="{A1C1B059-F6D7-42D9-99B1-7115750BF465}" destId="{2BA0B0EA-054E-46BB-8885-B33EC03CF2AB}" srcOrd="0" destOrd="0" presId="urn:microsoft.com/office/officeart/2005/8/layout/hierarchy4"/>
    <dgm:cxn modelId="{1376169F-CFEC-4781-9EDE-863C523915EA}" type="presParOf" srcId="{2BA0B0EA-054E-46BB-8885-B33EC03CF2AB}" destId="{11BFBA98-3FA4-49D9-9A2D-DE895EA62573}" srcOrd="0" destOrd="0" presId="urn:microsoft.com/office/officeart/2005/8/layout/hierarchy4"/>
    <dgm:cxn modelId="{6D568ED6-77E3-49BF-BFD3-3D6FABAEFBEA}" type="presParOf" srcId="{2BA0B0EA-054E-46BB-8885-B33EC03CF2AB}" destId="{60C28269-BAEA-483D-9349-CAD203F57795}" srcOrd="1" destOrd="0" presId="urn:microsoft.com/office/officeart/2005/8/layout/hierarchy4"/>
    <dgm:cxn modelId="{FB1835E6-42BE-4991-A577-EFD81B21D697}" type="presParOf" srcId="{2BA0B0EA-054E-46BB-8885-B33EC03CF2AB}" destId="{E64A9689-4948-4520-B824-F7212ABB1C7F}" srcOrd="2" destOrd="0" presId="urn:microsoft.com/office/officeart/2005/8/layout/hierarchy4"/>
    <dgm:cxn modelId="{0FA11E98-994C-4A05-8030-5F754FCD7109}" type="presParOf" srcId="{E64A9689-4948-4520-B824-F7212ABB1C7F}" destId="{8446AAC1-0389-412F-BB05-8BACBB633D74}" srcOrd="0" destOrd="0" presId="urn:microsoft.com/office/officeart/2005/8/layout/hierarchy4"/>
    <dgm:cxn modelId="{88A7C696-0A64-40DC-AB0E-27EAAF424154}" type="presParOf" srcId="{8446AAC1-0389-412F-BB05-8BACBB633D74}" destId="{E0B3A021-5470-4479-9875-AFD3C07EAC6D}" srcOrd="0" destOrd="0" presId="urn:microsoft.com/office/officeart/2005/8/layout/hierarchy4"/>
    <dgm:cxn modelId="{2463C960-F700-4D16-AC42-C9F71D34C518}" type="presParOf" srcId="{8446AAC1-0389-412F-BB05-8BACBB633D74}" destId="{8DE943AE-CDBC-4C31-8190-40268A32AEED}" srcOrd="1" destOrd="0" presId="urn:microsoft.com/office/officeart/2005/8/layout/hierarchy4"/>
    <dgm:cxn modelId="{EF143E16-B6AD-4290-9CED-07AFAEEFE9C6}" type="presParOf" srcId="{E64A9689-4948-4520-B824-F7212ABB1C7F}" destId="{E37EAA8F-AD87-49F8-B422-556CB207A1A2}" srcOrd="1" destOrd="0" presId="urn:microsoft.com/office/officeart/2005/8/layout/hierarchy4"/>
    <dgm:cxn modelId="{441BF9E3-4FD0-48E9-91A5-749F241E69A5}" type="presParOf" srcId="{E64A9689-4948-4520-B824-F7212ABB1C7F}" destId="{F94B3FD7-6E1C-4BFC-9AF9-411B2A8D9943}" srcOrd="2" destOrd="0" presId="urn:microsoft.com/office/officeart/2005/8/layout/hierarchy4"/>
    <dgm:cxn modelId="{D908C595-49B0-4EFC-93A7-7CEAC21D6A53}" type="presParOf" srcId="{F94B3FD7-6E1C-4BFC-9AF9-411B2A8D9943}" destId="{62148E80-F5B1-47B8-8C33-B9AB84D0F89A}" srcOrd="0" destOrd="0" presId="urn:microsoft.com/office/officeart/2005/8/layout/hierarchy4"/>
    <dgm:cxn modelId="{DE51D4AA-3EED-4C47-8194-D581D762EFB3}" type="presParOf" srcId="{F94B3FD7-6E1C-4BFC-9AF9-411B2A8D9943}" destId="{EAB305CD-DD70-4582-A8FF-A7DB5EBBD7B1}" srcOrd="1" destOrd="0" presId="urn:microsoft.com/office/officeart/2005/8/layout/hierarchy4"/>
    <dgm:cxn modelId="{1354B6D4-31B6-49BA-9F4D-79E6FCE22A23}" type="presParOf" srcId="{E64A9689-4948-4520-B824-F7212ABB1C7F}" destId="{EAB25DD2-99A1-4487-9791-50809E1B7E2C}" srcOrd="3" destOrd="0" presId="urn:microsoft.com/office/officeart/2005/8/layout/hierarchy4"/>
    <dgm:cxn modelId="{69D80B1C-B7D0-4C1B-AE5B-714E9488836A}" type="presParOf" srcId="{E64A9689-4948-4520-B824-F7212ABB1C7F}" destId="{C29CD73A-455C-4838-A803-0B72B1C4FF59}" srcOrd="4" destOrd="0" presId="urn:microsoft.com/office/officeart/2005/8/layout/hierarchy4"/>
    <dgm:cxn modelId="{0D5646CF-4EB7-4655-9080-D10E8F370F40}" type="presParOf" srcId="{C29CD73A-455C-4838-A803-0B72B1C4FF59}" destId="{E625FC69-C900-4B0B-98EB-E65D71F13DBA}" srcOrd="0" destOrd="0" presId="urn:microsoft.com/office/officeart/2005/8/layout/hierarchy4"/>
    <dgm:cxn modelId="{49004330-3F6C-48CA-8676-B64E2AF59371}" type="presParOf" srcId="{C29CD73A-455C-4838-A803-0B72B1C4FF59}" destId="{144CCBDF-8E29-4E7C-9C22-BA332A960A94}" srcOrd="1" destOrd="0" presId="urn:microsoft.com/office/officeart/2005/8/layout/hierarchy4"/>
    <dgm:cxn modelId="{9E4277EA-5F02-49B3-A18F-D7180B99A2C2}" type="presParOf" srcId="{A1C1B059-F6D7-42D9-99B1-7115750BF465}" destId="{C6C94949-EC13-45BB-87AF-41F8FA4B9D57}" srcOrd="1" destOrd="0" presId="urn:microsoft.com/office/officeart/2005/8/layout/hierarchy4"/>
    <dgm:cxn modelId="{3A94B1FE-F17E-4069-B858-05D3EB9D927D}" type="presParOf" srcId="{A1C1B059-F6D7-42D9-99B1-7115750BF465}" destId="{20F54439-1D4D-45AB-94F8-4943C4F4E20C}" srcOrd="2" destOrd="0" presId="urn:microsoft.com/office/officeart/2005/8/layout/hierarchy4"/>
    <dgm:cxn modelId="{37271E91-0DDB-4C1C-918B-BDA825D8F805}" type="presParOf" srcId="{20F54439-1D4D-45AB-94F8-4943C4F4E20C}" destId="{32A88883-ABBF-4215-9F6E-4BF94922812C}" srcOrd="0" destOrd="0" presId="urn:microsoft.com/office/officeart/2005/8/layout/hierarchy4"/>
    <dgm:cxn modelId="{39CFEA17-2F9F-4496-BC30-F7F6F707DEE5}" type="presParOf" srcId="{20F54439-1D4D-45AB-94F8-4943C4F4E20C}" destId="{83BFAA1D-0FF8-42A3-BF7E-5BE0CCCD7E57}" srcOrd="1" destOrd="0" presId="urn:microsoft.com/office/officeart/2005/8/layout/hierarchy4"/>
    <dgm:cxn modelId="{2BD0B325-97B1-4457-8BB7-B5BDE9B39D9F}" type="presParOf" srcId="{A1C1B059-F6D7-42D9-99B1-7115750BF465}" destId="{7BF1BFEF-BD60-4160-80E9-141C54B138C4}" srcOrd="3" destOrd="0" presId="urn:microsoft.com/office/officeart/2005/8/layout/hierarchy4"/>
    <dgm:cxn modelId="{677483D1-3DC0-463C-818D-7C8F7B62F0CD}" type="presParOf" srcId="{A1C1B059-F6D7-42D9-99B1-7115750BF465}" destId="{D8DCFF4C-C314-46BF-B620-3843F01E101B}" srcOrd="4" destOrd="0" presId="urn:microsoft.com/office/officeart/2005/8/layout/hierarchy4"/>
    <dgm:cxn modelId="{679C5A8E-BF97-4DB0-A85D-8C045AE0460B}" type="presParOf" srcId="{D8DCFF4C-C314-46BF-B620-3843F01E101B}" destId="{924AB8FC-9E17-4170-805F-92AB7F5BDBF0}" srcOrd="0" destOrd="0" presId="urn:microsoft.com/office/officeart/2005/8/layout/hierarchy4"/>
    <dgm:cxn modelId="{15290348-DD77-43A3-B0FF-BCB19F483221}" type="presParOf" srcId="{D8DCFF4C-C314-46BF-B620-3843F01E101B}" destId="{75E33C1A-7126-4274-863D-CE6DF53A58C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6BA649-FB14-42DC-83AD-97E3CEDD07A4}">
      <dsp:nvSpPr>
        <dsp:cNvPr id="0" name=""/>
        <dsp:cNvSpPr/>
      </dsp:nvSpPr>
      <dsp:spPr>
        <a:xfrm>
          <a:off x="3491" y="3133"/>
          <a:ext cx="6089016" cy="1262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互联网企业安全架构</a:t>
          </a:r>
          <a:endParaRPr lang="zh-CN" altLang="en-US" sz="4900" kern="1200" dirty="0"/>
        </a:p>
      </dsp:txBody>
      <dsp:txXfrm>
        <a:off x="3491" y="3133"/>
        <a:ext cx="6089016" cy="1262062"/>
      </dsp:txXfrm>
    </dsp:sp>
    <dsp:sp modelId="{11BFBA98-3FA4-49D9-9A2D-DE895EA62573}">
      <dsp:nvSpPr>
        <dsp:cNvPr id="0" name=""/>
        <dsp:cNvSpPr/>
      </dsp:nvSpPr>
      <dsp:spPr>
        <a:xfrm>
          <a:off x="9434" y="1371209"/>
          <a:ext cx="3568520" cy="1262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应用产品安全</a:t>
          </a:r>
          <a:endParaRPr lang="zh-CN" altLang="en-US" sz="3300" kern="1200" dirty="0"/>
        </a:p>
      </dsp:txBody>
      <dsp:txXfrm>
        <a:off x="9434" y="1371209"/>
        <a:ext cx="3568520" cy="1262062"/>
      </dsp:txXfrm>
    </dsp:sp>
    <dsp:sp modelId="{E0B3A021-5470-4479-9875-AFD3C07EAC6D}">
      <dsp:nvSpPr>
        <dsp:cNvPr id="0" name=""/>
        <dsp:cNvSpPr/>
      </dsp:nvSpPr>
      <dsp:spPr>
        <a:xfrm>
          <a:off x="9434" y="2739285"/>
          <a:ext cx="1157107" cy="1262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基础架构</a:t>
          </a:r>
          <a:endParaRPr lang="zh-CN" altLang="en-US" sz="3100" kern="1200" dirty="0"/>
        </a:p>
      </dsp:txBody>
      <dsp:txXfrm>
        <a:off x="9434" y="2739285"/>
        <a:ext cx="1157107" cy="1262062"/>
      </dsp:txXfrm>
    </dsp:sp>
    <dsp:sp modelId="{62148E80-F5B1-47B8-8C33-B9AB84D0F89A}">
      <dsp:nvSpPr>
        <dsp:cNvPr id="0" name=""/>
        <dsp:cNvSpPr/>
      </dsp:nvSpPr>
      <dsp:spPr>
        <a:xfrm>
          <a:off x="1215141" y="2739285"/>
          <a:ext cx="1157107" cy="1262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运维管理</a:t>
          </a:r>
          <a:endParaRPr lang="zh-CN" altLang="en-US" sz="3100" kern="1200" dirty="0"/>
        </a:p>
      </dsp:txBody>
      <dsp:txXfrm>
        <a:off x="1215141" y="2739285"/>
        <a:ext cx="1157107" cy="1262062"/>
      </dsp:txXfrm>
    </dsp:sp>
    <dsp:sp modelId="{E625FC69-C900-4B0B-98EB-E65D71F13DBA}">
      <dsp:nvSpPr>
        <dsp:cNvPr id="0" name=""/>
        <dsp:cNvSpPr/>
      </dsp:nvSpPr>
      <dsp:spPr>
        <a:xfrm>
          <a:off x="2420847" y="2739285"/>
          <a:ext cx="1157107" cy="1262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产品开发</a:t>
          </a:r>
          <a:endParaRPr lang="zh-CN" altLang="en-US" sz="3100" kern="1200" dirty="0"/>
        </a:p>
      </dsp:txBody>
      <dsp:txXfrm>
        <a:off x="2420847" y="2739285"/>
        <a:ext cx="1157107" cy="1262062"/>
      </dsp:txXfrm>
    </dsp:sp>
    <dsp:sp modelId="{32A88883-ABBF-4215-9F6E-4BF94922812C}">
      <dsp:nvSpPr>
        <dsp:cNvPr id="0" name=""/>
        <dsp:cNvSpPr/>
      </dsp:nvSpPr>
      <dsp:spPr>
        <a:xfrm>
          <a:off x="3675152" y="1371209"/>
          <a:ext cx="1157107" cy="2679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业务运营安全</a:t>
          </a:r>
          <a:endParaRPr lang="zh-CN" altLang="en-US" sz="3300" kern="1200" dirty="0"/>
        </a:p>
      </dsp:txBody>
      <dsp:txXfrm>
        <a:off x="3675152" y="1371209"/>
        <a:ext cx="1157107" cy="2679926"/>
      </dsp:txXfrm>
    </dsp:sp>
    <dsp:sp modelId="{924AB8FC-9E17-4170-805F-92AB7F5BDBF0}">
      <dsp:nvSpPr>
        <dsp:cNvPr id="0" name=""/>
        <dsp:cNvSpPr/>
      </dsp:nvSpPr>
      <dsp:spPr>
        <a:xfrm>
          <a:off x="4929457" y="1371209"/>
          <a:ext cx="1157107" cy="2689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内部信息安全</a:t>
          </a:r>
          <a:endParaRPr lang="zh-CN" altLang="en-US" sz="3300" kern="1200" dirty="0"/>
        </a:p>
      </dsp:txBody>
      <dsp:txXfrm>
        <a:off x="4929457" y="1371209"/>
        <a:ext cx="1157107" cy="2689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6A978-F82B-423F-A14D-AAD4DD7BC038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2BFF8-73A9-4E78-B27C-03E0A47EE4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Wooyun</a:t>
            </a:r>
            <a:r>
              <a:rPr lang="zh-CN" altLang="en-US" dirty="0" smtClean="0"/>
              <a:t>是一个平台</a:t>
            </a:r>
            <a:endParaRPr lang="en-US" altLang="zh-CN" dirty="0" smtClean="0"/>
          </a:p>
          <a:p>
            <a:r>
              <a:rPr lang="zh-CN" altLang="en-US" dirty="0" smtClean="0"/>
              <a:t>一边是我们的安全研究者，一边是我们的企业，互相尊重，共同进步</a:t>
            </a:r>
            <a:endParaRPr lang="en-US" altLang="zh-CN" dirty="0" smtClean="0"/>
          </a:p>
          <a:p>
            <a:r>
              <a:rPr lang="zh-CN" altLang="en-US" dirty="0" smtClean="0"/>
              <a:t>安全研究者可以从其他人提交的问题上学习，自我总结获得认同和进步</a:t>
            </a:r>
            <a:endParaRPr lang="en-US" altLang="zh-CN" dirty="0" smtClean="0"/>
          </a:p>
          <a:p>
            <a:r>
              <a:rPr lang="zh-CN" altLang="en-US" dirty="0" smtClean="0"/>
              <a:t>企业可以一方面修复自己的安全问题，检查自己安全体系的缺失，一方面从其他</a:t>
            </a:r>
            <a:r>
              <a:rPr lang="zh-CN" altLang="en-US" baseline="0" dirty="0" smtClean="0"/>
              <a:t>企业身上学习到处理问题的方法以及避免问题的发生</a:t>
            </a:r>
            <a:endParaRPr lang="en-US" altLang="zh-CN" baseline="0" dirty="0" smtClean="0"/>
          </a:p>
          <a:p>
            <a:r>
              <a:rPr lang="zh-CN" altLang="en-US" baseline="0" dirty="0" smtClean="0"/>
              <a:t>行业可以从中看到行业特有的问题，并且通过学习来避免将来可能出现的问题，将安全提前解决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如何解读？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经典：有价值，反馈了实际存在的问题；白帽子思路给我们学习；厂商的问题值得反思；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我们的一个</a:t>
            </a:r>
            <a:r>
              <a:rPr lang="en-US" altLang="zh-CN" dirty="0" err="1" smtClean="0"/>
              <a:t>xss</a:t>
            </a:r>
            <a:r>
              <a:rPr lang="zh-CN" altLang="en-US" dirty="0" smtClean="0"/>
              <a:t>值多少</a:t>
            </a:r>
            <a:endParaRPr lang="en-US" altLang="zh-CN" dirty="0" smtClean="0"/>
          </a:p>
          <a:p>
            <a:r>
              <a:rPr lang="zh-CN" altLang="en-US" dirty="0" smtClean="0"/>
              <a:t>代表了和国际的差距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安全要结合实际环境，业务和大环境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我们的</a:t>
            </a:r>
            <a:r>
              <a:rPr lang="en-US" altLang="zh-CN" dirty="0" smtClean="0"/>
              <a:t>top 10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owasp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top 10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err="1" smtClean="0"/>
              <a:t>Owasp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top 10</a:t>
            </a:r>
            <a:r>
              <a:rPr lang="zh-CN" altLang="en-US" dirty="0" smtClean="0"/>
              <a:t>集中在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问题上，但是安全永远是一个整体，一个不打补丁的</a:t>
            </a:r>
            <a:r>
              <a:rPr lang="en-US" altLang="zh-CN" dirty="0" err="1" smtClean="0"/>
              <a:t>structs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与一对应用漏洞相比，哪个威胁更大呢？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都是已经被披露很久的问题，但是我们依然在犯</a:t>
            </a:r>
            <a:r>
              <a:rPr lang="zh-CN" altLang="en-US" smtClean="0"/>
              <a:t>错；乌云上都是有安全团队和安全建设的公司，包括百度在内都犯了很多的错</a:t>
            </a:r>
            <a:endParaRPr lang="en-US" altLang="zh-CN" dirty="0" smtClean="0"/>
          </a:p>
          <a:p>
            <a:r>
              <a:rPr lang="zh-CN" altLang="en-US" dirty="0" smtClean="0"/>
              <a:t>我们可能有哪些地方避免问题，但是全都错过了，</a:t>
            </a:r>
            <a:r>
              <a:rPr lang="en-US" altLang="zh-CN" dirty="0" err="1" smtClean="0"/>
              <a:t>wooyun</a:t>
            </a:r>
            <a:r>
              <a:rPr lang="zh-CN" altLang="en-US" dirty="0" smtClean="0"/>
              <a:t>的意义在于可以帮助我们校验整个环节里出的问题，而且是几百个安全研究人员用不同的安全视角来校验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如何正确对待乌云</a:t>
            </a:r>
            <a:endParaRPr lang="en-US" altLang="zh-CN" dirty="0" smtClean="0"/>
          </a:p>
          <a:p>
            <a:r>
              <a:rPr lang="zh-CN" altLang="en-US" dirty="0" smtClean="0"/>
              <a:t>百度如何使用乌云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行业：门户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开源厂商</a:t>
            </a:r>
            <a:r>
              <a:rPr lang="en-US" altLang="zh-CN" dirty="0" smtClean="0"/>
              <a:t>/</a:t>
            </a:r>
            <a:r>
              <a:rPr lang="zh-CN" altLang="en-US" dirty="0" smtClean="0"/>
              <a:t>支付</a:t>
            </a:r>
            <a:r>
              <a:rPr lang="en-US" altLang="zh-CN" dirty="0" smtClean="0"/>
              <a:t>/SNS</a:t>
            </a:r>
            <a:r>
              <a:rPr lang="zh-CN" altLang="en-US" dirty="0" smtClean="0"/>
              <a:t>社区</a:t>
            </a:r>
            <a:r>
              <a:rPr lang="en-US" altLang="zh-CN" dirty="0" smtClean="0"/>
              <a:t>/</a:t>
            </a:r>
            <a:r>
              <a:rPr lang="zh-CN" altLang="en-US" dirty="0" smtClean="0"/>
              <a:t>游戏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电子商务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政府</a:t>
            </a:r>
            <a:r>
              <a:rPr lang="en-US" altLang="zh-CN" dirty="0" smtClean="0"/>
              <a:t>/</a:t>
            </a:r>
            <a:r>
              <a:rPr lang="zh-CN" altLang="en-US" dirty="0" smtClean="0"/>
              <a:t>证劵银行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传统客户端软件</a:t>
            </a:r>
            <a:r>
              <a:rPr lang="en-US" altLang="zh-CN" dirty="0" smtClean="0"/>
              <a:t>......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基本所有的互联网行业都会出现安全问题，但是由于行业的特性，各个行业关心的问题也会有不同，某些行业还会有一些特性问题，如支付，购物，搜索的问题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安全涵盖各个层面，不止是产品漏洞，即使是产品，也涵盖各个层面的东西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涉及问题的点从终端</a:t>
            </a:r>
            <a:r>
              <a:rPr lang="zh-CN" altLang="en-US" baseline="0" dirty="0" smtClean="0"/>
              <a:t>，手机到网络架构</a:t>
            </a:r>
            <a:endParaRPr lang="en-US" altLang="zh-CN" baseline="0" dirty="0" smtClean="0"/>
          </a:p>
          <a:p>
            <a:r>
              <a:rPr lang="zh-CN" altLang="en-US" baseline="0" dirty="0" smtClean="0"/>
              <a:t>客户端应用到业务运营</a:t>
            </a:r>
            <a:endParaRPr lang="en-US" altLang="zh-CN" baseline="0" dirty="0" smtClean="0"/>
          </a:p>
          <a:p>
            <a:r>
              <a:rPr lang="zh-CN" altLang="en-US" baseline="0" dirty="0" smtClean="0"/>
              <a:t>运维管理到应用漏洞</a:t>
            </a:r>
            <a:endParaRPr lang="en-US" altLang="zh-CN" baseline="0" dirty="0" smtClean="0"/>
          </a:p>
          <a:p>
            <a:r>
              <a:rPr lang="zh-CN" altLang="en-US" baseline="0" dirty="0" smtClean="0"/>
              <a:t>都有问题发生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按照报告的次数统计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按照流行程度和实际危害综合统计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危害最大的不安全设置里涉及的具体业务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2BFF8-73A9-4E78-B27C-03E0A47EE4D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D28B74-F38A-4B44-B4E3-D09A320A0DCF}" type="datetimeFigureOut">
              <a:rPr lang="zh-CN" altLang="en-US" smtClean="0"/>
              <a:pPr/>
              <a:t>2011-10-14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23042E-B9E1-4F88-B5E6-FDED32009E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oyun.org/bugs/wooyun-2010-020" TargetMode="External"/><Relationship Id="rId7" Type="http://schemas.openxmlformats.org/officeDocument/2006/relationships/hyperlink" Target="http://www.wooyun.org/bugs/wooyun-2010-0160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ooyun.org/bugs/wooyun-2010-01380" TargetMode="External"/><Relationship Id="rId5" Type="http://schemas.openxmlformats.org/officeDocument/2006/relationships/hyperlink" Target="http://www.wooyun.org/bugs/wooyun-2010-02272" TargetMode="External"/><Relationship Id="rId4" Type="http://schemas.openxmlformats.org/officeDocument/2006/relationships/hyperlink" Target="http://www.wooyun.org/bugs/wooyun-2010-013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oyun.org/bugs/wooyun-2010-02095" TargetMode="External"/><Relationship Id="rId2" Type="http://schemas.openxmlformats.org/officeDocument/2006/relationships/hyperlink" Target="http://www.wooyun.org/bugs/wooyun-2010-0226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ooyun.org/bugs/wooyun-2010-01572" TargetMode="External"/><Relationship Id="rId5" Type="http://schemas.openxmlformats.org/officeDocument/2006/relationships/hyperlink" Target="http://www.wooyun.org/bugs/wooyun-2010-01609" TargetMode="External"/><Relationship Id="rId4" Type="http://schemas.openxmlformats.org/officeDocument/2006/relationships/hyperlink" Target="http://www.wooyun.org/bugs/wooyun-2010-0184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wooyun</a:t>
            </a:r>
            <a:r>
              <a:rPr lang="zh-CN" altLang="en-US" dirty="0" smtClean="0"/>
              <a:t>看中国互联网安全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WooYun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互联网安全现状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WooYun</a:t>
            </a:r>
            <a:r>
              <a:rPr lang="zh-CN" altLang="en-US" dirty="0"/>
              <a:t> 危害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 10</a:t>
            </a:r>
            <a:r>
              <a:rPr lang="zh-CN" altLang="en-US" dirty="0" smtClean="0"/>
              <a:t>（按照厂商和白帽评价统计）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服务运维配置不当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注射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远程代码执行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应用程序配置不当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系统认证薄弱</a:t>
            </a:r>
            <a:r>
              <a:rPr lang="en-US" altLang="zh-CN" dirty="0" smtClean="0"/>
              <a:t>/</a:t>
            </a:r>
            <a:r>
              <a:rPr lang="zh-CN" altLang="en-US" dirty="0" smtClean="0"/>
              <a:t>弱口令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权限认证不当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越权访问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引用第三方不可信程序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XSS</a:t>
            </a:r>
          </a:p>
          <a:p>
            <a:pPr lvl="1"/>
            <a:r>
              <a:rPr lang="en-US" altLang="zh-CN" dirty="0" smtClean="0"/>
              <a:t>CSRF</a:t>
            </a:r>
          </a:p>
          <a:p>
            <a:pPr lvl="1"/>
            <a:r>
              <a:rPr lang="en-US" altLang="zh-CN" dirty="0" smtClean="0"/>
              <a:t>URL</a:t>
            </a:r>
            <a:r>
              <a:rPr lang="zh-CN" altLang="en-US" dirty="0" smtClean="0"/>
              <a:t>跳转漏洞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互联网安全现状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WooYun</a:t>
            </a:r>
            <a:r>
              <a:rPr lang="en-US" altLang="zh-CN" dirty="0" smtClean="0"/>
              <a:t> </a:t>
            </a:r>
            <a:r>
              <a:rPr lang="zh-CN" altLang="en-US" dirty="0"/>
              <a:t>不</a:t>
            </a:r>
            <a:r>
              <a:rPr lang="zh-CN" altLang="en-US" dirty="0" smtClean="0"/>
              <a:t>安全</a:t>
            </a:r>
            <a:r>
              <a:rPr lang="zh-CN" altLang="en-US" dirty="0"/>
              <a:t>配置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 8</a:t>
            </a:r>
          </a:p>
          <a:p>
            <a:pPr lvl="1"/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Structs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Bind</a:t>
            </a:r>
          </a:p>
          <a:p>
            <a:pPr lvl="1"/>
            <a:r>
              <a:rPr lang="en-US" altLang="zh-CN" dirty="0" smtClean="0"/>
              <a:t>Apache/Tomcat</a:t>
            </a:r>
          </a:p>
          <a:p>
            <a:pPr lvl="1"/>
            <a:r>
              <a:rPr lang="en-US" altLang="zh-CN" dirty="0" err="1" smtClean="0"/>
              <a:t>Jboss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Fckeditor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Svn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Phpmyadmin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互联网安全现状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WooYun</a:t>
            </a:r>
            <a:r>
              <a:rPr lang="zh-CN" altLang="en-US" dirty="0" smtClean="0"/>
              <a:t>经典 </a:t>
            </a:r>
            <a:r>
              <a:rPr lang="en-US" altLang="zh-CN" dirty="0" smtClean="0"/>
              <a:t>top 10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all 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360</a:t>
            </a:r>
            <a:r>
              <a:rPr lang="zh-CN" altLang="en-US" dirty="0" smtClean="0"/>
              <a:t>浏览器远程代码执行漏洞</a:t>
            </a:r>
            <a:r>
              <a:rPr lang="en-US" altLang="zh-CN" dirty="0" smtClean="0">
                <a:hlinkClick r:id="rId3"/>
              </a:rPr>
              <a:t>http://www.wooyun.org/bugs/wooyun-2010-020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携程网某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验证存在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注入</a:t>
            </a:r>
            <a:r>
              <a:rPr lang="en-US" altLang="zh-CN" dirty="0" smtClean="0">
                <a:hlinkClick r:id="rId4"/>
              </a:rPr>
              <a:t>http://www.wooyun.org/bugs/wooyun-2010-0133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顺丰宝业务逻辑漏洞</a:t>
            </a:r>
            <a:r>
              <a:rPr lang="en-US" altLang="zh-CN" dirty="0" smtClean="0">
                <a:hlinkClick r:id="rId5"/>
              </a:rPr>
              <a:t>http://www.wooyun.org/bugs/wooyun-2010-02272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淘宝阿里旺旺远程</a:t>
            </a:r>
            <a:r>
              <a:rPr lang="en-US" altLang="zh-CN" dirty="0" smtClean="0"/>
              <a:t>ActiveX</a:t>
            </a:r>
            <a:r>
              <a:rPr lang="zh-CN" altLang="en-US" dirty="0" smtClean="0"/>
              <a:t>栈溢出漏洞</a:t>
            </a:r>
            <a:r>
              <a:rPr lang="en-US" altLang="zh-CN" dirty="0" smtClean="0">
                <a:hlinkClick r:id="rId6"/>
              </a:rPr>
              <a:t>http://www.wooyun.org/bugs/wooyun-2010-01380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珍爱网任意文件泄露漏洞</a:t>
            </a:r>
            <a:r>
              <a:rPr lang="en-US" altLang="zh-CN" dirty="0" smtClean="0">
                <a:hlinkClick r:id="rId7"/>
              </a:rPr>
              <a:t>http://www.wooyun.org/bugs/wooyun-2010-01607</a:t>
            </a:r>
            <a:endParaRPr lang="en-US" altLang="zh-CN" dirty="0" smtClean="0"/>
          </a:p>
          <a:p>
            <a:pPr lvl="2">
              <a:buNone/>
            </a:pPr>
            <a:endParaRPr lang="nl-NL" altLang="zh-CN" dirty="0" smtClean="0"/>
          </a:p>
          <a:p>
            <a:pPr lvl="1"/>
            <a:endParaRPr lang="nl-NL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互联网安全现状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WooYun</a:t>
            </a:r>
            <a:r>
              <a:rPr lang="zh-CN" altLang="en-US" dirty="0" smtClean="0"/>
              <a:t>经典 </a:t>
            </a:r>
            <a:r>
              <a:rPr lang="en-US" altLang="zh-CN" dirty="0" smtClean="0"/>
              <a:t>top 10</a:t>
            </a:r>
          </a:p>
          <a:p>
            <a:pPr lvl="1"/>
            <a:r>
              <a:rPr lang="en-US" altLang="zh-CN" dirty="0" smtClean="0"/>
              <a:t>H3C ER5100 </a:t>
            </a:r>
            <a:r>
              <a:rPr lang="zh-CN" altLang="en-US" dirty="0" smtClean="0"/>
              <a:t>企业级双核宽带路由器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管理页面存在验证漏洞</a:t>
            </a:r>
            <a:r>
              <a:rPr lang="en-US" altLang="zh-CN" dirty="0" smtClean="0">
                <a:hlinkClick r:id="rId2"/>
              </a:rPr>
              <a:t>http://www.wooyun.org/bugs/wooyun-2010-02268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神州泰岳</a:t>
            </a:r>
            <a:r>
              <a:rPr lang="en-US" altLang="zh-CN" dirty="0" smtClean="0"/>
              <a:t>OA</a:t>
            </a:r>
            <a:r>
              <a:rPr lang="zh-CN" altLang="en-US" dirty="0" smtClean="0"/>
              <a:t>办公平台信息泄露</a:t>
            </a:r>
            <a:r>
              <a:rPr lang="en-US" altLang="zh-CN" dirty="0" smtClean="0">
                <a:hlinkClick r:id="rId3"/>
              </a:rPr>
              <a:t>http://www.wooyun.org/bugs/wooyun-2010-02095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人民日报电子阅读栏结界绕过漏洞</a:t>
            </a:r>
            <a:r>
              <a:rPr lang="en-US" altLang="zh-CN" dirty="0" smtClean="0">
                <a:hlinkClick r:id="rId4"/>
              </a:rPr>
              <a:t>http://www.wooyun.org/bugs/wooyun-2010-01841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易宝支付企业用户资料泄露</a:t>
            </a:r>
            <a:r>
              <a:rPr lang="en-US" altLang="zh-CN" dirty="0" smtClean="0">
                <a:hlinkClick r:id="rId5"/>
              </a:rPr>
              <a:t>http://www.wooyun.org/bugs/wooyun-2010-01609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百合网应用管理不当导致远程代码执行</a:t>
            </a:r>
            <a:r>
              <a:rPr lang="en-US" altLang="zh-CN" dirty="0" smtClean="0">
                <a:hlinkClick r:id="rId6"/>
              </a:rPr>
              <a:t>http://www.wooyun.org/bugs/wooyun-2010-01572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Xss</a:t>
            </a:r>
            <a:r>
              <a:rPr lang="en-US" altLang="zh-CN" dirty="0" smtClean="0"/>
              <a:t> for $500?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Google/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奖励</a:t>
            </a:r>
            <a:endParaRPr lang="en-US" altLang="zh-CN" dirty="0" smtClean="0"/>
          </a:p>
          <a:p>
            <a:r>
              <a:rPr lang="en-US" altLang="zh-CN" dirty="0" err="1" smtClean="0"/>
              <a:t>Xiaonei</a:t>
            </a:r>
            <a:r>
              <a:rPr lang="en-US" altLang="zh-CN" dirty="0" smtClean="0"/>
              <a:t>/kaixin001/</a:t>
            </a:r>
            <a:r>
              <a:rPr lang="en-US" altLang="zh-CN" dirty="0" err="1" smtClean="0"/>
              <a:t>sina</a:t>
            </a:r>
            <a:r>
              <a:rPr lang="zh-CN" altLang="en-US" dirty="0"/>
              <a:t>微</a:t>
            </a:r>
            <a:r>
              <a:rPr lang="zh-CN" altLang="en-US" dirty="0" smtClean="0"/>
              <a:t>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商业利益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信息安全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信息安全无法支撑巨大的商业利益</a:t>
            </a:r>
            <a:endParaRPr lang="en-US" altLang="zh-CN" dirty="0" smtClean="0"/>
          </a:p>
          <a:p>
            <a:r>
              <a:rPr lang="zh-CN" altLang="en-US" dirty="0" smtClean="0"/>
              <a:t>上市公司没有尽到上市公司的责任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WooYun</a:t>
            </a:r>
            <a:r>
              <a:rPr lang="en-US" altLang="zh-CN" dirty="0" smtClean="0"/>
              <a:t> top 10 Vs </a:t>
            </a:r>
            <a:r>
              <a:rPr lang="en-US" altLang="zh-CN" dirty="0" err="1" smtClean="0"/>
              <a:t>Owasp</a:t>
            </a:r>
            <a:r>
              <a:rPr lang="en-US" altLang="zh-CN" dirty="0" smtClean="0"/>
              <a:t> top 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Owasp</a:t>
            </a:r>
            <a:r>
              <a:rPr lang="en-US" altLang="zh-CN" dirty="0" smtClean="0"/>
              <a:t> top 10</a:t>
            </a:r>
          </a:p>
          <a:p>
            <a:r>
              <a:rPr lang="en-US" altLang="zh-CN" dirty="0" err="1" smtClean="0"/>
              <a:t>WooYun</a:t>
            </a:r>
            <a:r>
              <a:rPr lang="en-US" altLang="zh-CN" dirty="0" smtClean="0"/>
              <a:t> top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r>
              <a:rPr lang="zh-CN" altLang="en-US" dirty="0"/>
              <a:t>问题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管理问题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互联网产品安全生命周期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安全运维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意识培训</a:t>
            </a:r>
            <a:endParaRPr lang="en-US" altLang="zh-CN" dirty="0" smtClean="0"/>
          </a:p>
          <a:p>
            <a:r>
              <a:rPr lang="zh-CN" altLang="en-US" dirty="0" smtClean="0"/>
              <a:t>大部分问题都可以通过上述周期里某一处解决，但是事实上却没有做到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正确对待</a:t>
            </a:r>
            <a:r>
              <a:rPr lang="en-US" altLang="zh-CN" dirty="0" err="1" smtClean="0"/>
              <a:t>WooYun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思考整个体系的缺陷而不仅仅是修复问题</a:t>
            </a:r>
            <a:endParaRPr lang="en-US" altLang="zh-CN" dirty="0" smtClean="0"/>
          </a:p>
          <a:p>
            <a:r>
              <a:rPr lang="zh-CN" altLang="en-US" dirty="0" smtClean="0"/>
              <a:t>与安全社区建立良好的关系</a:t>
            </a:r>
            <a:endParaRPr lang="en-US" altLang="zh-CN" dirty="0" smtClean="0"/>
          </a:p>
          <a:p>
            <a:r>
              <a:rPr lang="zh-CN" altLang="en-US" dirty="0" smtClean="0"/>
              <a:t>通过学习避免发生其他人发生的悲剧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Q/A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ym typeface="Wingdings" pitchFamily="2" charset="2"/>
              </a:rPr>
              <a:t>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WooYun</a:t>
            </a:r>
            <a:endParaRPr lang="en-US" altLang="zh-CN" dirty="0" smtClean="0"/>
          </a:p>
          <a:p>
            <a:r>
              <a:rPr lang="zh-CN" altLang="en-US" dirty="0" smtClean="0"/>
              <a:t>一些数据</a:t>
            </a:r>
            <a:endParaRPr lang="en-US" altLang="zh-CN" dirty="0" smtClean="0"/>
          </a:p>
          <a:p>
            <a:r>
              <a:rPr lang="zh-CN" altLang="en-US" dirty="0" smtClean="0"/>
              <a:t>国内互联网安全现状</a:t>
            </a:r>
            <a:endParaRPr lang="en-US" altLang="zh-CN" dirty="0" smtClean="0"/>
          </a:p>
          <a:p>
            <a:r>
              <a:rPr lang="zh-CN" altLang="en-US" dirty="0" smtClean="0"/>
              <a:t>我们能做什么</a:t>
            </a:r>
            <a:endParaRPr lang="en-US" altLang="zh-CN" dirty="0" smtClean="0"/>
          </a:p>
          <a:p>
            <a:r>
              <a:rPr lang="en-US" altLang="zh-CN" dirty="0" smtClean="0"/>
              <a:t>Q/A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WooYun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WooYun</a:t>
            </a:r>
            <a:endParaRPr lang="en-US" altLang="zh-CN" dirty="0" smtClean="0"/>
          </a:p>
          <a:p>
            <a:pPr lvl="1"/>
            <a:r>
              <a:rPr lang="zh-CN" altLang="en-US" dirty="0"/>
              <a:t>尊重</a:t>
            </a:r>
            <a:endParaRPr lang="en-US" altLang="zh-CN" dirty="0" smtClean="0"/>
          </a:p>
          <a:p>
            <a:pPr lvl="1"/>
            <a:r>
              <a:rPr lang="zh-CN" altLang="en-US" dirty="0"/>
              <a:t>进步</a:t>
            </a:r>
            <a:endParaRPr lang="en-US" altLang="zh-CN" dirty="0" smtClean="0"/>
          </a:p>
          <a:p>
            <a:pPr lvl="1"/>
            <a:r>
              <a:rPr lang="zh-CN" altLang="en-US" dirty="0"/>
              <a:t>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450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覆盖绝大多数互联网行业</a:t>
            </a:r>
            <a:endParaRPr lang="en-US" altLang="zh-CN" dirty="0" smtClean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zh-CN" altLang="en-US" dirty="0" smtClean="0"/>
              <a:t>厂商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00</a:t>
            </a:r>
            <a:r>
              <a:rPr lang="zh-CN" altLang="en-US" dirty="0" smtClean="0"/>
              <a:t>位白帽子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000</a:t>
            </a:r>
            <a:r>
              <a:rPr lang="zh-CN" altLang="en-US" dirty="0" smtClean="0"/>
              <a:t>个漏洞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互联网安全现状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行业情况</a:t>
            </a:r>
            <a:endParaRPr lang="en-US" altLang="zh-CN" dirty="0"/>
          </a:p>
          <a:p>
            <a:pPr lvl="1"/>
            <a:r>
              <a:rPr lang="zh-CN" altLang="en-US" dirty="0" smtClean="0"/>
              <a:t>涉及行业</a:t>
            </a:r>
            <a:endParaRPr lang="en-US" altLang="zh-CN" dirty="0"/>
          </a:p>
          <a:p>
            <a:pPr lvl="2"/>
            <a:r>
              <a:rPr lang="zh-CN" altLang="en-US" dirty="0" smtClean="0"/>
              <a:t>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/</a:t>
            </a:r>
            <a:r>
              <a:rPr lang="zh-CN" altLang="en-US" dirty="0" smtClean="0"/>
              <a:t>支付</a:t>
            </a:r>
            <a:r>
              <a:rPr lang="en-US" altLang="zh-CN" dirty="0" smtClean="0"/>
              <a:t>/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/</a:t>
            </a:r>
            <a:r>
              <a:rPr lang="zh-CN" altLang="en-US" dirty="0" smtClean="0"/>
              <a:t>购物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/SNS/</a:t>
            </a:r>
            <a:r>
              <a:rPr lang="zh-CN" altLang="en-US" dirty="0"/>
              <a:t>微博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团购</a:t>
            </a:r>
            <a:r>
              <a:rPr lang="en-US" altLang="zh-CN" dirty="0" smtClean="0"/>
              <a:t>/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金融证劵</a:t>
            </a:r>
            <a:r>
              <a:rPr lang="en-US" altLang="zh-CN" dirty="0" smtClean="0"/>
              <a:t>/……</a:t>
            </a:r>
          </a:p>
          <a:p>
            <a:pPr lvl="1"/>
            <a:r>
              <a:rPr lang="zh-CN" altLang="en-US" dirty="0" smtClean="0"/>
              <a:t>涉及问题</a:t>
            </a:r>
            <a:endParaRPr lang="en-US" altLang="zh-CN" dirty="0" smtClean="0"/>
          </a:p>
          <a:p>
            <a:pPr lvl="2"/>
            <a:r>
              <a:rPr lang="zh-CN" altLang="en-US" dirty="0"/>
              <a:t>普遍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特有问题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互联网企业安全架构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1475656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互联网安全现状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攻击界面</a:t>
            </a:r>
            <a:r>
              <a:rPr lang="en-US" altLang="zh-CN" dirty="0" smtClean="0"/>
              <a:t>/</a:t>
            </a:r>
            <a:r>
              <a:rPr lang="zh-CN" altLang="en-US" dirty="0" smtClean="0"/>
              <a:t>安全问题发生点（与传统看重安全开发过程中的漏洞相比，</a:t>
            </a:r>
            <a:r>
              <a:rPr lang="en-US" altLang="zh-CN" dirty="0" err="1" smtClean="0"/>
              <a:t>WooYun</a:t>
            </a:r>
            <a:r>
              <a:rPr lang="zh-CN" altLang="en-US" dirty="0" smtClean="0"/>
              <a:t>关心的更全面）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硬件设施</a:t>
            </a:r>
            <a:r>
              <a:rPr lang="en-US" altLang="zh-CN" dirty="0" smtClean="0"/>
              <a:t>/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网络边界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基础架构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系统运维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应用漏洞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业务安全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运营风险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互联网安全现状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WooYun</a:t>
            </a:r>
            <a:r>
              <a:rPr lang="en-US" altLang="zh-CN" dirty="0" smtClean="0"/>
              <a:t> </a:t>
            </a:r>
            <a:r>
              <a:rPr lang="zh-CN" altLang="en-US" dirty="0" smtClean="0"/>
              <a:t>流行漏洞 </a:t>
            </a:r>
            <a:r>
              <a:rPr lang="en-US" altLang="zh-CN" dirty="0" smtClean="0"/>
              <a:t>top 10(</a:t>
            </a:r>
            <a:r>
              <a:rPr lang="zh-CN" altLang="en-US" dirty="0" smtClean="0"/>
              <a:t>按照漏洞出现概率统计</a:t>
            </a:r>
            <a:r>
              <a:rPr lang="en-US" altLang="zh-CN" dirty="0" smtClean="0"/>
              <a:t>)</a:t>
            </a:r>
          </a:p>
          <a:p>
            <a:pPr marL="742950" lvl="2" indent="-342900"/>
            <a:r>
              <a:rPr lang="en-US" altLang="zh-CN" dirty="0" err="1" smtClean="0"/>
              <a:t>Xss</a:t>
            </a:r>
            <a:r>
              <a:rPr lang="zh-CN" altLang="en-US" dirty="0" smtClean="0"/>
              <a:t>跨站脚本攻击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注射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服务运维配置不当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应用程序配置不当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远程代码执行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URL</a:t>
            </a:r>
            <a:r>
              <a:rPr lang="zh-CN" altLang="en-US" dirty="0" smtClean="0"/>
              <a:t>跳转漏洞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引用第三方不可信程序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系统认证薄弱</a:t>
            </a:r>
            <a:r>
              <a:rPr lang="en-US" altLang="zh-CN" dirty="0" smtClean="0"/>
              <a:t>/</a:t>
            </a:r>
            <a:r>
              <a:rPr lang="zh-CN" altLang="en-US" dirty="0" smtClean="0"/>
              <a:t>弱口令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权限认证不当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越权访问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CSRF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WooYun</a:t>
            </a:r>
            <a:r>
              <a:rPr lang="zh-CN" altLang="en-US" dirty="0" smtClean="0"/>
              <a:t>流行漏洞</a:t>
            </a:r>
            <a:r>
              <a:rPr lang="en-US" altLang="zh-CN" dirty="0" smtClean="0"/>
              <a:t>top 10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2081</TotalTime>
  <Words>976</Words>
  <Application>Microsoft Office PowerPoint</Application>
  <PresentationFormat>全屏显示(4:3)</PresentationFormat>
  <Paragraphs>174</Paragraphs>
  <Slides>19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技巧</vt:lpstr>
      <vt:lpstr>从wooyun看中国互联网安全</vt:lpstr>
      <vt:lpstr>目录</vt:lpstr>
      <vt:lpstr>WooYun?</vt:lpstr>
      <vt:lpstr>一些数据</vt:lpstr>
      <vt:lpstr>互联网安全现状</vt:lpstr>
      <vt:lpstr>          互联网企业安全架构</vt:lpstr>
      <vt:lpstr>互联网安全现状</vt:lpstr>
      <vt:lpstr>互联网安全现状</vt:lpstr>
      <vt:lpstr>WooYun流行漏洞top 10</vt:lpstr>
      <vt:lpstr>互联网安全现状</vt:lpstr>
      <vt:lpstr>互联网安全现状</vt:lpstr>
      <vt:lpstr>互联网安全现状</vt:lpstr>
      <vt:lpstr>互联网安全现状</vt:lpstr>
      <vt:lpstr>Xss for $500?</vt:lpstr>
      <vt:lpstr>商业利益 vs 信息安全</vt:lpstr>
      <vt:lpstr>WooYun top 10 Vs Owasp top 10</vt:lpstr>
      <vt:lpstr>技术问题 vs 管理问题</vt:lpstr>
      <vt:lpstr>正确对待WooYun</vt:lpstr>
      <vt:lpstr>Q/A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从wooyun看中国互联网安全</dc:title>
  <dc:creator>fangxiaodun</dc:creator>
  <cp:lastModifiedBy>fangxiaodun</cp:lastModifiedBy>
  <cp:revision>218</cp:revision>
  <dcterms:created xsi:type="dcterms:W3CDTF">2011-08-03T08:40:56Z</dcterms:created>
  <dcterms:modified xsi:type="dcterms:W3CDTF">2011-10-14T16:00:21Z</dcterms:modified>
</cp:coreProperties>
</file>