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8" r:id="rId3"/>
    <p:sldId id="259" r:id="rId4"/>
    <p:sldId id="261" r:id="rId5"/>
    <p:sldId id="260" r:id="rId6"/>
    <p:sldId id="265" r:id="rId7"/>
    <p:sldId id="266" r:id="rId8"/>
    <p:sldId id="270" r:id="rId9"/>
    <p:sldId id="267" r:id="rId10"/>
    <p:sldId id="269" r:id="rId11"/>
    <p:sldId id="271" r:id="rId12"/>
    <p:sldId id="272" r:id="rId13"/>
    <p:sldId id="273" r:id="rId14"/>
    <p:sldId id="283" r:id="rId15"/>
    <p:sldId id="286" r:id="rId16"/>
    <p:sldId id="274" r:id="rId17"/>
    <p:sldId id="275" r:id="rId18"/>
    <p:sldId id="287" r:id="rId19"/>
    <p:sldId id="276" r:id="rId20"/>
    <p:sldId id="277" r:id="rId21"/>
    <p:sldId id="284" r:id="rId22"/>
    <p:sldId id="285" r:id="rId23"/>
    <p:sldId id="282" r:id="rId24"/>
    <p:sldId id="279" r:id="rId25"/>
    <p:sldId id="278" r:id="rId26"/>
    <p:sldId id="263" r:id="rId27"/>
    <p:sldId id="280" r:id="rId28"/>
    <p:sldId id="281"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9" autoAdjust="0"/>
  </p:normalViewPr>
  <p:slideViewPr>
    <p:cSldViewPr>
      <p:cViewPr varScale="1">
        <p:scale>
          <a:sx n="76" d="100"/>
          <a:sy n="76" d="100"/>
        </p:scale>
        <p:origin x="-17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FB71A1-72C8-409C-9CE5-36199C83DBCC}" type="datetimeFigureOut">
              <a:rPr lang="en-US" smtClean="0"/>
              <a:t>10/14/2011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EFB8F-0CA5-4859-A24C-CAF10064FD4C}" type="slidenum">
              <a:rPr lang="en-US" smtClean="0"/>
              <a:t>‹#›</a:t>
            </a:fld>
            <a:endParaRPr lang="en-US"/>
          </a:p>
        </p:txBody>
      </p:sp>
    </p:spTree>
    <p:extLst>
      <p:ext uri="{BB962C8B-B14F-4D97-AF65-F5344CB8AC3E}">
        <p14:creationId xmlns:p14="http://schemas.microsoft.com/office/powerpoint/2010/main" val="70669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zh-CN" altLang="en-US" dirty="0" smtClean="0"/>
              <a:t>如当接收到指令为</a:t>
            </a:r>
            <a:r>
              <a:rPr lang="en-US" altLang="zh-CN" dirty="0" smtClean="0"/>
              <a:t>AT+CMGS=13 </a:t>
            </a:r>
            <a:r>
              <a:rPr lang="zh-CN" altLang="en-US" dirty="0" smtClean="0"/>
              <a:t>可以判断当前接收到的指令为发送</a:t>
            </a:r>
            <a:r>
              <a:rPr lang="en-US" altLang="zh-CN" dirty="0" smtClean="0"/>
              <a:t>ASCII</a:t>
            </a:r>
            <a:r>
              <a:rPr lang="zh-CN" altLang="en-US" dirty="0" smtClean="0"/>
              <a:t>格式的短信息，并将附带的</a:t>
            </a:r>
            <a:r>
              <a:rPr lang="en-US" altLang="zh-CN" dirty="0" smtClean="0"/>
              <a:t>00010005810180f600000341f118 </a:t>
            </a:r>
            <a:r>
              <a:rPr lang="zh-CN" altLang="en-US" dirty="0" smtClean="0"/>
              <a:t>数据使用</a:t>
            </a:r>
            <a:r>
              <a:rPr lang="en-US" altLang="zh-CN" dirty="0" smtClean="0"/>
              <a:t>PDU (Protocol Data Unit , </a:t>
            </a:r>
            <a:r>
              <a:rPr lang="zh-CN" altLang="en-US" dirty="0" smtClean="0"/>
              <a:t>协议数据单元</a:t>
            </a:r>
            <a:r>
              <a:rPr lang="en-US" altLang="zh-CN" dirty="0" smtClean="0"/>
              <a:t>)</a:t>
            </a:r>
            <a:r>
              <a:rPr lang="zh-CN" altLang="en-US" dirty="0" smtClean="0"/>
              <a:t>编码进行解码。通过</a:t>
            </a:r>
            <a:r>
              <a:rPr lang="en-US" altLang="zh-CN" dirty="0" smtClean="0"/>
              <a:t>PDU</a:t>
            </a:r>
            <a:r>
              <a:rPr lang="zh-CN" altLang="en-US" dirty="0" smtClean="0"/>
              <a:t>数据算法解码后数据还为发送内容</a:t>
            </a:r>
            <a:r>
              <a:rPr lang="en-US" altLang="zh-CN" dirty="0" err="1" smtClean="0"/>
              <a:t>abc</a:t>
            </a:r>
            <a:r>
              <a:rPr lang="zh-CN" altLang="en-US" dirty="0" smtClean="0"/>
              <a:t>，接收者电话号码</a:t>
            </a:r>
            <a:r>
              <a:rPr lang="en-US" altLang="zh-CN" dirty="0" smtClean="0"/>
              <a:t>10086</a:t>
            </a:r>
            <a:r>
              <a:rPr lang="zh-CN" altLang="en-US" dirty="0" smtClean="0"/>
              <a:t>，将解码后的相关信息发送至中央处理单元</a:t>
            </a:r>
            <a:r>
              <a:rPr lang="en-US" altLang="zh-CN" dirty="0" smtClean="0"/>
              <a:t>204</a:t>
            </a:r>
            <a:r>
              <a:rPr lang="zh-CN" altLang="en-US" dirty="0" smtClean="0"/>
              <a:t>。</a:t>
            </a:r>
          </a:p>
          <a:p>
            <a:pPr eaLnBrk="1" hangingPunct="1">
              <a:spcBef>
                <a:spcPct val="0"/>
              </a:spcBef>
            </a:pP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A07EFB8F-0CA5-4859-A24C-CAF10064FD4C}" type="slidenum">
              <a:rPr lang="en-US" smtClean="0"/>
              <a:t>19</a:t>
            </a:fld>
            <a:endParaRPr lang="en-US"/>
          </a:p>
        </p:txBody>
      </p:sp>
    </p:spTree>
    <p:extLst>
      <p:ext uri="{BB962C8B-B14F-4D97-AF65-F5344CB8AC3E}">
        <p14:creationId xmlns:p14="http://schemas.microsoft.com/office/powerpoint/2010/main" val="349083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Binder</a:t>
            </a:r>
            <a:r>
              <a:rPr lang="zh-CN" altLang="en-US" dirty="0" smtClean="0"/>
              <a:t>服务调用拦截主要在</a:t>
            </a:r>
            <a:r>
              <a:rPr lang="en-US" altLang="zh-CN" dirty="0" smtClean="0"/>
              <a:t>Binder</a:t>
            </a:r>
            <a:r>
              <a:rPr lang="zh-CN" altLang="en-US" dirty="0" smtClean="0"/>
              <a:t>系统的</a:t>
            </a:r>
            <a:r>
              <a:rPr lang="en-US" altLang="zh-CN" dirty="0" err="1" smtClean="0"/>
              <a:t>ioctl</a:t>
            </a:r>
            <a:r>
              <a:rPr lang="zh-CN" altLang="en-US" dirty="0" smtClean="0"/>
              <a:t>的参数</a:t>
            </a:r>
            <a:r>
              <a:rPr lang="en-US" altLang="zh-CN" dirty="0" err="1" smtClean="0"/>
              <a:t>bwr</a:t>
            </a:r>
            <a:r>
              <a:rPr lang="zh-CN" altLang="en-US" dirty="0" smtClean="0"/>
              <a:t>的解析，解析出来各种参数，然后重新封装，使用</a:t>
            </a:r>
            <a:r>
              <a:rPr lang="en-US" altLang="zh-CN" dirty="0" smtClean="0"/>
              <a:t>Unix socket</a:t>
            </a:r>
            <a:r>
              <a:rPr lang="zh-CN" altLang="en-US" dirty="0" smtClean="0"/>
              <a:t>的方式通知上层服务模块。</a:t>
            </a:r>
            <a:endParaRPr lang="en-US" dirty="0" smtClean="0"/>
          </a:p>
          <a:p>
            <a:endParaRPr lang="en-US" dirty="0"/>
          </a:p>
        </p:txBody>
      </p:sp>
      <p:sp>
        <p:nvSpPr>
          <p:cNvPr id="4" name="Slide Number Placeholder 3"/>
          <p:cNvSpPr>
            <a:spLocks noGrp="1"/>
          </p:cNvSpPr>
          <p:nvPr>
            <p:ph type="sldNum" sz="quarter" idx="10"/>
          </p:nvPr>
        </p:nvSpPr>
        <p:spPr/>
        <p:txBody>
          <a:bodyPr/>
          <a:lstStyle/>
          <a:p>
            <a:fld id="{A07EFB8F-0CA5-4859-A24C-CAF10064FD4C}" type="slidenum">
              <a:rPr lang="en-US" smtClean="0"/>
              <a:t>26</a:t>
            </a:fld>
            <a:endParaRPr lang="en-US"/>
          </a:p>
        </p:txBody>
      </p:sp>
    </p:spTree>
    <p:extLst>
      <p:ext uri="{BB962C8B-B14F-4D97-AF65-F5344CB8AC3E}">
        <p14:creationId xmlns:p14="http://schemas.microsoft.com/office/powerpoint/2010/main" val="353119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Binder</a:t>
            </a:r>
            <a:r>
              <a:rPr lang="zh-CN" altLang="en-US" dirty="0" smtClean="0"/>
              <a:t>服务调用拦截主要在</a:t>
            </a:r>
            <a:r>
              <a:rPr lang="en-US" altLang="zh-CN" dirty="0" smtClean="0"/>
              <a:t>Binder</a:t>
            </a:r>
            <a:r>
              <a:rPr lang="zh-CN" altLang="en-US" dirty="0" smtClean="0"/>
              <a:t>系统的</a:t>
            </a:r>
            <a:r>
              <a:rPr lang="en-US" altLang="zh-CN" dirty="0" err="1" smtClean="0"/>
              <a:t>ioctl</a:t>
            </a:r>
            <a:r>
              <a:rPr lang="zh-CN" altLang="en-US" dirty="0" smtClean="0"/>
              <a:t>的参数</a:t>
            </a:r>
            <a:r>
              <a:rPr lang="en-US" altLang="zh-CN" dirty="0" err="1" smtClean="0"/>
              <a:t>bwr</a:t>
            </a:r>
            <a:r>
              <a:rPr lang="zh-CN" altLang="en-US" dirty="0" smtClean="0"/>
              <a:t>的解析，解析出来各种参数，然后重新封装，使用</a:t>
            </a:r>
            <a:r>
              <a:rPr lang="en-US" altLang="zh-CN" dirty="0" smtClean="0"/>
              <a:t>Unix socket</a:t>
            </a:r>
            <a:r>
              <a:rPr lang="zh-CN" altLang="en-US" dirty="0" smtClean="0"/>
              <a:t>的方式通知上层服务模块。</a:t>
            </a:r>
            <a:endParaRPr lang="en-US" dirty="0"/>
          </a:p>
        </p:txBody>
      </p:sp>
      <p:sp>
        <p:nvSpPr>
          <p:cNvPr id="4" name="Slide Number Placeholder 3"/>
          <p:cNvSpPr>
            <a:spLocks noGrp="1"/>
          </p:cNvSpPr>
          <p:nvPr>
            <p:ph type="sldNum" sz="quarter" idx="10"/>
          </p:nvPr>
        </p:nvSpPr>
        <p:spPr/>
        <p:txBody>
          <a:bodyPr/>
          <a:lstStyle/>
          <a:p>
            <a:fld id="{A07EFB8F-0CA5-4859-A24C-CAF10064FD4C}" type="slidenum">
              <a:rPr lang="en-US" smtClean="0"/>
              <a:t>27</a:t>
            </a:fld>
            <a:endParaRPr lang="en-US"/>
          </a:p>
        </p:txBody>
      </p:sp>
    </p:spTree>
    <p:extLst>
      <p:ext uri="{BB962C8B-B14F-4D97-AF65-F5344CB8AC3E}">
        <p14:creationId xmlns:p14="http://schemas.microsoft.com/office/powerpoint/2010/main" val="322739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73157"/>
            <a:ext cx="7772400" cy="1470025"/>
          </a:xfrm>
        </p:spPr>
        <p:txBody>
          <a:bodyPr anchor="b"/>
          <a:lstStyle>
            <a:lvl1pPr algn="l">
              <a:defRPr sz="4800"/>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DF3F57D-814C-48DA-BB89-82A906BFF0BB}" type="datetimeFigureOut">
              <a:rPr lang="en-US" smtClean="0"/>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298A-59C0-455D-A67B-4F4DC6EFBC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F57D-814C-48DA-BB89-82A906BFF0BB}" type="datetimeFigureOut">
              <a:rPr lang="en-US" smtClean="0"/>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68" y="274639"/>
            <a:ext cx="1543032"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61513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F57D-814C-48DA-BB89-82A906BFF0BB}" type="datetimeFigureOut">
              <a:rPr lang="en-US" smtClean="0"/>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F57D-814C-48DA-BB89-82A906BFF0BB}" type="datetimeFigureOut">
              <a:rPr lang="en-US" smtClean="0"/>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924181"/>
            <a:ext cx="7772400" cy="1362075"/>
          </a:xfrm>
        </p:spPr>
        <p:txBody>
          <a:bodyPr anchor="t"/>
          <a:lstStyle>
            <a:lvl1pPr algn="l">
              <a:defRPr sz="4400" b="0"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F57D-814C-48DA-BB89-82A906BFF0BB}" type="datetimeFigureOut">
              <a:rPr lang="en-US" smtClean="0"/>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B298A-59C0-455D-A67B-4F4DC6EFBC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F3F57D-814C-48DA-BB89-82A906BFF0BB}" type="datetimeFigureOut">
              <a:rPr lang="en-US" smtClean="0"/>
              <a:t>10/14/2011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F3F57D-814C-48DA-BB89-82A906BFF0BB}" type="datetimeFigureOut">
              <a:rPr lang="en-US" smtClean="0"/>
              <a:t>10/14/2011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F3F57D-814C-48DA-BB89-82A906BFF0BB}" type="datetimeFigureOut">
              <a:rPr lang="en-US" smtClean="0"/>
              <a:t>10/14/2011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F57D-814C-48DA-BB89-82A906BFF0BB}" type="datetimeFigureOut">
              <a:rPr lang="en-US" smtClean="0"/>
              <a:t>10/14/2011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F3F57D-814C-48DA-BB89-82A906BFF0BB}" type="datetimeFigureOut">
              <a:rPr lang="en-US" smtClean="0"/>
              <a:t>10/14/2011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B298A-59C0-455D-A67B-4F4DC6EFBCD4}" type="slidenum">
              <a:rPr lang="en-US" smtClean="0"/>
              <a:t>‹#›</a:t>
            </a:fld>
            <a:endParaRPr lang="en-US"/>
          </a:p>
        </p:txBody>
      </p:sp>
      <p:sp>
        <p:nvSpPr>
          <p:cNvPr id="2" name="Title 1"/>
          <p:cNvSpPr>
            <a:spLocks noGrp="1"/>
          </p:cNvSpPr>
          <p:nvPr>
            <p:ph type="title"/>
          </p:nvPr>
        </p:nvSpPr>
        <p:spPr>
          <a:xfrm>
            <a:off x="457205" y="285728"/>
            <a:ext cx="8230993" cy="696626"/>
          </a:xfrm>
        </p:spPr>
        <p:txBody>
          <a:bodyPr anchor="ctr"/>
          <a:lstStyle>
            <a:lvl1pPr algn="ctr">
              <a:defRPr sz="3600" b="0"/>
            </a:lvl1pPr>
          </a:lstStyle>
          <a:p>
            <a:r>
              <a:rPr kumimoji="0" lang="en-US" smtClean="0"/>
              <a:t>Click to edit Master title style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1024" y="642918"/>
            <a:ext cx="785818" cy="4572032"/>
          </a:xfrm>
        </p:spPr>
        <p:txBody>
          <a:bodyPr vert="eaVert" anchor="ctr"/>
          <a:lstStyle>
            <a:lvl1pPr algn="l">
              <a:defRPr sz="24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a:p>
        </p:txBody>
      </p:sp>
      <p:sp>
        <p:nvSpPr>
          <p:cNvPr id="4" name="Text Placeholder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F3F57D-814C-48DA-BB89-82A906BFF0BB}" type="datetimeFigureOut">
              <a:rPr lang="en-US" smtClean="0"/>
              <a:t>10/14/2011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B298A-59C0-455D-A67B-4F4DC6EFBC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Rectangle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Rectangle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Picture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Title Placeholder 1"/>
          <p:cNvSpPr>
            <a:spLocks noGrp="1"/>
          </p:cNvSpPr>
          <p:nvPr>
            <p:ph type="title"/>
          </p:nvPr>
        </p:nvSpPr>
        <p:spPr>
          <a:xfrm>
            <a:off x="457200" y="274638"/>
            <a:ext cx="8229600" cy="1143000"/>
          </a:xfrm>
          <a:prstGeom prst="rect">
            <a:avLst/>
          </a:prstGeom>
        </p:spPr>
        <p:txBody>
          <a:bodyPr vert="horz" rtlCol="0" anchor="ctr">
            <a:normAutofit/>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EDF3F57D-814C-48DA-BB89-82A906BFF0BB}" type="datetimeFigureOut">
              <a:rPr lang="en-US" smtClean="0"/>
              <a:t>10/14/2011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1F4B298A-59C0-455D-A67B-4F4DC6EFBC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dirty="0" smtClean="0"/>
              <a:t>基于</a:t>
            </a:r>
            <a:r>
              <a:rPr lang="en-US" altLang="zh-CN" dirty="0" smtClean="0"/>
              <a:t>Android</a:t>
            </a:r>
            <a:r>
              <a:rPr lang="zh-CN" altLang="en-US" dirty="0" smtClean="0"/>
              <a:t>的主动防御系统</a:t>
            </a:r>
            <a:endParaRPr lang="en-US" dirty="0"/>
          </a:p>
        </p:txBody>
      </p:sp>
      <p:sp>
        <p:nvSpPr>
          <p:cNvPr id="3" name="Subtitle 2"/>
          <p:cNvSpPr>
            <a:spLocks noGrp="1"/>
          </p:cNvSpPr>
          <p:nvPr>
            <p:ph type="subTitle" idx="1"/>
          </p:nvPr>
        </p:nvSpPr>
        <p:spPr/>
        <p:txBody>
          <a:bodyPr/>
          <a:lstStyle/>
          <a:p>
            <a:r>
              <a:rPr lang="en-US" dirty="0" err="1" smtClean="0"/>
              <a:t>RefineSoft</a:t>
            </a:r>
            <a:r>
              <a:rPr lang="en-US" dirty="0" smtClean="0"/>
              <a:t> </a:t>
            </a:r>
            <a:r>
              <a:rPr lang="zh-CN" altLang="en-US" dirty="0" smtClean="0"/>
              <a:t>中研瑞</a:t>
            </a:r>
            <a:r>
              <a:rPr lang="zh-CN" altLang="en-US" dirty="0" smtClean="0"/>
              <a:t>丰  蔡雪飞</a:t>
            </a:r>
            <a:endParaRPr lang="en-US" dirty="0"/>
          </a:p>
        </p:txBody>
      </p:sp>
    </p:spTree>
    <p:extLst>
      <p:ext uri="{BB962C8B-B14F-4D97-AF65-F5344CB8AC3E}">
        <p14:creationId xmlns:p14="http://schemas.microsoft.com/office/powerpoint/2010/main" val="4293433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软件市场实际情况</a:t>
            </a:r>
            <a:r>
              <a:rPr lang="en-US" altLang="zh-CN" dirty="0" smtClean="0"/>
              <a:t>	</a:t>
            </a:r>
            <a:endParaRPr lang="en-US" dirty="0"/>
          </a:p>
        </p:txBody>
      </p:sp>
      <p:sp>
        <p:nvSpPr>
          <p:cNvPr id="3" name="Content Placeholder 2"/>
          <p:cNvSpPr>
            <a:spLocks noGrp="1"/>
          </p:cNvSpPr>
          <p:nvPr>
            <p:ph idx="1"/>
          </p:nvPr>
        </p:nvSpPr>
        <p:spPr/>
        <p:txBody>
          <a:bodyPr/>
          <a:lstStyle/>
          <a:p>
            <a:r>
              <a:rPr lang="en-US" altLang="zh-CN" dirty="0" smtClean="0"/>
              <a:t>40%</a:t>
            </a:r>
            <a:r>
              <a:rPr lang="zh-CN" altLang="en-US" dirty="0" smtClean="0"/>
              <a:t>应用被植入扣费代码</a:t>
            </a:r>
            <a:endParaRPr lang="en-US" altLang="zh-CN" dirty="0" smtClean="0"/>
          </a:p>
          <a:p>
            <a:pPr lvl="1"/>
            <a:r>
              <a:rPr lang="zh-CN" altLang="en-US" dirty="0" smtClean="0"/>
              <a:t>中国有</a:t>
            </a:r>
            <a:r>
              <a:rPr lang="en-US" altLang="zh-CN" dirty="0" smtClean="0"/>
              <a:t>1000</a:t>
            </a:r>
            <a:r>
              <a:rPr lang="zh-CN" altLang="en-US" dirty="0" smtClean="0"/>
              <a:t>万</a:t>
            </a:r>
            <a:r>
              <a:rPr lang="en-US" altLang="zh-CN" dirty="0" smtClean="0"/>
              <a:t>Android</a:t>
            </a:r>
            <a:r>
              <a:rPr lang="zh-CN" altLang="en-US" dirty="0" smtClean="0"/>
              <a:t>手机用户常接触到的应用程序中</a:t>
            </a:r>
            <a:r>
              <a:rPr lang="en-US" altLang="zh-CN" dirty="0" smtClean="0"/>
              <a:t>40%</a:t>
            </a:r>
            <a:r>
              <a:rPr lang="zh-CN" altLang="en-US" dirty="0" smtClean="0"/>
              <a:t>应用被植入扣费代码。</a:t>
            </a:r>
            <a:endParaRPr lang="en-US" altLang="zh-CN" dirty="0" smtClean="0"/>
          </a:p>
          <a:p>
            <a:pPr lvl="1"/>
            <a:endParaRPr lang="en-US" dirty="0"/>
          </a:p>
          <a:p>
            <a:r>
              <a:rPr lang="zh-CN" altLang="en-US" dirty="0" smtClean="0"/>
              <a:t>吸费背后利益链</a:t>
            </a:r>
            <a:endParaRPr lang="en-US" altLang="zh-CN" dirty="0" smtClean="0"/>
          </a:p>
          <a:p>
            <a:pPr lvl="1"/>
            <a:r>
              <a:rPr lang="en-US" dirty="0" smtClean="0"/>
              <a:t>SP</a:t>
            </a:r>
            <a:r>
              <a:rPr lang="zh-CN" altLang="en-US" dirty="0" smtClean="0"/>
              <a:t>或与</a:t>
            </a:r>
            <a:r>
              <a:rPr lang="en-US" altLang="zh-CN" dirty="0" smtClean="0"/>
              <a:t>SP</a:t>
            </a:r>
            <a:r>
              <a:rPr lang="zh-CN" altLang="en-US" dirty="0" smtClean="0"/>
              <a:t>合作的渠道商，先组织技术人员将正规的</a:t>
            </a:r>
            <a:r>
              <a:rPr lang="en-US" altLang="zh-CN" dirty="0" smtClean="0"/>
              <a:t>Android</a:t>
            </a:r>
            <a:r>
              <a:rPr lang="zh-CN" altLang="en-US" dirty="0" smtClean="0"/>
              <a:t>应用程序</a:t>
            </a:r>
            <a:r>
              <a:rPr lang="en-US" altLang="zh-CN" dirty="0" smtClean="0"/>
              <a:t>(</a:t>
            </a:r>
            <a:r>
              <a:rPr lang="zh-CN" altLang="en-US" dirty="0" smtClean="0"/>
              <a:t>国内开发的或国外汉化版</a:t>
            </a:r>
            <a:r>
              <a:rPr lang="en-US" altLang="zh-CN" dirty="0" smtClean="0"/>
              <a:t>)</a:t>
            </a:r>
            <a:r>
              <a:rPr lang="zh-CN" altLang="en-US" dirty="0" smtClean="0"/>
              <a:t>进行篡改，在其中加入恶意扣费代码；</a:t>
            </a:r>
            <a:endParaRPr lang="en-US" dirty="0"/>
          </a:p>
        </p:txBody>
      </p:sp>
    </p:spTree>
    <p:extLst>
      <p:ext uri="{BB962C8B-B14F-4D97-AF65-F5344CB8AC3E}">
        <p14:creationId xmlns:p14="http://schemas.microsoft.com/office/powerpoint/2010/main" val="3550718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国家整治力度</a:t>
            </a:r>
            <a:endParaRPr lang="en-US" dirty="0"/>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647825"/>
            <a:ext cx="74390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61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运营商策略</a:t>
            </a:r>
            <a:endParaRPr lang="en-US" dirty="0"/>
          </a:p>
        </p:txBody>
      </p:sp>
      <p:sp>
        <p:nvSpPr>
          <p:cNvPr id="3" name="Content Placeholder 2"/>
          <p:cNvSpPr>
            <a:spLocks noGrp="1"/>
          </p:cNvSpPr>
          <p:nvPr>
            <p:ph idx="1"/>
          </p:nvPr>
        </p:nvSpPr>
        <p:spPr/>
        <p:txBody>
          <a:bodyPr/>
          <a:lstStyle/>
          <a:p>
            <a:pPr lvl="1"/>
            <a:r>
              <a:rPr lang="zh-CN" altLang="en-US" dirty="0"/>
              <a:t>运营商开始出重拳从规范</a:t>
            </a:r>
            <a:r>
              <a:rPr lang="en-US" altLang="zh-CN" dirty="0"/>
              <a:t>SP</a:t>
            </a:r>
            <a:r>
              <a:rPr lang="zh-CN" altLang="en-US" dirty="0"/>
              <a:t>的行为入手，整治手机“吸费后门”的问题。</a:t>
            </a:r>
            <a:endParaRPr lang="en-US" altLang="zh-CN" dirty="0"/>
          </a:p>
          <a:p>
            <a:pPr lvl="1"/>
            <a:r>
              <a:rPr lang="zh-CN" altLang="en-US" dirty="0"/>
              <a:t>中国移动近日在业界首次推出增值业务扣费主动提醒</a:t>
            </a:r>
            <a:endParaRPr lang="en-US" altLang="zh-CN" dirty="0"/>
          </a:p>
          <a:p>
            <a:pPr lvl="1"/>
            <a:r>
              <a:rPr lang="zh-CN" altLang="en-US" dirty="0"/>
              <a:t>中国移动最近决定，</a:t>
            </a:r>
            <a:r>
              <a:rPr lang="en-US" altLang="zh-CN" dirty="0"/>
              <a:t>SP</a:t>
            </a:r>
            <a:r>
              <a:rPr lang="zh-CN" altLang="en-US" dirty="0"/>
              <a:t>业务须在今后</a:t>
            </a:r>
            <a:r>
              <a:rPr lang="en-US" altLang="zh-CN" dirty="0"/>
              <a:t>3</a:t>
            </a:r>
            <a:r>
              <a:rPr lang="zh-CN" altLang="en-US" dirty="0"/>
              <a:t>个月内全部退出没有入网许可证的山寨机（包括水货手机）。</a:t>
            </a:r>
            <a:endParaRPr lang="en-US" altLang="zh-CN" dirty="0"/>
          </a:p>
          <a:p>
            <a:pPr lvl="1"/>
            <a:r>
              <a:rPr lang="zh-CN" altLang="en-US" dirty="0"/>
              <a:t>电信运营商承诺扣费将主动提醒</a:t>
            </a:r>
            <a:endParaRPr lang="en-US" altLang="zh-CN" dirty="0"/>
          </a:p>
          <a:p>
            <a:pPr lvl="1"/>
            <a:r>
              <a:rPr lang="zh-CN" altLang="en-US" dirty="0"/>
              <a:t>运营商出台政策封堵手机“吸费后门”</a:t>
            </a:r>
            <a:endParaRPr lang="en-US" altLang="zh-CN" dirty="0"/>
          </a:p>
          <a:p>
            <a:endParaRPr lang="en-US" dirty="0"/>
          </a:p>
        </p:txBody>
      </p:sp>
    </p:spTree>
    <p:extLst>
      <p:ext uri="{BB962C8B-B14F-4D97-AF65-F5344CB8AC3E}">
        <p14:creationId xmlns:p14="http://schemas.microsoft.com/office/powerpoint/2010/main" val="597039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最有效的解决办法</a:t>
            </a:r>
            <a:endParaRPr lang="en-US" dirty="0"/>
          </a:p>
        </p:txBody>
      </p:sp>
      <p:sp>
        <p:nvSpPr>
          <p:cNvPr id="3" name="Content Placeholder 2"/>
          <p:cNvSpPr>
            <a:spLocks noGrp="1"/>
          </p:cNvSpPr>
          <p:nvPr>
            <p:ph idx="1"/>
          </p:nvPr>
        </p:nvSpPr>
        <p:spPr/>
        <p:txBody>
          <a:bodyPr/>
          <a:lstStyle/>
          <a:p>
            <a:r>
              <a:rPr lang="en-US" dirty="0" smtClean="0"/>
              <a:t>Android</a:t>
            </a:r>
            <a:r>
              <a:rPr lang="zh-CN" altLang="en-US" dirty="0" smtClean="0"/>
              <a:t>智能手机终端构建强壮的主动防御系统</a:t>
            </a:r>
            <a:endParaRPr lang="en-US" altLang="zh-CN" dirty="0" smtClean="0"/>
          </a:p>
          <a:p>
            <a:pPr lvl="1"/>
            <a:r>
              <a:rPr lang="zh-CN" altLang="en-US" dirty="0" smtClean="0"/>
              <a:t>主动监控各类软件的恶意行为并且实时阻断</a:t>
            </a:r>
            <a:endParaRPr lang="en-US" altLang="zh-CN" dirty="0" smtClean="0"/>
          </a:p>
          <a:p>
            <a:pPr lvl="2"/>
            <a:r>
              <a:rPr lang="zh-CN" altLang="en-US" dirty="0" smtClean="0"/>
              <a:t>发送短信</a:t>
            </a:r>
            <a:r>
              <a:rPr lang="en-US" altLang="zh-CN" dirty="0" smtClean="0"/>
              <a:t>(</a:t>
            </a:r>
            <a:r>
              <a:rPr lang="zh-CN" altLang="en-US" dirty="0" smtClean="0"/>
              <a:t>后台</a:t>
            </a:r>
            <a:r>
              <a:rPr lang="en-US" altLang="zh-CN" dirty="0" smtClean="0"/>
              <a:t>)</a:t>
            </a:r>
          </a:p>
          <a:p>
            <a:pPr lvl="2"/>
            <a:r>
              <a:rPr lang="zh-CN" altLang="en-US" dirty="0" smtClean="0"/>
              <a:t>拨打电话</a:t>
            </a:r>
            <a:r>
              <a:rPr lang="en-US" altLang="zh-CN" dirty="0" smtClean="0"/>
              <a:t>(</a:t>
            </a:r>
            <a:r>
              <a:rPr lang="zh-CN" altLang="en-US" dirty="0" smtClean="0"/>
              <a:t>后台</a:t>
            </a:r>
            <a:r>
              <a:rPr lang="en-US" altLang="zh-CN" dirty="0" smtClean="0"/>
              <a:t>)</a:t>
            </a:r>
          </a:p>
          <a:p>
            <a:pPr lvl="2"/>
            <a:r>
              <a:rPr lang="zh-CN" altLang="en-US" dirty="0" smtClean="0"/>
              <a:t>访问用户隐私数据</a:t>
            </a:r>
            <a:r>
              <a:rPr lang="en-US" altLang="zh-CN" dirty="0" smtClean="0"/>
              <a:t>(</a:t>
            </a:r>
            <a:r>
              <a:rPr lang="zh-CN" altLang="en-US" dirty="0" smtClean="0"/>
              <a:t>硬件信息、位置信息、通话日志、短信、电话簿</a:t>
            </a:r>
            <a:r>
              <a:rPr lang="en-US" altLang="zh-CN" dirty="0" smtClean="0"/>
              <a:t>)</a:t>
            </a:r>
          </a:p>
          <a:p>
            <a:pPr lvl="2"/>
            <a:r>
              <a:rPr lang="zh-CN" altLang="en-US" dirty="0" smtClean="0"/>
              <a:t>互联网访问</a:t>
            </a:r>
            <a:endParaRPr lang="en-US" altLang="zh-CN" dirty="0" smtClean="0"/>
          </a:p>
          <a:p>
            <a:pPr lvl="2"/>
            <a:r>
              <a:rPr lang="zh-CN" altLang="en-US" dirty="0" smtClean="0"/>
              <a:t>使用流量统计计费</a:t>
            </a:r>
            <a:endParaRPr lang="en-US" altLang="zh-CN" dirty="0" smtClean="0"/>
          </a:p>
          <a:p>
            <a:pPr lvl="2"/>
            <a:endParaRPr lang="en-US" dirty="0"/>
          </a:p>
        </p:txBody>
      </p:sp>
    </p:spTree>
    <p:extLst>
      <p:ext uri="{BB962C8B-B14F-4D97-AF65-F5344CB8AC3E}">
        <p14:creationId xmlns:p14="http://schemas.microsoft.com/office/powerpoint/2010/main" val="346164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zh-CN" altLang="en-US" dirty="0" smtClean="0"/>
              <a:t>如何从系统底层全局监控</a:t>
            </a:r>
            <a:r>
              <a:rPr lang="zh-CN" altLang="en-US" dirty="0"/>
              <a:t>手机</a:t>
            </a:r>
            <a:r>
              <a:rPr lang="zh-CN" altLang="en-US" dirty="0" smtClean="0"/>
              <a:t>无线电通讯</a:t>
            </a:r>
            <a:r>
              <a:rPr lang="en-US" altLang="zh-CN" dirty="0" smtClean="0"/>
              <a:t>?</a:t>
            </a:r>
            <a:endParaRPr lang="en-US" dirty="0"/>
          </a:p>
        </p:txBody>
      </p:sp>
    </p:spTree>
    <p:extLst>
      <p:ext uri="{BB962C8B-B14F-4D97-AF65-F5344CB8AC3E}">
        <p14:creationId xmlns:p14="http://schemas.microsoft.com/office/powerpoint/2010/main" val="1815008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System </a:t>
            </a:r>
            <a:r>
              <a:rPr lang="en-US" dirty="0"/>
              <a:t>Architecture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8350624" cy="5257800"/>
          </a:xfrm>
        </p:spPr>
      </p:pic>
    </p:spTree>
    <p:extLst>
      <p:ext uri="{BB962C8B-B14F-4D97-AF65-F5344CB8AC3E}">
        <p14:creationId xmlns:p14="http://schemas.microsoft.com/office/powerpoint/2010/main" val="426139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a:t>
            </a:r>
            <a:r>
              <a:rPr lang="en-US" altLang="zh-CN" dirty="0"/>
              <a:t>RIL</a:t>
            </a:r>
            <a:r>
              <a:rPr lang="zh-CN" altLang="en-US" dirty="0" smtClean="0"/>
              <a:t>的通讯行为</a:t>
            </a:r>
            <a:r>
              <a:rPr lang="zh-CN" altLang="en-US" dirty="0"/>
              <a:t>检测</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zh-CN" altLang="en-US" dirty="0"/>
              <a:t>手机操作系统与无线电硬件设备之间的数据通讯接口层</a:t>
            </a:r>
            <a:r>
              <a:rPr lang="en-US" altLang="zh-CN" dirty="0">
                <a:ea typeface="宋体" charset="-122"/>
              </a:rPr>
              <a:t>RIL(Radio Interface Layer)</a:t>
            </a:r>
          </a:p>
          <a:p>
            <a:pPr>
              <a:lnSpc>
                <a:spcPct val="90000"/>
              </a:lnSpc>
            </a:pPr>
            <a:endParaRPr lang="en-US" altLang="zh-CN" dirty="0" smtClean="0">
              <a:ea typeface="宋体" charset="-122"/>
            </a:endParaRPr>
          </a:p>
          <a:p>
            <a:pPr>
              <a:lnSpc>
                <a:spcPct val="90000"/>
              </a:lnSpc>
            </a:pPr>
            <a:r>
              <a:rPr lang="zh-CN" altLang="en-US" dirty="0" smtClean="0"/>
              <a:t>监控系统</a:t>
            </a:r>
            <a:r>
              <a:rPr lang="zh-CN" altLang="en-US" dirty="0"/>
              <a:t>主要功能</a:t>
            </a:r>
            <a:r>
              <a:rPr lang="en-US" altLang="zh-CN" dirty="0"/>
              <a:t>:</a:t>
            </a:r>
          </a:p>
          <a:p>
            <a:pPr>
              <a:lnSpc>
                <a:spcPct val="90000"/>
              </a:lnSpc>
            </a:pPr>
            <a:r>
              <a:rPr lang="zh-CN" altLang="en-US" dirty="0"/>
              <a:t>恶意短信（监控、阻断）</a:t>
            </a:r>
            <a:endParaRPr lang="en-US" altLang="zh-CN" dirty="0"/>
          </a:p>
          <a:p>
            <a:pPr>
              <a:lnSpc>
                <a:spcPct val="90000"/>
              </a:lnSpc>
            </a:pPr>
            <a:r>
              <a:rPr lang="zh-CN" altLang="en-US" dirty="0"/>
              <a:t>外拨</a:t>
            </a:r>
            <a:r>
              <a:rPr lang="zh-CN" altLang="en-US" dirty="0" smtClean="0"/>
              <a:t>电话（监控、阻断）</a:t>
            </a:r>
            <a:endParaRPr lang="en-US" altLang="zh-CN" dirty="0" smtClean="0"/>
          </a:p>
          <a:p>
            <a:pPr>
              <a:lnSpc>
                <a:spcPct val="90000"/>
              </a:lnSpc>
            </a:pPr>
            <a:r>
              <a:rPr lang="zh-CN" altLang="en-US" dirty="0" smtClean="0"/>
              <a:t>隐私信息访问（监控、阻断</a:t>
            </a:r>
            <a:r>
              <a:rPr lang="zh-CN" altLang="en-US" dirty="0"/>
              <a:t>）</a:t>
            </a:r>
            <a:endParaRPr lang="en-US" altLang="zh-CN" dirty="0"/>
          </a:p>
          <a:p>
            <a:pPr>
              <a:lnSpc>
                <a:spcPct val="90000"/>
              </a:lnSpc>
            </a:pPr>
            <a:r>
              <a:rPr lang="zh-CN" altLang="en-US" dirty="0"/>
              <a:t>互联网访问</a:t>
            </a:r>
            <a:endParaRPr lang="en-US" altLang="zh-CN" dirty="0"/>
          </a:p>
          <a:p>
            <a:pPr>
              <a:lnSpc>
                <a:spcPct val="90000"/>
              </a:lnSpc>
            </a:pPr>
            <a:r>
              <a:rPr lang="zh-CN" altLang="en-US" dirty="0"/>
              <a:t>本地统计（话费统计）</a:t>
            </a:r>
            <a:endParaRPr lang="en-US" altLang="zh-CN" dirty="0"/>
          </a:p>
          <a:p>
            <a:endParaRPr lang="en-US" dirty="0"/>
          </a:p>
        </p:txBody>
      </p:sp>
    </p:spTree>
    <p:extLst>
      <p:ext uri="{BB962C8B-B14F-4D97-AF65-F5344CB8AC3E}">
        <p14:creationId xmlns:p14="http://schemas.microsoft.com/office/powerpoint/2010/main" val="1027944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无线电接口</a:t>
            </a:r>
            <a:r>
              <a:rPr lang="zh-CN" altLang="en-US" dirty="0" smtClean="0"/>
              <a:t>层 </a:t>
            </a:r>
            <a:r>
              <a:rPr lang="en-US" altLang="zh-CN" dirty="0" smtClean="0"/>
              <a:t>RIL</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253" y="1600200"/>
            <a:ext cx="4877494" cy="4525963"/>
          </a:xfrm>
        </p:spPr>
      </p:pic>
    </p:spTree>
    <p:extLst>
      <p:ext uri="{BB962C8B-B14F-4D97-AF65-F5344CB8AC3E}">
        <p14:creationId xmlns:p14="http://schemas.microsoft.com/office/powerpoint/2010/main" val="3473838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拨打电话流程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325" y="1705769"/>
            <a:ext cx="6991350" cy="4314825"/>
          </a:xfrm>
        </p:spPr>
      </p:pic>
    </p:spTree>
    <p:extLst>
      <p:ext uri="{BB962C8B-B14F-4D97-AF65-F5344CB8AC3E}">
        <p14:creationId xmlns:p14="http://schemas.microsoft.com/office/powerpoint/2010/main" val="136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主动防御系统核心技术</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无线电接口层监控模块，在智能手机操作系统无线电接口层监控操作系统与通讯设备之间的有关无线电通讯的原始数据通讯。</a:t>
            </a:r>
          </a:p>
          <a:p>
            <a:r>
              <a:rPr lang="zh-CN" altLang="en-US" dirty="0"/>
              <a:t>当应用程序在发送短信内容</a:t>
            </a:r>
            <a:r>
              <a:rPr lang="en-US" altLang="zh-CN" dirty="0" err="1"/>
              <a:t>abc</a:t>
            </a:r>
            <a:r>
              <a:rPr lang="zh-CN" altLang="en-US" dirty="0"/>
              <a:t>到电话号码</a:t>
            </a:r>
            <a:r>
              <a:rPr lang="en-US" altLang="zh-CN" dirty="0"/>
              <a:t>10086</a:t>
            </a:r>
            <a:r>
              <a:rPr lang="zh-CN" altLang="en-US" dirty="0"/>
              <a:t>的时候会通过</a:t>
            </a:r>
            <a:r>
              <a:rPr lang="en-US" altLang="zh-CN" dirty="0"/>
              <a:t>RIL</a:t>
            </a:r>
            <a:r>
              <a:rPr lang="zh-CN" altLang="en-US" dirty="0"/>
              <a:t>调用与底层的无线电硬件设备进行通讯。</a:t>
            </a:r>
          </a:p>
          <a:p>
            <a:r>
              <a:rPr lang="zh-CN" altLang="en-US" dirty="0"/>
              <a:t>采用</a:t>
            </a:r>
            <a:r>
              <a:rPr lang="en-US" altLang="zh-CN" dirty="0"/>
              <a:t>AT</a:t>
            </a:r>
            <a:r>
              <a:rPr lang="zh-CN" altLang="en-US" dirty="0"/>
              <a:t>指令集进行通讯。指令为</a:t>
            </a:r>
            <a:r>
              <a:rPr lang="en-US" altLang="zh-CN" dirty="0"/>
              <a:t>:</a:t>
            </a:r>
          </a:p>
          <a:p>
            <a:r>
              <a:rPr lang="en-US" altLang="zh-CN" dirty="0"/>
              <a:t>AT&gt; AT+CMGS=13</a:t>
            </a:r>
          </a:p>
          <a:p>
            <a:r>
              <a:rPr lang="en-US" altLang="zh-CN" dirty="0"/>
              <a:t>AT&gt; </a:t>
            </a:r>
            <a:r>
              <a:rPr lang="en-US" altLang="zh-CN" dirty="0" smtClean="0"/>
              <a:t>00010005810180f600000341f118 </a:t>
            </a:r>
            <a:r>
              <a:rPr lang="zh-CN" altLang="en-US" dirty="0" smtClean="0"/>
              <a:t>（</a:t>
            </a:r>
            <a:r>
              <a:rPr lang="en-US" altLang="zh-CN" dirty="0" smtClean="0">
                <a:solidFill>
                  <a:srgbClr val="FF0000"/>
                </a:solidFill>
              </a:rPr>
              <a:t>PDU</a:t>
            </a:r>
            <a:r>
              <a:rPr lang="zh-CN" altLang="en-US" dirty="0" smtClean="0"/>
              <a:t>）</a:t>
            </a:r>
            <a:endParaRPr lang="en-US" altLang="zh-CN" dirty="0"/>
          </a:p>
          <a:p>
            <a:r>
              <a:rPr lang="en-US" altLang="zh-CN" dirty="0"/>
              <a:t>AT&lt; +CMGS: 0</a:t>
            </a:r>
          </a:p>
          <a:p>
            <a:r>
              <a:rPr lang="zh-CN" altLang="en-US" dirty="0"/>
              <a:t>数据解码模块根据不同数据指令集对接收到的数据进行编码解码，将编码通过对应算法还原成为通信内容</a:t>
            </a:r>
            <a:r>
              <a:rPr lang="zh-CN" altLang="en-US" dirty="0" smtClean="0"/>
              <a:t>。</a:t>
            </a:r>
            <a:endParaRPr lang="zh-CN" altLang="en-US" dirty="0"/>
          </a:p>
        </p:txBody>
      </p:sp>
    </p:spTree>
    <p:extLst>
      <p:ext uri="{BB962C8B-B14F-4D97-AF65-F5344CB8AC3E}">
        <p14:creationId xmlns:p14="http://schemas.microsoft.com/office/powerpoint/2010/main" val="2056967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企业简介</a:t>
            </a:r>
            <a:endParaRPr lang="en-US" dirty="0"/>
          </a:p>
        </p:txBody>
      </p:sp>
      <p:sp>
        <p:nvSpPr>
          <p:cNvPr id="3" name="Content Placeholder 2"/>
          <p:cNvSpPr>
            <a:spLocks noGrp="1"/>
          </p:cNvSpPr>
          <p:nvPr>
            <p:ph idx="1"/>
          </p:nvPr>
        </p:nvSpPr>
        <p:spPr/>
        <p:txBody>
          <a:bodyPr/>
          <a:lstStyle/>
          <a:p>
            <a:r>
              <a:rPr lang="zh-CN" altLang="en-US" dirty="0" smtClean="0"/>
              <a:t>北京中研瑞丰信息技术研究所是一家虽然年轻但充满活力和创造力的软件类科技企业。</a:t>
            </a:r>
            <a:endParaRPr lang="en-US" altLang="zh-CN" dirty="0" smtClean="0"/>
          </a:p>
          <a:p>
            <a:endParaRPr lang="en-US" altLang="zh-CN" dirty="0" smtClean="0"/>
          </a:p>
          <a:p>
            <a:r>
              <a:rPr lang="zh-CN" altLang="en-US" dirty="0" smtClean="0"/>
              <a:t>企业成立于</a:t>
            </a:r>
            <a:r>
              <a:rPr lang="en-US" altLang="zh-CN" dirty="0" smtClean="0"/>
              <a:t>2010</a:t>
            </a:r>
            <a:r>
              <a:rPr lang="zh-CN" altLang="en-US" dirty="0" smtClean="0"/>
              <a:t>年，目前主要以智能手机终端应用、智能手机终端信息安全及个人电脑实用创新技术、信息安全技术为主要业务方向。</a:t>
            </a:r>
            <a:endParaRPr lang="en-US" dirty="0"/>
          </a:p>
        </p:txBody>
      </p:sp>
    </p:spTree>
    <p:extLst>
      <p:ext uri="{BB962C8B-B14F-4D97-AF65-F5344CB8AC3E}">
        <p14:creationId xmlns:p14="http://schemas.microsoft.com/office/powerpoint/2010/main" val="2639046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主动防御系统核心技术</a:t>
            </a:r>
            <a:endParaRPr lang="en-US" dirty="0"/>
          </a:p>
        </p:txBody>
      </p:sp>
      <p:sp>
        <p:nvSpPr>
          <p:cNvPr id="3" name="Content Placeholder 2"/>
          <p:cNvSpPr>
            <a:spLocks noGrp="1"/>
          </p:cNvSpPr>
          <p:nvPr>
            <p:ph idx="1"/>
          </p:nvPr>
        </p:nvSpPr>
        <p:spPr/>
        <p:txBody>
          <a:bodyPr>
            <a:normAutofit lnSpcReduction="10000"/>
          </a:bodyPr>
          <a:lstStyle/>
          <a:p>
            <a:r>
              <a:rPr lang="zh-CN" altLang="en-US" dirty="0"/>
              <a:t>无线电接口层捕获原始数据编码包括：</a:t>
            </a:r>
            <a:endParaRPr lang="en-US" altLang="zh-CN" dirty="0"/>
          </a:p>
          <a:p>
            <a:pPr lvl="1"/>
            <a:endParaRPr lang="en-US" altLang="zh-CN" dirty="0"/>
          </a:p>
          <a:p>
            <a:pPr lvl="1"/>
            <a:r>
              <a:rPr lang="zh-CN" altLang="en-US" dirty="0"/>
              <a:t>主动请求命令：</a:t>
            </a:r>
            <a:r>
              <a:rPr lang="en-US" altLang="zh-CN" dirty="0"/>
              <a:t>SIM PIN</a:t>
            </a:r>
            <a:r>
              <a:rPr lang="zh-CN" altLang="en-US" dirty="0"/>
              <a:t>、</a:t>
            </a:r>
            <a:r>
              <a:rPr lang="en-US" altLang="zh-CN" dirty="0"/>
              <a:t>IO</a:t>
            </a:r>
            <a:r>
              <a:rPr lang="zh-CN" altLang="en-US" dirty="0"/>
              <a:t>、</a:t>
            </a:r>
            <a:r>
              <a:rPr lang="en-US" altLang="zh-CN" dirty="0"/>
              <a:t>IMSI/IMEI</a:t>
            </a:r>
            <a:r>
              <a:rPr lang="zh-CN" altLang="en-US" dirty="0"/>
              <a:t>、电话状态和动作（拨号，应答，静音）、网络状态查询、网络设置（禁止，转发，选择）、短信、</a:t>
            </a:r>
            <a:r>
              <a:rPr lang="en-US" altLang="zh-CN" dirty="0"/>
              <a:t>PDP</a:t>
            </a:r>
            <a:r>
              <a:rPr lang="zh-CN" altLang="en-US" dirty="0"/>
              <a:t>连接、电源和复位、辅助服务、供应商定义及其支持等。</a:t>
            </a:r>
            <a:endParaRPr lang="en-US" altLang="zh-CN" dirty="0"/>
          </a:p>
          <a:p>
            <a:pPr lvl="1"/>
            <a:endParaRPr lang="en-US" altLang="zh-CN" dirty="0"/>
          </a:p>
          <a:p>
            <a:pPr lvl="1"/>
            <a:r>
              <a:rPr lang="zh-CN" altLang="en-US" dirty="0"/>
              <a:t>被动请求指令：网络状态改变、新短信通知、新</a:t>
            </a:r>
            <a:r>
              <a:rPr lang="en-US" altLang="zh-CN" dirty="0"/>
              <a:t>USSD</a:t>
            </a:r>
            <a:r>
              <a:rPr lang="zh-CN" altLang="en-US" dirty="0"/>
              <a:t>通知、信号强度和时间改变等。</a:t>
            </a:r>
            <a:endParaRPr lang="zh-CN" altLang="en-US" dirty="0">
              <a:ea typeface="宋体" charset="-122"/>
            </a:endParaRP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674938"/>
            <a:ext cx="20701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67000"/>
            <a:ext cx="20701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12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如何</a:t>
            </a:r>
            <a:r>
              <a:rPr lang="zh-CN" altLang="en-US" dirty="0"/>
              <a:t>从系统</a:t>
            </a:r>
            <a:r>
              <a:rPr lang="zh-CN" altLang="en-US" dirty="0" smtClean="0"/>
              <a:t>底层监控其它程序获取用户数据</a:t>
            </a:r>
            <a:r>
              <a:rPr lang="en-US" altLang="zh-CN" dirty="0" smtClean="0"/>
              <a:t>?</a:t>
            </a:r>
            <a:endParaRPr lang="en-US" dirty="0"/>
          </a:p>
        </p:txBody>
      </p:sp>
    </p:spTree>
    <p:extLst>
      <p:ext uri="{BB962C8B-B14F-4D97-AF65-F5344CB8AC3E}">
        <p14:creationId xmlns:p14="http://schemas.microsoft.com/office/powerpoint/2010/main" val="1243909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System Boot Sequence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1524000"/>
            <a:ext cx="9018587"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704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System Service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763" y="1600200"/>
            <a:ext cx="6674473" cy="4525963"/>
          </a:xfrm>
        </p:spPr>
      </p:pic>
    </p:spTree>
    <p:extLst>
      <p:ext uri="{BB962C8B-B14F-4D97-AF65-F5344CB8AC3E}">
        <p14:creationId xmlns:p14="http://schemas.microsoft.com/office/powerpoint/2010/main" val="4027330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t>
            </a:r>
            <a:r>
              <a:rPr lang="en-US" altLang="zh-CN" dirty="0" smtClean="0"/>
              <a:t>System Service</a:t>
            </a:r>
            <a:endParaRPr lang="en-US" dirty="0"/>
          </a:p>
        </p:txBody>
      </p:sp>
      <p:sp>
        <p:nvSpPr>
          <p:cNvPr id="3" name="Content Placeholder 2"/>
          <p:cNvSpPr>
            <a:spLocks noGrp="1"/>
          </p:cNvSpPr>
          <p:nvPr>
            <p:ph idx="1"/>
          </p:nvPr>
        </p:nvSpPr>
        <p:spPr/>
        <p:txBody>
          <a:bodyPr>
            <a:normAutofit fontScale="62500" lnSpcReduction="20000"/>
          </a:bodyPr>
          <a:lstStyle/>
          <a:p>
            <a:r>
              <a:rPr lang="en-US" dirty="0"/>
              <a:t>#service list</a:t>
            </a:r>
          </a:p>
          <a:p>
            <a:endParaRPr lang="en-US" dirty="0"/>
          </a:p>
          <a:p>
            <a:r>
              <a:rPr lang="en-US" dirty="0"/>
              <a:t>Found 47 services</a:t>
            </a:r>
            <a:r>
              <a:rPr lang="en-US" dirty="0" smtClean="0"/>
              <a:t>:</a:t>
            </a:r>
          </a:p>
          <a:p>
            <a:endParaRPr lang="en-US" dirty="0"/>
          </a:p>
          <a:p>
            <a:r>
              <a:rPr lang="en-US" dirty="0"/>
              <a:t>0    phone: [</a:t>
            </a:r>
            <a:r>
              <a:rPr lang="en-US" dirty="0" err="1"/>
              <a:t>com.Android.internal.telephony.ITelephony</a:t>
            </a:r>
            <a:r>
              <a:rPr lang="en-US" dirty="0"/>
              <a:t>]</a:t>
            </a:r>
          </a:p>
          <a:p>
            <a:r>
              <a:rPr lang="en-US" dirty="0"/>
              <a:t>1    </a:t>
            </a:r>
            <a:r>
              <a:rPr lang="en-US" dirty="0" err="1"/>
              <a:t>iphonesubinfo</a:t>
            </a:r>
            <a:r>
              <a:rPr lang="en-US" dirty="0"/>
              <a:t>: </a:t>
            </a:r>
            <a:r>
              <a:rPr lang="en-US" dirty="0" smtClean="0"/>
              <a:t>[</a:t>
            </a:r>
            <a:r>
              <a:rPr lang="en-US" dirty="0" err="1" smtClean="0"/>
              <a:t>com.Android.internal.telephony.IPhoneSubInfo</a:t>
            </a:r>
            <a:r>
              <a:rPr lang="en-US" dirty="0" smtClean="0"/>
              <a:t>]</a:t>
            </a:r>
          </a:p>
          <a:p>
            <a:r>
              <a:rPr lang="en-US" dirty="0" smtClean="0"/>
              <a:t>2    </a:t>
            </a:r>
            <a:r>
              <a:rPr lang="en-US" dirty="0" err="1"/>
              <a:t>simphonebook</a:t>
            </a:r>
            <a:r>
              <a:rPr lang="en-US" dirty="0"/>
              <a:t>: [</a:t>
            </a:r>
            <a:r>
              <a:rPr lang="en-US" dirty="0" err="1"/>
              <a:t>com.Android.internal.telephony.IIccPhoneBook</a:t>
            </a:r>
            <a:r>
              <a:rPr lang="en-US" dirty="0"/>
              <a:t>]</a:t>
            </a:r>
          </a:p>
          <a:p>
            <a:r>
              <a:rPr lang="en-US" dirty="0"/>
              <a:t>3    isms: [</a:t>
            </a:r>
            <a:r>
              <a:rPr lang="en-US" dirty="0" err="1"/>
              <a:t>com.Android.internal.telephony.ISms</a:t>
            </a:r>
            <a:r>
              <a:rPr lang="en-US" dirty="0"/>
              <a:t>]</a:t>
            </a:r>
          </a:p>
          <a:p>
            <a:r>
              <a:rPr lang="en-US" dirty="0"/>
              <a:t>4    </a:t>
            </a:r>
            <a:r>
              <a:rPr lang="en-US" dirty="0" err="1"/>
              <a:t>appwidget</a:t>
            </a:r>
            <a:r>
              <a:rPr lang="en-US" dirty="0"/>
              <a:t>: [</a:t>
            </a:r>
            <a:r>
              <a:rPr lang="en-US" dirty="0" err="1"/>
              <a:t>com.Android.internal.appwidget.IAppWidgetService</a:t>
            </a:r>
            <a:r>
              <a:rPr lang="en-US" dirty="0"/>
              <a:t>]</a:t>
            </a:r>
          </a:p>
          <a:p>
            <a:r>
              <a:rPr lang="en-US" dirty="0"/>
              <a:t>42    </a:t>
            </a:r>
            <a:r>
              <a:rPr lang="en-US" dirty="0" err="1"/>
              <a:t>SurfaceFlinger</a:t>
            </a:r>
            <a:r>
              <a:rPr lang="en-US" dirty="0"/>
              <a:t>: [</a:t>
            </a:r>
            <a:r>
              <a:rPr lang="en-US" dirty="0" err="1"/>
              <a:t>Android.ui.ISurfaceComposer</a:t>
            </a:r>
            <a:r>
              <a:rPr lang="en-US" dirty="0"/>
              <a:t>]</a:t>
            </a:r>
          </a:p>
          <a:p>
            <a:r>
              <a:rPr lang="en-US" dirty="0"/>
              <a:t>43    </a:t>
            </a:r>
            <a:r>
              <a:rPr lang="en-US" dirty="0" err="1"/>
              <a:t>media.audio_policy</a:t>
            </a:r>
            <a:r>
              <a:rPr lang="en-US" dirty="0"/>
              <a:t>: [</a:t>
            </a:r>
            <a:r>
              <a:rPr lang="en-US" dirty="0" err="1"/>
              <a:t>Android.media.IAudioPolicyService</a:t>
            </a:r>
            <a:r>
              <a:rPr lang="en-US" dirty="0"/>
              <a:t>]</a:t>
            </a:r>
          </a:p>
          <a:p>
            <a:r>
              <a:rPr lang="en-US" dirty="0"/>
              <a:t>46    </a:t>
            </a:r>
            <a:r>
              <a:rPr lang="en-US" dirty="0" err="1"/>
              <a:t>media.audio_flinger</a:t>
            </a:r>
            <a:r>
              <a:rPr lang="en-US" dirty="0"/>
              <a:t>: [</a:t>
            </a:r>
            <a:r>
              <a:rPr lang="en-US" dirty="0" err="1"/>
              <a:t>Android.media.IAudioFlinger</a:t>
            </a:r>
            <a:r>
              <a:rPr lang="en-US" dirty="0"/>
              <a:t>]</a:t>
            </a:r>
          </a:p>
        </p:txBody>
      </p:sp>
    </p:spTree>
    <p:extLst>
      <p:ext uri="{BB962C8B-B14F-4D97-AF65-F5344CB8AC3E}">
        <p14:creationId xmlns:p14="http://schemas.microsoft.com/office/powerpoint/2010/main" val="2664988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主动防御系统核心技术</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zh-CN" dirty="0" smtClean="0"/>
              <a:t>Android</a:t>
            </a:r>
            <a:r>
              <a:rPr lang="zh-CN" altLang="en-US" dirty="0" smtClean="0"/>
              <a:t>操作系统</a:t>
            </a:r>
            <a:r>
              <a:rPr lang="en-US" altLang="zh-CN" dirty="0" smtClean="0"/>
              <a:t>Activity</a:t>
            </a:r>
            <a:r>
              <a:rPr lang="zh-CN" altLang="en-US" dirty="0" smtClean="0"/>
              <a:t>与</a:t>
            </a:r>
            <a:r>
              <a:rPr lang="en-US" altLang="zh-CN" dirty="0" smtClean="0"/>
              <a:t>Service</a:t>
            </a:r>
            <a:r>
              <a:rPr lang="zh-CN" altLang="en-US" dirty="0" smtClean="0"/>
              <a:t>之间的通信技术</a:t>
            </a:r>
            <a:r>
              <a:rPr lang="en-US" altLang="zh-CN" dirty="0" smtClean="0"/>
              <a:t> Binder</a:t>
            </a:r>
            <a:endParaRPr lang="en-US" altLang="zh-CN" dirty="0">
              <a:ea typeface="宋体" charset="-122"/>
            </a:endParaRPr>
          </a:p>
          <a:p>
            <a:pPr>
              <a:lnSpc>
                <a:spcPct val="90000"/>
              </a:lnSpc>
            </a:pPr>
            <a:endParaRPr lang="en-US" altLang="zh-CN" dirty="0">
              <a:ea typeface="宋体" charset="-122"/>
            </a:endParaRPr>
          </a:p>
          <a:p>
            <a:pPr>
              <a:lnSpc>
                <a:spcPct val="90000"/>
              </a:lnSpc>
            </a:pPr>
            <a:r>
              <a:rPr lang="zh-CN" altLang="en-US" dirty="0" smtClean="0"/>
              <a:t>技术特性</a:t>
            </a:r>
            <a:r>
              <a:rPr lang="en-US" altLang="zh-CN" dirty="0" smtClean="0"/>
              <a:t>:</a:t>
            </a:r>
          </a:p>
          <a:p>
            <a:pPr>
              <a:lnSpc>
                <a:spcPct val="90000"/>
              </a:lnSpc>
            </a:pPr>
            <a:r>
              <a:rPr lang="zh-CN" altLang="en-US" dirty="0" smtClean="0"/>
              <a:t>满足</a:t>
            </a:r>
            <a:r>
              <a:rPr lang="en-US" altLang="zh-CN" dirty="0" smtClean="0"/>
              <a:t>Android</a:t>
            </a:r>
            <a:r>
              <a:rPr lang="zh-CN" altLang="en-US" dirty="0" smtClean="0"/>
              <a:t>系统中进程间通信</a:t>
            </a:r>
            <a:endParaRPr lang="en-US" altLang="zh-CN" dirty="0" smtClean="0"/>
          </a:p>
          <a:p>
            <a:pPr>
              <a:lnSpc>
                <a:spcPct val="90000"/>
              </a:lnSpc>
            </a:pPr>
            <a:endParaRPr lang="en-US" altLang="zh-CN" dirty="0" smtClean="0"/>
          </a:p>
          <a:p>
            <a:pPr>
              <a:lnSpc>
                <a:spcPct val="90000"/>
              </a:lnSpc>
            </a:pPr>
            <a:r>
              <a:rPr lang="zh-CN" altLang="en-US" dirty="0" smtClean="0"/>
              <a:t>解决方案：</a:t>
            </a:r>
            <a:endParaRPr lang="en-US" altLang="zh-CN" dirty="0" smtClean="0"/>
          </a:p>
          <a:p>
            <a:pPr>
              <a:lnSpc>
                <a:spcPct val="90000"/>
              </a:lnSpc>
            </a:pPr>
            <a:r>
              <a:rPr lang="zh-CN" altLang="en-US" dirty="0" smtClean="0"/>
              <a:t>隐私数据访问</a:t>
            </a:r>
            <a:r>
              <a:rPr lang="en-US" altLang="zh-CN" dirty="0" smtClean="0"/>
              <a:t>(</a:t>
            </a:r>
            <a:r>
              <a:rPr lang="zh-CN" altLang="en-US" dirty="0"/>
              <a:t>硬件信息、位置信息、通话日志、短信、电话簿</a:t>
            </a:r>
            <a:r>
              <a:rPr lang="en-US" altLang="zh-CN" dirty="0" smtClean="0"/>
              <a:t>) </a:t>
            </a:r>
            <a:r>
              <a:rPr lang="zh-CN" altLang="en-US" dirty="0" smtClean="0"/>
              <a:t>都属于跨进程 </a:t>
            </a:r>
            <a:r>
              <a:rPr lang="en-US" altLang="zh-CN" dirty="0" smtClean="0"/>
              <a:t>Binder </a:t>
            </a:r>
            <a:r>
              <a:rPr lang="zh-CN" altLang="en-US" dirty="0" smtClean="0"/>
              <a:t>通信，截获</a:t>
            </a:r>
            <a:r>
              <a:rPr lang="en-US" altLang="zh-CN" dirty="0" smtClean="0"/>
              <a:t>Binder</a:t>
            </a:r>
            <a:r>
              <a:rPr lang="zh-CN" altLang="en-US" dirty="0" smtClean="0"/>
              <a:t>通信数据即可获知访问对象。</a:t>
            </a:r>
            <a:endParaRPr lang="en-US" altLang="zh-CN" dirty="0"/>
          </a:p>
        </p:txBody>
      </p:sp>
    </p:spTree>
    <p:extLst>
      <p:ext uri="{BB962C8B-B14F-4D97-AF65-F5344CB8AC3E}">
        <p14:creationId xmlns:p14="http://schemas.microsoft.com/office/powerpoint/2010/main" val="406676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Android </a:t>
            </a:r>
            <a:r>
              <a:rPr lang="zh-CN" altLang="en-US" dirty="0" smtClean="0"/>
              <a:t>进程间通信</a:t>
            </a:r>
            <a:r>
              <a:rPr lang="en-US" altLang="zh-CN" dirty="0" smtClean="0"/>
              <a:t>(IPC)</a:t>
            </a:r>
            <a:r>
              <a:rPr lang="zh-CN" altLang="en-US" dirty="0" smtClean="0"/>
              <a:t>机制 </a:t>
            </a:r>
            <a:r>
              <a:rPr lang="en-US" dirty="0" smtClean="0"/>
              <a:t>Binder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4079" y="1600200"/>
            <a:ext cx="7355842" cy="4525963"/>
          </a:xfr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211" y="1600200"/>
            <a:ext cx="2715577" cy="4525963"/>
          </a:xfrm>
          <a:prstGeom prst="rect">
            <a:avLst/>
          </a:prstGeom>
        </p:spPr>
      </p:pic>
    </p:spTree>
    <p:extLst>
      <p:ext uri="{BB962C8B-B14F-4D97-AF65-F5344CB8AC3E}">
        <p14:creationId xmlns:p14="http://schemas.microsoft.com/office/powerpoint/2010/main" val="244371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恶意软件行为分析导图</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9736" y="1600200"/>
            <a:ext cx="6084527" cy="4525963"/>
          </a:xfrm>
        </p:spPr>
      </p:pic>
    </p:spTree>
    <p:extLst>
      <p:ext uri="{BB962C8B-B14F-4D97-AF65-F5344CB8AC3E}">
        <p14:creationId xmlns:p14="http://schemas.microsoft.com/office/powerpoint/2010/main" val="2053869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主动防御系统功能列表</a:t>
            </a:r>
            <a:endParaRPr lang="en-US" dirty="0"/>
          </a:p>
        </p:txBody>
      </p:sp>
      <p:sp>
        <p:nvSpPr>
          <p:cNvPr id="3" name="Content Placeholder 2"/>
          <p:cNvSpPr>
            <a:spLocks noGrp="1"/>
          </p:cNvSpPr>
          <p:nvPr>
            <p:ph idx="1"/>
          </p:nvPr>
        </p:nvSpPr>
        <p:spPr/>
        <p:txBody>
          <a:bodyPr>
            <a:normAutofit fontScale="55000" lnSpcReduction="20000"/>
          </a:bodyPr>
          <a:lstStyle/>
          <a:p>
            <a:r>
              <a:rPr lang="zh-CN" altLang="en-US" dirty="0" smtClean="0"/>
              <a:t>    隐私读写拦截：</a:t>
            </a:r>
          </a:p>
          <a:p>
            <a:r>
              <a:rPr lang="zh-CN" altLang="en-US" dirty="0" smtClean="0"/>
              <a:t>        </a:t>
            </a:r>
            <a:r>
              <a:rPr lang="en-US" altLang="zh-CN" dirty="0"/>
              <a:t>1</a:t>
            </a:r>
            <a:r>
              <a:rPr lang="zh-CN" altLang="en-US" dirty="0"/>
              <a:t>，读取手机</a:t>
            </a:r>
            <a:r>
              <a:rPr lang="en-US" altLang="zh-CN" dirty="0"/>
              <a:t>IMSI</a:t>
            </a:r>
            <a:r>
              <a:rPr lang="zh-CN" altLang="en-US" dirty="0"/>
              <a:t>，手机</a:t>
            </a:r>
            <a:r>
              <a:rPr lang="en-US" altLang="zh-CN" dirty="0"/>
              <a:t>IMEI</a:t>
            </a:r>
            <a:r>
              <a:rPr lang="zh-CN" altLang="en-US" dirty="0"/>
              <a:t>，</a:t>
            </a:r>
            <a:r>
              <a:rPr lang="en-US" altLang="zh-CN" dirty="0"/>
              <a:t>SIM</a:t>
            </a:r>
            <a:r>
              <a:rPr lang="zh-CN" altLang="en-US" dirty="0"/>
              <a:t>卡序列号，本机号码等手机硬件信息</a:t>
            </a:r>
          </a:p>
          <a:p>
            <a:r>
              <a:rPr lang="zh-CN" altLang="en-US" dirty="0"/>
              <a:t>        </a:t>
            </a:r>
            <a:r>
              <a:rPr lang="en-US" altLang="zh-CN" dirty="0"/>
              <a:t>2</a:t>
            </a:r>
            <a:r>
              <a:rPr lang="zh-CN" altLang="en-US" dirty="0"/>
              <a:t>，读取手机位置信息</a:t>
            </a:r>
          </a:p>
          <a:p>
            <a:r>
              <a:rPr lang="zh-CN" altLang="en-US" dirty="0"/>
              <a:t>        </a:t>
            </a:r>
            <a:r>
              <a:rPr lang="en-US" altLang="zh-CN" dirty="0"/>
              <a:t>3</a:t>
            </a:r>
            <a:r>
              <a:rPr lang="zh-CN" altLang="en-US" dirty="0"/>
              <a:t>，读写手机内存储的通话日志</a:t>
            </a:r>
          </a:p>
          <a:p>
            <a:r>
              <a:rPr lang="zh-CN" altLang="en-US" dirty="0"/>
              <a:t>        </a:t>
            </a:r>
            <a:r>
              <a:rPr lang="en-US" altLang="zh-CN" dirty="0"/>
              <a:t>4</a:t>
            </a:r>
            <a:r>
              <a:rPr lang="zh-CN" altLang="en-US" dirty="0"/>
              <a:t>，读写手机内存储的电话簿</a:t>
            </a:r>
          </a:p>
          <a:p>
            <a:r>
              <a:rPr lang="zh-CN" altLang="en-US" dirty="0"/>
              <a:t>        </a:t>
            </a:r>
            <a:r>
              <a:rPr lang="en-US" altLang="zh-CN" dirty="0"/>
              <a:t>5</a:t>
            </a:r>
            <a:r>
              <a:rPr lang="zh-CN" altLang="en-US" dirty="0"/>
              <a:t>，读写手机内存储的短</a:t>
            </a:r>
            <a:r>
              <a:rPr lang="zh-CN" altLang="en-US" dirty="0" smtClean="0"/>
              <a:t>信息</a:t>
            </a:r>
            <a:endParaRPr lang="zh-CN" altLang="en-US" dirty="0"/>
          </a:p>
          <a:p>
            <a:endParaRPr lang="zh-CN" altLang="en-US" dirty="0"/>
          </a:p>
          <a:p>
            <a:r>
              <a:rPr lang="zh-CN" altLang="en-US" dirty="0"/>
              <a:t>    后台恶意行为：</a:t>
            </a:r>
          </a:p>
          <a:p>
            <a:r>
              <a:rPr lang="zh-CN" altLang="en-US" dirty="0"/>
              <a:t>        </a:t>
            </a:r>
            <a:r>
              <a:rPr lang="en-US" altLang="zh-CN" dirty="0"/>
              <a:t>1</a:t>
            </a:r>
            <a:r>
              <a:rPr lang="zh-CN" altLang="en-US" dirty="0"/>
              <a:t>，通过两种途径后台拨打电话（</a:t>
            </a:r>
            <a:r>
              <a:rPr lang="en-US" altLang="zh-CN" dirty="0"/>
              <a:t>Intent</a:t>
            </a:r>
            <a:r>
              <a:rPr lang="zh-CN" altLang="en-US" dirty="0"/>
              <a:t>，</a:t>
            </a:r>
            <a:r>
              <a:rPr lang="en-US" altLang="zh-CN" dirty="0"/>
              <a:t>Binder</a:t>
            </a:r>
            <a:r>
              <a:rPr lang="zh-CN" altLang="en-US" dirty="0"/>
              <a:t>）</a:t>
            </a:r>
          </a:p>
          <a:p>
            <a:r>
              <a:rPr lang="zh-CN" altLang="en-US" dirty="0"/>
              <a:t>        </a:t>
            </a:r>
            <a:r>
              <a:rPr lang="en-US" altLang="zh-CN" dirty="0"/>
              <a:t>2</a:t>
            </a:r>
            <a:r>
              <a:rPr lang="zh-CN" altLang="en-US" dirty="0"/>
              <a:t>，后台发送短</a:t>
            </a:r>
            <a:r>
              <a:rPr lang="zh-CN" altLang="en-US" dirty="0" smtClean="0"/>
              <a:t>信息</a:t>
            </a:r>
            <a:endParaRPr lang="en-US" altLang="zh-CN" dirty="0" smtClean="0"/>
          </a:p>
          <a:p>
            <a:endParaRPr lang="zh-CN" altLang="en-US" dirty="0"/>
          </a:p>
          <a:p>
            <a:r>
              <a:rPr lang="zh-CN" altLang="en-US" dirty="0"/>
              <a:t>    </a:t>
            </a:r>
            <a:r>
              <a:rPr lang="zh-CN" altLang="en-US" dirty="0" smtClean="0"/>
              <a:t>其它：</a:t>
            </a:r>
            <a:endParaRPr lang="zh-CN" altLang="en-US" dirty="0"/>
          </a:p>
          <a:p>
            <a:r>
              <a:rPr lang="zh-CN" altLang="en-US" dirty="0"/>
              <a:t>        </a:t>
            </a:r>
            <a:r>
              <a:rPr lang="en-US" altLang="zh-CN" dirty="0"/>
              <a:t>1</a:t>
            </a:r>
            <a:r>
              <a:rPr lang="zh-CN" altLang="en-US" dirty="0"/>
              <a:t>，录音</a:t>
            </a:r>
          </a:p>
          <a:p>
            <a:r>
              <a:rPr lang="zh-CN" altLang="en-US" dirty="0"/>
              <a:t>        </a:t>
            </a:r>
            <a:r>
              <a:rPr lang="en-US" altLang="zh-CN" dirty="0"/>
              <a:t>2</a:t>
            </a:r>
            <a:r>
              <a:rPr lang="zh-CN" altLang="en-US" dirty="0"/>
              <a:t>，拍照</a:t>
            </a:r>
          </a:p>
        </p:txBody>
      </p:sp>
    </p:spTree>
    <p:extLst>
      <p:ext uri="{BB962C8B-B14F-4D97-AF65-F5344CB8AC3E}">
        <p14:creationId xmlns:p14="http://schemas.microsoft.com/office/powerpoint/2010/main" val="3366526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Thanks</a:t>
            </a:r>
            <a:r>
              <a:rPr lang="zh-CN" altLang="en-US" dirty="0" smtClean="0"/>
              <a:t>！</a:t>
            </a:r>
            <a:r>
              <a:rPr lang="en-US" altLang="zh-CN" dirty="0" smtClean="0"/>
              <a:t>Q&amp;A</a:t>
            </a:r>
            <a:r>
              <a:rPr lang="zh-CN" altLang="en-US" dirty="0" smtClean="0"/>
              <a:t> </a:t>
            </a:r>
            <a:endParaRPr lang="en-US" dirty="0"/>
          </a:p>
        </p:txBody>
      </p:sp>
      <p:sp>
        <p:nvSpPr>
          <p:cNvPr id="3" name="Content Placeholder 2"/>
          <p:cNvSpPr>
            <a:spLocks noGrp="1"/>
          </p:cNvSpPr>
          <p:nvPr>
            <p:ph idx="1"/>
          </p:nvPr>
        </p:nvSpPr>
        <p:spPr/>
        <p:txBody>
          <a:bodyPr/>
          <a:lstStyle/>
          <a:p>
            <a:r>
              <a:rPr lang="zh-CN" altLang="en-US" dirty="0"/>
              <a:t>欢迎有志于</a:t>
            </a:r>
            <a:r>
              <a:rPr lang="en-US" altLang="zh-CN" dirty="0"/>
              <a:t>Android</a:t>
            </a:r>
            <a:r>
              <a:rPr lang="zh-CN" altLang="en-US" dirty="0"/>
              <a:t>安全研究的朋友与我们联系</a:t>
            </a:r>
            <a:r>
              <a:rPr lang="zh-CN" altLang="en-US" dirty="0" smtClean="0"/>
              <a:t>！</a:t>
            </a:r>
            <a:endParaRPr lang="en-US" altLang="zh-CN" dirty="0"/>
          </a:p>
          <a:p>
            <a:r>
              <a:rPr lang="zh-CN" altLang="en-US" dirty="0" smtClean="0"/>
              <a:t>希望</a:t>
            </a:r>
            <a:r>
              <a:rPr lang="zh-CN" altLang="en-US" dirty="0"/>
              <a:t>各位</a:t>
            </a:r>
            <a:r>
              <a:rPr lang="zh-CN" altLang="en-US" dirty="0" smtClean="0"/>
              <a:t>提出宝贵意见及</a:t>
            </a:r>
            <a:r>
              <a:rPr lang="zh-CN" altLang="en-US" dirty="0" smtClean="0"/>
              <a:t>建议！</a:t>
            </a:r>
            <a:endParaRPr lang="en-US" altLang="zh-CN" dirty="0" smtClean="0"/>
          </a:p>
          <a:p>
            <a:pPr lvl="1"/>
            <a:r>
              <a:rPr lang="zh-CN" altLang="en-US" dirty="0" smtClean="0"/>
              <a:t>联系</a:t>
            </a:r>
            <a:r>
              <a:rPr lang="zh-CN" altLang="en-US" dirty="0" smtClean="0"/>
              <a:t>方式</a:t>
            </a:r>
            <a:r>
              <a:rPr lang="en-US" altLang="zh-CN" dirty="0" smtClean="0"/>
              <a:t>:</a:t>
            </a:r>
            <a:r>
              <a:rPr lang="en-US" altLang="zh-CN" dirty="0" smtClean="0"/>
              <a:t>ninsei@refinesoft.cn</a:t>
            </a:r>
            <a:r>
              <a:rPr lang="en-US" altLang="zh-CN" dirty="0"/>
              <a:t> </a:t>
            </a:r>
            <a:r>
              <a:rPr lang="en-US" altLang="zh-CN" smtClean="0"/>
              <a:t>18601250818 </a:t>
            </a:r>
            <a:endParaRPr lang="en-US" altLang="zh-CN" dirty="0" smtClean="0"/>
          </a:p>
        </p:txBody>
      </p:sp>
    </p:spTree>
    <p:extLst>
      <p:ext uri="{BB962C8B-B14F-4D97-AF65-F5344CB8AC3E}">
        <p14:creationId xmlns:p14="http://schemas.microsoft.com/office/powerpoint/2010/main" val="2184988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企业简介</a:t>
            </a:r>
            <a:endParaRPr lang="en-US" dirty="0"/>
          </a:p>
        </p:txBody>
      </p:sp>
      <p:sp>
        <p:nvSpPr>
          <p:cNvPr id="3" name="Content Placeholder 2"/>
          <p:cNvSpPr>
            <a:spLocks noGrp="1"/>
          </p:cNvSpPr>
          <p:nvPr>
            <p:ph idx="1"/>
          </p:nvPr>
        </p:nvSpPr>
        <p:spPr/>
        <p:txBody>
          <a:bodyPr/>
          <a:lstStyle/>
          <a:p>
            <a:r>
              <a:rPr lang="zh-CN" altLang="en-US" dirty="0" smtClean="0"/>
              <a:t>在我们成立短短的一年时间内，已经取得多项研究成果并已经进入实际使用阶段。</a:t>
            </a:r>
            <a:endParaRPr lang="en-US" altLang="zh-CN" dirty="0" smtClean="0"/>
          </a:p>
          <a:p>
            <a:pPr marL="0" indent="0">
              <a:buNone/>
            </a:pPr>
            <a:endParaRPr lang="en-US" dirty="0" smtClean="0"/>
          </a:p>
          <a:p>
            <a:r>
              <a:rPr lang="zh-CN" altLang="en-US" dirty="0" smtClean="0"/>
              <a:t>我们自主研发的基于</a:t>
            </a:r>
            <a:r>
              <a:rPr lang="en-US" altLang="zh-CN" dirty="0" smtClean="0"/>
              <a:t>Android</a:t>
            </a:r>
            <a:r>
              <a:rPr lang="zh-CN" altLang="en-US" dirty="0" smtClean="0"/>
              <a:t>的主动防御系统其监测方法及产品已经趋于成熟，并已经通过国家知识产权局的发明专利初步审核。</a:t>
            </a:r>
            <a:endParaRPr lang="en-US" altLang="zh-CN" dirty="0" smtClean="0"/>
          </a:p>
        </p:txBody>
      </p:sp>
    </p:spTree>
    <p:extLst>
      <p:ext uri="{BB962C8B-B14F-4D97-AF65-F5344CB8AC3E}">
        <p14:creationId xmlns:p14="http://schemas.microsoft.com/office/powerpoint/2010/main" val="369607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a:t>
            </a:r>
            <a:r>
              <a:rPr lang="zh-CN" altLang="en-US" dirty="0" smtClean="0"/>
              <a:t>手机市场规模</a:t>
            </a:r>
            <a:endParaRPr lang="en-US" dirty="0"/>
          </a:p>
        </p:txBody>
      </p:sp>
      <p:sp>
        <p:nvSpPr>
          <p:cNvPr id="3" name="Content Placeholder 2"/>
          <p:cNvSpPr>
            <a:spLocks noGrp="1"/>
          </p:cNvSpPr>
          <p:nvPr>
            <p:ph idx="1"/>
          </p:nvPr>
        </p:nvSpPr>
        <p:spPr/>
        <p:txBody>
          <a:bodyPr>
            <a:normAutofit/>
          </a:bodyPr>
          <a:lstStyle/>
          <a:p>
            <a:r>
              <a:rPr lang="zh-CN" altLang="en-US" dirty="0" smtClean="0"/>
              <a:t>中国</a:t>
            </a:r>
            <a:r>
              <a:rPr lang="en-US" altLang="zh-CN" dirty="0" smtClean="0"/>
              <a:t>Android</a:t>
            </a:r>
            <a:r>
              <a:rPr lang="zh-CN" altLang="en-US" dirty="0" smtClean="0"/>
              <a:t>手机用户群体</a:t>
            </a:r>
            <a:endParaRPr lang="en-US" altLang="zh-CN" dirty="0" smtClean="0"/>
          </a:p>
          <a:p>
            <a:pPr lvl="1"/>
            <a:r>
              <a:rPr lang="zh-CN" altLang="en-US" dirty="0" smtClean="0"/>
              <a:t>截至</a:t>
            </a:r>
            <a:r>
              <a:rPr lang="en-US" altLang="zh-CN" dirty="0" smtClean="0"/>
              <a:t>2010</a:t>
            </a:r>
            <a:r>
              <a:rPr lang="zh-CN" altLang="en-US" dirty="0" smtClean="0"/>
              <a:t>年</a:t>
            </a:r>
            <a:r>
              <a:rPr lang="en-US" altLang="zh-CN" dirty="0" smtClean="0"/>
              <a:t>9</a:t>
            </a:r>
            <a:r>
              <a:rPr lang="zh-CN" altLang="en-US" dirty="0" smtClean="0"/>
              <a:t>月底，中国有</a:t>
            </a:r>
            <a:r>
              <a:rPr lang="en-US" altLang="zh-CN" dirty="0" smtClean="0"/>
              <a:t>861</a:t>
            </a:r>
            <a:r>
              <a:rPr lang="zh-CN" altLang="en-US" dirty="0" smtClean="0"/>
              <a:t>万</a:t>
            </a:r>
            <a:r>
              <a:rPr lang="en-US" altLang="zh-CN" dirty="0" smtClean="0"/>
              <a:t>Android</a:t>
            </a:r>
            <a:r>
              <a:rPr lang="zh-CN" altLang="en-US" dirty="0" smtClean="0"/>
              <a:t>用户。</a:t>
            </a:r>
            <a:endParaRPr lang="en-US" altLang="zh-CN" dirty="0" smtClean="0"/>
          </a:p>
          <a:p>
            <a:pPr lvl="1"/>
            <a:endParaRPr lang="en-US" dirty="0"/>
          </a:p>
          <a:p>
            <a:pPr lvl="1"/>
            <a:r>
              <a:rPr lang="zh-CN" altLang="en-US" dirty="0" smtClean="0"/>
              <a:t>谷歌中国</a:t>
            </a:r>
            <a:r>
              <a:rPr lang="en-US" altLang="zh-CN" dirty="0" smtClean="0"/>
              <a:t>Android</a:t>
            </a:r>
            <a:r>
              <a:rPr lang="zh-CN" altLang="en-US" dirty="0" smtClean="0"/>
              <a:t>平台代表在</a:t>
            </a:r>
            <a:r>
              <a:rPr lang="en-US" altLang="zh-CN" dirty="0" smtClean="0"/>
              <a:t>2010</a:t>
            </a:r>
            <a:r>
              <a:rPr lang="zh-CN" altLang="en-US" dirty="0" smtClean="0"/>
              <a:t>年</a:t>
            </a:r>
            <a:r>
              <a:rPr lang="en-US" altLang="zh-CN" dirty="0" smtClean="0"/>
              <a:t>12</a:t>
            </a:r>
            <a:r>
              <a:rPr lang="zh-CN" altLang="en-US" dirty="0" smtClean="0"/>
              <a:t>月初公开会议上提到，中国有</a:t>
            </a:r>
            <a:r>
              <a:rPr lang="en-US" altLang="zh-CN" dirty="0" smtClean="0"/>
              <a:t>800</a:t>
            </a:r>
            <a:r>
              <a:rPr lang="zh-CN" altLang="en-US" dirty="0" smtClean="0"/>
              <a:t>多万</a:t>
            </a:r>
            <a:r>
              <a:rPr lang="en-US" altLang="zh-CN" dirty="0" smtClean="0"/>
              <a:t>Android</a:t>
            </a:r>
            <a:r>
              <a:rPr lang="zh-CN" altLang="en-US" dirty="0" smtClean="0"/>
              <a:t>用户。</a:t>
            </a:r>
            <a:endParaRPr lang="en-US" altLang="zh-CN" dirty="0" smtClean="0"/>
          </a:p>
          <a:p>
            <a:pPr lvl="1"/>
            <a:endParaRPr lang="en-US" dirty="0"/>
          </a:p>
          <a:p>
            <a:pPr lvl="1"/>
            <a:r>
              <a:rPr lang="zh-CN" altLang="en-US" dirty="0" smtClean="0"/>
              <a:t>按照</a:t>
            </a:r>
            <a:r>
              <a:rPr lang="en-US" altLang="zh-CN" dirty="0" smtClean="0"/>
              <a:t>Android</a:t>
            </a:r>
            <a:r>
              <a:rPr lang="zh-CN" altLang="en-US" dirty="0" smtClean="0"/>
              <a:t>在国内的增长速度，中国的</a:t>
            </a:r>
            <a:r>
              <a:rPr lang="en-US" altLang="zh-CN" dirty="0" smtClean="0"/>
              <a:t>Android</a:t>
            </a:r>
            <a:r>
              <a:rPr lang="zh-CN" altLang="en-US" dirty="0" smtClean="0"/>
              <a:t>用户在</a:t>
            </a:r>
            <a:r>
              <a:rPr lang="en-US" altLang="zh-CN" dirty="0" smtClean="0"/>
              <a:t>2010</a:t>
            </a:r>
            <a:r>
              <a:rPr lang="zh-CN" altLang="en-US" dirty="0" smtClean="0"/>
              <a:t>年底达到</a:t>
            </a:r>
            <a:r>
              <a:rPr lang="en-US" altLang="zh-CN" dirty="0" smtClean="0">
                <a:solidFill>
                  <a:srgbClr val="FF0000"/>
                </a:solidFill>
              </a:rPr>
              <a:t>1000</a:t>
            </a:r>
            <a:r>
              <a:rPr lang="zh-CN" altLang="en-US" dirty="0" smtClean="0"/>
              <a:t>万没有什么悬念。</a:t>
            </a:r>
            <a:endParaRPr lang="en-US" dirty="0"/>
          </a:p>
        </p:txBody>
      </p:sp>
    </p:spTree>
    <p:extLst>
      <p:ext uri="{BB962C8B-B14F-4D97-AF65-F5344CB8AC3E}">
        <p14:creationId xmlns:p14="http://schemas.microsoft.com/office/powerpoint/2010/main" val="1052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智能手机应用软件安装渠道</a:t>
            </a:r>
            <a:endParaRPr lang="en-US" dirty="0"/>
          </a:p>
        </p:txBody>
      </p:sp>
      <p:sp>
        <p:nvSpPr>
          <p:cNvPr id="3" name="Content Placeholder 2"/>
          <p:cNvSpPr>
            <a:spLocks noGrp="1"/>
          </p:cNvSpPr>
          <p:nvPr>
            <p:ph idx="1"/>
          </p:nvPr>
        </p:nvSpPr>
        <p:spPr/>
        <p:txBody>
          <a:bodyPr/>
          <a:lstStyle/>
          <a:p>
            <a:r>
              <a:rPr lang="zh-CN" altLang="en-US" dirty="0" smtClean="0"/>
              <a:t>各大厂商及服务提供商的软件超市</a:t>
            </a:r>
            <a:endParaRPr lang="en-US" altLang="zh-CN" dirty="0" smtClean="0"/>
          </a:p>
          <a:p>
            <a:pPr lvl="1"/>
            <a:r>
              <a:rPr lang="en-US" dirty="0" smtClean="0"/>
              <a:t>App Store</a:t>
            </a:r>
          </a:p>
          <a:p>
            <a:pPr lvl="1"/>
            <a:r>
              <a:rPr lang="en-US" dirty="0" smtClean="0"/>
              <a:t>Android Market</a:t>
            </a:r>
          </a:p>
          <a:p>
            <a:pPr lvl="1"/>
            <a:r>
              <a:rPr lang="en-US" dirty="0" smtClean="0"/>
              <a:t>MM</a:t>
            </a:r>
          </a:p>
          <a:p>
            <a:pPr lvl="1"/>
            <a:r>
              <a:rPr lang="en-US" dirty="0" smtClean="0"/>
              <a:t>App Market</a:t>
            </a:r>
          </a:p>
          <a:p>
            <a:pPr lvl="1"/>
            <a:endParaRPr lang="en-US" dirty="0"/>
          </a:p>
          <a:p>
            <a:r>
              <a:rPr lang="zh-CN" altLang="en-US" dirty="0" smtClean="0"/>
              <a:t>软件下载站点及第三方社区论坛</a:t>
            </a:r>
            <a:endParaRPr lang="en-US" altLang="zh-CN" dirty="0" smtClean="0"/>
          </a:p>
          <a:p>
            <a:pPr lvl="1"/>
            <a:r>
              <a:rPr lang="en-US" dirty="0" err="1" smtClean="0"/>
              <a:t>WeiPhone</a:t>
            </a:r>
            <a:endParaRPr lang="en-US" dirty="0"/>
          </a:p>
        </p:txBody>
      </p:sp>
    </p:spTree>
    <p:extLst>
      <p:ext uri="{BB962C8B-B14F-4D97-AF65-F5344CB8AC3E}">
        <p14:creationId xmlns:p14="http://schemas.microsoft.com/office/powerpoint/2010/main" val="4093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终端用户所面临的问题</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3350"/>
            <a:ext cx="81534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3465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终端用户所面临的问题</a:t>
            </a:r>
            <a:endParaRPr lang="en-US" dirty="0"/>
          </a:p>
        </p:txBody>
      </p:sp>
      <p:sp>
        <p:nvSpPr>
          <p:cNvPr id="3" name="Content Placeholder 2"/>
          <p:cNvSpPr>
            <a:spLocks noGrp="1"/>
          </p:cNvSpPr>
          <p:nvPr>
            <p:ph idx="1"/>
          </p:nvPr>
        </p:nvSpPr>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一</a:t>
            </a:r>
            <a:r>
              <a:rPr lang="zh-CN" altLang="en-US" dirty="0"/>
              <a:t>位网友公布了自己的话费详单，出现了多条</a:t>
            </a:r>
            <a:r>
              <a:rPr lang="en-US" altLang="zh-CN" dirty="0"/>
              <a:t>2</a:t>
            </a:r>
            <a:r>
              <a:rPr lang="zh-CN" altLang="en-US" dirty="0"/>
              <a:t>元的</a:t>
            </a:r>
            <a:r>
              <a:rPr lang="en-US" altLang="zh-CN" dirty="0"/>
              <a:t>SP</a:t>
            </a:r>
            <a:r>
              <a:rPr lang="zh-CN" altLang="en-US" dirty="0"/>
              <a:t>代扣费</a:t>
            </a:r>
            <a:endParaRPr lang="zh-CN" altLang="en-US" dirty="0">
              <a:ea typeface="宋体" charset="-122"/>
            </a:endParaRP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52387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975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恶意扣费软件</a:t>
            </a:r>
            <a:endParaRPr lang="en-US" dirty="0"/>
          </a:p>
        </p:txBody>
      </p:sp>
      <p:sp>
        <p:nvSpPr>
          <p:cNvPr id="3" name="Content Placeholder 2"/>
          <p:cNvSpPr>
            <a:spLocks noGrp="1"/>
          </p:cNvSpPr>
          <p:nvPr>
            <p:ph idx="1"/>
          </p:nvPr>
        </p:nvSpPr>
        <p:spPr>
          <a:xfrm>
            <a:off x="457200" y="2667000"/>
            <a:ext cx="8229600" cy="4525963"/>
          </a:xfrm>
        </p:spPr>
        <p:txBody>
          <a:bodyPr>
            <a:normAutofit fontScale="70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网</a:t>
            </a:r>
            <a:r>
              <a:rPr lang="zh-CN" altLang="en-US" dirty="0"/>
              <a:t>易科技通过采访多位业内人士了解到，这其中的原因，与</a:t>
            </a:r>
            <a:r>
              <a:rPr lang="en-US" altLang="zh-CN" dirty="0"/>
              <a:t>Android</a:t>
            </a:r>
            <a:r>
              <a:rPr lang="zh-CN" altLang="en-US" dirty="0"/>
              <a:t>平台允许用户从谷歌官方“电子市场”以外的渠道</a:t>
            </a:r>
            <a:r>
              <a:rPr lang="en-US" altLang="zh-CN" dirty="0"/>
              <a:t>(</a:t>
            </a:r>
            <a:r>
              <a:rPr lang="zh-CN" altLang="en-US" dirty="0"/>
              <a:t>论坛、第三方电子市场</a:t>
            </a:r>
            <a:r>
              <a:rPr lang="en-US" altLang="zh-CN" dirty="0"/>
              <a:t>)</a:t>
            </a:r>
            <a:r>
              <a:rPr lang="zh-CN" altLang="en-US" dirty="0"/>
              <a:t>下载安装软 件；手机用户的安全意识薄弱，大多忽略“功能调用提示”这一</a:t>
            </a:r>
            <a:r>
              <a:rPr lang="zh-CN" altLang="en-US" dirty="0">
                <a:solidFill>
                  <a:srgbClr val="FF0000"/>
                </a:solidFill>
              </a:rPr>
              <a:t>最后防线以及手机安全厂商在</a:t>
            </a:r>
            <a:r>
              <a:rPr lang="en-US" altLang="zh-CN" dirty="0">
                <a:solidFill>
                  <a:srgbClr val="FF0000"/>
                </a:solidFill>
              </a:rPr>
              <a:t>Android</a:t>
            </a:r>
            <a:r>
              <a:rPr lang="zh-CN" altLang="en-US" dirty="0">
                <a:solidFill>
                  <a:srgbClr val="FF0000"/>
                </a:solidFill>
              </a:rPr>
              <a:t>平台针对吸费问题上还不够“给力”</a:t>
            </a:r>
            <a:r>
              <a:rPr lang="zh-CN" altLang="en-US" dirty="0"/>
              <a:t>均有关系。</a:t>
            </a:r>
            <a:endParaRPr lang="zh-CN" altLang="en-US" dirty="0">
              <a:ea typeface="宋体" charset="-122"/>
            </a:endParaRP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638300"/>
            <a:ext cx="47625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004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终端用户所面临的风险</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Android</a:t>
            </a:r>
            <a:r>
              <a:rPr lang="zh-CN" altLang="en-US" dirty="0" smtClean="0"/>
              <a:t>平台终端用户风险</a:t>
            </a:r>
            <a:endParaRPr lang="en-US" altLang="zh-CN" dirty="0" smtClean="0"/>
          </a:p>
          <a:p>
            <a:pPr lvl="1"/>
            <a:r>
              <a:rPr lang="zh-CN" altLang="en-US" dirty="0" smtClean="0"/>
              <a:t>恶意扣费</a:t>
            </a:r>
            <a:endParaRPr lang="en-US" altLang="zh-CN" dirty="0" smtClean="0"/>
          </a:p>
          <a:p>
            <a:pPr lvl="2"/>
            <a:r>
              <a:rPr lang="zh-CN" altLang="en-US" dirty="0" smtClean="0"/>
              <a:t>发送短信</a:t>
            </a:r>
            <a:r>
              <a:rPr lang="en-US" altLang="zh-CN" dirty="0" smtClean="0"/>
              <a:t>(SP</a:t>
            </a:r>
            <a:r>
              <a:rPr lang="zh-CN" altLang="en-US" dirty="0" smtClean="0"/>
              <a:t>代扣费）</a:t>
            </a:r>
            <a:endParaRPr lang="en-US" altLang="zh-CN" dirty="0" smtClean="0"/>
          </a:p>
          <a:p>
            <a:pPr lvl="2"/>
            <a:r>
              <a:rPr lang="zh-CN" altLang="en-US" dirty="0" smtClean="0"/>
              <a:t>拨打电话</a:t>
            </a:r>
            <a:r>
              <a:rPr lang="en-US" altLang="zh-CN" dirty="0" smtClean="0"/>
              <a:t>(</a:t>
            </a:r>
            <a:r>
              <a:rPr lang="zh-CN" altLang="en-US" dirty="0" smtClean="0"/>
              <a:t>向外主动拨打电话</a:t>
            </a:r>
            <a:r>
              <a:rPr lang="en-US" altLang="zh-CN" dirty="0" smtClean="0"/>
              <a:t>)</a:t>
            </a:r>
          </a:p>
          <a:p>
            <a:pPr marL="914400" lvl="2" indent="0">
              <a:buNone/>
            </a:pPr>
            <a:endParaRPr lang="en-US" altLang="zh-CN" dirty="0" smtClean="0"/>
          </a:p>
          <a:p>
            <a:pPr lvl="1"/>
            <a:r>
              <a:rPr lang="zh-CN" altLang="en-US" dirty="0" smtClean="0"/>
              <a:t>个人隐私数据</a:t>
            </a:r>
            <a:endParaRPr lang="en-US" altLang="zh-CN" dirty="0" smtClean="0"/>
          </a:p>
          <a:p>
            <a:pPr lvl="2"/>
            <a:r>
              <a:rPr lang="zh-CN" altLang="en-US" dirty="0" smtClean="0"/>
              <a:t>相关硬件信息</a:t>
            </a:r>
            <a:r>
              <a:rPr lang="en-US" altLang="zh-CN" dirty="0" smtClean="0"/>
              <a:t>(IMSI</a:t>
            </a:r>
            <a:r>
              <a:rPr lang="zh-CN" altLang="en-US" dirty="0" smtClean="0"/>
              <a:t>、</a:t>
            </a:r>
            <a:r>
              <a:rPr lang="en-US" altLang="zh-CN" dirty="0" smtClean="0"/>
              <a:t>IMEI</a:t>
            </a:r>
            <a:r>
              <a:rPr lang="zh-CN" altLang="en-US" dirty="0" smtClean="0"/>
              <a:t>、</a:t>
            </a:r>
            <a:r>
              <a:rPr lang="en-US" altLang="zh-CN" dirty="0" smtClean="0"/>
              <a:t>SIM</a:t>
            </a:r>
            <a:r>
              <a:rPr lang="zh-CN" altLang="en-US" dirty="0" smtClean="0"/>
              <a:t>卡号</a:t>
            </a:r>
            <a:r>
              <a:rPr lang="en-US" altLang="zh-CN" dirty="0" smtClean="0"/>
              <a:t>)</a:t>
            </a:r>
          </a:p>
          <a:p>
            <a:pPr lvl="2"/>
            <a:r>
              <a:rPr lang="zh-CN" altLang="en-US" dirty="0" smtClean="0"/>
              <a:t>位置信息</a:t>
            </a:r>
            <a:endParaRPr lang="en-US" altLang="zh-CN" dirty="0"/>
          </a:p>
          <a:p>
            <a:pPr lvl="2"/>
            <a:r>
              <a:rPr lang="zh-CN" altLang="en-US" dirty="0" smtClean="0"/>
              <a:t>短信内容</a:t>
            </a:r>
            <a:endParaRPr lang="en-US" altLang="zh-CN" dirty="0" smtClean="0"/>
          </a:p>
          <a:p>
            <a:pPr lvl="2"/>
            <a:r>
              <a:rPr lang="zh-CN" altLang="en-US" dirty="0" smtClean="0"/>
              <a:t>通话内容</a:t>
            </a:r>
            <a:r>
              <a:rPr lang="en-US" altLang="zh-CN" dirty="0" smtClean="0"/>
              <a:t>(</a:t>
            </a:r>
            <a:r>
              <a:rPr lang="zh-CN" altLang="en-US" dirty="0" smtClean="0"/>
              <a:t>录音</a:t>
            </a:r>
            <a:r>
              <a:rPr lang="en-US" altLang="zh-CN" dirty="0" smtClean="0"/>
              <a:t>)</a:t>
            </a:r>
          </a:p>
          <a:p>
            <a:pPr lvl="2"/>
            <a:r>
              <a:rPr lang="zh-CN" altLang="en-US" dirty="0" smtClean="0"/>
              <a:t>联系人信息</a:t>
            </a:r>
            <a:endParaRPr lang="en-US" altLang="zh-CN" dirty="0" smtClean="0"/>
          </a:p>
          <a:p>
            <a:pPr lvl="2"/>
            <a:r>
              <a:rPr lang="zh-CN" altLang="en-US" dirty="0" smtClean="0"/>
              <a:t>邮件信息</a:t>
            </a:r>
            <a:endParaRPr lang="en-US" altLang="zh-CN" dirty="0" smtClean="0"/>
          </a:p>
          <a:p>
            <a:pPr lvl="2"/>
            <a:r>
              <a:rPr lang="zh-CN" altLang="en-US" dirty="0" smtClean="0"/>
              <a:t>重要文件</a:t>
            </a:r>
            <a:endParaRPr lang="en-US" dirty="0"/>
          </a:p>
        </p:txBody>
      </p:sp>
    </p:spTree>
    <p:extLst>
      <p:ext uri="{BB962C8B-B14F-4D97-AF65-F5344CB8AC3E}">
        <p14:creationId xmlns:p14="http://schemas.microsoft.com/office/powerpoint/2010/main" val="40091006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ragon">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Dragon">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ragon">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1243</TotalTime>
  <Words>1317</Words>
  <Application>Microsoft Office PowerPoint</Application>
  <PresentationFormat>On-screen Show (4:3)</PresentationFormat>
  <Paragraphs>159</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Dragon</vt:lpstr>
      <vt:lpstr>基于Android的主动防御系统</vt:lpstr>
      <vt:lpstr>企业简介</vt:lpstr>
      <vt:lpstr>企业简介</vt:lpstr>
      <vt:lpstr>Android 手机市场规模</vt:lpstr>
      <vt:lpstr>智能手机应用软件安装渠道</vt:lpstr>
      <vt:lpstr>终端用户所面临的问题</vt:lpstr>
      <vt:lpstr>终端用户所面临的问题</vt:lpstr>
      <vt:lpstr>恶意扣费软件</vt:lpstr>
      <vt:lpstr>终端用户所面临的风险</vt:lpstr>
      <vt:lpstr>软件市场实际情况 </vt:lpstr>
      <vt:lpstr>国家整治力度</vt:lpstr>
      <vt:lpstr>运营商策略</vt:lpstr>
      <vt:lpstr>最有效的解决办法</vt:lpstr>
      <vt:lpstr>PowerPoint Presentation</vt:lpstr>
      <vt:lpstr>Android System Architecture</vt:lpstr>
      <vt:lpstr>基于RIL的通讯行为检测</vt:lpstr>
      <vt:lpstr>无线电接口层 RIL</vt:lpstr>
      <vt:lpstr>拨打电话流程</vt:lpstr>
      <vt:lpstr>主动防御系统核心技术</vt:lpstr>
      <vt:lpstr>主动防御系统核心技术</vt:lpstr>
      <vt:lpstr>PowerPoint Presentation</vt:lpstr>
      <vt:lpstr>Android System Boot Sequence</vt:lpstr>
      <vt:lpstr>Android System Service</vt:lpstr>
      <vt:lpstr>Android System Service</vt:lpstr>
      <vt:lpstr>主动防御系统核心技术</vt:lpstr>
      <vt:lpstr>Android 进程间通信(IPC)机制 Binder</vt:lpstr>
      <vt:lpstr>恶意软件行为分析导图</vt:lpstr>
      <vt:lpstr>主动防御系统功能列表</vt:lpstr>
      <vt:lpstr>Thanks！Q&amp;A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基于Android的主动防御系统</dc:title>
  <dc:creator>Ninsei</dc:creator>
  <cp:lastModifiedBy>Ninsei</cp:lastModifiedBy>
  <cp:revision>43</cp:revision>
  <dcterms:created xsi:type="dcterms:W3CDTF">2011-10-12T11:58:45Z</dcterms:created>
  <dcterms:modified xsi:type="dcterms:W3CDTF">2011-10-14T03:40:11Z</dcterms:modified>
</cp:coreProperties>
</file>