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7" r:id="rId2"/>
    <p:sldId id="256" r:id="rId3"/>
    <p:sldId id="258" r:id="rId4"/>
    <p:sldId id="292" r:id="rId5"/>
    <p:sldId id="260" r:id="rId6"/>
    <p:sldId id="259" r:id="rId7"/>
    <p:sldId id="261" r:id="rId8"/>
    <p:sldId id="291" r:id="rId9"/>
    <p:sldId id="263" r:id="rId10"/>
    <p:sldId id="262" r:id="rId11"/>
    <p:sldId id="264" r:id="rId12"/>
    <p:sldId id="265" r:id="rId13"/>
    <p:sldId id="266" r:id="rId14"/>
    <p:sldId id="268" r:id="rId15"/>
    <p:sldId id="269" r:id="rId16"/>
    <p:sldId id="271" r:id="rId17"/>
    <p:sldId id="272" r:id="rId18"/>
    <p:sldId id="273" r:id="rId19"/>
    <p:sldId id="274" r:id="rId20"/>
    <p:sldId id="270"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34" autoAdjust="0"/>
  </p:normalViewPr>
  <p:slideViewPr>
    <p:cSldViewPr>
      <p:cViewPr varScale="1">
        <p:scale>
          <a:sx n="87" d="100"/>
          <a:sy n="87" d="100"/>
        </p:scale>
        <p:origin x="133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0"/>
    </mc:Choice>
    <mc:Fallback>
      <c:style val="30"/>
    </mc:Fallback>
  </mc:AlternateContent>
  <c:chart>
    <c:autoTitleDeleted val="1"/>
    <c:plotArea>
      <c:layout>
        <c:manualLayout>
          <c:layoutTarget val="inner"/>
          <c:xMode val="edge"/>
          <c:yMode val="edge"/>
          <c:x val="0.14456358005987438"/>
          <c:y val="0.10416802593388651"/>
          <c:w val="0.56489045528041926"/>
          <c:h val="0.75378466597445015"/>
        </c:manualLayout>
      </c:layout>
      <c:barChart>
        <c:barDir val="col"/>
        <c:grouping val="stacked"/>
        <c:varyColors val="0"/>
        <c:ser>
          <c:idx val="0"/>
          <c:order val="0"/>
          <c:tx>
            <c:strRef>
              <c:f>Hoja1!$B$1</c:f>
              <c:strCache>
                <c:ptCount val="1"/>
                <c:pt idx="0">
                  <c:v>百分比</c:v>
                </c:pt>
              </c:strCache>
            </c:strRef>
          </c:tx>
          <c:spPr>
            <a:solidFill>
              <a:srgbClr val="C00000"/>
            </a:solidFill>
          </c:spPr>
          <c:invertIfNegative val="0"/>
          <c:dPt>
            <c:idx val="0"/>
            <c:invertIfNegative val="0"/>
            <c:bubble3D val="0"/>
          </c:dPt>
          <c:dPt>
            <c:idx val="1"/>
            <c:invertIfNegative val="0"/>
            <c:bubble3D val="0"/>
            <c:spPr>
              <a:solidFill>
                <a:srgbClr val="E9BC04"/>
              </a:solidFill>
            </c:spPr>
          </c:dPt>
          <c:dPt>
            <c:idx val="2"/>
            <c:invertIfNegative val="0"/>
            <c:bubble3D val="0"/>
            <c:spPr>
              <a:solidFill>
                <a:srgbClr val="7E9F1C"/>
              </a:solidFill>
            </c:spPr>
          </c:dPt>
          <c:dPt>
            <c:idx val="3"/>
            <c:invertIfNegative val="0"/>
            <c:bubble3D val="0"/>
          </c:dPt>
          <c:dLbls>
            <c:dLbl>
              <c:idx val="0"/>
              <c:layout>
                <c:manualLayout>
                  <c:x val="-1.8561813810654645E-3"/>
                  <c:y val="-0.39373670956638346"/>
                </c:manualLayout>
              </c:layout>
              <c:tx>
                <c:rich>
                  <a:bodyPr/>
                  <a:lstStyle/>
                  <a:p>
                    <a:fld id="{97183C47-CD10-4302-80F4-0FFBD5505FEA}" type="VALUE">
                      <a:rPr lang="en-US" altLang="zh-CN" sz="1400" kern="1200" smtClean="0">
                        <a:solidFill>
                          <a:srgbClr val="5F5F5F"/>
                        </a:solidFill>
                        <a:latin typeface="Microsoft JhengHei UI" panose="020B0604030504040204" pitchFamily="34" charset="-120"/>
                        <a:ea typeface="Microsoft JhengHei UI" panose="020B0604030504040204" pitchFamily="34" charset="-120"/>
                        <a:cs typeface="+mn-cs"/>
                      </a:rPr>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layout>
                <c:manualLayout>
                  <c:x val="-6.7338844240115098E-3"/>
                  <c:y val="-0.10566686547498622"/>
                </c:manualLayout>
              </c:layout>
              <c:tx>
                <c:rich>
                  <a:bodyPr/>
                  <a:lstStyle/>
                  <a:p>
                    <a:fld id="{148F1A01-C3A0-4B77-B451-14CF79E93C7B}" type="VALUE">
                      <a:rPr lang="en-US" altLang="zh-CN" sz="1400" kern="1200">
                        <a:solidFill>
                          <a:srgbClr val="5F5F5F"/>
                        </a:solidFill>
                        <a:latin typeface="Microsoft JhengHei UI" panose="020B0604030504040204" pitchFamily="34" charset="-120"/>
                        <a:ea typeface="Microsoft JhengHei UI" panose="020B0604030504040204" pitchFamily="34" charset="-120"/>
                        <a:cs typeface="+mn-cs"/>
                      </a:rPr>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0"/>
                  <c:y val="-8.7875226339373599E-2"/>
                </c:manualLayout>
              </c:layout>
              <c:tx>
                <c:rich>
                  <a:bodyPr/>
                  <a:lstStyle/>
                  <a:p>
                    <a:r>
                      <a:rPr lang="en-US" altLang="zh-CN" sz="1400" kern="1200" dirty="0" smtClean="0">
                        <a:solidFill>
                          <a:srgbClr val="5F5F5F"/>
                        </a:solidFill>
                        <a:latin typeface="Microsoft JhengHei UI" panose="020B0604030504040204" pitchFamily="34" charset="-120"/>
                        <a:ea typeface="Microsoft JhengHei UI" panose="020B0604030504040204" pitchFamily="34" charset="-120"/>
                        <a:cs typeface="+mn-cs"/>
                      </a:rPr>
                      <a:t>14.094</a:t>
                    </a:r>
                    <a:endParaRPr lang="en-US" altLang="zh-CN" dirty="0"/>
                  </a:p>
                </c:rich>
              </c:tx>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wrap="square" lIns="38100" tIns="19050" rIns="38100" bIns="19050" anchor="ctr" anchorCtr="0">
                <a:spAutoFit/>
              </a:bodyPr>
              <a:lstStyle/>
              <a:p>
                <a:pPr marL="0" algn="just" defTabSz="914400" rtl="0" eaLnBrk="1" latinLnBrk="0" hangingPunct="1">
                  <a:lnSpc>
                    <a:spcPct val="120000"/>
                  </a:lnSpc>
                  <a:spcBef>
                    <a:spcPct val="20000"/>
                  </a:spcBef>
                  <a:buFont typeface="Arial" charset="0"/>
                  <a:buNone/>
                  <a:defRPr lang="zh-CN" altLang="en-US" sz="12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Hoja1!$A$2:$A$3</c:f>
              <c:strCache>
                <c:ptCount val="2"/>
                <c:pt idx="0">
                  <c:v>检出率</c:v>
                </c:pt>
                <c:pt idx="1">
                  <c:v>误报率</c:v>
                </c:pt>
              </c:strCache>
            </c:strRef>
          </c:cat>
          <c:val>
            <c:numRef>
              <c:f>Hoja1!$B$2:$B$3</c:f>
              <c:numCache>
                <c:formatCode>General</c:formatCode>
                <c:ptCount val="2"/>
                <c:pt idx="0">
                  <c:v>86.67</c:v>
                </c:pt>
                <c:pt idx="1">
                  <c:v>13.33</c:v>
                </c:pt>
              </c:numCache>
            </c:numRef>
          </c:val>
        </c:ser>
        <c:dLbls>
          <c:dLblPos val="ctr"/>
          <c:showLegendKey val="0"/>
          <c:showVal val="1"/>
          <c:showCatName val="0"/>
          <c:showSerName val="0"/>
          <c:showPercent val="0"/>
          <c:showBubbleSize val="0"/>
        </c:dLbls>
        <c:gapWidth val="100"/>
        <c:overlap val="100"/>
        <c:axId val="371533200"/>
        <c:axId val="371525584"/>
      </c:barChart>
      <c:catAx>
        <c:axId val="371533200"/>
        <c:scaling>
          <c:orientation val="minMax"/>
        </c:scaling>
        <c:delete val="0"/>
        <c:axPos val="b"/>
        <c:numFmt formatCode="General" sourceLinked="1"/>
        <c:majorTickMark val="out"/>
        <c:minorTickMark val="none"/>
        <c:tickLblPos val="nextTo"/>
        <c:txPr>
          <a:bodyPr/>
          <a:lstStyle/>
          <a:p>
            <a:pPr>
              <a:defRPr sz="1300" baseline="0"/>
            </a:pPr>
            <a:endParaRPr lang="zh-CN"/>
          </a:p>
        </c:txPr>
        <c:crossAx val="371525584"/>
        <c:crosses val="autoZero"/>
        <c:auto val="1"/>
        <c:lblAlgn val="ctr"/>
        <c:lblOffset val="100"/>
        <c:noMultiLvlLbl val="0"/>
      </c:catAx>
      <c:valAx>
        <c:axId val="371525584"/>
        <c:scaling>
          <c:orientation val="minMax"/>
          <c:max val="100"/>
        </c:scaling>
        <c:delete val="0"/>
        <c:axPos val="l"/>
        <c:majorGridlines>
          <c:spPr>
            <a:ln>
              <a:solidFill>
                <a:schemeClr val="bg1">
                  <a:lumMod val="75000"/>
                </a:schemeClr>
              </a:solidFill>
            </a:ln>
          </c:spPr>
        </c:majorGridlines>
        <c:title>
          <c:tx>
            <c:rich>
              <a:bodyPr rot="0" vert="horz"/>
              <a:lstStyle/>
              <a:p>
                <a:pPr>
                  <a:defRPr/>
                </a:pPr>
                <a:r>
                  <a:rPr lang="zh-CN" altLang="en-US" sz="1300" b="0" dirty="0" smtClean="0">
                    <a:latin typeface="+mn-ea"/>
                    <a:ea typeface="+mn-ea"/>
                  </a:rPr>
                  <a:t>百分比</a:t>
                </a:r>
                <a:r>
                  <a:rPr lang="en-US" altLang="zh-CN" sz="1300" b="0" dirty="0" smtClean="0">
                    <a:latin typeface="+mn-ea"/>
                    <a:ea typeface="+mn-ea"/>
                  </a:rPr>
                  <a:t>/</a:t>
                </a:r>
                <a:r>
                  <a:rPr lang="zh-CN" altLang="en-US" sz="1300" b="0" dirty="0" smtClean="0">
                    <a:latin typeface="+mn-ea"/>
                    <a:ea typeface="+mn-ea"/>
                  </a:rPr>
                  <a:t>单位：</a:t>
                </a:r>
                <a:r>
                  <a:rPr lang="en-US" altLang="zh-CN" sz="1300" b="0" dirty="0" smtClean="0">
                    <a:latin typeface="+mn-ea"/>
                    <a:ea typeface="+mn-ea"/>
                  </a:rPr>
                  <a:t>%</a:t>
                </a:r>
                <a:endParaRPr lang="zh-CN" altLang="en-US" sz="1300" b="0" dirty="0">
                  <a:latin typeface="+mn-ea"/>
                  <a:ea typeface="+mn-ea"/>
                </a:endParaRPr>
              </a:p>
            </c:rich>
          </c:tx>
          <c:layout>
            <c:manualLayout>
              <c:xMode val="edge"/>
              <c:yMode val="edge"/>
              <c:x val="7.465602486500178E-2"/>
              <c:y val="2.7696213775667129E-2"/>
            </c:manualLayout>
          </c:layout>
          <c:overlay val="0"/>
        </c:title>
        <c:numFmt formatCode="General" sourceLinked="1"/>
        <c:majorTickMark val="out"/>
        <c:minorTickMark val="none"/>
        <c:tickLblPos val="nextTo"/>
        <c:crossAx val="371533200"/>
        <c:crosses val="autoZero"/>
        <c:crossBetween val="between"/>
        <c:majorUnit val="10"/>
        <c:minorUnit val="5"/>
      </c:valAx>
      <c:spPr>
        <a:noFill/>
        <a:ln w="24550">
          <a:noFill/>
        </a:ln>
      </c:spPr>
    </c:plotArea>
    <c:plotVisOnly val="1"/>
    <c:dispBlanksAs val="gap"/>
    <c:showDLblsOverMax val="0"/>
  </c:chart>
  <c:txPr>
    <a:bodyPr/>
    <a:lstStyle/>
    <a:p>
      <a:pPr>
        <a:defRPr lang="es-ES"/>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53DCA3-2525-4840-BB70-B6E2B78DFC96}" type="datetimeFigureOut">
              <a:rPr lang="zh-CN" altLang="en-US" smtClean="0"/>
              <a:t>2013/11/17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7497FD-19EB-4184-8FDB-E1F3F8D07A7B}" type="slidenum">
              <a:rPr lang="zh-CN" altLang="en-US" smtClean="0"/>
              <a:t>‹#›</a:t>
            </a:fld>
            <a:endParaRPr lang="zh-CN" altLang="en-US"/>
          </a:p>
        </p:txBody>
      </p:sp>
    </p:spTree>
    <p:extLst>
      <p:ext uri="{BB962C8B-B14F-4D97-AF65-F5344CB8AC3E}">
        <p14:creationId xmlns:p14="http://schemas.microsoft.com/office/powerpoint/2010/main" val="208462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ech.qq.com/a/20130308/000135.ht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www.ipc.me/android-store.html" TargetMode="External"/><Relationship Id="rId4" Type="http://schemas.openxmlformats.org/officeDocument/2006/relationships/hyperlink" Target="http://mobile.51cto.com/hot-267053.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我们此次将分为五个部分来介绍我们的作品，首先，我们来看下一下选题背景</a:t>
            </a:r>
          </a:p>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3</a:t>
            </a:fld>
            <a:endParaRPr lang="zh-CN" altLang="en-US"/>
          </a:p>
        </p:txBody>
      </p:sp>
    </p:spTree>
    <p:extLst>
      <p:ext uri="{BB962C8B-B14F-4D97-AF65-F5344CB8AC3E}">
        <p14:creationId xmlns:p14="http://schemas.microsoft.com/office/powerpoint/2010/main" val="3203430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在静态分析模块中，主要对反编译文件夹中的</a:t>
            </a:r>
            <a:r>
              <a:rPr lang="en-US" altLang="zh-CN" dirty="0" smtClean="0"/>
              <a:t>AndroidManifest.xml</a:t>
            </a:r>
            <a:r>
              <a:rPr lang="zh-CN" altLang="en-US" dirty="0" smtClean="0"/>
              <a:t>文件和</a:t>
            </a:r>
            <a:r>
              <a:rPr lang="en-US" altLang="zh-CN" dirty="0" err="1" smtClean="0"/>
              <a:t>smali</a:t>
            </a:r>
            <a:r>
              <a:rPr lang="zh-CN" altLang="en-US" dirty="0" smtClean="0"/>
              <a:t>文件夹进行分析。在</a:t>
            </a:r>
            <a:r>
              <a:rPr lang="en-US" altLang="zh-CN" dirty="0" smtClean="0"/>
              <a:t>AndroidManifest.xml</a:t>
            </a:r>
            <a:r>
              <a:rPr lang="zh-CN" altLang="en-US" dirty="0" smtClean="0"/>
              <a:t>中，我们包含三样检测，一是启动项检测，检查样本是否有启动图标，二是检测样本中是否有广告，三是根据敏感行为库对敏感权限进行检测。在</a:t>
            </a:r>
            <a:r>
              <a:rPr lang="en-US" altLang="zh-CN" dirty="0" err="1" smtClean="0"/>
              <a:t>smali</a:t>
            </a:r>
            <a:r>
              <a:rPr lang="zh-CN" altLang="en-US" dirty="0" smtClean="0"/>
              <a:t>文件夹中，我们同样进行三样检测，一是根据敏感行为库对敏感</a:t>
            </a:r>
            <a:r>
              <a:rPr lang="en-US" altLang="zh-CN" dirty="0" smtClean="0"/>
              <a:t>API</a:t>
            </a:r>
            <a:r>
              <a:rPr lang="zh-CN" altLang="en-US" dirty="0" smtClean="0"/>
              <a:t>进行检测，二是对样本时候获取</a:t>
            </a:r>
            <a:r>
              <a:rPr lang="en-US" altLang="zh-CN" dirty="0" smtClean="0"/>
              <a:t>ROOT</a:t>
            </a:r>
            <a:r>
              <a:rPr lang="zh-CN" altLang="en-US" dirty="0" smtClean="0"/>
              <a:t>权限进行检测，三是对样本是否有动态行为进行检测。通过完成对</a:t>
            </a:r>
            <a:r>
              <a:rPr lang="en-US" altLang="zh-CN" dirty="0" err="1" smtClean="0"/>
              <a:t>smali</a:t>
            </a:r>
            <a:r>
              <a:rPr lang="zh-CN" altLang="en-US" dirty="0" smtClean="0"/>
              <a:t>文件夹的检测，我们可以同时获取恶意代码的位置。与此同时，我们会将（敏感权限与敏感</a:t>
            </a:r>
            <a:r>
              <a:rPr lang="en-US" altLang="zh-CN" dirty="0" smtClean="0"/>
              <a:t>API</a:t>
            </a:r>
            <a:r>
              <a:rPr lang="zh-CN" altLang="en-US" dirty="0" smtClean="0"/>
              <a:t>的检测结果）（这两个）进行相与，防止权限过度声明而产生的误判。并将结果与这两项结合，产生</a:t>
            </a:r>
            <a:r>
              <a:rPr lang="en-US" altLang="zh-CN" dirty="0" smtClean="0"/>
              <a:t>12</a:t>
            </a:r>
            <a:r>
              <a:rPr lang="zh-CN" altLang="en-US" dirty="0" smtClean="0"/>
              <a:t>维向量，传递给安全评估模块进行。并且所有的结果将以友好的图形界面在</a:t>
            </a:r>
            <a:r>
              <a:rPr lang="en-US" altLang="zh-CN" dirty="0" smtClean="0"/>
              <a:t>web</a:t>
            </a:r>
            <a:r>
              <a:rPr lang="zh-CN" altLang="en-US" dirty="0" smtClean="0"/>
              <a:t>前端进行展示。</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16</a:t>
            </a:fld>
            <a:endParaRPr lang="zh-CN" altLang="en-US"/>
          </a:p>
        </p:txBody>
      </p:sp>
    </p:spTree>
    <p:extLst>
      <p:ext uri="{BB962C8B-B14F-4D97-AF65-F5344CB8AC3E}">
        <p14:creationId xmlns:p14="http://schemas.microsoft.com/office/powerpoint/2010/main" val="76894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a:t>
            </a:r>
            <a:r>
              <a:rPr lang="zh-CN" altLang="zh-CN" sz="1200" kern="1200" dirty="0" smtClean="0">
                <a:solidFill>
                  <a:schemeClr val="tx1"/>
                </a:solidFill>
                <a:effectLst/>
                <a:latin typeface="+mn-lt"/>
                <a:ea typeface="+mn-ea"/>
                <a:cs typeface="+mn-cs"/>
              </a:rPr>
              <a:t>作品的创新性主要</a:t>
            </a:r>
            <a:r>
              <a:rPr lang="zh-CN" altLang="en-US" sz="1200" kern="1200" dirty="0" smtClean="0">
                <a:solidFill>
                  <a:schemeClr val="tx1"/>
                </a:solidFill>
                <a:effectLst/>
                <a:latin typeface="+mn-lt"/>
                <a:ea typeface="+mn-ea"/>
                <a:cs typeface="+mn-cs"/>
              </a:rPr>
              <a:t>有</a:t>
            </a:r>
            <a:r>
              <a:rPr lang="zh-CN" altLang="zh-CN" sz="1200" kern="1200" dirty="0" smtClean="0">
                <a:solidFill>
                  <a:schemeClr val="tx1"/>
                </a:solidFill>
                <a:effectLst/>
                <a:latin typeface="+mn-lt"/>
                <a:ea typeface="+mn-ea"/>
                <a:cs typeface="+mn-cs"/>
              </a:rPr>
              <a:t>以下三点：</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第一，我们</a:t>
            </a:r>
            <a:r>
              <a:rPr lang="zh-CN" altLang="zh-CN" sz="1200" b="1" kern="1200" dirty="0" smtClean="0">
                <a:solidFill>
                  <a:schemeClr val="tx1"/>
                </a:solidFill>
                <a:effectLst/>
                <a:latin typeface="+mn-lt"/>
                <a:ea typeface="+mn-ea"/>
                <a:cs typeface="+mn-cs"/>
              </a:rPr>
              <a:t>构建</a:t>
            </a:r>
            <a:r>
              <a:rPr lang="zh-CN" altLang="en-US" sz="1200" b="1" kern="1200" dirty="0" smtClean="0">
                <a:solidFill>
                  <a:schemeClr val="tx1"/>
                </a:solidFill>
                <a:effectLst/>
                <a:latin typeface="+mn-lt"/>
                <a:ea typeface="+mn-ea"/>
                <a:cs typeface="+mn-cs"/>
              </a:rPr>
              <a:t>了</a:t>
            </a:r>
            <a:r>
              <a:rPr lang="en-US" altLang="zh-CN" sz="1200" b="1" kern="1200" dirty="0" smtClean="0">
                <a:solidFill>
                  <a:schemeClr val="tx1"/>
                </a:solidFill>
                <a:effectLst/>
                <a:latin typeface="+mn-lt"/>
                <a:ea typeface="+mn-ea"/>
                <a:cs typeface="+mn-cs"/>
              </a:rPr>
              <a:t>Android</a:t>
            </a:r>
            <a:r>
              <a:rPr lang="zh-CN" altLang="zh-CN" sz="1200" b="1" kern="1200" dirty="0" smtClean="0">
                <a:solidFill>
                  <a:schemeClr val="tx1"/>
                </a:solidFill>
                <a:effectLst/>
                <a:latin typeface="+mn-lt"/>
                <a:ea typeface="+mn-ea"/>
                <a:cs typeface="+mn-cs"/>
              </a:rPr>
              <a:t>软件敏感行为集合，全面建立</a:t>
            </a:r>
            <a:r>
              <a:rPr lang="zh-CN" altLang="en-US" sz="1200" b="1" kern="1200" dirty="0" smtClean="0">
                <a:solidFill>
                  <a:schemeClr val="tx1"/>
                </a:solidFill>
                <a:effectLst/>
                <a:latin typeface="+mn-lt"/>
                <a:ea typeface="+mn-ea"/>
                <a:cs typeface="+mn-cs"/>
              </a:rPr>
              <a:t>了</a:t>
            </a:r>
            <a:r>
              <a:rPr lang="zh-CN" altLang="zh-CN" sz="1200" b="1" kern="1200" dirty="0" smtClean="0">
                <a:solidFill>
                  <a:schemeClr val="tx1"/>
                </a:solidFill>
                <a:effectLst/>
                <a:latin typeface="+mn-lt"/>
                <a:ea typeface="+mn-ea"/>
                <a:cs typeface="+mn-cs"/>
              </a:rPr>
              <a:t>软件敏感行为记录机制。</a:t>
            </a:r>
            <a:endParaRPr lang="zh-CN"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我们</a:t>
            </a:r>
            <a:r>
              <a:rPr lang="zh-CN" altLang="zh-CN" sz="1200" kern="1200" dirty="0" smtClean="0">
                <a:solidFill>
                  <a:schemeClr val="tx1"/>
                </a:solidFill>
                <a:effectLst/>
                <a:latin typeface="+mn-lt"/>
                <a:ea typeface="+mn-ea"/>
                <a:cs typeface="+mn-cs"/>
              </a:rPr>
              <a:t>通过对大量恶意样本进行统计研究，对</a:t>
            </a:r>
            <a:r>
              <a:rPr lang="en-US" altLang="zh-CN" sz="1200" kern="1200" dirty="0" smtClean="0">
                <a:solidFill>
                  <a:schemeClr val="tx1"/>
                </a:solidFill>
                <a:effectLst/>
                <a:latin typeface="+mn-lt"/>
                <a:ea typeface="+mn-ea"/>
                <a:cs typeface="+mn-cs"/>
              </a:rPr>
              <a:t>Android</a:t>
            </a:r>
            <a:r>
              <a:rPr lang="zh-CN" altLang="zh-CN" sz="1200" kern="1200" dirty="0" smtClean="0">
                <a:solidFill>
                  <a:schemeClr val="tx1"/>
                </a:solidFill>
                <a:effectLst/>
                <a:latin typeface="+mn-lt"/>
                <a:ea typeface="+mn-ea"/>
                <a:cs typeface="+mn-cs"/>
              </a:rPr>
              <a:t>系统定义的一百多项权限进行归纳，构建了</a:t>
            </a:r>
            <a:r>
              <a:rPr lang="en-US" altLang="zh-CN" sz="1200" kern="1200" dirty="0" smtClean="0">
                <a:solidFill>
                  <a:schemeClr val="tx1"/>
                </a:solidFill>
                <a:effectLst/>
                <a:latin typeface="+mn-lt"/>
                <a:ea typeface="+mn-ea"/>
                <a:cs typeface="+mn-cs"/>
              </a:rPr>
              <a:t>Android</a:t>
            </a:r>
            <a:r>
              <a:rPr lang="zh-CN" altLang="zh-CN" sz="1200" kern="1200" dirty="0" smtClean="0">
                <a:solidFill>
                  <a:schemeClr val="tx1"/>
                </a:solidFill>
                <a:effectLst/>
                <a:latin typeface="+mn-lt"/>
                <a:ea typeface="+mn-ea"/>
                <a:cs typeface="+mn-cs"/>
              </a:rPr>
              <a:t>软件敏感行为库。通过对敏感行为</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的提取，在</a:t>
            </a:r>
            <a:r>
              <a:rPr lang="en-US" altLang="zh-CN" sz="1200" kern="1200" dirty="0" smtClean="0">
                <a:solidFill>
                  <a:schemeClr val="tx1"/>
                </a:solidFill>
                <a:effectLst/>
                <a:latin typeface="+mn-lt"/>
                <a:ea typeface="+mn-ea"/>
                <a:cs typeface="+mn-cs"/>
              </a:rPr>
              <a:t>Android</a:t>
            </a:r>
            <a:r>
              <a:rPr lang="zh-CN" altLang="zh-CN" sz="1200" kern="1200" dirty="0" smtClean="0">
                <a:solidFill>
                  <a:schemeClr val="tx1"/>
                </a:solidFill>
                <a:effectLst/>
                <a:latin typeface="+mn-lt"/>
                <a:ea typeface="+mn-ea"/>
                <a:cs typeface="+mn-cs"/>
              </a:rPr>
              <a:t>源码应用程序框架层进行相应的</a:t>
            </a:r>
            <a:r>
              <a:rPr lang="en-US" altLang="zh-CN" sz="1200" kern="1200" dirty="0" smtClean="0">
                <a:solidFill>
                  <a:schemeClr val="tx1"/>
                </a:solidFill>
                <a:effectLst/>
                <a:latin typeface="+mn-lt"/>
                <a:ea typeface="+mn-ea"/>
                <a:cs typeface="+mn-cs"/>
              </a:rPr>
              <a:t>HOOK</a:t>
            </a:r>
            <a:r>
              <a:rPr lang="zh-CN" altLang="zh-CN" sz="1200" kern="1200" dirty="0" smtClean="0">
                <a:solidFill>
                  <a:schemeClr val="tx1"/>
                </a:solidFill>
                <a:effectLst/>
                <a:latin typeface="+mn-lt"/>
                <a:ea typeface="+mn-ea"/>
                <a:cs typeface="+mn-cs"/>
              </a:rPr>
              <a:t>，并进行日志输出，为后续启发式扫描算法提供相应的记录日志。由此，我们建立了全面的软件敏感行为记录机制。</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第二，我们</a:t>
            </a:r>
            <a:r>
              <a:rPr lang="zh-CN" altLang="zh-CN" sz="1200" b="1" kern="1200" dirty="0" smtClean="0">
                <a:solidFill>
                  <a:schemeClr val="tx1"/>
                </a:solidFill>
                <a:effectLst/>
                <a:latin typeface="+mn-lt"/>
                <a:ea typeface="+mn-ea"/>
                <a:cs typeface="+mn-cs"/>
              </a:rPr>
              <a:t>构建了软件敏感行为模拟触发机制，有效提升待检测样本敏感行为触发几率。</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般恶意软件都具有很好的隐蔽性，有可能逃避运行时检测。为了能够尽可能多的捕获敏感行为，提高判断的准确性，我们构建了敏感行为触发机制。通过模拟用户日常使用手机操作、系统发动广播、缩短系统的时间等行为，诱导恶意软件产生相应的行为，并进行实时捕获。</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第三，</a:t>
            </a:r>
            <a:r>
              <a:rPr lang="zh-CN" altLang="zh-CN" sz="1200" b="1" kern="1200" dirty="0" smtClean="0">
                <a:solidFill>
                  <a:schemeClr val="tx1"/>
                </a:solidFill>
                <a:effectLst/>
                <a:latin typeface="+mn-lt"/>
                <a:ea typeface="+mn-ea"/>
                <a:cs typeface="+mn-cs"/>
              </a:rPr>
              <a:t>基于敏感权限与敏感行为</a:t>
            </a:r>
            <a:r>
              <a:rPr lang="zh-CN" altLang="en-US" sz="1200" b="1" kern="1200" dirty="0" smtClean="0">
                <a:solidFill>
                  <a:schemeClr val="tx1"/>
                </a:solidFill>
                <a:effectLst/>
                <a:latin typeface="+mn-lt"/>
                <a:ea typeface="+mn-ea"/>
                <a:cs typeface="+mn-cs"/>
              </a:rPr>
              <a:t>的静态分析与</a:t>
            </a:r>
            <a:r>
              <a:rPr lang="zh-CN" altLang="zh-CN" sz="1200" b="1" kern="1200" dirty="0" smtClean="0">
                <a:solidFill>
                  <a:schemeClr val="tx1"/>
                </a:solidFill>
                <a:effectLst/>
                <a:latin typeface="+mn-lt"/>
                <a:ea typeface="+mn-ea"/>
                <a:cs typeface="+mn-cs"/>
              </a:rPr>
              <a:t>动态分析</a:t>
            </a:r>
            <a:r>
              <a:rPr lang="zh-CN" altLang="en-US" sz="1200" b="1" kern="1200" dirty="0" smtClean="0">
                <a:solidFill>
                  <a:schemeClr val="tx1"/>
                </a:solidFill>
                <a:effectLst/>
                <a:latin typeface="+mn-lt"/>
                <a:ea typeface="+mn-ea"/>
                <a:cs typeface="+mn-cs"/>
              </a:rPr>
              <a:t>相</a:t>
            </a:r>
            <a:r>
              <a:rPr lang="zh-CN" altLang="zh-CN" sz="1200" b="1" kern="1200" dirty="0" smtClean="0">
                <a:solidFill>
                  <a:schemeClr val="tx1"/>
                </a:solidFill>
                <a:effectLst/>
                <a:latin typeface="+mn-lt"/>
                <a:ea typeface="+mn-ea"/>
                <a:cs typeface="+mn-cs"/>
              </a:rPr>
              <a:t>结合</a:t>
            </a:r>
            <a:r>
              <a:rPr lang="zh-CN" altLang="en-US"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构建了基于行为的恶意软件自动分析与判定机制。</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在静态分析方面，我们通过对待测</a:t>
            </a:r>
            <a:r>
              <a:rPr lang="en-US" altLang="zh-CN" sz="1200" kern="1200" dirty="0" smtClean="0">
                <a:solidFill>
                  <a:schemeClr val="tx1"/>
                </a:solidFill>
                <a:effectLst/>
                <a:latin typeface="+mn-lt"/>
                <a:ea typeface="+mn-ea"/>
                <a:cs typeface="+mn-cs"/>
              </a:rPr>
              <a:t>APK</a:t>
            </a:r>
            <a:r>
              <a:rPr lang="zh-CN" altLang="zh-CN" sz="1200" kern="1200" dirty="0" smtClean="0">
                <a:solidFill>
                  <a:schemeClr val="tx1"/>
                </a:solidFill>
                <a:effectLst/>
                <a:latin typeface="+mn-lt"/>
                <a:ea typeface="+mn-ea"/>
                <a:cs typeface="+mn-cs"/>
              </a:rPr>
              <a:t>反编译，提取了敏感权限与敏感的</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有效规避了过度申请权限问题，提高了判定的准确性。静态分析可以弥补动态分析中因为触发不完善而引起的恶意行为漏检机制。动态分析可以详细记录软件的敏感行为，有效解决静态分析过程中代码混淆而产生的漏判。动静结合大大提高了检测的准确率。</a:t>
            </a:r>
          </a:p>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31</a:t>
            </a:fld>
            <a:endParaRPr lang="zh-CN" altLang="en-US"/>
          </a:p>
        </p:txBody>
      </p:sp>
    </p:spTree>
    <p:extLst>
      <p:ext uri="{BB962C8B-B14F-4D97-AF65-F5344CB8AC3E}">
        <p14:creationId xmlns:p14="http://schemas.microsoft.com/office/powerpoint/2010/main" val="119620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Android</a:t>
            </a:r>
            <a:r>
              <a:rPr lang="zh-CN" altLang="en-US" dirty="0" smtClean="0"/>
              <a:t>平台的总的</a:t>
            </a:r>
            <a:r>
              <a:rPr lang="en-US" altLang="zh-CN" dirty="0" err="1" smtClean="0"/>
              <a:t>apk</a:t>
            </a:r>
            <a:r>
              <a:rPr lang="zh-CN" altLang="en-US" dirty="0" smtClean="0"/>
              <a:t>数目，每天新增上传的数目？每个月新增软件数目，每个季度新增软件数目</a:t>
            </a:r>
            <a:endParaRPr lang="en-US" altLang="zh-CN" dirty="0" smtClean="0"/>
          </a:p>
          <a:p>
            <a:r>
              <a:rPr lang="zh-CN" altLang="en-US" dirty="0" smtClean="0"/>
              <a:t>每个月新出现的恶意软件的数目，变种？前后几年对比也行</a:t>
            </a:r>
            <a:endParaRPr lang="en-US" altLang="zh-CN" dirty="0" smtClean="0"/>
          </a:p>
          <a:p>
            <a:r>
              <a:rPr lang="zh-CN" altLang="en-US" dirty="0" smtClean="0"/>
              <a:t>近几年来恶意软件的增长情况</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4</a:t>
            </a:fld>
            <a:endParaRPr lang="zh-CN" altLang="en-US"/>
          </a:p>
        </p:txBody>
      </p:sp>
    </p:spTree>
    <p:extLst>
      <p:ext uri="{BB962C8B-B14F-4D97-AF65-F5344CB8AC3E}">
        <p14:creationId xmlns:p14="http://schemas.microsoft.com/office/powerpoint/2010/main" val="1078815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开发门槛低：没有应用证书限制</a:t>
            </a:r>
            <a:endParaRPr lang="en-US" altLang="zh-CN" dirty="0" smtClean="0"/>
          </a:p>
          <a:p>
            <a:r>
              <a:rPr lang="zh-CN" altLang="en-US" sz="1200" b="0" i="0" kern="1200" dirty="0" smtClean="0">
                <a:solidFill>
                  <a:schemeClr val="tx1"/>
                </a:solidFill>
                <a:effectLst/>
                <a:latin typeface="+mn-lt"/>
                <a:ea typeface="+mn-ea"/>
                <a:cs typeface="+mn-cs"/>
              </a:rPr>
              <a:t>所谓“差异化竞争”，就是通过市场细分和个性化服务来获得差异化竞争优势。 </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随着越来越多的手机生产厂商和运营商开始拥抱这一系统，市面上已经出现了越来越多的</a:t>
            </a:r>
            <a:r>
              <a:rPr lang="en-US" altLang="zh-CN" sz="1200" b="0" i="0" kern="1200" dirty="0" smtClean="0">
                <a:solidFill>
                  <a:schemeClr val="tx1"/>
                </a:solidFill>
                <a:effectLst/>
                <a:latin typeface="+mn-lt"/>
                <a:ea typeface="+mn-ea"/>
                <a:cs typeface="+mn-cs"/>
              </a:rPr>
              <a:t>Android</a:t>
            </a:r>
            <a:r>
              <a:rPr lang="zh-CN" altLang="en-US" sz="1200" b="0" i="0" kern="1200" dirty="0" smtClean="0">
                <a:solidFill>
                  <a:schemeClr val="tx1"/>
                </a:solidFill>
                <a:effectLst/>
                <a:latin typeface="+mn-lt"/>
                <a:ea typeface="+mn-ea"/>
                <a:cs typeface="+mn-cs"/>
              </a:rPr>
              <a:t>版本</a:t>
            </a:r>
            <a:endParaRPr lang="en-US" altLang="zh-CN" sz="1200" b="0" i="0" kern="1200" dirty="0" smtClean="0">
              <a:solidFill>
                <a:schemeClr val="tx1"/>
              </a:solidFill>
              <a:effectLst/>
              <a:latin typeface="+mn-lt"/>
              <a:ea typeface="+mn-ea"/>
              <a:cs typeface="+mn-cs"/>
            </a:endParaRPr>
          </a:p>
          <a:p>
            <a:r>
              <a:rPr lang="en-US" altLang="zh-CN" dirty="0" smtClean="0">
                <a:hlinkClick r:id="rId3"/>
              </a:rPr>
              <a:t>http://tech.qq.com/a/20130308/000135.htm</a:t>
            </a:r>
            <a:endParaRPr lang="en-US" altLang="zh-CN" dirty="0" smtClean="0"/>
          </a:p>
          <a:p>
            <a:r>
              <a:rPr lang="en-US" altLang="zh-CN" dirty="0" smtClean="0">
                <a:hlinkClick r:id="rId4"/>
              </a:rPr>
              <a:t>http://mobile.51cto.com/hot-267053.htm</a:t>
            </a:r>
            <a:endParaRPr lang="en-US" altLang="zh-CN" dirty="0" smtClean="0"/>
          </a:p>
          <a:p>
            <a:r>
              <a:rPr lang="en-US" altLang="zh-CN" dirty="0" smtClean="0">
                <a:hlinkClick r:id="rId5"/>
              </a:rPr>
              <a:t>http://www.ipc.me/android-store.html</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5</a:t>
            </a:fld>
            <a:endParaRPr lang="zh-CN" altLang="en-US"/>
          </a:p>
        </p:txBody>
      </p:sp>
    </p:spTree>
    <p:extLst>
      <p:ext uri="{BB962C8B-B14F-4D97-AF65-F5344CB8AC3E}">
        <p14:creationId xmlns:p14="http://schemas.microsoft.com/office/powerpoint/2010/main" val="2192428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smtClean="0">
                <a:ln w="0"/>
                <a:solidFill>
                  <a:schemeClr val="tx1"/>
                </a:solidFill>
                <a:effectLst>
                  <a:outerShdw blurRad="38100" dist="19050" dir="2700000" algn="tl" rotWithShape="0">
                    <a:schemeClr val="dk1">
                      <a:alpha val="40000"/>
                    </a:schemeClr>
                  </a:outerShdw>
                </a:effectLst>
              </a:rPr>
              <a:t>近几个月</a:t>
            </a:r>
            <a:r>
              <a:rPr lang="en-US" altLang="zh-CN" sz="1200" dirty="0" smtClean="0">
                <a:ln w="0"/>
                <a:solidFill>
                  <a:schemeClr val="tx1"/>
                </a:solidFill>
                <a:effectLst>
                  <a:outerShdw blurRad="38100" dist="19050" dir="2700000" algn="tl" rotWithShape="0">
                    <a:schemeClr val="dk1">
                      <a:alpha val="40000"/>
                    </a:schemeClr>
                  </a:outerShdw>
                </a:effectLst>
              </a:rPr>
              <a:t>Android</a:t>
            </a:r>
            <a:r>
              <a:rPr lang="zh-CN" altLang="en-US" sz="1200" dirty="0" smtClean="0">
                <a:ln w="0"/>
                <a:solidFill>
                  <a:schemeClr val="tx1"/>
                </a:solidFill>
                <a:effectLst>
                  <a:outerShdw blurRad="38100" dist="19050" dir="2700000" algn="tl" rotWithShape="0">
                    <a:schemeClr val="dk1">
                      <a:alpha val="40000"/>
                    </a:schemeClr>
                  </a:outerShdw>
                </a:effectLst>
              </a:rPr>
              <a:t>平台出现了集中的攻击技术爆发，像这里列出的</a:t>
            </a:r>
            <a:r>
              <a:rPr lang="en-US" altLang="zh-CN" sz="1200" dirty="0" smtClean="0">
                <a:ln w="0"/>
                <a:solidFill>
                  <a:schemeClr val="tx1"/>
                </a:solidFill>
                <a:effectLst>
                  <a:outerShdw blurRad="38100" dist="19050" dir="2700000" algn="tl" rotWithShape="0">
                    <a:schemeClr val="dk1">
                      <a:alpha val="40000"/>
                    </a:schemeClr>
                  </a:outerShdw>
                </a:effectLst>
              </a:rPr>
              <a:t>Manifest</a:t>
            </a:r>
            <a:r>
              <a:rPr lang="zh-CN" altLang="en-US" sz="1200" dirty="0" smtClean="0">
                <a:ln w="0"/>
                <a:solidFill>
                  <a:schemeClr val="tx1"/>
                </a:solidFill>
                <a:effectLst>
                  <a:outerShdw blurRad="38100" dist="19050" dir="2700000" algn="tl" rotWithShape="0">
                    <a:schemeClr val="dk1">
                      <a:alpha val="40000"/>
                    </a:schemeClr>
                  </a:outerShdw>
                </a:effectLst>
              </a:rPr>
              <a:t>隐藏啊，</a:t>
            </a:r>
            <a:endParaRPr lang="en-US" altLang="zh-CN" sz="1200" dirty="0" smtClean="0">
              <a:ln w="0"/>
              <a:solidFill>
                <a:schemeClr val="tx1"/>
              </a:solidFill>
              <a:effectLst>
                <a:outerShdw blurRad="38100" dist="19050" dir="2700000" algn="tl" rotWithShape="0">
                  <a:schemeClr val="dk1">
                    <a:alpha val="40000"/>
                  </a:schemeClr>
                </a:outerShdw>
              </a:effectLst>
            </a:endParaRPr>
          </a:p>
          <a:p>
            <a:pPr algn="l"/>
            <a:r>
              <a:rPr lang="zh-CN" altLang="en-US" sz="1200" dirty="0" smtClean="0">
                <a:ln w="0"/>
                <a:solidFill>
                  <a:schemeClr val="tx1"/>
                </a:solidFill>
                <a:effectLst>
                  <a:outerShdw blurRad="38100" dist="19050" dir="2700000" algn="tl" rotWithShape="0">
                    <a:schemeClr val="dk1">
                      <a:alpha val="40000"/>
                    </a:schemeClr>
                  </a:outerShdw>
                </a:effectLst>
              </a:rPr>
              <a:t>网络黑客们已经向</a:t>
            </a:r>
            <a:r>
              <a:rPr lang="en-US" altLang="zh-CN" sz="1200" dirty="0" smtClean="0">
                <a:ln w="0"/>
                <a:solidFill>
                  <a:schemeClr val="tx1"/>
                </a:solidFill>
                <a:effectLst>
                  <a:outerShdw blurRad="38100" dist="19050" dir="2700000" algn="tl" rotWithShape="0">
                    <a:schemeClr val="dk1">
                      <a:alpha val="40000"/>
                    </a:schemeClr>
                  </a:outerShdw>
                </a:effectLst>
              </a:rPr>
              <a:t>Android</a:t>
            </a:r>
            <a:r>
              <a:rPr lang="zh-CN" altLang="en-US" sz="1200" dirty="0" smtClean="0">
                <a:ln w="0"/>
                <a:solidFill>
                  <a:schemeClr val="tx1"/>
                </a:solidFill>
                <a:effectLst>
                  <a:outerShdw blurRad="38100" dist="19050" dir="2700000" algn="tl" rotWithShape="0">
                    <a:schemeClr val="dk1">
                      <a:alpha val="40000"/>
                    </a:schemeClr>
                  </a:outerShdw>
                </a:effectLst>
              </a:rPr>
              <a:t>发起了全面攻击</a:t>
            </a:r>
            <a:endParaRPr lang="en-US" altLang="zh-CN" sz="1200" dirty="0" smtClean="0">
              <a:ln w="0"/>
              <a:solidFill>
                <a:schemeClr val="tx1"/>
              </a:solidFill>
              <a:effectLst>
                <a:outerShdw blurRad="38100" dist="19050" dir="2700000" algn="tl" rotWithShape="0">
                  <a:schemeClr val="dk1">
                    <a:alpha val="40000"/>
                  </a:schemeClr>
                </a:outerShdw>
              </a:effectLst>
            </a:endParaRPr>
          </a:p>
          <a:p>
            <a:pPr algn="l"/>
            <a:r>
              <a:rPr lang="en-US" altLang="zh-CN" sz="1200" b="1" dirty="0" smtClean="0">
                <a:ln w="0"/>
                <a:solidFill>
                  <a:srgbClr val="C00000"/>
                </a:solidFill>
                <a:effectLst>
                  <a:outerShdw blurRad="38100" dist="19050" dir="2700000" algn="tl" rotWithShape="0">
                    <a:schemeClr val="dk1">
                      <a:alpha val="40000"/>
                    </a:schemeClr>
                  </a:outerShdw>
                </a:effectLst>
              </a:rPr>
              <a:t>Android</a:t>
            </a:r>
            <a:r>
              <a:rPr lang="zh-CN" altLang="en-US" sz="1200" b="1" dirty="0" smtClean="0">
                <a:ln w="0"/>
                <a:solidFill>
                  <a:srgbClr val="C00000"/>
                </a:solidFill>
                <a:effectLst>
                  <a:outerShdw blurRad="38100" dist="19050" dir="2700000" algn="tl" rotWithShape="0">
                    <a:schemeClr val="dk1">
                      <a:alpha val="40000"/>
                    </a:schemeClr>
                  </a:outerShdw>
                </a:effectLst>
              </a:rPr>
              <a:t>安全形势岌岌可危，急需安防产品来对</a:t>
            </a:r>
            <a:r>
              <a:rPr lang="en-US" altLang="zh-CN" sz="1200" b="1" dirty="0" smtClean="0">
                <a:ln w="0"/>
                <a:solidFill>
                  <a:srgbClr val="C00000"/>
                </a:solidFill>
                <a:effectLst>
                  <a:outerShdw blurRad="38100" dist="19050" dir="2700000" algn="tl" rotWithShape="0">
                    <a:schemeClr val="dk1">
                      <a:alpha val="40000"/>
                    </a:schemeClr>
                  </a:outerShdw>
                </a:effectLst>
              </a:rPr>
              <a:t>Android</a:t>
            </a:r>
            <a:r>
              <a:rPr lang="zh-CN" altLang="en-US" sz="1200" b="1" dirty="0" smtClean="0">
                <a:ln w="0"/>
                <a:solidFill>
                  <a:srgbClr val="C00000"/>
                </a:solidFill>
                <a:effectLst>
                  <a:outerShdw blurRad="38100" dist="19050" dir="2700000" algn="tl" rotWithShape="0">
                    <a:schemeClr val="dk1">
                      <a:alpha val="40000"/>
                    </a:schemeClr>
                  </a:outerShdw>
                </a:effectLst>
              </a:rPr>
              <a:t>软件进行分析检测及判定，来保障用户的安全</a:t>
            </a:r>
          </a:p>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7</a:t>
            </a:fld>
            <a:endParaRPr lang="zh-CN" altLang="en-US"/>
          </a:p>
        </p:txBody>
      </p:sp>
    </p:spTree>
    <p:extLst>
      <p:ext uri="{BB962C8B-B14F-4D97-AF65-F5344CB8AC3E}">
        <p14:creationId xmlns:p14="http://schemas.microsoft.com/office/powerpoint/2010/main" val="1274188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从平台角度来说，手机端的安防产品，首先，会极大的受限于手机的的硬件条件，比如存储空间的大小、电池的续航能力等等，然后</a:t>
            </a:r>
            <a:r>
              <a:rPr lang="zh-CN" altLang="en-US" baseline="0" dirty="0" smtClean="0"/>
              <a:t> ，由于检测的需要，大部分安防产品或获取</a:t>
            </a:r>
            <a:r>
              <a:rPr lang="en-US" altLang="zh-CN" baseline="0" dirty="0" smtClean="0"/>
              <a:t>ROOT</a:t>
            </a:r>
            <a:r>
              <a:rPr lang="zh-CN" altLang="en-US" baseline="0" dirty="0" smtClean="0"/>
              <a:t>权限，增加了安全隐患。技术方面，由于</a:t>
            </a:r>
            <a:r>
              <a:rPr lang="en-US" altLang="zh-CN" baseline="0" dirty="0" smtClean="0"/>
              <a:t>Android</a:t>
            </a:r>
            <a:r>
              <a:rPr lang="zh-CN" altLang="en-US" baseline="0" dirty="0" smtClean="0"/>
              <a:t>手机是基于</a:t>
            </a:r>
            <a:r>
              <a:rPr lang="en-US" altLang="zh-CN" baseline="0" dirty="0" smtClean="0"/>
              <a:t>Linux</a:t>
            </a:r>
            <a:r>
              <a:rPr lang="zh-CN" altLang="en-US" baseline="0" dirty="0" smtClean="0"/>
              <a:t>系统的，</a:t>
            </a:r>
            <a:r>
              <a:rPr lang="en-US" altLang="zh-CN" baseline="0" dirty="0" smtClean="0"/>
              <a:t>API</a:t>
            </a:r>
            <a:r>
              <a:rPr lang="zh-CN" altLang="en-US" baseline="0" dirty="0" smtClean="0"/>
              <a:t>拦截不稳定，实现难度大，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9</a:t>
            </a:fld>
            <a:endParaRPr lang="zh-CN" altLang="en-US"/>
          </a:p>
        </p:txBody>
      </p:sp>
    </p:spTree>
    <p:extLst>
      <p:ext uri="{BB962C8B-B14F-4D97-AF65-F5344CB8AC3E}">
        <p14:creationId xmlns:p14="http://schemas.microsoft.com/office/powerpoint/2010/main" val="1708809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UI" panose="020B0503020204020204" pitchFamily="34" charset="-122"/>
                <a:ea typeface="Microsoft YaHei UI" panose="020B0503020204020204" pitchFamily="34" charset="-122"/>
              </a:rPr>
              <a:t>而现有的安防产品是否能满足需要呢？</a:t>
            </a:r>
            <a:endParaRPr lang="en-US" altLang="zh-CN" sz="1200" dirty="0" smtClean="0">
              <a:latin typeface="Microsoft YaHei UI" panose="020B0503020204020204" pitchFamily="34" charset="-122"/>
              <a:ea typeface="Microsoft YaHei UI"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UI" panose="020B0503020204020204" pitchFamily="34" charset="-122"/>
                <a:ea typeface="Microsoft YaHei UI" panose="020B0503020204020204" pitchFamily="34" charset="-122"/>
              </a:rPr>
              <a:t>从技术手段来说，</a:t>
            </a:r>
            <a:endParaRPr lang="en-US" altLang="zh-CN" sz="1200" dirty="0" smtClean="0">
              <a:latin typeface="Microsoft YaHei UI" panose="020B0503020204020204" pitchFamily="34" charset="-122"/>
              <a:ea typeface="Microsoft YaHei UI"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UI" panose="020B0503020204020204" pitchFamily="34" charset="-122"/>
                <a:ea typeface="Microsoft YaHei UI" panose="020B0503020204020204" pitchFamily="34" charset="-122"/>
              </a:rPr>
              <a:t>首先，手动的分析是分自动的，十分耗时，效率低，而且在极大程度上依赖于分析者的能力。</a:t>
            </a:r>
            <a:endParaRPr lang="en-US" altLang="zh-CN" sz="1200" dirty="0" smtClean="0">
              <a:latin typeface="Microsoft YaHei UI" panose="020B0503020204020204" pitchFamily="34" charset="-122"/>
              <a:ea typeface="Microsoft YaHei UI"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UI" panose="020B0503020204020204" pitchFamily="34" charset="-122"/>
                <a:ea typeface="Microsoft YaHei UI" panose="020B0503020204020204" pitchFamily="34" charset="-122"/>
              </a:rPr>
              <a:t>其次，市面上采用的静态分析技术无法应对代码混淆，而且基于特征值的检测手法对未知恶意软件的免疫力极低。</a:t>
            </a:r>
            <a:endParaRPr lang="en-US" altLang="zh-CN" sz="1200" dirty="0" smtClean="0">
              <a:latin typeface="Microsoft YaHei UI" panose="020B0503020204020204" pitchFamily="34" charset="-122"/>
              <a:ea typeface="Microsoft YaHei UI"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UI" panose="020B0503020204020204" pitchFamily="34" charset="-122"/>
                <a:ea typeface="Microsoft YaHei UI" panose="020B0503020204020204" pitchFamily="34" charset="-122"/>
              </a:rPr>
              <a:t>对于动态分析技术，现有的动态分析系统会受</a:t>
            </a:r>
            <a:r>
              <a:rPr lang="en-US" altLang="zh-CN" sz="1200" dirty="0" err="1" smtClean="0">
                <a:latin typeface="Microsoft YaHei UI" panose="020B0503020204020204" pitchFamily="34" charset="-122"/>
                <a:ea typeface="Microsoft YaHei UI" panose="020B0503020204020204" pitchFamily="34" charset="-122"/>
              </a:rPr>
              <a:t>Andorid</a:t>
            </a:r>
            <a:r>
              <a:rPr lang="zh-CN" altLang="en-US" sz="1200" dirty="0" smtClean="0">
                <a:latin typeface="Microsoft YaHei UI" panose="020B0503020204020204" pitchFamily="34" charset="-122"/>
                <a:ea typeface="Microsoft YaHei UI" panose="020B0503020204020204" pitchFamily="34" charset="-122"/>
              </a:rPr>
              <a:t>版本限制，如</a:t>
            </a:r>
            <a:r>
              <a:rPr lang="en-US" altLang="zh-CN" sz="1200" dirty="0" err="1" smtClean="0">
                <a:latin typeface="Microsoft YaHei UI" panose="020B0503020204020204" pitchFamily="34" charset="-122"/>
                <a:ea typeface="Microsoft YaHei UI" panose="020B0503020204020204" pitchFamily="34" charset="-122"/>
              </a:rPr>
              <a:t>DroidBox</a:t>
            </a:r>
            <a:r>
              <a:rPr lang="zh-CN" altLang="en-US" sz="1200" dirty="0" smtClean="0">
                <a:latin typeface="Microsoft YaHei UI" panose="020B0503020204020204" pitchFamily="34" charset="-122"/>
                <a:ea typeface="Microsoft YaHei UI" panose="020B0503020204020204" pitchFamily="34" charset="-122"/>
              </a:rPr>
              <a:t>，</a:t>
            </a:r>
            <a:r>
              <a:rPr lang="en-US" altLang="zh-CN" sz="1200" dirty="0" err="1" smtClean="0">
                <a:latin typeface="Microsoft YaHei UI" panose="020B0503020204020204" pitchFamily="34" charset="-122"/>
                <a:ea typeface="Microsoft YaHei UI" panose="020B0503020204020204" pitchFamily="34" charset="-122"/>
              </a:rPr>
              <a:t>TaintDroid</a:t>
            </a:r>
            <a:r>
              <a:rPr lang="zh-CN" altLang="en-US" sz="1200" dirty="0" smtClean="0">
                <a:latin typeface="Microsoft YaHei UI" panose="020B0503020204020204" pitchFamily="34" charset="-122"/>
                <a:ea typeface="Microsoft YaHei UI" panose="020B0503020204020204" pitchFamily="34" charset="-122"/>
              </a:rPr>
              <a:t>等。其次动态分析技术一般是直接对</a:t>
            </a:r>
            <a:r>
              <a:rPr lang="en-US" altLang="zh-CN" sz="1200" dirty="0" smtClean="0">
                <a:latin typeface="Microsoft YaHei UI" panose="020B0503020204020204" pitchFamily="34" charset="-122"/>
                <a:ea typeface="Microsoft YaHei UI" panose="020B0503020204020204" pitchFamily="34" charset="-122"/>
              </a:rPr>
              <a:t>APK</a:t>
            </a:r>
            <a:r>
              <a:rPr lang="zh-CN" altLang="en-US" sz="1200" dirty="0" smtClean="0">
                <a:latin typeface="Microsoft YaHei UI" panose="020B0503020204020204" pitchFamily="34" charset="-122"/>
                <a:ea typeface="Microsoft YaHei UI" panose="020B0503020204020204" pitchFamily="34" charset="-122"/>
              </a:rPr>
              <a:t>进行</a:t>
            </a:r>
            <a:r>
              <a:rPr lang="en-US" altLang="zh-CN" sz="1200" dirty="0" smtClean="0">
                <a:latin typeface="Microsoft YaHei UI" panose="020B0503020204020204" pitchFamily="34" charset="-122"/>
                <a:ea typeface="Microsoft YaHei UI" panose="020B0503020204020204" pitchFamily="34" charset="-122"/>
              </a:rPr>
              <a:t>HOOK</a:t>
            </a:r>
            <a:r>
              <a:rPr lang="zh-CN" altLang="en-US" sz="1200" dirty="0" smtClean="0">
                <a:latin typeface="Microsoft YaHei UI" panose="020B0503020204020204" pitchFamily="34" charset="-122"/>
                <a:ea typeface="Microsoft YaHei UI" panose="020B0503020204020204" pitchFamily="34" charset="-122"/>
              </a:rPr>
              <a:t>，容易破坏</a:t>
            </a:r>
            <a:r>
              <a:rPr lang="en-US" altLang="zh-CN" sz="1200" dirty="0" smtClean="0">
                <a:latin typeface="Microsoft YaHei UI" panose="020B0503020204020204" pitchFamily="34" charset="-122"/>
                <a:ea typeface="Microsoft YaHei UI" panose="020B0503020204020204" pitchFamily="34" charset="-122"/>
              </a:rPr>
              <a:t>APK</a:t>
            </a:r>
            <a:r>
              <a:rPr lang="zh-CN" altLang="en-US" sz="1200" dirty="0" smtClean="0">
                <a:latin typeface="Microsoft YaHei UI" panose="020B0503020204020204" pitchFamily="34" charset="-122"/>
                <a:ea typeface="Microsoft YaHei UI" panose="020B0503020204020204" pitchFamily="34" charset="-122"/>
              </a:rPr>
              <a:t>的结构，使</a:t>
            </a:r>
            <a:r>
              <a:rPr lang="en-US" altLang="zh-CN" sz="1200" dirty="0" smtClean="0">
                <a:latin typeface="Microsoft YaHei UI" panose="020B0503020204020204" pitchFamily="34" charset="-122"/>
                <a:ea typeface="Microsoft YaHei UI" panose="020B0503020204020204" pitchFamily="34" charset="-122"/>
              </a:rPr>
              <a:t>APK</a:t>
            </a:r>
            <a:r>
              <a:rPr lang="zh-CN" altLang="en-US" sz="1200" dirty="0" smtClean="0">
                <a:latin typeface="Microsoft YaHei UI" panose="020B0503020204020204" pitchFamily="34" charset="-122"/>
                <a:ea typeface="Microsoft YaHei UI" panose="020B0503020204020204" pitchFamily="34" charset="-122"/>
              </a:rPr>
              <a:t>无法运行。</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10</a:t>
            </a:fld>
            <a:endParaRPr lang="zh-CN" altLang="en-US"/>
          </a:p>
        </p:txBody>
      </p:sp>
    </p:spTree>
    <p:extLst>
      <p:ext uri="{BB962C8B-B14F-4D97-AF65-F5344CB8AC3E}">
        <p14:creationId xmlns:p14="http://schemas.microsoft.com/office/powerpoint/2010/main" val="29651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针对以上</a:t>
            </a:r>
            <a:r>
              <a:rPr lang="en-US" altLang="zh-CN" dirty="0" smtClean="0"/>
              <a:t>Android</a:t>
            </a:r>
            <a:r>
              <a:rPr lang="zh-CN" altLang="en-US" dirty="0" smtClean="0"/>
              <a:t>岌岌可危的安全形式以及现有安防产品技术不完善，我们提出在动态分析中采用沙箱技术，定制</a:t>
            </a:r>
            <a:r>
              <a:rPr lang="en-US" altLang="zh-CN" dirty="0" err="1" smtClean="0"/>
              <a:t>Andorid</a:t>
            </a:r>
            <a:r>
              <a:rPr lang="zh-CN" altLang="en-US" dirty="0" smtClean="0"/>
              <a:t>模拟器，同时，将静态分析动态分析相结合，取长补短，是的检测效果更加出色。</a:t>
            </a:r>
            <a:endParaRPr lang="en-US" altLang="zh-CN" dirty="0" smtClean="0"/>
          </a:p>
          <a:p>
            <a:r>
              <a:rPr lang="zh-CN" altLang="en-US" dirty="0" smtClean="0"/>
              <a:t>对于检测平台，通过上述的对比，我们采用</a:t>
            </a:r>
            <a:r>
              <a:rPr lang="en-US" altLang="zh-CN" dirty="0" smtClean="0"/>
              <a:t>web</a:t>
            </a:r>
            <a:r>
              <a:rPr lang="zh-CN" altLang="en-US" dirty="0" smtClean="0"/>
              <a:t>平台，并实现自动化分析，提高工作效率。</a:t>
            </a:r>
            <a:endParaRPr lang="en-US" altLang="zh-CN" dirty="0" smtClean="0"/>
          </a:p>
          <a:p>
            <a:endParaRPr lang="en-US" altLang="zh-CN" dirty="0" smtClean="0"/>
          </a:p>
          <a:p>
            <a:r>
              <a:rPr lang="zh-CN" altLang="en-US" dirty="0" smtClean="0"/>
              <a:t>解决方法，“</a:t>
            </a:r>
            <a:r>
              <a:rPr lang="en-US" altLang="zh-CN" dirty="0" smtClean="0"/>
              <a:t>web</a:t>
            </a:r>
            <a:r>
              <a:rPr lang="zh-CN" altLang="en-US" dirty="0" smtClean="0"/>
              <a:t>平台”</a:t>
            </a:r>
            <a:endParaRPr lang="en-US" altLang="zh-CN" dirty="0" smtClean="0"/>
          </a:p>
          <a:p>
            <a:r>
              <a:rPr lang="zh-CN" altLang="en-US" dirty="0" smtClean="0"/>
              <a:t>高性能计算服务器，集群。。。借助于</a:t>
            </a:r>
            <a:r>
              <a:rPr lang="en-US" altLang="zh-CN" dirty="0" smtClean="0"/>
              <a:t>pc</a:t>
            </a:r>
            <a:r>
              <a:rPr lang="zh-CN" altLang="en-US" dirty="0" smtClean="0"/>
              <a:t>平台高计算能力</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11</a:t>
            </a:fld>
            <a:endParaRPr lang="zh-CN" altLang="en-US"/>
          </a:p>
        </p:txBody>
      </p:sp>
    </p:spTree>
    <p:extLst>
      <p:ext uri="{BB962C8B-B14F-4D97-AF65-F5344CB8AC3E}">
        <p14:creationId xmlns:p14="http://schemas.microsoft.com/office/powerpoint/2010/main" val="3529752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12</a:t>
            </a:fld>
            <a:endParaRPr lang="zh-CN" altLang="en-US"/>
          </a:p>
        </p:txBody>
      </p:sp>
    </p:spTree>
    <p:extLst>
      <p:ext uri="{BB962C8B-B14F-4D97-AF65-F5344CB8AC3E}">
        <p14:creationId xmlns:p14="http://schemas.microsoft.com/office/powerpoint/2010/main" val="807551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这是我们作品的整个运行流程：</a:t>
            </a:r>
            <a:endParaRPr lang="en-US" altLang="zh-CN" dirty="0" smtClean="0"/>
          </a:p>
          <a:p>
            <a:r>
              <a:rPr lang="zh-CN" altLang="en-US" dirty="0" smtClean="0"/>
              <a:t>首先，用户在网页上进行上传</a:t>
            </a:r>
            <a:r>
              <a:rPr lang="en-US" altLang="zh-CN" dirty="0" smtClean="0"/>
              <a:t>APK</a:t>
            </a:r>
            <a:r>
              <a:rPr lang="zh-CN" altLang="en-US" dirty="0" smtClean="0"/>
              <a:t>的操作，服务器对</a:t>
            </a:r>
            <a:r>
              <a:rPr lang="en-US" altLang="zh-CN" dirty="0" smtClean="0"/>
              <a:t>APK</a:t>
            </a:r>
            <a:r>
              <a:rPr lang="zh-CN" altLang="en-US" dirty="0" smtClean="0"/>
              <a:t>进行反编译，并将反编译过后的文件夹送至静态分析模块进行静态分析。</a:t>
            </a:r>
            <a:endParaRPr lang="en-US" altLang="zh-CN" dirty="0" smtClean="0"/>
          </a:p>
          <a:p>
            <a:r>
              <a:rPr lang="zh-CN" altLang="en-US" dirty="0" smtClean="0"/>
              <a:t>静态分析完成后，将会把结果存储到服务器上。</a:t>
            </a:r>
            <a:endParaRPr lang="en-US" altLang="zh-CN" dirty="0" smtClean="0"/>
          </a:p>
          <a:p>
            <a:r>
              <a:rPr lang="zh-CN" altLang="en-US" dirty="0" smtClean="0"/>
              <a:t>随后，</a:t>
            </a:r>
            <a:r>
              <a:rPr lang="en-US" altLang="zh-CN" dirty="0" smtClean="0"/>
              <a:t>web</a:t>
            </a:r>
            <a:r>
              <a:rPr lang="zh-CN" altLang="en-US" dirty="0" smtClean="0"/>
              <a:t>端将</a:t>
            </a:r>
            <a:r>
              <a:rPr lang="en-US" altLang="zh-CN" dirty="0" smtClean="0"/>
              <a:t>APK</a:t>
            </a:r>
            <a:r>
              <a:rPr lang="zh-CN" altLang="en-US" dirty="0" smtClean="0"/>
              <a:t>安装到定制的</a:t>
            </a:r>
            <a:r>
              <a:rPr lang="en-US" altLang="zh-CN" dirty="0" smtClean="0"/>
              <a:t>Android</a:t>
            </a:r>
            <a:r>
              <a:rPr lang="zh-CN" altLang="en-US" dirty="0" smtClean="0"/>
              <a:t>模拟器上，并进行自动的行为触发，得到的动态分析结果也存储到服务器上。</a:t>
            </a:r>
            <a:endParaRPr lang="en-US" altLang="zh-CN" dirty="0" smtClean="0"/>
          </a:p>
          <a:p>
            <a:r>
              <a:rPr lang="zh-CN" altLang="en-US" dirty="0" smtClean="0"/>
              <a:t>静态分析和动态分析结束后，服务器端将两模块的分析结果送至安全评估模块进行安全评估，评估完成后将结果返回。</a:t>
            </a:r>
            <a:endParaRPr lang="en-US" altLang="zh-CN" dirty="0" smtClean="0"/>
          </a:p>
          <a:p>
            <a:r>
              <a:rPr lang="zh-CN" altLang="en-US" dirty="0" smtClean="0"/>
              <a:t>此时，用户即可在网页上查看自己上传的</a:t>
            </a:r>
            <a:r>
              <a:rPr lang="en-US" altLang="zh-CN" dirty="0" smtClean="0"/>
              <a:t>APK</a:t>
            </a:r>
            <a:r>
              <a:rPr lang="zh-CN" altLang="en-US" dirty="0" smtClean="0"/>
              <a:t>的分析与判定结果。</a:t>
            </a:r>
          </a:p>
          <a:p>
            <a:endParaRPr lang="zh-CN" altLang="en-US" dirty="0"/>
          </a:p>
        </p:txBody>
      </p:sp>
      <p:sp>
        <p:nvSpPr>
          <p:cNvPr id="4" name="灯片编号占位符 3"/>
          <p:cNvSpPr>
            <a:spLocks noGrp="1"/>
          </p:cNvSpPr>
          <p:nvPr>
            <p:ph type="sldNum" sz="quarter" idx="10"/>
          </p:nvPr>
        </p:nvSpPr>
        <p:spPr/>
        <p:txBody>
          <a:bodyPr/>
          <a:lstStyle/>
          <a:p>
            <a:fld id="{1B7497FD-19EB-4184-8FDB-E1F3F8D07A7B}" type="slidenum">
              <a:rPr lang="zh-CN" altLang="en-US" smtClean="0"/>
              <a:t>14</a:t>
            </a:fld>
            <a:endParaRPr lang="zh-CN" altLang="en-US"/>
          </a:p>
        </p:txBody>
      </p:sp>
    </p:spTree>
    <p:extLst>
      <p:ext uri="{BB962C8B-B14F-4D97-AF65-F5344CB8AC3E}">
        <p14:creationId xmlns:p14="http://schemas.microsoft.com/office/powerpoint/2010/main" val="1380084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93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F2AF70C-49D1-4257-8D03-1E10F1A6C704}" type="datetimeFigureOut">
              <a:rPr lang="zh-CN" altLang="en-US"/>
              <a:pPr>
                <a:defRPr/>
              </a:pPr>
              <a:t>2013/11/17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62714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4" name="Group 35"/>
          <p:cNvGrpSpPr>
            <a:grpSpLocks/>
          </p:cNvGrpSpPr>
          <p:nvPr userDrawn="1"/>
        </p:nvGrpSpPr>
        <p:grpSpPr bwMode="auto">
          <a:xfrm>
            <a:off x="0" y="1143000"/>
            <a:ext cx="7086600" cy="22225"/>
            <a:chOff x="0" y="720"/>
            <a:chExt cx="4464" cy="14"/>
          </a:xfrm>
        </p:grpSpPr>
        <p:sp>
          <p:nvSpPr>
            <p:cNvPr id="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6A40C11-1D76-4B27-9B26-2567B4145D33}" type="datetimeFigureOut">
              <a:rPr lang="zh-CN" altLang="en-US"/>
              <a:pPr>
                <a:defRPr/>
              </a:pPr>
              <a:t>2013/11/17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37829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5A78D40-9FB5-4770-AA25-88E6926D46D2}" type="datetimeFigureOut">
              <a:rPr lang="zh-CN" altLang="en-US"/>
              <a:pPr>
                <a:defRPr/>
              </a:pPr>
              <a:t>2013/11/17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31044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35"/>
          <p:cNvGrpSpPr>
            <a:grpSpLocks/>
          </p:cNvGrpSpPr>
          <p:nvPr userDrawn="1"/>
        </p:nvGrpSpPr>
        <p:grpSpPr bwMode="auto">
          <a:xfrm>
            <a:off x="971550" y="3716338"/>
            <a:ext cx="7086600" cy="0"/>
            <a:chOff x="0" y="720"/>
            <a:chExt cx="4464" cy="0"/>
          </a:xfrm>
        </p:grpSpPr>
        <p:sp>
          <p:nvSpPr>
            <p:cNvPr id="5" name="Line 31"/>
            <p:cNvSpPr>
              <a:spLocks noChangeShapeType="1"/>
            </p:cNvSpPr>
            <p:nvPr userDrawn="1"/>
          </p:nvSpPr>
          <p:spPr bwMode="auto">
            <a:xfrm flipH="1">
              <a:off x="0" y="720"/>
              <a:ext cx="4464" cy="0"/>
            </a:xfrm>
            <a:prstGeom prst="line">
              <a:avLst/>
            </a:prstGeom>
            <a:noFill/>
            <a:ln w="1905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a:latin typeface="+mn-lt"/>
                <a:ea typeface="+mn-ea"/>
              </a:endParaRPr>
            </a:p>
          </p:txBody>
        </p:sp>
        <p:sp>
          <p:nvSpPr>
            <p:cNvPr id="6" name="Line 34"/>
            <p:cNvSpPr>
              <a:spLocks noChangeShapeType="1"/>
            </p:cNvSpPr>
            <p:nvPr userDrawn="1"/>
          </p:nvSpPr>
          <p:spPr bwMode="auto">
            <a:xfrm>
              <a:off x="1225" y="720"/>
              <a:ext cx="1968" cy="0"/>
            </a:xfrm>
            <a:prstGeom prst="line">
              <a:avLst/>
            </a:prstGeom>
            <a:noFill/>
            <a:ln w="76200">
              <a:solidFill>
                <a:schemeClr val="accent5">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ctrTitle"/>
          </p:nvPr>
        </p:nvSpPr>
        <p:spPr>
          <a:xfrm>
            <a:off x="685800" y="2130425"/>
            <a:ext cx="7772400" cy="1470025"/>
          </a:xfrm>
        </p:spPr>
        <p:txBody>
          <a:bodyPr/>
          <a:lstStyle>
            <a:lvl1pPr>
              <a:defRPr>
                <a:solidFill>
                  <a:schemeClr val="accent4">
                    <a:lumMod val="50000"/>
                  </a:schemeClr>
                </a:solidFill>
              </a:defRPr>
            </a:lvl1pPr>
          </a:lstStyle>
          <a:p>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accent4">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
        <p:nvSpPr>
          <p:cNvPr id="7" name="日期占位符 3"/>
          <p:cNvSpPr>
            <a:spLocks noGrp="1"/>
          </p:cNvSpPr>
          <p:nvPr>
            <p:ph type="dt" sz="half" idx="10"/>
          </p:nvPr>
        </p:nvSpPr>
        <p:spPr/>
        <p:txBody>
          <a:bodyPr/>
          <a:lstStyle>
            <a:lvl1pPr>
              <a:defRPr/>
            </a:lvl1pPr>
          </a:lstStyle>
          <a:p>
            <a:pPr>
              <a:defRPr/>
            </a:pPr>
            <a:fld id="{5942369B-90C4-4D99-A875-DCEABE5E6856}" type="datetimeFigureOut">
              <a:rPr lang="zh-CN" altLang="en-US"/>
              <a:pPr>
                <a:defRPr/>
              </a:pPr>
              <a:t>2013/11/17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7782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Group 35"/>
          <p:cNvGrpSpPr>
            <a:grpSpLocks/>
          </p:cNvGrpSpPr>
          <p:nvPr userDrawn="1"/>
        </p:nvGrpSpPr>
        <p:grpSpPr bwMode="auto">
          <a:xfrm>
            <a:off x="0" y="1143000"/>
            <a:ext cx="7086600" cy="22225"/>
            <a:chOff x="0" y="720"/>
            <a:chExt cx="4464" cy="14"/>
          </a:xfrm>
        </p:grpSpPr>
        <p:sp>
          <p:nvSpPr>
            <p:cNvPr id="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6"/>
          <p:cNvSpPr>
            <a:spLocks noChangeArrowheads="1"/>
          </p:cNvSpPr>
          <p:nvPr userDrawn="1"/>
        </p:nvSpPr>
        <p:spPr bwMode="gray">
          <a:xfrm>
            <a:off x="323850" y="333375"/>
            <a:ext cx="71438" cy="687388"/>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fontAlgn="base">
              <a:spcBef>
                <a:spcPct val="0"/>
              </a:spcBef>
              <a:spcAft>
                <a:spcPct val="0"/>
              </a:spcAft>
              <a:defRPr>
                <a:solidFill>
                  <a:schemeClr val="tx1"/>
                </a:solidFill>
                <a:latin typeface="Times New Roman" pitchFamily="18" charset="0"/>
                <a:ea typeface="宋体" charset="-122"/>
              </a:defRPr>
            </a:lvl6pPr>
            <a:lvl7pPr marL="2971800" indent="-228600" fontAlgn="base">
              <a:spcBef>
                <a:spcPct val="0"/>
              </a:spcBef>
              <a:spcAft>
                <a:spcPct val="0"/>
              </a:spcAft>
              <a:defRPr>
                <a:solidFill>
                  <a:schemeClr val="tx1"/>
                </a:solidFill>
                <a:latin typeface="Times New Roman" pitchFamily="18" charset="0"/>
                <a:ea typeface="宋体" charset="-122"/>
              </a:defRPr>
            </a:lvl7pPr>
            <a:lvl8pPr marL="3429000" indent="-228600" fontAlgn="base">
              <a:spcBef>
                <a:spcPct val="0"/>
              </a:spcBef>
              <a:spcAft>
                <a:spcPct val="0"/>
              </a:spcAft>
              <a:defRPr>
                <a:solidFill>
                  <a:schemeClr val="tx1"/>
                </a:solidFill>
                <a:latin typeface="Times New Roman" pitchFamily="18" charset="0"/>
                <a:ea typeface="宋体" charset="-122"/>
              </a:defRPr>
            </a:lvl8pPr>
            <a:lvl9pPr marL="3886200" indent="-228600" fontAlgn="base">
              <a:spcBef>
                <a:spcPct val="0"/>
              </a:spcBef>
              <a:spcAft>
                <a:spcPct val="0"/>
              </a:spcAft>
              <a:defRPr>
                <a:solidFill>
                  <a:schemeClr val="tx1"/>
                </a:solidFill>
                <a:latin typeface="Times New Roman" pitchFamily="18" charset="0"/>
                <a:ea typeface="宋体" charset="-122"/>
              </a:defRPr>
            </a:lvl9pPr>
          </a:lstStyle>
          <a:p>
            <a:pPr algn="ctr">
              <a:defRPr/>
            </a:pPr>
            <a:endParaRPr lang="zh-CN" altLang="en-US" smtClean="0"/>
          </a:p>
        </p:txBody>
      </p:sp>
      <p:sp>
        <p:nvSpPr>
          <p:cNvPr id="2" name="标题 1"/>
          <p:cNvSpPr>
            <a:spLocks noGrp="1"/>
          </p:cNvSpPr>
          <p:nvPr>
            <p:ph type="title"/>
          </p:nvPr>
        </p:nvSpPr>
        <p:spPr/>
        <p:txBody>
          <a:bodyPr/>
          <a:lstStyle>
            <a:lvl1pPr algn="l">
              <a:defRPr>
                <a:solidFill>
                  <a:schemeClr val="accent5">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a:xfrm>
            <a:off x="6443663" y="6492875"/>
            <a:ext cx="982662" cy="365125"/>
          </a:xfrm>
        </p:spPr>
        <p:txBody>
          <a:bodyPr/>
          <a:lstStyle>
            <a:lvl1pPr>
              <a:defRPr/>
            </a:lvl1pPr>
          </a:lstStyle>
          <a:p>
            <a:pPr>
              <a:defRPr/>
            </a:pPr>
            <a:fld id="{C654880D-6990-4AD3-A623-7FFD9F9EFEA4}" type="datetimeFigureOut">
              <a:rPr lang="zh-CN" altLang="en-US"/>
              <a:pPr>
                <a:defRPr/>
              </a:pPr>
              <a:t>2013/11/17</a:t>
            </a:fld>
            <a:endParaRPr lang="zh-CN" altLang="en-US" dirty="0"/>
          </a:p>
        </p:txBody>
      </p:sp>
      <p:sp>
        <p:nvSpPr>
          <p:cNvPr id="9" name="页脚占位符 4"/>
          <p:cNvSpPr>
            <a:spLocks noGrp="1"/>
          </p:cNvSpPr>
          <p:nvPr>
            <p:ph type="ftr" sz="quarter" idx="11"/>
          </p:nvPr>
        </p:nvSpPr>
        <p:spPr>
          <a:xfrm>
            <a:off x="7934325" y="6484938"/>
            <a:ext cx="1209675" cy="365125"/>
          </a:xfrm>
        </p:spPr>
        <p:txBody>
          <a:bodyPr/>
          <a:lstStyle>
            <a:lvl1pPr>
              <a:defRPr dirty="0"/>
            </a:lvl1pPr>
          </a:lstStyle>
          <a:p>
            <a:pPr>
              <a:defRPr/>
            </a:pPr>
            <a:endParaRPr lang="zh-CN" altLang="en-US"/>
          </a:p>
        </p:txBody>
      </p:sp>
    </p:spTree>
    <p:extLst>
      <p:ext uri="{BB962C8B-B14F-4D97-AF65-F5344CB8AC3E}">
        <p14:creationId xmlns:p14="http://schemas.microsoft.com/office/powerpoint/2010/main" val="303662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8C52428-0141-48DF-BA89-A451C897B8B8}" type="datetimeFigureOut">
              <a:rPr lang="zh-CN" altLang="en-US"/>
              <a:pPr>
                <a:defRPr/>
              </a:pPr>
              <a:t>2013/11/17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41180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5" name="Group 35"/>
          <p:cNvGrpSpPr>
            <a:grpSpLocks/>
          </p:cNvGrpSpPr>
          <p:nvPr userDrawn="1"/>
        </p:nvGrpSpPr>
        <p:grpSpPr bwMode="auto">
          <a:xfrm>
            <a:off x="0" y="1143000"/>
            <a:ext cx="7086600" cy="22225"/>
            <a:chOff x="0" y="720"/>
            <a:chExt cx="4464" cy="14"/>
          </a:xfrm>
        </p:grpSpPr>
        <p:sp>
          <p:nvSpPr>
            <p:cNvPr id="6"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4"/>
          <p:cNvSpPr>
            <a:spLocks noGrp="1"/>
          </p:cNvSpPr>
          <p:nvPr>
            <p:ph type="dt" sz="half" idx="10"/>
          </p:nvPr>
        </p:nvSpPr>
        <p:spPr/>
        <p:txBody>
          <a:bodyPr/>
          <a:lstStyle>
            <a:lvl1pPr>
              <a:defRPr/>
            </a:lvl1pPr>
          </a:lstStyle>
          <a:p>
            <a:pPr>
              <a:defRPr/>
            </a:pPr>
            <a:fld id="{3FBCA7ED-E30B-492C-9B64-446F7BAD961E}" type="datetimeFigureOut">
              <a:rPr lang="zh-CN" altLang="en-US"/>
              <a:pPr>
                <a:defRPr/>
              </a:pPr>
              <a:t>2013/11/17</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402514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7" name="Group 35"/>
          <p:cNvGrpSpPr>
            <a:grpSpLocks/>
          </p:cNvGrpSpPr>
          <p:nvPr userDrawn="1"/>
        </p:nvGrpSpPr>
        <p:grpSpPr bwMode="auto">
          <a:xfrm>
            <a:off x="0" y="1143000"/>
            <a:ext cx="7086600" cy="22225"/>
            <a:chOff x="0" y="720"/>
            <a:chExt cx="4464" cy="14"/>
          </a:xfrm>
        </p:grpSpPr>
        <p:sp>
          <p:nvSpPr>
            <p:cNvPr id="8"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68761"/>
            <a:ext cx="4040188" cy="6480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1916832"/>
            <a:ext cx="4040188"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4008" y="126876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916832"/>
            <a:ext cx="4041775"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日期占位符 6"/>
          <p:cNvSpPr>
            <a:spLocks noGrp="1"/>
          </p:cNvSpPr>
          <p:nvPr>
            <p:ph type="dt" sz="half" idx="10"/>
          </p:nvPr>
        </p:nvSpPr>
        <p:spPr/>
        <p:txBody>
          <a:bodyPr/>
          <a:lstStyle>
            <a:lvl1pPr>
              <a:defRPr/>
            </a:lvl1pPr>
          </a:lstStyle>
          <a:p>
            <a:pPr>
              <a:defRPr/>
            </a:pPr>
            <a:fld id="{0A3A7BD7-E71F-4C01-A740-B130AF27B5FB}" type="datetimeFigureOut">
              <a:rPr lang="zh-CN" altLang="en-US"/>
              <a:pPr>
                <a:defRPr/>
              </a:pPr>
              <a:t>2013/11/17</a:t>
            </a:fld>
            <a:endParaRPr lang="zh-CN" altLang="en-US"/>
          </a:p>
        </p:txBody>
      </p:sp>
      <p:sp>
        <p:nvSpPr>
          <p:cNvPr id="11" name="页脚占位符 7"/>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96822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0781F04-A702-44E6-AEE6-78E466BBF639}" type="datetimeFigureOut">
              <a:rPr lang="zh-CN" altLang="en-US"/>
              <a:pPr>
                <a:defRPr/>
              </a:pPr>
              <a:t>2013/11/17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83282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5CB8402-E797-4B64-BA46-4F9F0F63EF73}" type="datetimeFigureOut">
              <a:rPr lang="zh-CN" altLang="en-US"/>
              <a:pPr>
                <a:defRPr/>
              </a:pPr>
              <a:t>2013/11/17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61278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7208727-60D9-4B9F-A439-6A8CFBC6D22F}" type="datetimeFigureOut">
              <a:rPr lang="zh-CN" altLang="en-US"/>
              <a:pPr>
                <a:defRPr/>
              </a:pPr>
              <a:t>2013/11/17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21496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68413"/>
            <a:ext cx="8229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156325" y="6492875"/>
            <a:ext cx="12700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1211E6B-81FA-4A72-9737-9ED58E2319BD}" type="datetimeFigureOut">
              <a:rPr lang="zh-CN" altLang="en-US"/>
              <a:pPr>
                <a:defRPr/>
              </a:pPr>
              <a:t>2013/11/17</a:t>
            </a:fld>
            <a:endParaRPr lang="zh-CN" altLang="en-US"/>
          </a:p>
        </p:txBody>
      </p:sp>
      <p:sp>
        <p:nvSpPr>
          <p:cNvPr id="5" name="页脚占位符 4"/>
          <p:cNvSpPr>
            <a:spLocks noGrp="1"/>
          </p:cNvSpPr>
          <p:nvPr>
            <p:ph type="ftr" sz="quarter" idx="3"/>
          </p:nvPr>
        </p:nvSpPr>
        <p:spPr>
          <a:xfrm>
            <a:off x="7380288" y="6492875"/>
            <a:ext cx="1728787"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ea typeface="+mn-ea"/>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4" r:id="rId4"/>
    <p:sldLayoutId id="2147483718" r:id="rId5"/>
    <p:sldLayoutId id="2147483719" r:id="rId6"/>
    <p:sldLayoutId id="2147483713" r:id="rId7"/>
    <p:sldLayoutId id="2147483712" r:id="rId8"/>
    <p:sldLayoutId id="2147483711" r:id="rId9"/>
    <p:sldLayoutId id="2147483710" r:id="rId10"/>
    <p:sldLayoutId id="2147483720" r:id="rId11"/>
    <p:sldLayoutId id="2147483709" r:id="rId1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黑体" pitchFamily="49" charset="-122"/>
        </a:defRPr>
      </a:lvl2pPr>
      <a:lvl3pPr algn="ctr" rtl="0" eaLnBrk="0" fontAlgn="base" hangingPunct="0">
        <a:spcBef>
          <a:spcPct val="0"/>
        </a:spcBef>
        <a:spcAft>
          <a:spcPct val="0"/>
        </a:spcAft>
        <a:defRPr sz="4400">
          <a:solidFill>
            <a:schemeClr val="tx1"/>
          </a:solidFill>
          <a:latin typeface="Arial" charset="0"/>
          <a:ea typeface="黑体" pitchFamily="49" charset="-122"/>
        </a:defRPr>
      </a:lvl3pPr>
      <a:lvl4pPr algn="ctr" rtl="0" eaLnBrk="0" fontAlgn="base" hangingPunct="0">
        <a:spcBef>
          <a:spcPct val="0"/>
        </a:spcBef>
        <a:spcAft>
          <a:spcPct val="0"/>
        </a:spcAft>
        <a:defRPr sz="4400">
          <a:solidFill>
            <a:schemeClr val="tx1"/>
          </a:solidFill>
          <a:latin typeface="Arial" charset="0"/>
          <a:ea typeface="黑体" pitchFamily="49" charset="-122"/>
        </a:defRPr>
      </a:lvl4pPr>
      <a:lvl5pPr algn="ctr" rtl="0" eaLnBrk="0" fontAlgn="base" hangingPunct="0">
        <a:spcBef>
          <a:spcPct val="0"/>
        </a:spcBef>
        <a:spcAft>
          <a:spcPct val="0"/>
        </a:spcAft>
        <a:defRPr sz="4400">
          <a:solidFill>
            <a:schemeClr val="tx1"/>
          </a:solidFill>
          <a:latin typeface="Arial" charset="0"/>
          <a:ea typeface="黑体" pitchFamily="49" charset="-122"/>
        </a:defRPr>
      </a:lvl5pPr>
      <a:lvl6pPr marL="457200" algn="ctr" rtl="0" fontAlgn="base">
        <a:spcBef>
          <a:spcPct val="0"/>
        </a:spcBef>
        <a:spcAft>
          <a:spcPct val="0"/>
        </a:spcAft>
        <a:defRPr sz="4400">
          <a:solidFill>
            <a:schemeClr val="tx1"/>
          </a:solidFill>
          <a:latin typeface="Arial" charset="0"/>
          <a:ea typeface="黑体" pitchFamily="49" charset="-122"/>
        </a:defRPr>
      </a:lvl6pPr>
      <a:lvl7pPr marL="914400" algn="ctr" rtl="0" fontAlgn="base">
        <a:spcBef>
          <a:spcPct val="0"/>
        </a:spcBef>
        <a:spcAft>
          <a:spcPct val="0"/>
        </a:spcAft>
        <a:defRPr sz="4400">
          <a:solidFill>
            <a:schemeClr val="tx1"/>
          </a:solidFill>
          <a:latin typeface="Arial" charset="0"/>
          <a:ea typeface="黑体" pitchFamily="49" charset="-122"/>
        </a:defRPr>
      </a:lvl7pPr>
      <a:lvl8pPr marL="1371600" algn="ctr" rtl="0" fontAlgn="base">
        <a:spcBef>
          <a:spcPct val="0"/>
        </a:spcBef>
        <a:spcAft>
          <a:spcPct val="0"/>
        </a:spcAft>
        <a:defRPr sz="4400">
          <a:solidFill>
            <a:schemeClr val="tx1"/>
          </a:solidFill>
          <a:latin typeface="Arial" charset="0"/>
          <a:ea typeface="黑体" pitchFamily="49" charset="-122"/>
        </a:defRPr>
      </a:lvl8pPr>
      <a:lvl9pPr marL="1828800" algn="ctr" rtl="0" fontAlgn="base">
        <a:spcBef>
          <a:spcPct val="0"/>
        </a:spcBef>
        <a:spcAft>
          <a:spcPct val="0"/>
        </a:spcAft>
        <a:defRPr sz="4400">
          <a:solidFill>
            <a:schemeClr val="tx1"/>
          </a:solidFill>
          <a:latin typeface="Arial" charset="0"/>
          <a:ea typeface="黑体" pitchFamily="49"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9.jp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30.jpg"/><Relationship Id="rId5" Type="http://schemas.openxmlformats.org/officeDocument/2006/relationships/image" Target="../media/image5.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jp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9.xml"/><Relationship Id="rId16" Type="http://schemas.openxmlformats.org/officeDocument/2006/relationships/image" Target="../media/image41.png"/><Relationship Id="rId1" Type="http://schemas.openxmlformats.org/officeDocument/2006/relationships/slideLayout" Target="../slideLayouts/slideLayout8.xml"/><Relationship Id="rId6" Type="http://schemas.openxmlformats.org/officeDocument/2006/relationships/image" Target="../media/image33.png"/><Relationship Id="rId11" Type="http://schemas.openxmlformats.org/officeDocument/2006/relationships/image" Target="../media/image36.png"/><Relationship Id="rId5" Type="http://schemas.openxmlformats.org/officeDocument/2006/relationships/image" Target="../media/image32.jpe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19.jpg"/><Relationship Id="rId9" Type="http://schemas.openxmlformats.org/officeDocument/2006/relationships/image" Target="../media/image5.png"/><Relationship Id="rId1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30.jpg"/><Relationship Id="rId5" Type="http://schemas.openxmlformats.org/officeDocument/2006/relationships/image" Target="../media/image48.jp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58.jpg"/><Relationship Id="rId3" Type="http://schemas.openxmlformats.org/officeDocument/2006/relationships/image" Target="../media/image57.png"/><Relationship Id="rId7" Type="http://schemas.openxmlformats.org/officeDocument/2006/relationships/image" Target="../media/image3.jpg"/><Relationship Id="rId2" Type="http://schemas.openxmlformats.org/officeDocument/2006/relationships/image" Target="../media/image56.png"/><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19.jpg"/><Relationship Id="rId9" Type="http://schemas.openxmlformats.org/officeDocument/2006/relationships/image" Target="../media/image59.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58.jpg"/><Relationship Id="rId1" Type="http://schemas.openxmlformats.org/officeDocument/2006/relationships/slideLayout" Target="../slideLayouts/slideLayout8.xml"/><Relationship Id="rId6" Type="http://schemas.openxmlformats.org/officeDocument/2006/relationships/image" Target="../media/image3.jp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 Id="rId5" Type="http://schemas.openxmlformats.org/officeDocument/2006/relationships/image" Target="../media/image30.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8.xml"/><Relationship Id="rId6" Type="http://schemas.openxmlformats.org/officeDocument/2006/relationships/image" Target="../media/image66.jpeg"/><Relationship Id="rId5" Type="http://schemas.openxmlformats.org/officeDocument/2006/relationships/image" Target="../media/image65.jpeg"/><Relationship Id="rId4" Type="http://schemas.openxmlformats.org/officeDocument/2006/relationships/image" Target="../media/image64.png"/><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65.jpeg"/><Relationship Id="rId2" Type="http://schemas.openxmlformats.org/officeDocument/2006/relationships/image" Target="../media/image69.png"/><Relationship Id="rId1" Type="http://schemas.openxmlformats.org/officeDocument/2006/relationships/slideLayout" Target="../slideLayouts/slideLayout8.xml"/><Relationship Id="rId6" Type="http://schemas.openxmlformats.org/officeDocument/2006/relationships/image" Target="../media/image66.jpeg"/><Relationship Id="rId5" Type="http://schemas.openxmlformats.org/officeDocument/2006/relationships/image" Target="../media/image72.png"/><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 Id="rId5" Type="http://schemas.openxmlformats.org/officeDocument/2006/relationships/image" Target="../media/image30.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30.jp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2951449" cy="730328"/>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现有技术 捉襟见肘</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grpSp>
        <p:nvGrpSpPr>
          <p:cNvPr id="3" name="组合 2"/>
          <p:cNvGrpSpPr/>
          <p:nvPr/>
        </p:nvGrpSpPr>
        <p:grpSpPr>
          <a:xfrm>
            <a:off x="5796137" y="3107468"/>
            <a:ext cx="2376264" cy="875494"/>
            <a:chOff x="6378178" y="764704"/>
            <a:chExt cx="2232269" cy="875494"/>
          </a:xfrm>
        </p:grpSpPr>
        <p:sp>
          <p:nvSpPr>
            <p:cNvPr id="4" name="文本框 41"/>
            <p:cNvSpPr txBox="1"/>
            <p:nvPr/>
          </p:nvSpPr>
          <p:spPr>
            <a:xfrm>
              <a:off x="6507569" y="975319"/>
              <a:ext cx="2102878" cy="461665"/>
            </a:xfrm>
            <a:prstGeom prst="rect">
              <a:avLst/>
            </a:prstGeom>
            <a:noFill/>
          </p:spPr>
          <p:txBody>
            <a:bodyPr wrap="square" rtlCol="0">
              <a:spAutoFit/>
            </a:bodyPr>
            <a:lstStyle/>
            <a:p>
              <a:r>
                <a:rPr lang="zh-CN" altLang="en-US" sz="24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现有</a:t>
              </a:r>
              <a:r>
                <a:rPr lang="zh-CN" altLang="en-US" sz="2400" b="1" dirty="0" smtClean="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安全产品</a:t>
              </a:r>
              <a:endParaRPr lang="zh-CN" altLang="en-US" sz="24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endParaRPr>
            </a:p>
          </p:txBody>
        </p:sp>
        <p:sp>
          <p:nvSpPr>
            <p:cNvPr id="5" name="圆角矩形 4"/>
            <p:cNvSpPr/>
            <p:nvPr/>
          </p:nvSpPr>
          <p:spPr>
            <a:xfrm>
              <a:off x="6378178" y="764704"/>
              <a:ext cx="2156590" cy="875494"/>
            </a:xfrm>
            <a:prstGeom prst="roundRect">
              <a:avLst/>
            </a:prstGeom>
            <a:noFill/>
            <a:ln w="762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云形标注 5"/>
          <p:cNvSpPr/>
          <p:nvPr/>
        </p:nvSpPr>
        <p:spPr>
          <a:xfrm>
            <a:off x="5853607" y="714905"/>
            <a:ext cx="2543193" cy="1944216"/>
          </a:xfrm>
          <a:prstGeom prst="cloudCallout">
            <a:avLst>
              <a:gd name="adj1" fmla="val -33881"/>
              <a:gd name="adj2" fmla="val 6490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latin typeface="Microsoft YaHei UI" panose="020B0503020204020204" pitchFamily="34" charset="-122"/>
                <a:ea typeface="Microsoft YaHei UI" panose="020B0503020204020204" pitchFamily="34" charset="-122"/>
              </a:rPr>
              <a:t>新型</a:t>
            </a:r>
            <a:r>
              <a:rPr lang="en-US" altLang="zh-CN" dirty="0" smtClean="0">
                <a:latin typeface="Microsoft YaHei UI" panose="020B0503020204020204" pitchFamily="34" charset="-122"/>
                <a:ea typeface="Microsoft YaHei UI" panose="020B0503020204020204" pitchFamily="34" charset="-122"/>
              </a:rPr>
              <a:t>Android</a:t>
            </a:r>
            <a:r>
              <a:rPr lang="zh-CN" altLang="en-US" dirty="0" smtClean="0">
                <a:latin typeface="Microsoft YaHei UI" panose="020B0503020204020204" pitchFamily="34" charset="-122"/>
                <a:ea typeface="Microsoft YaHei UI" panose="020B0503020204020204" pitchFamily="34" charset="-122"/>
              </a:rPr>
              <a:t>病毒大军来了，怎么办？！！！</a:t>
            </a:r>
            <a:endParaRPr lang="zh-CN" altLang="en-US" dirty="0">
              <a:latin typeface="Microsoft YaHei UI" panose="020B0503020204020204" pitchFamily="34" charset="-122"/>
              <a:ea typeface="Microsoft YaHei UI" panose="020B0503020204020204" pitchFamily="34" charset="-122"/>
            </a:endParaRPr>
          </a:p>
        </p:txBody>
      </p:sp>
      <p:grpSp>
        <p:nvGrpSpPr>
          <p:cNvPr id="7" name="组合 6"/>
          <p:cNvGrpSpPr/>
          <p:nvPr/>
        </p:nvGrpSpPr>
        <p:grpSpPr>
          <a:xfrm>
            <a:off x="3665951" y="1700808"/>
            <a:ext cx="2078969" cy="3744891"/>
            <a:chOff x="622247" y="1556555"/>
            <a:chExt cx="2441292" cy="3872207"/>
          </a:xfrm>
          <a:scene3d>
            <a:camera prst="orthographicFront">
              <a:rot lat="0" lon="0" rev="0"/>
            </a:camera>
            <a:lightRig rig="contrasting" dir="t">
              <a:rot lat="0" lon="0" rev="1500000"/>
            </a:lightRig>
          </a:scene3d>
        </p:grpSpPr>
        <p:sp>
          <p:nvSpPr>
            <p:cNvPr id="8" name="任意多边形 7"/>
            <p:cNvSpPr/>
            <p:nvPr/>
          </p:nvSpPr>
          <p:spPr>
            <a:xfrm>
              <a:off x="653917" y="2097177"/>
              <a:ext cx="2376026" cy="3331585"/>
            </a:xfrm>
            <a:custGeom>
              <a:avLst/>
              <a:gdLst>
                <a:gd name="connsiteX0" fmla="*/ 0 w 1482868"/>
                <a:gd name="connsiteY0" fmla="*/ 0 h 2824780"/>
                <a:gd name="connsiteX1" fmla="*/ 865006 w 1482868"/>
                <a:gd name="connsiteY1" fmla="*/ 0 h 2824780"/>
                <a:gd name="connsiteX2" fmla="*/ 865006 w 1482868"/>
                <a:gd name="connsiteY2" fmla="*/ 0 h 2824780"/>
                <a:gd name="connsiteX3" fmla="*/ 1235723 w 1482868"/>
                <a:gd name="connsiteY3" fmla="*/ 0 h 2824780"/>
                <a:gd name="connsiteX4" fmla="*/ 1482868 w 1482868"/>
                <a:gd name="connsiteY4" fmla="*/ 0 h 2824780"/>
                <a:gd name="connsiteX5" fmla="*/ 1482868 w 1482868"/>
                <a:gd name="connsiteY5" fmla="*/ 1647788 h 2824780"/>
                <a:gd name="connsiteX6" fmla="*/ 1668227 w 1482868"/>
                <a:gd name="connsiteY6" fmla="*/ 2000792 h 2824780"/>
                <a:gd name="connsiteX7" fmla="*/ 1482868 w 1482868"/>
                <a:gd name="connsiteY7" fmla="*/ 2353983 h 2824780"/>
                <a:gd name="connsiteX8" fmla="*/ 1482868 w 1482868"/>
                <a:gd name="connsiteY8" fmla="*/ 2824780 h 2824780"/>
                <a:gd name="connsiteX9" fmla="*/ 1235723 w 1482868"/>
                <a:gd name="connsiteY9" fmla="*/ 2824780 h 2824780"/>
                <a:gd name="connsiteX10" fmla="*/ 865006 w 1482868"/>
                <a:gd name="connsiteY10" fmla="*/ 2824780 h 2824780"/>
                <a:gd name="connsiteX11" fmla="*/ 865006 w 1482868"/>
                <a:gd name="connsiteY11" fmla="*/ 2824780 h 2824780"/>
                <a:gd name="connsiteX12" fmla="*/ 0 w 1482868"/>
                <a:gd name="connsiteY12" fmla="*/ 2824780 h 2824780"/>
                <a:gd name="connsiteX13" fmla="*/ 0 w 1482868"/>
                <a:gd name="connsiteY13" fmla="*/ 2353983 h 2824780"/>
                <a:gd name="connsiteX14" fmla="*/ 0 w 1482868"/>
                <a:gd name="connsiteY14" fmla="*/ 1647788 h 2824780"/>
                <a:gd name="connsiteX15" fmla="*/ 0 w 1482868"/>
                <a:gd name="connsiteY15" fmla="*/ 1647788 h 2824780"/>
                <a:gd name="connsiteX16" fmla="*/ 0 w 1482868"/>
                <a:gd name="connsiteY16" fmla="*/ 0 h 282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82868" h="2824780">
                  <a:moveTo>
                    <a:pt x="0" y="0"/>
                  </a:moveTo>
                  <a:lnTo>
                    <a:pt x="865006" y="0"/>
                  </a:lnTo>
                  <a:lnTo>
                    <a:pt x="865006" y="0"/>
                  </a:lnTo>
                  <a:lnTo>
                    <a:pt x="1235723" y="0"/>
                  </a:lnTo>
                  <a:lnTo>
                    <a:pt x="1482868" y="0"/>
                  </a:lnTo>
                  <a:lnTo>
                    <a:pt x="1482868" y="1647788"/>
                  </a:lnTo>
                  <a:lnTo>
                    <a:pt x="1668227" y="2000792"/>
                  </a:lnTo>
                  <a:lnTo>
                    <a:pt x="1482868" y="2353983"/>
                  </a:lnTo>
                  <a:lnTo>
                    <a:pt x="1482868" y="2824780"/>
                  </a:lnTo>
                  <a:lnTo>
                    <a:pt x="1235723" y="2824780"/>
                  </a:lnTo>
                  <a:lnTo>
                    <a:pt x="865006" y="2824780"/>
                  </a:lnTo>
                  <a:lnTo>
                    <a:pt x="865006" y="2824780"/>
                  </a:lnTo>
                  <a:lnTo>
                    <a:pt x="0" y="2824780"/>
                  </a:lnTo>
                  <a:lnTo>
                    <a:pt x="0" y="2353983"/>
                  </a:lnTo>
                  <a:lnTo>
                    <a:pt x="0" y="1647788"/>
                  </a:lnTo>
                  <a:lnTo>
                    <a:pt x="0" y="1647788"/>
                  </a:lnTo>
                  <a:lnTo>
                    <a:pt x="0" y="0"/>
                  </a:lnTo>
                  <a:close/>
                </a:path>
              </a:pathLst>
            </a:custGeom>
            <a:solidFill>
              <a:schemeClr val="bg2"/>
            </a:solid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tint val="50000"/>
                <a:hueOff val="-13089511"/>
                <a:satOff val="-703"/>
                <a:lumOff val="11364"/>
                <a:alphaOff val="0"/>
              </a:schemeClr>
            </a:fillRef>
            <a:effectRef idx="0">
              <a:schemeClr val="accent1">
                <a:tint val="50000"/>
                <a:hueOff val="-13089511"/>
                <a:satOff val="-703"/>
                <a:lumOff val="11364"/>
                <a:alphaOff val="0"/>
              </a:schemeClr>
            </a:effectRef>
            <a:fontRef idx="minor">
              <a:schemeClr val="lt1">
                <a:hueOff val="0"/>
                <a:satOff val="0"/>
                <a:lumOff val="0"/>
                <a:alphaOff val="0"/>
              </a:schemeClr>
            </a:fontRef>
          </p:style>
          <p:txBody>
            <a:bodyPr spcFirstLastPara="0" vert="horz" wrap="square" lIns="258045" tIns="69850" rIns="69850" bIns="69850" numCol="1" spcCol="1270" anchor="t" anchorCtr="0">
              <a:noAutofit/>
            </a:bodyPr>
            <a:lstStyle/>
            <a:p>
              <a:pPr lvl="0" defTabSz="977900">
                <a:lnSpc>
                  <a:spcPct val="90000"/>
                </a:lnSpc>
                <a:spcBef>
                  <a:spcPct val="0"/>
                </a:spcBef>
                <a:spcAft>
                  <a:spcPct val="35000"/>
                </a:spcAft>
              </a:pPr>
              <a:endParaRPr lang="en-US" altLang="zh-CN" sz="2200" kern="1200" dirty="0" smtClean="0">
                <a:solidFill>
                  <a:schemeClr val="tx1"/>
                </a:solidFill>
              </a:endParaRPr>
            </a:p>
            <a:p>
              <a:pPr lvl="0" defTabSz="977900">
                <a:lnSpc>
                  <a:spcPct val="90000"/>
                </a:lnSpc>
                <a:spcBef>
                  <a:spcPct val="0"/>
                </a:spcBef>
                <a:spcAft>
                  <a:spcPct val="35000"/>
                </a:spcAft>
              </a:pPr>
              <a:endParaRPr lang="en-US" altLang="zh-CN" sz="2200" kern="1200" dirty="0" smtClean="0">
                <a:solidFill>
                  <a:schemeClr val="tx1"/>
                </a:solidFill>
              </a:endParaRPr>
            </a:p>
          </p:txBody>
        </p:sp>
        <p:sp>
          <p:nvSpPr>
            <p:cNvPr id="9" name="任意多边形 8"/>
            <p:cNvSpPr/>
            <p:nvPr/>
          </p:nvSpPr>
          <p:spPr>
            <a:xfrm>
              <a:off x="653916" y="1556555"/>
              <a:ext cx="2409623" cy="625362"/>
            </a:xfrm>
            <a:custGeom>
              <a:avLst/>
              <a:gdLst>
                <a:gd name="connsiteX0" fmla="*/ 0 w 1482868"/>
                <a:gd name="connsiteY0" fmla="*/ 0 h 470930"/>
                <a:gd name="connsiteX1" fmla="*/ 1482868 w 1482868"/>
                <a:gd name="connsiteY1" fmla="*/ 0 h 470930"/>
                <a:gd name="connsiteX2" fmla="*/ 1482868 w 1482868"/>
                <a:gd name="connsiteY2" fmla="*/ 470930 h 470930"/>
                <a:gd name="connsiteX3" fmla="*/ 0 w 1482868"/>
                <a:gd name="connsiteY3" fmla="*/ 470930 h 470930"/>
                <a:gd name="connsiteX4" fmla="*/ 0 w 1482868"/>
                <a:gd name="connsiteY4" fmla="*/ 0 h 470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868" h="470930">
                  <a:moveTo>
                    <a:pt x="0" y="0"/>
                  </a:moveTo>
                  <a:lnTo>
                    <a:pt x="1482868" y="0"/>
                  </a:lnTo>
                  <a:lnTo>
                    <a:pt x="1482868" y="470930"/>
                  </a:lnTo>
                  <a:lnTo>
                    <a:pt x="0" y="470930"/>
                  </a:lnTo>
                  <a:lnTo>
                    <a:pt x="0" y="0"/>
                  </a:lnTo>
                  <a:close/>
                </a:path>
              </a:pathLst>
            </a:custGeom>
            <a:solidFill>
              <a:srgbClr val="7E9F1C"/>
            </a:solid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zh-CN" altLang="en-US" sz="2200" b="1" kern="1200" dirty="0" smtClean="0"/>
                <a:t>手动分析方式</a:t>
              </a:r>
              <a:endParaRPr lang="zh-CN" altLang="en-US" sz="2200" b="1" kern="1200" dirty="0"/>
            </a:p>
          </p:txBody>
        </p:sp>
        <p:sp>
          <p:nvSpPr>
            <p:cNvPr id="10" name="文本框 14"/>
            <p:cNvSpPr txBox="1"/>
            <p:nvPr/>
          </p:nvSpPr>
          <p:spPr>
            <a:xfrm>
              <a:off x="622247" y="2315264"/>
              <a:ext cx="2394199" cy="1845793"/>
            </a:xfrm>
            <a:prstGeom prst="rect">
              <a:avLst/>
            </a:prstGeom>
            <a:noFill/>
            <a:ln>
              <a:noFill/>
            </a:ln>
            <a:effectLst>
              <a:outerShdw blurRad="149987" dist="250190" dir="8460000" algn="ctr">
                <a:srgbClr val="000000">
                  <a:alpha val="28000"/>
                </a:srgbClr>
              </a:outerShdw>
            </a:effectLst>
            <a:sp3d prstMaterial="metal">
              <a:bevelT w="88900" h="88900"/>
            </a:sp3d>
          </p:spPr>
          <p:txBody>
            <a:bodyPr wrap="square" rtlCol="0">
              <a:spAutoFit/>
            </a:bodyPr>
            <a:lstStyle/>
            <a:p>
              <a:endParaRPr lang="en-US" altLang="zh-CN" dirty="0" smtClean="0">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效率低</a:t>
              </a:r>
              <a:endParaRPr lang="en-US" altLang="zh-CN" dirty="0" smtClean="0">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endParaRPr lang="en-US" altLang="zh-CN" dirty="0" smtClean="0">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依赖于分析者自身专业水平</a:t>
              </a:r>
              <a:endParaRPr lang="en-US" altLang="zh-CN" dirty="0" smtClean="0">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endParaRPr lang="zh-CN" altLang="en-US" sz="2000" dirty="0">
                <a:latin typeface="Microsoft YaHei UI" panose="020B0503020204020204" pitchFamily="34" charset="-122"/>
                <a:ea typeface="Microsoft YaHei UI" panose="020B0503020204020204" pitchFamily="34" charset="-122"/>
              </a:endParaRP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48" y="2648531"/>
            <a:ext cx="4201111" cy="2819794"/>
          </a:xfrm>
          <a:prstGeom prst="rect">
            <a:avLst/>
          </a:prstGeom>
          <a:effectLst>
            <a:outerShdw blurRad="76200" dir="18900000" sy="23000" kx="-1200000" algn="bl" rotWithShape="0">
              <a:prstClr val="black">
                <a:alpha val="20000"/>
              </a:prstClr>
            </a:outerShdw>
          </a:effectLst>
        </p:spPr>
      </p:pic>
      <p:grpSp>
        <p:nvGrpSpPr>
          <p:cNvPr id="12" name="组合 11"/>
          <p:cNvGrpSpPr/>
          <p:nvPr/>
        </p:nvGrpSpPr>
        <p:grpSpPr>
          <a:xfrm>
            <a:off x="4139952" y="1684467"/>
            <a:ext cx="4271985" cy="3760757"/>
            <a:chOff x="3392454" y="1346613"/>
            <a:chExt cx="4271985" cy="3760757"/>
          </a:xfrm>
          <a:scene3d>
            <a:camera prst="orthographicFront">
              <a:rot lat="0" lon="0" rev="0"/>
            </a:camera>
            <a:lightRig rig="contrasting" dir="t">
              <a:rot lat="0" lon="0" rev="1500000"/>
            </a:lightRig>
          </a:scene3d>
        </p:grpSpPr>
        <p:grpSp>
          <p:nvGrpSpPr>
            <p:cNvPr id="13" name="组合 12"/>
            <p:cNvGrpSpPr/>
            <p:nvPr/>
          </p:nvGrpSpPr>
          <p:grpSpPr>
            <a:xfrm>
              <a:off x="3392454" y="1346613"/>
              <a:ext cx="2087700" cy="3760757"/>
              <a:chOff x="3029183" y="1403135"/>
              <a:chExt cx="2418137" cy="4306037"/>
            </a:xfrm>
          </p:grpSpPr>
          <p:sp>
            <p:nvSpPr>
              <p:cNvPr id="19" name="任意多边形 18"/>
              <p:cNvSpPr/>
              <p:nvPr/>
            </p:nvSpPr>
            <p:spPr>
              <a:xfrm>
                <a:off x="3029943" y="2099875"/>
                <a:ext cx="2376025" cy="3609297"/>
              </a:xfrm>
              <a:custGeom>
                <a:avLst/>
                <a:gdLst>
                  <a:gd name="connsiteX0" fmla="*/ 0 w 1482868"/>
                  <a:gd name="connsiteY0" fmla="*/ 0 h 3060245"/>
                  <a:gd name="connsiteX1" fmla="*/ 865006 w 1482868"/>
                  <a:gd name="connsiteY1" fmla="*/ 0 h 3060245"/>
                  <a:gd name="connsiteX2" fmla="*/ 865006 w 1482868"/>
                  <a:gd name="connsiteY2" fmla="*/ 0 h 3060245"/>
                  <a:gd name="connsiteX3" fmla="*/ 1235723 w 1482868"/>
                  <a:gd name="connsiteY3" fmla="*/ 0 h 3060245"/>
                  <a:gd name="connsiteX4" fmla="*/ 1482868 w 1482868"/>
                  <a:gd name="connsiteY4" fmla="*/ 0 h 3060245"/>
                  <a:gd name="connsiteX5" fmla="*/ 1482868 w 1482868"/>
                  <a:gd name="connsiteY5" fmla="*/ 1785143 h 3060245"/>
                  <a:gd name="connsiteX6" fmla="*/ 1668227 w 1482868"/>
                  <a:gd name="connsiteY6" fmla="*/ 2167572 h 3060245"/>
                  <a:gd name="connsiteX7" fmla="*/ 1482868 w 1482868"/>
                  <a:gd name="connsiteY7" fmla="*/ 2550204 h 3060245"/>
                  <a:gd name="connsiteX8" fmla="*/ 1482868 w 1482868"/>
                  <a:gd name="connsiteY8" fmla="*/ 3060245 h 3060245"/>
                  <a:gd name="connsiteX9" fmla="*/ 1235723 w 1482868"/>
                  <a:gd name="connsiteY9" fmla="*/ 3060245 h 3060245"/>
                  <a:gd name="connsiteX10" fmla="*/ 865006 w 1482868"/>
                  <a:gd name="connsiteY10" fmla="*/ 3060245 h 3060245"/>
                  <a:gd name="connsiteX11" fmla="*/ 865006 w 1482868"/>
                  <a:gd name="connsiteY11" fmla="*/ 3060245 h 3060245"/>
                  <a:gd name="connsiteX12" fmla="*/ 0 w 1482868"/>
                  <a:gd name="connsiteY12" fmla="*/ 3060245 h 3060245"/>
                  <a:gd name="connsiteX13" fmla="*/ 0 w 1482868"/>
                  <a:gd name="connsiteY13" fmla="*/ 2550204 h 3060245"/>
                  <a:gd name="connsiteX14" fmla="*/ 0 w 1482868"/>
                  <a:gd name="connsiteY14" fmla="*/ 1785143 h 3060245"/>
                  <a:gd name="connsiteX15" fmla="*/ 0 w 1482868"/>
                  <a:gd name="connsiteY15" fmla="*/ 1785143 h 3060245"/>
                  <a:gd name="connsiteX16" fmla="*/ 0 w 1482868"/>
                  <a:gd name="connsiteY16" fmla="*/ 0 h 306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82868" h="3060245">
                    <a:moveTo>
                      <a:pt x="0" y="0"/>
                    </a:moveTo>
                    <a:lnTo>
                      <a:pt x="865006" y="0"/>
                    </a:lnTo>
                    <a:lnTo>
                      <a:pt x="865006" y="0"/>
                    </a:lnTo>
                    <a:lnTo>
                      <a:pt x="1235723" y="0"/>
                    </a:lnTo>
                    <a:lnTo>
                      <a:pt x="1482868" y="0"/>
                    </a:lnTo>
                    <a:lnTo>
                      <a:pt x="1482868" y="1785143"/>
                    </a:lnTo>
                    <a:lnTo>
                      <a:pt x="1668227" y="2167572"/>
                    </a:lnTo>
                    <a:lnTo>
                      <a:pt x="1482868" y="2550204"/>
                    </a:lnTo>
                    <a:lnTo>
                      <a:pt x="1482868" y="3060245"/>
                    </a:lnTo>
                    <a:lnTo>
                      <a:pt x="1235723" y="3060245"/>
                    </a:lnTo>
                    <a:lnTo>
                      <a:pt x="865006" y="3060245"/>
                    </a:lnTo>
                    <a:lnTo>
                      <a:pt x="865006" y="3060245"/>
                    </a:lnTo>
                    <a:lnTo>
                      <a:pt x="0" y="3060245"/>
                    </a:lnTo>
                    <a:lnTo>
                      <a:pt x="0" y="2550204"/>
                    </a:lnTo>
                    <a:lnTo>
                      <a:pt x="0" y="1785143"/>
                    </a:lnTo>
                    <a:lnTo>
                      <a:pt x="0" y="1785143"/>
                    </a:lnTo>
                    <a:lnTo>
                      <a:pt x="0" y="0"/>
                    </a:lnTo>
                    <a:close/>
                  </a:path>
                </a:pathLst>
              </a:custGeom>
              <a:solidFill>
                <a:schemeClr val="accent6">
                  <a:lumMod val="20000"/>
                  <a:lumOff val="80000"/>
                </a:schemeClr>
              </a:solid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tint val="50000"/>
                  <a:hueOff val="-6544756"/>
                  <a:satOff val="-351"/>
                  <a:lumOff val="5682"/>
                  <a:alphaOff val="0"/>
                </a:schemeClr>
              </a:fillRef>
              <a:effectRef idx="0">
                <a:schemeClr val="accent1">
                  <a:tint val="50000"/>
                  <a:hueOff val="-6544756"/>
                  <a:satOff val="-351"/>
                  <a:lumOff val="5682"/>
                  <a:alphaOff val="0"/>
                </a:schemeClr>
              </a:effectRef>
              <a:fontRef idx="minor">
                <a:schemeClr val="lt1">
                  <a:hueOff val="0"/>
                  <a:satOff val="0"/>
                  <a:lumOff val="0"/>
                  <a:alphaOff val="0"/>
                </a:schemeClr>
              </a:fontRef>
            </p:style>
            <p:txBody>
              <a:bodyPr spcFirstLastPara="0" vert="horz" wrap="square" lIns="258045" tIns="69850" rIns="69850" bIns="69850" numCol="1" spcCol="1270" anchor="t" anchorCtr="0">
                <a:noAutofit/>
              </a:bodyPr>
              <a:lstStyle/>
              <a:p>
                <a:pPr lvl="0" algn="r" defTabSz="977900">
                  <a:lnSpc>
                    <a:spcPct val="90000"/>
                  </a:lnSpc>
                  <a:spcBef>
                    <a:spcPct val="0"/>
                  </a:spcBef>
                  <a:spcAft>
                    <a:spcPct val="35000"/>
                  </a:spcAft>
                </a:pPr>
                <a:endParaRPr lang="zh-CN" altLang="en-US" sz="2200" kern="1200"/>
              </a:p>
            </p:txBody>
          </p:sp>
          <p:sp>
            <p:nvSpPr>
              <p:cNvPr id="20" name="任意多边形 19"/>
              <p:cNvSpPr/>
              <p:nvPr/>
            </p:nvSpPr>
            <p:spPr>
              <a:xfrm>
                <a:off x="3029943" y="1403135"/>
                <a:ext cx="2376026" cy="694040"/>
              </a:xfrm>
              <a:custGeom>
                <a:avLst/>
                <a:gdLst>
                  <a:gd name="connsiteX0" fmla="*/ 0 w 1482868"/>
                  <a:gd name="connsiteY0" fmla="*/ 0 h 588462"/>
                  <a:gd name="connsiteX1" fmla="*/ 1482868 w 1482868"/>
                  <a:gd name="connsiteY1" fmla="*/ 0 h 588462"/>
                  <a:gd name="connsiteX2" fmla="*/ 1482868 w 1482868"/>
                  <a:gd name="connsiteY2" fmla="*/ 588462 h 588462"/>
                  <a:gd name="connsiteX3" fmla="*/ 0 w 1482868"/>
                  <a:gd name="connsiteY3" fmla="*/ 588462 h 588462"/>
                  <a:gd name="connsiteX4" fmla="*/ 0 w 1482868"/>
                  <a:gd name="connsiteY4" fmla="*/ 0 h 58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868" h="588462">
                    <a:moveTo>
                      <a:pt x="0" y="0"/>
                    </a:moveTo>
                    <a:lnTo>
                      <a:pt x="1482868" y="0"/>
                    </a:lnTo>
                    <a:lnTo>
                      <a:pt x="1482868" y="588462"/>
                    </a:lnTo>
                    <a:lnTo>
                      <a:pt x="0" y="588462"/>
                    </a:lnTo>
                    <a:lnTo>
                      <a:pt x="0" y="0"/>
                    </a:lnTo>
                    <a:close/>
                  </a:path>
                </a:pathLst>
              </a:custGeom>
              <a:solidFill>
                <a:srgbClr val="FFC000"/>
              </a:solid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zh-CN" altLang="en-US" sz="2200" b="1" kern="1200" dirty="0" smtClean="0"/>
                  <a:t>静态分析</a:t>
                </a:r>
                <a:endParaRPr lang="zh-CN" altLang="en-US" sz="2200" b="1" kern="1200" dirty="0"/>
              </a:p>
            </p:txBody>
          </p:sp>
          <p:sp>
            <p:nvSpPr>
              <p:cNvPr id="21" name="矩形 20"/>
              <p:cNvSpPr/>
              <p:nvPr/>
            </p:nvSpPr>
            <p:spPr>
              <a:xfrm>
                <a:off x="3029183" y="2594766"/>
                <a:ext cx="2418137" cy="2325851"/>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marL="285750" indent="-285750">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无法应对恶意软件代码混淆</a:t>
                </a:r>
                <a:endParaRPr lang="en-US" altLang="zh-CN" dirty="0" smtClean="0">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基于</a:t>
                </a:r>
                <a:r>
                  <a:rPr lang="zh-CN" altLang="en-US" dirty="0" smtClean="0">
                    <a:latin typeface="Microsoft YaHei UI" panose="020B0503020204020204" pitchFamily="34" charset="-122"/>
                    <a:ea typeface="Microsoft YaHei UI" panose="020B0503020204020204" pitchFamily="34" charset="-122"/>
                  </a:rPr>
                  <a:t>特征值检测技术无法检测出未知恶意软件</a:t>
                </a:r>
                <a:endParaRPr lang="en-US" altLang="zh-CN" dirty="0" smtClean="0">
                  <a:latin typeface="Microsoft YaHei UI" panose="020B0503020204020204" pitchFamily="34" charset="-122"/>
                  <a:ea typeface="Microsoft YaHei UI" panose="020B0503020204020204" pitchFamily="34" charset="-122"/>
                </a:endParaRPr>
              </a:p>
            </p:txBody>
          </p:sp>
        </p:grpSp>
        <p:grpSp>
          <p:nvGrpSpPr>
            <p:cNvPr id="14" name="组合 13"/>
            <p:cNvGrpSpPr/>
            <p:nvPr/>
          </p:nvGrpSpPr>
          <p:grpSpPr>
            <a:xfrm>
              <a:off x="5561479" y="1361013"/>
              <a:ext cx="2088000" cy="3664184"/>
              <a:chOff x="5406683" y="1268760"/>
              <a:chExt cx="2393172" cy="4614437"/>
            </a:xfrm>
          </p:grpSpPr>
          <p:sp>
            <p:nvSpPr>
              <p:cNvPr id="16" name="任意多边形 15"/>
              <p:cNvSpPr/>
              <p:nvPr/>
            </p:nvSpPr>
            <p:spPr>
              <a:xfrm>
                <a:off x="5406683" y="1996662"/>
                <a:ext cx="2376026" cy="3886535"/>
              </a:xfrm>
              <a:custGeom>
                <a:avLst/>
                <a:gdLst>
                  <a:gd name="connsiteX0" fmla="*/ 0 w 1482868"/>
                  <a:gd name="connsiteY0" fmla="*/ 0 h 3295310"/>
                  <a:gd name="connsiteX1" fmla="*/ 247145 w 1482868"/>
                  <a:gd name="connsiteY1" fmla="*/ 0 h 3295310"/>
                  <a:gd name="connsiteX2" fmla="*/ 247145 w 1482868"/>
                  <a:gd name="connsiteY2" fmla="*/ 0 h 3295310"/>
                  <a:gd name="connsiteX3" fmla="*/ 617862 w 1482868"/>
                  <a:gd name="connsiteY3" fmla="*/ 0 h 3295310"/>
                  <a:gd name="connsiteX4" fmla="*/ 1482868 w 1482868"/>
                  <a:gd name="connsiteY4" fmla="*/ 0 h 3295310"/>
                  <a:gd name="connsiteX5" fmla="*/ 1482868 w 1482868"/>
                  <a:gd name="connsiteY5" fmla="*/ 549218 h 3295310"/>
                  <a:gd name="connsiteX6" fmla="*/ 1482868 w 1482868"/>
                  <a:gd name="connsiteY6" fmla="*/ 549218 h 3295310"/>
                  <a:gd name="connsiteX7" fmla="*/ 1482868 w 1482868"/>
                  <a:gd name="connsiteY7" fmla="*/ 1373046 h 3295310"/>
                  <a:gd name="connsiteX8" fmla="*/ 1482868 w 1482868"/>
                  <a:gd name="connsiteY8" fmla="*/ 3295310 h 3295310"/>
                  <a:gd name="connsiteX9" fmla="*/ 617862 w 1482868"/>
                  <a:gd name="connsiteY9" fmla="*/ 3295310 h 3295310"/>
                  <a:gd name="connsiteX10" fmla="*/ 247145 w 1482868"/>
                  <a:gd name="connsiteY10" fmla="*/ 3295310 h 3295310"/>
                  <a:gd name="connsiteX11" fmla="*/ 247145 w 1482868"/>
                  <a:gd name="connsiteY11" fmla="*/ 3295310 h 3295310"/>
                  <a:gd name="connsiteX12" fmla="*/ 0 w 1482868"/>
                  <a:gd name="connsiteY12" fmla="*/ 3295310 h 3295310"/>
                  <a:gd name="connsiteX13" fmla="*/ 0 w 1482868"/>
                  <a:gd name="connsiteY13" fmla="*/ 1373046 h 3295310"/>
                  <a:gd name="connsiteX14" fmla="*/ 0 w 1482868"/>
                  <a:gd name="connsiteY14" fmla="*/ 1647655 h 3295310"/>
                  <a:gd name="connsiteX15" fmla="*/ 0 w 1482868"/>
                  <a:gd name="connsiteY15" fmla="*/ 549218 h 3295310"/>
                  <a:gd name="connsiteX16" fmla="*/ 0 w 1482868"/>
                  <a:gd name="connsiteY16" fmla="*/ 0 h 329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82868" h="3295310">
                    <a:moveTo>
                      <a:pt x="0" y="0"/>
                    </a:moveTo>
                    <a:lnTo>
                      <a:pt x="247145" y="0"/>
                    </a:lnTo>
                    <a:lnTo>
                      <a:pt x="247145" y="0"/>
                    </a:lnTo>
                    <a:lnTo>
                      <a:pt x="617862" y="0"/>
                    </a:lnTo>
                    <a:lnTo>
                      <a:pt x="1482868" y="0"/>
                    </a:lnTo>
                    <a:lnTo>
                      <a:pt x="1482868" y="549218"/>
                    </a:lnTo>
                    <a:lnTo>
                      <a:pt x="1482868" y="549218"/>
                    </a:lnTo>
                    <a:lnTo>
                      <a:pt x="1482868" y="1373046"/>
                    </a:lnTo>
                    <a:lnTo>
                      <a:pt x="1482868" y="3295310"/>
                    </a:lnTo>
                    <a:lnTo>
                      <a:pt x="617862" y="3295310"/>
                    </a:lnTo>
                    <a:lnTo>
                      <a:pt x="247145" y="3295310"/>
                    </a:lnTo>
                    <a:lnTo>
                      <a:pt x="247145" y="3295310"/>
                    </a:lnTo>
                    <a:lnTo>
                      <a:pt x="0" y="3295310"/>
                    </a:lnTo>
                    <a:lnTo>
                      <a:pt x="0" y="1373046"/>
                    </a:lnTo>
                    <a:lnTo>
                      <a:pt x="0" y="1647655"/>
                    </a:lnTo>
                    <a:lnTo>
                      <a:pt x="0" y="549218"/>
                    </a:lnTo>
                    <a:lnTo>
                      <a:pt x="0" y="0"/>
                    </a:lnTo>
                    <a:close/>
                  </a:path>
                </a:pathLst>
              </a:custGeom>
              <a:solidFill>
                <a:schemeClr val="accent2">
                  <a:lumMod val="20000"/>
                  <a:lumOff val="80000"/>
                </a:schemeClr>
              </a:solid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258045" tIns="69850" rIns="69850" bIns="69850" numCol="1" spcCol="1270" anchor="t" anchorCtr="0">
                <a:noAutofit/>
              </a:bodyPr>
              <a:lstStyle/>
              <a:p>
                <a:pPr lvl="0" algn="r" defTabSz="977900">
                  <a:lnSpc>
                    <a:spcPct val="90000"/>
                  </a:lnSpc>
                  <a:spcBef>
                    <a:spcPct val="0"/>
                  </a:spcBef>
                  <a:spcAft>
                    <a:spcPct val="35000"/>
                  </a:spcAft>
                </a:pPr>
                <a:endParaRPr lang="zh-CN" altLang="en-US" sz="2200" kern="1200" dirty="0"/>
              </a:p>
            </p:txBody>
          </p:sp>
          <p:sp>
            <p:nvSpPr>
              <p:cNvPr id="17" name="任意多边形 16"/>
              <p:cNvSpPr/>
              <p:nvPr/>
            </p:nvSpPr>
            <p:spPr>
              <a:xfrm>
                <a:off x="5406683" y="1268760"/>
                <a:ext cx="2351910" cy="761646"/>
              </a:xfrm>
              <a:custGeom>
                <a:avLst/>
                <a:gdLst>
                  <a:gd name="connsiteX0" fmla="*/ 0 w 1482868"/>
                  <a:gd name="connsiteY0" fmla="*/ 0 h 703596"/>
                  <a:gd name="connsiteX1" fmla="*/ 1482868 w 1482868"/>
                  <a:gd name="connsiteY1" fmla="*/ 0 h 703596"/>
                  <a:gd name="connsiteX2" fmla="*/ 1482868 w 1482868"/>
                  <a:gd name="connsiteY2" fmla="*/ 703596 h 703596"/>
                  <a:gd name="connsiteX3" fmla="*/ 0 w 1482868"/>
                  <a:gd name="connsiteY3" fmla="*/ 703596 h 703596"/>
                  <a:gd name="connsiteX4" fmla="*/ 0 w 1482868"/>
                  <a:gd name="connsiteY4" fmla="*/ 0 h 703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868" h="703596">
                    <a:moveTo>
                      <a:pt x="0" y="0"/>
                    </a:moveTo>
                    <a:lnTo>
                      <a:pt x="1482868" y="0"/>
                    </a:lnTo>
                    <a:lnTo>
                      <a:pt x="1482868" y="703596"/>
                    </a:lnTo>
                    <a:lnTo>
                      <a:pt x="0" y="703596"/>
                    </a:lnTo>
                    <a:lnTo>
                      <a:pt x="0" y="0"/>
                    </a:lnTo>
                    <a:close/>
                  </a:path>
                </a:pathLst>
              </a:custGeom>
              <a:solidFill>
                <a:srgbClr val="C00000"/>
              </a:solid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zh-CN" altLang="en-US" sz="2200" b="1" kern="1200" dirty="0" smtClean="0"/>
                  <a:t>动态分析</a:t>
                </a:r>
                <a:endParaRPr lang="zh-CN" altLang="en-US" sz="2200" b="1" kern="1200" dirty="0"/>
              </a:p>
            </p:txBody>
          </p:sp>
          <p:sp>
            <p:nvSpPr>
              <p:cNvPr id="18" name="矩形 17"/>
              <p:cNvSpPr/>
              <p:nvPr/>
            </p:nvSpPr>
            <p:spPr>
              <a:xfrm>
                <a:off x="5423829" y="2277924"/>
                <a:ext cx="2376026" cy="400110"/>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marL="342900" indent="-342900">
                  <a:buFont typeface="Arial" panose="020B0604020202020204" pitchFamily="34" charset="0"/>
                  <a:buChar char="•"/>
                </a:pPr>
                <a:endParaRPr lang="en-US" altLang="zh-CN" sz="2000" dirty="0" smtClean="0">
                  <a:latin typeface="Microsoft YaHei UI" panose="020B0503020204020204" pitchFamily="34" charset="-122"/>
                  <a:ea typeface="Microsoft YaHei UI" panose="020B0503020204020204" pitchFamily="34" charset="-122"/>
                </a:endParaRPr>
              </a:p>
            </p:txBody>
          </p:sp>
        </p:grpSp>
        <p:sp>
          <p:nvSpPr>
            <p:cNvPr id="15" name="矩形 14"/>
            <p:cNvSpPr/>
            <p:nvPr/>
          </p:nvSpPr>
          <p:spPr>
            <a:xfrm>
              <a:off x="5603565" y="2388274"/>
              <a:ext cx="2060874" cy="1754326"/>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marL="285750" indent="-285750">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受</a:t>
              </a:r>
              <a:r>
                <a:rPr lang="en-US" altLang="zh-CN" dirty="0">
                  <a:latin typeface="Microsoft YaHei UI" panose="020B0503020204020204" pitchFamily="34" charset="-122"/>
                  <a:ea typeface="Microsoft YaHei UI" panose="020B0503020204020204" pitchFamily="34" charset="-122"/>
                </a:rPr>
                <a:t>Android</a:t>
              </a:r>
              <a:r>
                <a:rPr lang="zh-CN" altLang="en-US" dirty="0">
                  <a:latin typeface="Microsoft YaHei UI" panose="020B0503020204020204" pitchFamily="34" charset="-122"/>
                  <a:ea typeface="Microsoft YaHei UI" panose="020B0503020204020204" pitchFamily="34" charset="-122"/>
                </a:rPr>
                <a:t>版本</a:t>
              </a:r>
              <a:r>
                <a:rPr lang="zh-CN" altLang="en-US" dirty="0" smtClean="0">
                  <a:latin typeface="Microsoft YaHei UI" panose="020B0503020204020204" pitchFamily="34" charset="-122"/>
                  <a:ea typeface="Microsoft YaHei UI" panose="020B0503020204020204" pitchFamily="34" charset="-122"/>
                </a:rPr>
                <a:t>限制</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zh-CN" altLang="en-US" dirty="0">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r>
                <a:rPr lang="zh-CN" altLang="en-US" dirty="0" smtClean="0">
                  <a:latin typeface="Microsoft YaHei UI" panose="020B0503020204020204" pitchFamily="34" charset="-122"/>
                  <a:ea typeface="Microsoft YaHei UI" panose="020B0503020204020204" pitchFamily="34" charset="-122"/>
                </a:rPr>
                <a:t>大部分现有技术采用</a:t>
              </a:r>
              <a:r>
                <a:rPr lang="en-US" altLang="zh-CN" dirty="0" err="1" smtClean="0">
                  <a:latin typeface="Microsoft YaHei UI" panose="020B0503020204020204" pitchFamily="34" charset="-122"/>
                  <a:ea typeface="Microsoft YaHei UI" panose="020B0503020204020204" pitchFamily="34" charset="-122"/>
                </a:rPr>
                <a:t>smali</a:t>
              </a:r>
              <a:r>
                <a:rPr lang="en-US" altLang="zh-CN" dirty="0" smtClean="0">
                  <a:latin typeface="Microsoft YaHei UI" panose="020B0503020204020204" pitchFamily="34" charset="-122"/>
                  <a:ea typeface="Microsoft YaHei UI" panose="020B0503020204020204" pitchFamily="34" charset="-122"/>
                </a:rPr>
                <a:t> HOOK</a:t>
              </a:r>
              <a:endParaRPr lang="en-US" altLang="zh-CN"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2492816507"/>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800" fill="hold"/>
                                        <p:tgtEl>
                                          <p:spTgt spid="11"/>
                                        </p:tgtEl>
                                        <p:attrNameLst>
                                          <p:attrName>ppt_w</p:attrName>
                                        </p:attrNameLst>
                                      </p:cBhvr>
                                      <p:tavLst>
                                        <p:tav tm="0">
                                          <p:val>
                                            <p:fltVal val="0"/>
                                          </p:val>
                                        </p:tav>
                                        <p:tav tm="100000">
                                          <p:val>
                                            <p:strVal val="#ppt_w"/>
                                          </p:val>
                                        </p:tav>
                                      </p:tavLst>
                                    </p:anim>
                                    <p:anim calcmode="lin" valueType="num">
                                      <p:cBhvr>
                                        <p:cTn id="8" dur="800" fill="hold"/>
                                        <p:tgtEl>
                                          <p:spTgt spid="11"/>
                                        </p:tgtEl>
                                        <p:attrNameLst>
                                          <p:attrName>ppt_h</p:attrName>
                                        </p:attrNameLst>
                                      </p:cBhvr>
                                      <p:tavLst>
                                        <p:tav tm="0">
                                          <p:val>
                                            <p:fltVal val="0"/>
                                          </p:val>
                                        </p:tav>
                                        <p:tav tm="100000">
                                          <p:val>
                                            <p:strVal val="#ppt_h"/>
                                          </p:val>
                                        </p:tav>
                                      </p:tavLst>
                                    </p:anim>
                                    <p:animEffect transition="in" filter="fade">
                                      <p:cBhvr>
                                        <p:cTn id="9" dur="800"/>
                                        <p:tgtEl>
                                          <p:spTgt spid="11"/>
                                        </p:tgtEl>
                                      </p:cBhvr>
                                    </p:animEffect>
                                  </p:childTnLst>
                                </p:cTn>
                              </p:par>
                            </p:childTnLst>
                          </p:cTn>
                        </p:par>
                        <p:par>
                          <p:cTn id="10" fill="hold">
                            <p:stCondLst>
                              <p:cond delay="800"/>
                            </p:stCondLst>
                            <p:childTnLst>
                              <p:par>
                                <p:cTn id="11" presetID="10" presetClass="entr" presetSubtype="0" fill="hold" grpId="1"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3.33333E-6 0.00023 L -0.29809 -0.00625 " pathEditMode="relative" rAng="0" ptsTypes="AA">
                                      <p:cBhvr>
                                        <p:cTn id="31" dur="2000" fill="hold"/>
                                        <p:tgtEl>
                                          <p:spTgt spid="7"/>
                                        </p:tgtEl>
                                        <p:attrNameLst>
                                          <p:attrName>ppt_x</p:attrName>
                                          <p:attrName>ppt_y</p:attrName>
                                        </p:attrNameLst>
                                      </p:cBhvr>
                                      <p:rCtr x="-14913" y="-324"/>
                                    </p:animMotion>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33107" y="1593700"/>
            <a:ext cx="4520122" cy="47503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760"/>
              </a:lnSpc>
              <a:spcBef>
                <a:spcPts val="0"/>
              </a:spcBef>
            </a:pPr>
            <a:endParaRPr lang="es-HN" sz="1600" b="1" dirty="0" smtClean="0">
              <a:solidFill>
                <a:srgbClr val="FFC000"/>
              </a:solidFill>
            </a:endParaRPr>
          </a:p>
        </p:txBody>
      </p:sp>
      <p:sp>
        <p:nvSpPr>
          <p:cNvPr id="4" name="燕尾形 3"/>
          <p:cNvSpPr/>
          <p:nvPr/>
        </p:nvSpPr>
        <p:spPr>
          <a:xfrm>
            <a:off x="1236403" y="2500779"/>
            <a:ext cx="3099924" cy="692818"/>
          </a:xfrm>
          <a:prstGeom prst="chevron">
            <a:avLst>
              <a:gd name="adj" fmla="val 40000"/>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任意多边形 4"/>
          <p:cNvSpPr/>
          <p:nvPr/>
        </p:nvSpPr>
        <p:spPr>
          <a:xfrm>
            <a:off x="1759452" y="2673983"/>
            <a:ext cx="2617713" cy="692818"/>
          </a:xfrm>
          <a:custGeom>
            <a:avLst/>
            <a:gdLst>
              <a:gd name="connsiteX0" fmla="*/ 0 w 1515665"/>
              <a:gd name="connsiteY0" fmla="*/ 69282 h 692818"/>
              <a:gd name="connsiteX1" fmla="*/ 69282 w 1515665"/>
              <a:gd name="connsiteY1" fmla="*/ 0 h 692818"/>
              <a:gd name="connsiteX2" fmla="*/ 1446383 w 1515665"/>
              <a:gd name="connsiteY2" fmla="*/ 0 h 692818"/>
              <a:gd name="connsiteX3" fmla="*/ 1515665 w 1515665"/>
              <a:gd name="connsiteY3" fmla="*/ 69282 h 692818"/>
              <a:gd name="connsiteX4" fmla="*/ 1515665 w 1515665"/>
              <a:gd name="connsiteY4" fmla="*/ 623536 h 692818"/>
              <a:gd name="connsiteX5" fmla="*/ 1446383 w 1515665"/>
              <a:gd name="connsiteY5" fmla="*/ 692818 h 692818"/>
              <a:gd name="connsiteX6" fmla="*/ 69282 w 1515665"/>
              <a:gd name="connsiteY6" fmla="*/ 692818 h 692818"/>
              <a:gd name="connsiteX7" fmla="*/ 0 w 1515665"/>
              <a:gd name="connsiteY7" fmla="*/ 623536 h 692818"/>
              <a:gd name="connsiteX8" fmla="*/ 0 w 1515665"/>
              <a:gd name="connsiteY8" fmla="*/ 69282 h 69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665" h="692818">
                <a:moveTo>
                  <a:pt x="0" y="69282"/>
                </a:moveTo>
                <a:cubicBezTo>
                  <a:pt x="0" y="31019"/>
                  <a:pt x="31019" y="0"/>
                  <a:pt x="69282" y="0"/>
                </a:cubicBezTo>
                <a:lnTo>
                  <a:pt x="1446383" y="0"/>
                </a:lnTo>
                <a:cubicBezTo>
                  <a:pt x="1484646" y="0"/>
                  <a:pt x="1515665" y="31019"/>
                  <a:pt x="1515665" y="69282"/>
                </a:cubicBezTo>
                <a:lnTo>
                  <a:pt x="1515665" y="623536"/>
                </a:lnTo>
                <a:cubicBezTo>
                  <a:pt x="1515665" y="661799"/>
                  <a:pt x="1484646" y="692818"/>
                  <a:pt x="1446383" y="692818"/>
                </a:cubicBezTo>
                <a:lnTo>
                  <a:pt x="69282" y="692818"/>
                </a:lnTo>
                <a:cubicBezTo>
                  <a:pt x="31019" y="692818"/>
                  <a:pt x="0" y="661799"/>
                  <a:pt x="0" y="623536"/>
                </a:cubicBezTo>
                <a:lnTo>
                  <a:pt x="0" y="69282"/>
                </a:lnTo>
                <a:close/>
              </a:path>
            </a:pathLst>
          </a:custGeom>
          <a:ln w="38100">
            <a:solidFill>
              <a:srgbClr val="FFC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6756" tIns="176756" rIns="176756" bIns="176756" numCol="1" spcCol="1270" anchor="ctr" anchorCtr="0">
            <a:noAutofit/>
          </a:bodyPr>
          <a:lstStyle/>
          <a:p>
            <a:pPr lvl="0" algn="ctr" defTabSz="977900">
              <a:lnSpc>
                <a:spcPct val="90000"/>
              </a:lnSpc>
              <a:spcBef>
                <a:spcPct val="0"/>
              </a:spcBef>
              <a:spcAft>
                <a:spcPct val="35000"/>
              </a:spcAft>
            </a:pPr>
            <a:endParaRPr lang="zh-CN" altLang="en-US" sz="2200" kern="1200"/>
          </a:p>
        </p:txBody>
      </p:sp>
      <p:sp>
        <p:nvSpPr>
          <p:cNvPr id="6" name="文本框 36"/>
          <p:cNvSpPr txBox="1"/>
          <p:nvPr/>
        </p:nvSpPr>
        <p:spPr>
          <a:xfrm>
            <a:off x="1784877" y="2720470"/>
            <a:ext cx="2592288" cy="646331"/>
          </a:xfrm>
          <a:prstGeom prst="rect">
            <a:avLst/>
          </a:prstGeom>
          <a:noFill/>
        </p:spPr>
        <p:txBody>
          <a:bodyPr wrap="square" rtlCol="0">
            <a:spAutoFit/>
          </a:bodyPr>
          <a:lstStyle/>
          <a:p>
            <a:r>
              <a:rPr lang="zh-CN" altLang="en-US" b="1" dirty="0" smtClean="0">
                <a:ln w="0"/>
                <a:effectLst>
                  <a:outerShdw blurRad="38100" dist="19050" dir="2700000" algn="tl" rotWithShape="0">
                    <a:schemeClr val="dk1">
                      <a:alpha val="40000"/>
                    </a:schemeClr>
                  </a:outerShdw>
                </a:effectLst>
              </a:rPr>
              <a:t>第三方市场繁杂</a:t>
            </a:r>
            <a:endParaRPr lang="en-US" altLang="zh-CN" b="1" dirty="0" smtClean="0">
              <a:ln w="0"/>
              <a:effectLst>
                <a:outerShdw blurRad="38100" dist="19050" dir="2700000" algn="tl" rotWithShape="0">
                  <a:schemeClr val="dk1">
                    <a:alpha val="40000"/>
                  </a:schemeClr>
                </a:outerShdw>
              </a:effectLst>
            </a:endParaRPr>
          </a:p>
          <a:p>
            <a:r>
              <a:rPr lang="zh-CN" altLang="en-US" b="1" dirty="0" smtClean="0">
                <a:ln w="0"/>
                <a:effectLst>
                  <a:outerShdw blurRad="38100" dist="19050" dir="2700000" algn="tl" rotWithShape="0">
                    <a:schemeClr val="dk1">
                      <a:alpha val="40000"/>
                    </a:schemeClr>
                  </a:outerShdw>
                </a:effectLst>
              </a:rPr>
              <a:t>监管不严，工作量大</a:t>
            </a:r>
            <a:endParaRPr lang="zh-CN" altLang="en-US" b="1" dirty="0">
              <a:ln w="0"/>
              <a:effectLst>
                <a:outerShdw blurRad="38100" dist="19050" dir="2700000" algn="tl" rotWithShape="0">
                  <a:schemeClr val="dk1">
                    <a:alpha val="40000"/>
                  </a:schemeClr>
                </a:outerShdw>
              </a:effectLst>
            </a:endParaRPr>
          </a:p>
        </p:txBody>
      </p:sp>
      <p:sp>
        <p:nvSpPr>
          <p:cNvPr id="7" name="燕尾形 6"/>
          <p:cNvSpPr/>
          <p:nvPr/>
        </p:nvSpPr>
        <p:spPr>
          <a:xfrm>
            <a:off x="1280821" y="3650981"/>
            <a:ext cx="3099924" cy="692818"/>
          </a:xfrm>
          <a:prstGeom prst="chevron">
            <a:avLst>
              <a:gd name="adj" fmla="val 40000"/>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任意多边形 7"/>
          <p:cNvSpPr/>
          <p:nvPr/>
        </p:nvSpPr>
        <p:spPr>
          <a:xfrm>
            <a:off x="1759452" y="3824185"/>
            <a:ext cx="2617713" cy="692818"/>
          </a:xfrm>
          <a:custGeom>
            <a:avLst/>
            <a:gdLst>
              <a:gd name="connsiteX0" fmla="*/ 0 w 1515665"/>
              <a:gd name="connsiteY0" fmla="*/ 69282 h 692818"/>
              <a:gd name="connsiteX1" fmla="*/ 69282 w 1515665"/>
              <a:gd name="connsiteY1" fmla="*/ 0 h 692818"/>
              <a:gd name="connsiteX2" fmla="*/ 1446383 w 1515665"/>
              <a:gd name="connsiteY2" fmla="*/ 0 h 692818"/>
              <a:gd name="connsiteX3" fmla="*/ 1515665 w 1515665"/>
              <a:gd name="connsiteY3" fmla="*/ 69282 h 692818"/>
              <a:gd name="connsiteX4" fmla="*/ 1515665 w 1515665"/>
              <a:gd name="connsiteY4" fmla="*/ 623536 h 692818"/>
              <a:gd name="connsiteX5" fmla="*/ 1446383 w 1515665"/>
              <a:gd name="connsiteY5" fmla="*/ 692818 h 692818"/>
              <a:gd name="connsiteX6" fmla="*/ 69282 w 1515665"/>
              <a:gd name="connsiteY6" fmla="*/ 692818 h 692818"/>
              <a:gd name="connsiteX7" fmla="*/ 0 w 1515665"/>
              <a:gd name="connsiteY7" fmla="*/ 623536 h 692818"/>
              <a:gd name="connsiteX8" fmla="*/ 0 w 1515665"/>
              <a:gd name="connsiteY8" fmla="*/ 69282 h 69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665" h="692818">
                <a:moveTo>
                  <a:pt x="0" y="69282"/>
                </a:moveTo>
                <a:cubicBezTo>
                  <a:pt x="0" y="31019"/>
                  <a:pt x="31019" y="0"/>
                  <a:pt x="69282" y="0"/>
                </a:cubicBezTo>
                <a:lnTo>
                  <a:pt x="1446383" y="0"/>
                </a:lnTo>
                <a:cubicBezTo>
                  <a:pt x="1484646" y="0"/>
                  <a:pt x="1515665" y="31019"/>
                  <a:pt x="1515665" y="69282"/>
                </a:cubicBezTo>
                <a:lnTo>
                  <a:pt x="1515665" y="623536"/>
                </a:lnTo>
                <a:cubicBezTo>
                  <a:pt x="1515665" y="661799"/>
                  <a:pt x="1484646" y="692818"/>
                  <a:pt x="1446383" y="692818"/>
                </a:cubicBezTo>
                <a:lnTo>
                  <a:pt x="69282" y="692818"/>
                </a:lnTo>
                <a:cubicBezTo>
                  <a:pt x="31019" y="692818"/>
                  <a:pt x="0" y="661799"/>
                  <a:pt x="0" y="623536"/>
                </a:cubicBezTo>
                <a:lnTo>
                  <a:pt x="0" y="69282"/>
                </a:lnTo>
                <a:close/>
              </a:path>
            </a:pathLst>
          </a:custGeom>
          <a:ln w="38100">
            <a:solidFill>
              <a:srgbClr val="7E9F1C"/>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6756" tIns="176756" rIns="176756" bIns="176756" numCol="1" spcCol="1270" anchor="ctr" anchorCtr="0">
            <a:noAutofit/>
          </a:bodyPr>
          <a:lstStyle/>
          <a:p>
            <a:pPr lvl="0" algn="ctr" defTabSz="977900">
              <a:lnSpc>
                <a:spcPct val="90000"/>
              </a:lnSpc>
              <a:spcBef>
                <a:spcPct val="0"/>
              </a:spcBef>
              <a:spcAft>
                <a:spcPct val="35000"/>
              </a:spcAft>
            </a:pPr>
            <a:endParaRPr lang="zh-CN" altLang="en-US" sz="2200" kern="1200"/>
          </a:p>
        </p:txBody>
      </p:sp>
      <p:sp>
        <p:nvSpPr>
          <p:cNvPr id="9" name="文本框 39"/>
          <p:cNvSpPr txBox="1"/>
          <p:nvPr/>
        </p:nvSpPr>
        <p:spPr>
          <a:xfrm>
            <a:off x="1784877" y="3870672"/>
            <a:ext cx="2592288" cy="646331"/>
          </a:xfrm>
          <a:prstGeom prst="rect">
            <a:avLst/>
          </a:prstGeom>
          <a:noFill/>
        </p:spPr>
        <p:txBody>
          <a:bodyPr wrap="square" rtlCol="0">
            <a:spAutoFit/>
          </a:bodyPr>
          <a:lstStyle/>
          <a:p>
            <a:r>
              <a:rPr lang="zh-CN" altLang="en-US" b="1" dirty="0" smtClean="0">
                <a:ln w="0"/>
                <a:effectLst>
                  <a:outerShdw blurRad="38100" dist="19050" dir="2700000" algn="tl" rotWithShape="0">
                    <a:schemeClr val="dk1">
                      <a:alpha val="40000"/>
                    </a:schemeClr>
                  </a:outerShdw>
                </a:effectLst>
              </a:rPr>
              <a:t>新型攻击技术层出不穷</a:t>
            </a:r>
            <a:endParaRPr lang="en-US" altLang="zh-CN" b="1" dirty="0" smtClean="0">
              <a:ln w="0"/>
              <a:effectLst>
                <a:outerShdw blurRad="38100" dist="19050" dir="2700000" algn="tl" rotWithShape="0">
                  <a:schemeClr val="dk1">
                    <a:alpha val="40000"/>
                  </a:schemeClr>
                </a:outerShdw>
              </a:effectLst>
            </a:endParaRPr>
          </a:p>
          <a:p>
            <a:r>
              <a:rPr lang="zh-CN" altLang="en-US" b="1" dirty="0" smtClean="0">
                <a:ln w="0"/>
                <a:effectLst>
                  <a:outerShdw blurRad="38100" dist="19050" dir="2700000" algn="tl" rotWithShape="0">
                    <a:schemeClr val="dk1">
                      <a:alpha val="40000"/>
                    </a:schemeClr>
                  </a:outerShdw>
                </a:effectLst>
              </a:rPr>
              <a:t>现有技术应对困难</a:t>
            </a:r>
            <a:endParaRPr lang="zh-CN" altLang="en-US" b="1" dirty="0">
              <a:ln w="0"/>
              <a:effectLst>
                <a:outerShdw blurRad="38100" dist="19050" dir="2700000" algn="tl" rotWithShape="0">
                  <a:schemeClr val="dk1">
                    <a:alpha val="40000"/>
                  </a:schemeClr>
                </a:outerShdw>
              </a:effectLst>
            </a:endParaRPr>
          </a:p>
        </p:txBody>
      </p:sp>
      <p:sp>
        <p:nvSpPr>
          <p:cNvPr id="10" name="燕尾形 9"/>
          <p:cNvSpPr/>
          <p:nvPr/>
        </p:nvSpPr>
        <p:spPr>
          <a:xfrm>
            <a:off x="1280821" y="4803109"/>
            <a:ext cx="3099924" cy="692818"/>
          </a:xfrm>
          <a:prstGeom prst="chevron">
            <a:avLst>
              <a:gd name="adj" fmla="val 40000"/>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任意多边形 10"/>
          <p:cNvSpPr/>
          <p:nvPr/>
        </p:nvSpPr>
        <p:spPr>
          <a:xfrm>
            <a:off x="1759452" y="4976313"/>
            <a:ext cx="2617713" cy="692818"/>
          </a:xfrm>
          <a:custGeom>
            <a:avLst/>
            <a:gdLst>
              <a:gd name="connsiteX0" fmla="*/ 0 w 1515665"/>
              <a:gd name="connsiteY0" fmla="*/ 69282 h 692818"/>
              <a:gd name="connsiteX1" fmla="*/ 69282 w 1515665"/>
              <a:gd name="connsiteY1" fmla="*/ 0 h 692818"/>
              <a:gd name="connsiteX2" fmla="*/ 1446383 w 1515665"/>
              <a:gd name="connsiteY2" fmla="*/ 0 h 692818"/>
              <a:gd name="connsiteX3" fmla="*/ 1515665 w 1515665"/>
              <a:gd name="connsiteY3" fmla="*/ 69282 h 692818"/>
              <a:gd name="connsiteX4" fmla="*/ 1515665 w 1515665"/>
              <a:gd name="connsiteY4" fmla="*/ 623536 h 692818"/>
              <a:gd name="connsiteX5" fmla="*/ 1446383 w 1515665"/>
              <a:gd name="connsiteY5" fmla="*/ 692818 h 692818"/>
              <a:gd name="connsiteX6" fmla="*/ 69282 w 1515665"/>
              <a:gd name="connsiteY6" fmla="*/ 692818 h 692818"/>
              <a:gd name="connsiteX7" fmla="*/ 0 w 1515665"/>
              <a:gd name="connsiteY7" fmla="*/ 623536 h 692818"/>
              <a:gd name="connsiteX8" fmla="*/ 0 w 1515665"/>
              <a:gd name="connsiteY8" fmla="*/ 69282 h 69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665" h="692818">
                <a:moveTo>
                  <a:pt x="0" y="69282"/>
                </a:moveTo>
                <a:cubicBezTo>
                  <a:pt x="0" y="31019"/>
                  <a:pt x="31019" y="0"/>
                  <a:pt x="69282" y="0"/>
                </a:cubicBezTo>
                <a:lnTo>
                  <a:pt x="1446383" y="0"/>
                </a:lnTo>
                <a:cubicBezTo>
                  <a:pt x="1484646" y="0"/>
                  <a:pt x="1515665" y="31019"/>
                  <a:pt x="1515665" y="69282"/>
                </a:cubicBezTo>
                <a:lnTo>
                  <a:pt x="1515665" y="623536"/>
                </a:lnTo>
                <a:cubicBezTo>
                  <a:pt x="1515665" y="661799"/>
                  <a:pt x="1484646" y="692818"/>
                  <a:pt x="1446383" y="692818"/>
                </a:cubicBezTo>
                <a:lnTo>
                  <a:pt x="69282" y="692818"/>
                </a:lnTo>
                <a:cubicBezTo>
                  <a:pt x="31019" y="692818"/>
                  <a:pt x="0" y="661799"/>
                  <a:pt x="0" y="623536"/>
                </a:cubicBezTo>
                <a:lnTo>
                  <a:pt x="0" y="69282"/>
                </a:lnTo>
                <a:close/>
              </a:path>
            </a:pathLst>
          </a:custGeom>
          <a:ln w="38100">
            <a:solidFill>
              <a:srgbClr val="FFC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6756" tIns="176756" rIns="176756" bIns="176756" numCol="1" spcCol="1270" anchor="ctr" anchorCtr="0">
            <a:noAutofit/>
          </a:bodyPr>
          <a:lstStyle/>
          <a:p>
            <a:pPr lvl="0" algn="ctr" defTabSz="977900">
              <a:lnSpc>
                <a:spcPct val="90000"/>
              </a:lnSpc>
              <a:spcBef>
                <a:spcPct val="0"/>
              </a:spcBef>
              <a:spcAft>
                <a:spcPct val="35000"/>
              </a:spcAft>
            </a:pPr>
            <a:endParaRPr lang="zh-CN" altLang="en-US" sz="2200" kern="1200"/>
          </a:p>
        </p:txBody>
      </p:sp>
      <p:sp>
        <p:nvSpPr>
          <p:cNvPr id="12" name="文本框 42"/>
          <p:cNvSpPr txBox="1"/>
          <p:nvPr/>
        </p:nvSpPr>
        <p:spPr>
          <a:xfrm>
            <a:off x="1831460" y="5155783"/>
            <a:ext cx="2808312" cy="369332"/>
          </a:xfrm>
          <a:prstGeom prst="rect">
            <a:avLst/>
          </a:prstGeom>
          <a:noFill/>
        </p:spPr>
        <p:txBody>
          <a:bodyPr wrap="square" rtlCol="0">
            <a:spAutoFit/>
          </a:bodyPr>
          <a:lstStyle/>
          <a:p>
            <a:r>
              <a:rPr lang="zh-CN" altLang="en-US" b="1" dirty="0" smtClean="0">
                <a:ln w="0"/>
                <a:effectLst>
                  <a:outerShdw blurRad="38100" dist="19050" dir="2700000" algn="tl" rotWithShape="0">
                    <a:schemeClr val="dk1">
                      <a:alpha val="40000"/>
                    </a:schemeClr>
                  </a:outerShdw>
                </a:effectLst>
              </a:rPr>
              <a:t>手机平台资源受限</a:t>
            </a:r>
            <a:endParaRPr lang="en-US" altLang="zh-CN" b="1" dirty="0" smtClean="0">
              <a:ln w="0"/>
              <a:effectLst>
                <a:outerShdw blurRad="38100" dist="19050" dir="2700000" algn="tl" rotWithShape="0">
                  <a:schemeClr val="dk1">
                    <a:alpha val="40000"/>
                  </a:schemeClr>
                </a:outerShdw>
              </a:effectLst>
            </a:endParaRPr>
          </a:p>
        </p:txBody>
      </p:sp>
      <p:sp>
        <p:nvSpPr>
          <p:cNvPr id="13" name="云形标注 12"/>
          <p:cNvSpPr/>
          <p:nvPr/>
        </p:nvSpPr>
        <p:spPr>
          <a:xfrm>
            <a:off x="4809213" y="612972"/>
            <a:ext cx="2543193" cy="1944216"/>
          </a:xfrm>
          <a:prstGeom prst="cloudCallout">
            <a:avLst>
              <a:gd name="adj1" fmla="val -53560"/>
              <a:gd name="adj2" fmla="val 60711"/>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latin typeface="Microsoft YaHei UI" panose="020B0503020204020204" pitchFamily="34" charset="-122"/>
                <a:ea typeface="Microsoft YaHei UI" panose="020B0503020204020204" pitchFamily="34" charset="-122"/>
              </a:rPr>
              <a:t>我们的解决办法就是。。。</a:t>
            </a:r>
            <a:endParaRPr lang="zh-CN" altLang="en-US" dirty="0">
              <a:latin typeface="Microsoft YaHei UI" panose="020B0503020204020204" pitchFamily="34" charset="-122"/>
              <a:ea typeface="Microsoft YaHei UI" panose="020B0503020204020204" pitchFamily="34" charset="-122"/>
            </a:endParaRPr>
          </a:p>
        </p:txBody>
      </p:sp>
      <p:grpSp>
        <p:nvGrpSpPr>
          <p:cNvPr id="14" name="组合 13"/>
          <p:cNvGrpSpPr/>
          <p:nvPr/>
        </p:nvGrpSpPr>
        <p:grpSpPr>
          <a:xfrm>
            <a:off x="5097245" y="2601812"/>
            <a:ext cx="3328312" cy="792088"/>
            <a:chOff x="5076056" y="2780928"/>
            <a:chExt cx="3328312" cy="792088"/>
          </a:xfrm>
          <a:effectLst>
            <a:outerShdw blurRad="76200" dir="13500000" sy="23000" kx="1200000" algn="br" rotWithShape="0">
              <a:prstClr val="black">
                <a:alpha val="20000"/>
              </a:prstClr>
            </a:outerShdw>
          </a:effectLst>
        </p:grpSpPr>
        <p:sp>
          <p:nvSpPr>
            <p:cNvPr id="15" name="圆角矩形 14"/>
            <p:cNvSpPr/>
            <p:nvPr/>
          </p:nvSpPr>
          <p:spPr>
            <a:xfrm>
              <a:off x="5076056" y="2780928"/>
              <a:ext cx="3328311" cy="792088"/>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8"/>
            <p:cNvSpPr txBox="1"/>
            <p:nvPr/>
          </p:nvSpPr>
          <p:spPr>
            <a:xfrm>
              <a:off x="5128970" y="2868048"/>
              <a:ext cx="3275398" cy="646331"/>
            </a:xfrm>
            <a:prstGeom prst="rect">
              <a:avLst/>
            </a:prstGeom>
            <a:noFill/>
            <a:ln>
              <a:noFill/>
            </a:ln>
          </p:spPr>
          <p:txBody>
            <a:bodyPr wrap="square" rtlCol="0">
              <a:spAutoFit/>
            </a:bodyPr>
            <a:lstStyle/>
            <a:p>
              <a:pPr marL="285750" indent="-285750">
                <a:buFont typeface="Arial" panose="020B0604020202020204" pitchFamily="34" charset="0"/>
                <a:buChar char="•"/>
              </a:pPr>
              <a:r>
                <a:rPr lang="zh-CN" altLang="en-US" b="1" dirty="0" smtClean="0">
                  <a:ln w="0"/>
                  <a:effectLst>
                    <a:outerShdw blurRad="38100" dist="19050" dir="2700000" algn="tl" rotWithShape="0">
                      <a:schemeClr val="dk1">
                        <a:alpha val="40000"/>
                      </a:schemeClr>
                    </a:outerShdw>
                  </a:effectLst>
                </a:rPr>
                <a:t>自动化分析</a:t>
              </a:r>
              <a:endParaRPr lang="en-US" altLang="zh-CN" b="1" dirty="0" smtClean="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zh-CN" altLang="en-US" b="1" dirty="0" smtClean="0">
                  <a:ln w="0"/>
                  <a:effectLst>
                    <a:outerShdw blurRad="38100" dist="19050" dir="2700000" algn="tl" rotWithShape="0">
                      <a:schemeClr val="dk1">
                        <a:alpha val="40000"/>
                      </a:schemeClr>
                    </a:outerShdw>
                  </a:effectLst>
                </a:rPr>
                <a:t>快速，受用面广</a:t>
              </a:r>
              <a:endParaRPr lang="en-US" altLang="zh-CN" b="1" dirty="0" smtClean="0">
                <a:ln w="0"/>
                <a:effectLst>
                  <a:outerShdw blurRad="38100" dist="19050" dir="2700000" algn="tl" rotWithShape="0">
                    <a:schemeClr val="dk1">
                      <a:alpha val="40000"/>
                    </a:schemeClr>
                  </a:outerShdw>
                </a:effectLst>
              </a:endParaRPr>
            </a:p>
          </p:txBody>
        </p:sp>
      </p:grpSp>
      <p:grpSp>
        <p:nvGrpSpPr>
          <p:cNvPr id="17" name="组合 16"/>
          <p:cNvGrpSpPr/>
          <p:nvPr/>
        </p:nvGrpSpPr>
        <p:grpSpPr>
          <a:xfrm>
            <a:off x="5097245" y="3716172"/>
            <a:ext cx="3347406" cy="792088"/>
            <a:chOff x="5076056" y="3789040"/>
            <a:chExt cx="3347406" cy="792088"/>
          </a:xfrm>
          <a:effectLst>
            <a:outerShdw blurRad="76200" dir="13500000" sy="23000" kx="1200000" algn="br" rotWithShape="0">
              <a:prstClr val="black">
                <a:alpha val="20000"/>
              </a:prstClr>
            </a:outerShdw>
          </a:effectLst>
        </p:grpSpPr>
        <p:sp>
          <p:nvSpPr>
            <p:cNvPr id="18" name="圆角矩形 17"/>
            <p:cNvSpPr/>
            <p:nvPr/>
          </p:nvSpPr>
          <p:spPr>
            <a:xfrm>
              <a:off x="5076056" y="3789040"/>
              <a:ext cx="3328311" cy="792088"/>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44"/>
            <p:cNvSpPr txBox="1"/>
            <p:nvPr/>
          </p:nvSpPr>
          <p:spPr>
            <a:xfrm>
              <a:off x="5148064" y="3862789"/>
              <a:ext cx="3275398" cy="646331"/>
            </a:xfrm>
            <a:prstGeom prst="rect">
              <a:avLst/>
            </a:prstGeom>
            <a:noFill/>
            <a:ln>
              <a:noFill/>
            </a:ln>
          </p:spPr>
          <p:txBody>
            <a:bodyPr wrap="square" rtlCol="0">
              <a:spAutoFit/>
            </a:bodyPr>
            <a:lstStyle/>
            <a:p>
              <a:pPr marL="285750" indent="-285750">
                <a:buFont typeface="Arial" panose="020B0604020202020204" pitchFamily="34" charset="0"/>
                <a:buChar char="•"/>
              </a:pPr>
              <a:r>
                <a:rPr lang="zh-CN" altLang="en-US" b="1" dirty="0">
                  <a:ln w="0"/>
                  <a:effectLst>
                    <a:outerShdw blurRad="38100" dist="19050" dir="2700000" algn="tl" rotWithShape="0">
                      <a:schemeClr val="dk1">
                        <a:alpha val="40000"/>
                      </a:schemeClr>
                    </a:outerShdw>
                  </a:effectLst>
                </a:rPr>
                <a:t>静态分析与动态分析相结合</a:t>
              </a:r>
              <a:endParaRPr lang="en-US" altLang="zh-CN" b="1"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altLang="zh-CN" b="1" dirty="0" smtClean="0">
                  <a:ln w="0"/>
                  <a:effectLst>
                    <a:outerShdw blurRad="38100" dist="19050" dir="2700000" algn="tl" rotWithShape="0">
                      <a:schemeClr val="dk1">
                        <a:alpha val="40000"/>
                      </a:schemeClr>
                    </a:outerShdw>
                  </a:effectLst>
                </a:rPr>
                <a:t>SVM</a:t>
              </a:r>
              <a:r>
                <a:rPr lang="zh-CN" altLang="en-US" b="1" dirty="0" smtClean="0">
                  <a:ln w="0"/>
                  <a:effectLst>
                    <a:outerShdw blurRad="38100" dist="19050" dir="2700000" algn="tl" rotWithShape="0">
                      <a:schemeClr val="dk1">
                        <a:alpha val="40000"/>
                      </a:schemeClr>
                    </a:outerShdw>
                  </a:effectLst>
                </a:rPr>
                <a:t>算法进行有效判定</a:t>
              </a:r>
              <a:endParaRPr lang="en-US" altLang="zh-CN" b="1" dirty="0" smtClean="0">
                <a:ln w="0"/>
                <a:effectLst>
                  <a:outerShdw blurRad="38100" dist="19050" dir="2700000" algn="tl" rotWithShape="0">
                    <a:schemeClr val="dk1">
                      <a:alpha val="40000"/>
                    </a:schemeClr>
                  </a:outerShdw>
                </a:effectLst>
              </a:endParaRPr>
            </a:p>
          </p:txBody>
        </p:sp>
      </p:grpSp>
      <p:grpSp>
        <p:nvGrpSpPr>
          <p:cNvPr id="20" name="组合 19"/>
          <p:cNvGrpSpPr/>
          <p:nvPr/>
        </p:nvGrpSpPr>
        <p:grpSpPr>
          <a:xfrm>
            <a:off x="5097245" y="4834060"/>
            <a:ext cx="3347406" cy="792088"/>
            <a:chOff x="5076056" y="4653136"/>
            <a:chExt cx="3347406" cy="792088"/>
          </a:xfrm>
          <a:effectLst>
            <a:outerShdw blurRad="76200" dir="13500000" sy="23000" kx="1200000" algn="br" rotWithShape="0">
              <a:prstClr val="black">
                <a:alpha val="20000"/>
              </a:prstClr>
            </a:outerShdw>
          </a:effectLst>
        </p:grpSpPr>
        <p:sp>
          <p:nvSpPr>
            <p:cNvPr id="21" name="圆角矩形 20"/>
            <p:cNvSpPr/>
            <p:nvPr/>
          </p:nvSpPr>
          <p:spPr>
            <a:xfrm>
              <a:off x="5076056" y="4653136"/>
              <a:ext cx="3328311" cy="792088"/>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46"/>
            <p:cNvSpPr txBox="1"/>
            <p:nvPr/>
          </p:nvSpPr>
          <p:spPr>
            <a:xfrm>
              <a:off x="5148064" y="4770048"/>
              <a:ext cx="3275398" cy="646331"/>
            </a:xfrm>
            <a:prstGeom prst="rect">
              <a:avLst/>
            </a:prstGeom>
            <a:noFill/>
            <a:ln>
              <a:noFill/>
            </a:ln>
          </p:spPr>
          <p:txBody>
            <a:bodyPr wrap="square" rtlCol="0">
              <a:spAutoFit/>
            </a:bodyPr>
            <a:lstStyle/>
            <a:p>
              <a:pPr marL="285750" indent="-285750">
                <a:buFont typeface="Arial" panose="020B0604020202020204" pitchFamily="34" charset="0"/>
                <a:buChar char="•"/>
              </a:pPr>
              <a:r>
                <a:rPr lang="zh-CN" altLang="en-US" b="1" dirty="0" smtClean="0">
                  <a:ln w="0"/>
                  <a:effectLst>
                    <a:outerShdw blurRad="38100" dist="19050" dir="2700000" algn="tl" rotWithShape="0">
                      <a:schemeClr val="dk1">
                        <a:alpha val="40000"/>
                      </a:schemeClr>
                    </a:outerShdw>
                  </a:effectLst>
                </a:rPr>
                <a:t>高性能服务器</a:t>
              </a:r>
              <a:endParaRPr lang="en-US" altLang="zh-CN" b="1" dirty="0" smtClean="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zh-CN" altLang="en-US" b="1" dirty="0" smtClean="0">
                  <a:ln w="0"/>
                  <a:effectLst>
                    <a:outerShdw blurRad="38100" dist="19050" dir="2700000" algn="tl" rotWithShape="0">
                      <a:schemeClr val="dk1">
                        <a:alpha val="40000"/>
                      </a:schemeClr>
                    </a:outerShdw>
                  </a:effectLst>
                </a:rPr>
                <a:t>借助</a:t>
              </a:r>
              <a:r>
                <a:rPr lang="en-US" altLang="zh-CN" b="1" dirty="0" smtClean="0">
                  <a:ln w="0"/>
                  <a:effectLst>
                    <a:outerShdw blurRad="38100" dist="19050" dir="2700000" algn="tl" rotWithShape="0">
                      <a:schemeClr val="dk1">
                        <a:alpha val="40000"/>
                      </a:schemeClr>
                    </a:outerShdw>
                  </a:effectLst>
                </a:rPr>
                <a:t>PC</a:t>
              </a:r>
              <a:r>
                <a:rPr lang="zh-CN" altLang="en-US" b="1" dirty="0" smtClean="0">
                  <a:ln w="0"/>
                  <a:effectLst>
                    <a:outerShdw blurRad="38100" dist="19050" dir="2700000" algn="tl" rotWithShape="0">
                      <a:schemeClr val="dk1">
                        <a:alpha val="40000"/>
                      </a:schemeClr>
                    </a:outerShdw>
                  </a:effectLst>
                </a:rPr>
                <a:t>平台的计算能力</a:t>
              </a:r>
              <a:endParaRPr lang="en-US" altLang="zh-CN" b="1" dirty="0" smtClean="0">
                <a:ln w="0"/>
                <a:effectLst>
                  <a:outerShdw blurRad="38100" dist="19050" dir="2700000" algn="tl" rotWithShape="0">
                    <a:schemeClr val="dk1">
                      <a:alpha val="40000"/>
                    </a:schemeClr>
                  </a:outerShdw>
                </a:effectLst>
              </a:endParaRPr>
            </a:p>
          </p:txBody>
        </p:sp>
      </p:grpSp>
      <p:sp>
        <p:nvSpPr>
          <p:cNvPr id="23" name="右箭头 22"/>
          <p:cNvSpPr/>
          <p:nvPr/>
        </p:nvSpPr>
        <p:spPr>
          <a:xfrm>
            <a:off x="4521181" y="3969964"/>
            <a:ext cx="360040" cy="432048"/>
          </a:xfrm>
          <a:prstGeom prst="rightArrow">
            <a:avLst/>
          </a:pr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4521181" y="2817836"/>
            <a:ext cx="360040" cy="432048"/>
          </a:xfrm>
          <a:prstGeom prst="rightArrow">
            <a:avLst/>
          </a:pr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4521181" y="5050084"/>
            <a:ext cx="360040" cy="432048"/>
          </a:xfrm>
          <a:prstGeom prst="rightArrow">
            <a:avLst/>
          </a:pr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5735" y="246996"/>
            <a:ext cx="1518364" cy="730328"/>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a:solidFill>
                  <a:srgbClr val="0062AC"/>
                </a:solidFill>
                <a:latin typeface="Microsoft YaHei UI" panose="020B0503020204020204" pitchFamily="34" charset="-122"/>
                <a:ea typeface="Microsoft YaHei UI" panose="020B0503020204020204" pitchFamily="34" charset="-122"/>
              </a:rPr>
              <a:t>解决方案</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5049969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anim calcmode="lin" valueType="num">
                                      <p:cBhvr>
                                        <p:cTn id="8" dur="700" fill="hold"/>
                                        <p:tgtEl>
                                          <p:spTgt spid="4"/>
                                        </p:tgtEl>
                                        <p:attrNameLst>
                                          <p:attrName>ppt_x</p:attrName>
                                        </p:attrNameLst>
                                      </p:cBhvr>
                                      <p:tavLst>
                                        <p:tav tm="0">
                                          <p:val>
                                            <p:strVal val="#ppt_x"/>
                                          </p:val>
                                        </p:tav>
                                        <p:tav tm="100000">
                                          <p:val>
                                            <p:strVal val="#ppt_x"/>
                                          </p:val>
                                        </p:tav>
                                      </p:tavLst>
                                    </p:anim>
                                    <p:anim calcmode="lin" valueType="num">
                                      <p:cBhvr>
                                        <p:cTn id="9" dur="7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00"/>
                                        <p:tgtEl>
                                          <p:spTgt spid="5"/>
                                        </p:tgtEl>
                                      </p:cBhvr>
                                    </p:animEffect>
                                    <p:anim calcmode="lin" valueType="num">
                                      <p:cBhvr>
                                        <p:cTn id="13" dur="700" fill="hold"/>
                                        <p:tgtEl>
                                          <p:spTgt spid="5"/>
                                        </p:tgtEl>
                                        <p:attrNameLst>
                                          <p:attrName>ppt_x</p:attrName>
                                        </p:attrNameLst>
                                      </p:cBhvr>
                                      <p:tavLst>
                                        <p:tav tm="0">
                                          <p:val>
                                            <p:strVal val="#ppt_x"/>
                                          </p:val>
                                        </p:tav>
                                        <p:tav tm="100000">
                                          <p:val>
                                            <p:strVal val="#ppt_x"/>
                                          </p:val>
                                        </p:tav>
                                      </p:tavLst>
                                    </p:anim>
                                    <p:anim calcmode="lin" valueType="num">
                                      <p:cBhvr>
                                        <p:cTn id="14" dur="7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anim calcmode="lin" valueType="num">
                                      <p:cBhvr>
                                        <p:cTn id="18" dur="700" fill="hold"/>
                                        <p:tgtEl>
                                          <p:spTgt spid="6"/>
                                        </p:tgtEl>
                                        <p:attrNameLst>
                                          <p:attrName>ppt_x</p:attrName>
                                        </p:attrNameLst>
                                      </p:cBhvr>
                                      <p:tavLst>
                                        <p:tav tm="0">
                                          <p:val>
                                            <p:strVal val="#ppt_x"/>
                                          </p:val>
                                        </p:tav>
                                        <p:tav tm="100000">
                                          <p:val>
                                            <p:strVal val="#ppt_x"/>
                                          </p:val>
                                        </p:tav>
                                      </p:tavLst>
                                    </p:anim>
                                    <p:anim calcmode="lin" valueType="num">
                                      <p:cBhvr>
                                        <p:cTn id="19" dur="7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700"/>
                            </p:stCondLst>
                            <p:childTnLst>
                              <p:par>
                                <p:cTn id="21" presetID="42"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par>
                          <p:cTn id="36" fill="hold">
                            <p:stCondLst>
                              <p:cond delay="1700"/>
                            </p:stCondLst>
                            <p:childTnLst>
                              <p:par>
                                <p:cTn id="37" presetID="42"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par>
                          <p:cTn id="52" fill="hold">
                            <p:stCondLst>
                              <p:cond delay="270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par>
                                <p:cTn id="65" presetID="42"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500"/>
                                        <p:tgtEl>
                                          <p:spTgt spid="23"/>
                                        </p:tgtEl>
                                      </p:cBhvr>
                                    </p:animEffect>
                                  </p:childTnLst>
                                </p:cTn>
                              </p:par>
                              <p:par>
                                <p:cTn id="75" presetID="42"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left)">
                                      <p:cBhvr>
                                        <p:cTn id="84" dur="500"/>
                                        <p:tgtEl>
                                          <p:spTgt spid="25"/>
                                        </p:tgtEl>
                                      </p:cBhvr>
                                    </p:animEffect>
                                  </p:childTnLst>
                                </p:cTn>
                              </p:par>
                              <p:par>
                                <p:cTn id="85" presetID="42" presetClass="entr" presetSubtype="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1000"/>
                                        <p:tgtEl>
                                          <p:spTgt spid="20"/>
                                        </p:tgtEl>
                                      </p:cBhvr>
                                    </p:animEffect>
                                    <p:anim calcmode="lin" valueType="num">
                                      <p:cBhvr>
                                        <p:cTn id="88" dur="1000" fill="hold"/>
                                        <p:tgtEl>
                                          <p:spTgt spid="20"/>
                                        </p:tgtEl>
                                        <p:attrNameLst>
                                          <p:attrName>ppt_x</p:attrName>
                                        </p:attrNameLst>
                                      </p:cBhvr>
                                      <p:tavLst>
                                        <p:tav tm="0">
                                          <p:val>
                                            <p:strVal val="#ppt_x"/>
                                          </p:val>
                                        </p:tav>
                                        <p:tav tm="100000">
                                          <p:val>
                                            <p:strVal val="#ppt_x"/>
                                          </p:val>
                                        </p:tav>
                                      </p:tavLst>
                                    </p:anim>
                                    <p:anim calcmode="lin" valueType="num">
                                      <p:cBhvr>
                                        <p:cTn id="8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1" grpId="0" animBg="1"/>
      <p:bldP spid="12" grpId="0"/>
      <p:bldP spid="13" grpId="0" animBg="1"/>
      <p:bldP spid="13" grpId="1" animBg="1"/>
      <p:bldP spid="23" grpId="0" animBg="1"/>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16271" y="1791519"/>
            <a:ext cx="4838489" cy="597250"/>
            <a:chOff x="1916271" y="1791519"/>
            <a:chExt cx="4797629" cy="597250"/>
          </a:xfrm>
        </p:grpSpPr>
        <p:sp>
          <p:nvSpPr>
            <p:cNvPr id="3" name="任意多边形 2"/>
            <p:cNvSpPr/>
            <p:nvPr/>
          </p:nvSpPr>
          <p:spPr>
            <a:xfrm>
              <a:off x="2214896" y="1851244"/>
              <a:ext cx="4499004" cy="477800"/>
            </a:xfrm>
            <a:custGeom>
              <a:avLst/>
              <a:gdLst>
                <a:gd name="connsiteX0" fmla="*/ 0 w 4499004"/>
                <a:gd name="connsiteY0" fmla="*/ 0 h 477800"/>
                <a:gd name="connsiteX1" fmla="*/ 4499004 w 4499004"/>
                <a:gd name="connsiteY1" fmla="*/ 0 h 477800"/>
                <a:gd name="connsiteX2" fmla="*/ 4499004 w 4499004"/>
                <a:gd name="connsiteY2" fmla="*/ 477800 h 477800"/>
                <a:gd name="connsiteX3" fmla="*/ 0 w 4499004"/>
                <a:gd name="connsiteY3" fmla="*/ 477800 h 477800"/>
                <a:gd name="connsiteX4" fmla="*/ 0 w 4499004"/>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004" h="477800">
                  <a:moveTo>
                    <a:pt x="0" y="0"/>
                  </a:moveTo>
                  <a:lnTo>
                    <a:pt x="4499004" y="0"/>
                  </a:lnTo>
                  <a:lnTo>
                    <a:pt x="4499004" y="477800"/>
                  </a:lnTo>
                  <a:lnTo>
                    <a:pt x="0" y="477800"/>
                  </a:lnTo>
                  <a:lnTo>
                    <a:pt x="0" y="0"/>
                  </a:lnTo>
                  <a:close/>
                </a:path>
              </a:pathLst>
            </a:cu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softEdge rad="12700"/>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一、选题背景</a:t>
              </a:r>
              <a:endParaRPr lang="zh-CN" altLang="en-US" sz="2300" kern="1200" dirty="0">
                <a:latin typeface="微软雅黑" panose="020B0503020204020204" pitchFamily="34" charset="-122"/>
                <a:ea typeface="微软雅黑" panose="020B0503020204020204" pitchFamily="34" charset="-122"/>
              </a:endParaRPr>
            </a:p>
          </p:txBody>
        </p:sp>
        <p:sp>
          <p:nvSpPr>
            <p:cNvPr id="4" name="椭圆 3"/>
            <p:cNvSpPr/>
            <p:nvPr/>
          </p:nvSpPr>
          <p:spPr>
            <a:xfrm>
              <a:off x="1916271" y="1791519"/>
              <a:ext cx="597250" cy="597250"/>
            </a:xfrm>
            <a:prstGeom prst="ellipse">
              <a:avLst/>
            </a:prstGeom>
            <a:blipFill dpi="0" rotWithShape="0">
              <a:blip r:embed="rId4">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5" name="组合 4"/>
          <p:cNvGrpSpPr/>
          <p:nvPr/>
        </p:nvGrpSpPr>
        <p:grpSpPr>
          <a:xfrm>
            <a:off x="2185179" y="2492154"/>
            <a:ext cx="4569581" cy="597250"/>
            <a:chOff x="2258648" y="2507991"/>
            <a:chExt cx="4455252" cy="597250"/>
          </a:xfrm>
        </p:grpSpPr>
        <p:sp>
          <p:nvSpPr>
            <p:cNvPr id="6" name="任意多边形 5"/>
            <p:cNvSpPr/>
            <p:nvPr/>
          </p:nvSpPr>
          <p:spPr>
            <a:xfrm>
              <a:off x="2557274" y="2567716"/>
              <a:ext cx="4156626" cy="477800"/>
            </a:xfrm>
            <a:custGeom>
              <a:avLst/>
              <a:gdLst>
                <a:gd name="connsiteX0" fmla="*/ 0 w 4156626"/>
                <a:gd name="connsiteY0" fmla="*/ 0 h 477800"/>
                <a:gd name="connsiteX1" fmla="*/ 4156626 w 4156626"/>
                <a:gd name="connsiteY1" fmla="*/ 0 h 477800"/>
                <a:gd name="connsiteX2" fmla="*/ 4156626 w 4156626"/>
                <a:gd name="connsiteY2" fmla="*/ 477800 h 477800"/>
                <a:gd name="connsiteX3" fmla="*/ 0 w 4156626"/>
                <a:gd name="connsiteY3" fmla="*/ 477800 h 477800"/>
                <a:gd name="connsiteX4" fmla="*/ 0 w 4156626"/>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626" h="477800">
                  <a:moveTo>
                    <a:pt x="0" y="0"/>
                  </a:moveTo>
                  <a:lnTo>
                    <a:pt x="4156626" y="0"/>
                  </a:lnTo>
                  <a:lnTo>
                    <a:pt x="4156626" y="477800"/>
                  </a:lnTo>
                  <a:lnTo>
                    <a:pt x="0" y="477800"/>
                  </a:lnTo>
                  <a:lnTo>
                    <a:pt x="0" y="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a:latin typeface="微软雅黑" panose="020B0503020204020204" pitchFamily="34" charset="-122"/>
                  <a:ea typeface="微软雅黑" panose="020B0503020204020204" pitchFamily="34" charset="-122"/>
                </a:rPr>
                <a:t>二、作品介绍</a:t>
              </a:r>
            </a:p>
          </p:txBody>
        </p:sp>
        <p:sp>
          <p:nvSpPr>
            <p:cNvPr id="7" name="椭圆 6"/>
            <p:cNvSpPr/>
            <p:nvPr/>
          </p:nvSpPr>
          <p:spPr>
            <a:xfrm>
              <a:off x="2258648" y="2507991"/>
              <a:ext cx="597250" cy="597250"/>
            </a:xfrm>
            <a:prstGeom prst="ellipse">
              <a:avLst/>
            </a:prstGeom>
            <a:blipFill dpi="0" rotWithShape="0">
              <a:blip r:embed="rId4">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8" name="组合 7"/>
          <p:cNvGrpSpPr/>
          <p:nvPr/>
        </p:nvGrpSpPr>
        <p:grpSpPr>
          <a:xfrm>
            <a:off x="2396916" y="3232734"/>
            <a:ext cx="4357844" cy="597250"/>
            <a:chOff x="2363731" y="3224462"/>
            <a:chExt cx="4350168" cy="597250"/>
          </a:xfrm>
        </p:grpSpPr>
        <p:sp>
          <p:nvSpPr>
            <p:cNvPr id="9" name="任意多边形 8"/>
            <p:cNvSpPr/>
            <p:nvPr/>
          </p:nvSpPr>
          <p:spPr>
            <a:xfrm>
              <a:off x="2662356" y="3284187"/>
              <a:ext cx="4051543" cy="477800"/>
            </a:xfrm>
            <a:custGeom>
              <a:avLst/>
              <a:gdLst>
                <a:gd name="connsiteX0" fmla="*/ 0 w 4051543"/>
                <a:gd name="connsiteY0" fmla="*/ 0 h 477800"/>
                <a:gd name="connsiteX1" fmla="*/ 4051543 w 4051543"/>
                <a:gd name="connsiteY1" fmla="*/ 0 h 477800"/>
                <a:gd name="connsiteX2" fmla="*/ 4051543 w 4051543"/>
                <a:gd name="connsiteY2" fmla="*/ 477800 h 477800"/>
                <a:gd name="connsiteX3" fmla="*/ 0 w 4051543"/>
                <a:gd name="connsiteY3" fmla="*/ 477800 h 477800"/>
                <a:gd name="connsiteX4" fmla="*/ 0 w 4051543"/>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1543" h="477800">
                  <a:moveTo>
                    <a:pt x="0" y="0"/>
                  </a:moveTo>
                  <a:lnTo>
                    <a:pt x="4051543" y="0"/>
                  </a:lnTo>
                  <a:lnTo>
                    <a:pt x="4051543" y="477800"/>
                  </a:lnTo>
                  <a:lnTo>
                    <a:pt x="0" y="477800"/>
                  </a:lnTo>
                  <a:lnTo>
                    <a:pt x="0" y="0"/>
                  </a:lnTo>
                  <a:close/>
                </a:path>
              </a:pathLst>
            </a:custGeom>
            <a:blipFill dpi="0" rotWithShape="0">
              <a:blip r:embed="rId6">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a:latin typeface="微软雅黑" panose="020B0503020204020204" pitchFamily="34" charset="-122"/>
                  <a:ea typeface="微软雅黑" panose="020B0503020204020204" pitchFamily="34" charset="-122"/>
                </a:rPr>
                <a:t>三、性能测试</a:t>
              </a:r>
            </a:p>
          </p:txBody>
        </p:sp>
        <p:sp>
          <p:nvSpPr>
            <p:cNvPr id="10" name="椭圆 9"/>
            <p:cNvSpPr/>
            <p:nvPr/>
          </p:nvSpPr>
          <p:spPr>
            <a:xfrm>
              <a:off x="2363731" y="3224462"/>
              <a:ext cx="597250" cy="597250"/>
            </a:xfrm>
            <a:prstGeom prst="ellipse">
              <a:avLst/>
            </a:prstGeom>
            <a:blipFill dpi="0" rotWithShape="0">
              <a:blip r:embed="rId4">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11" name="组合 10"/>
          <p:cNvGrpSpPr/>
          <p:nvPr/>
        </p:nvGrpSpPr>
        <p:grpSpPr>
          <a:xfrm>
            <a:off x="2258648" y="3940934"/>
            <a:ext cx="4496112" cy="597250"/>
            <a:chOff x="2258648" y="3940934"/>
            <a:chExt cx="4455252" cy="597250"/>
          </a:xfrm>
        </p:grpSpPr>
        <p:sp>
          <p:nvSpPr>
            <p:cNvPr id="12" name="任意多边形 11"/>
            <p:cNvSpPr/>
            <p:nvPr/>
          </p:nvSpPr>
          <p:spPr>
            <a:xfrm>
              <a:off x="2557274" y="4000659"/>
              <a:ext cx="4156626" cy="477800"/>
            </a:xfrm>
            <a:custGeom>
              <a:avLst/>
              <a:gdLst>
                <a:gd name="connsiteX0" fmla="*/ 0 w 4156626"/>
                <a:gd name="connsiteY0" fmla="*/ 0 h 477800"/>
                <a:gd name="connsiteX1" fmla="*/ 4156626 w 4156626"/>
                <a:gd name="connsiteY1" fmla="*/ 0 h 477800"/>
                <a:gd name="connsiteX2" fmla="*/ 4156626 w 4156626"/>
                <a:gd name="connsiteY2" fmla="*/ 477800 h 477800"/>
                <a:gd name="connsiteX3" fmla="*/ 0 w 4156626"/>
                <a:gd name="connsiteY3" fmla="*/ 477800 h 477800"/>
                <a:gd name="connsiteX4" fmla="*/ 0 w 4156626"/>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626" h="477800">
                  <a:moveTo>
                    <a:pt x="0" y="0"/>
                  </a:moveTo>
                  <a:lnTo>
                    <a:pt x="4156626" y="0"/>
                  </a:lnTo>
                  <a:lnTo>
                    <a:pt x="4156626" y="477800"/>
                  </a:lnTo>
                  <a:lnTo>
                    <a:pt x="0" y="477800"/>
                  </a:lnTo>
                  <a:lnTo>
                    <a:pt x="0" y="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lvl="0" algn="l" defTabSz="1022350">
                <a:lnSpc>
                  <a:spcPct val="90000"/>
                </a:lnSpc>
                <a:spcBef>
                  <a:spcPct val="0"/>
                </a:spcBef>
                <a:spcAft>
                  <a:spcPct val="35000"/>
                </a:spcAft>
              </a:pPr>
              <a:r>
                <a:rPr lang="zh-CN" altLang="en-US" sz="2300" dirty="0">
                  <a:latin typeface="微软雅黑" panose="020B0503020204020204" pitchFamily="34" charset="-122"/>
                  <a:ea typeface="微软雅黑" panose="020B0503020204020204" pitchFamily="34" charset="-122"/>
                </a:rPr>
                <a:t>四、创新性与实用性</a:t>
              </a:r>
            </a:p>
          </p:txBody>
        </p:sp>
        <p:sp>
          <p:nvSpPr>
            <p:cNvPr id="13" name="椭圆 12"/>
            <p:cNvSpPr/>
            <p:nvPr/>
          </p:nvSpPr>
          <p:spPr>
            <a:xfrm>
              <a:off x="2258648" y="3940934"/>
              <a:ext cx="597250" cy="597250"/>
            </a:xfrm>
            <a:prstGeom prst="ellipse">
              <a:avLst/>
            </a:prstGeom>
            <a:blipFill dpi="0" rotWithShape="0">
              <a:blip r:embed="rId4">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14" name="组合 13"/>
          <p:cNvGrpSpPr/>
          <p:nvPr/>
        </p:nvGrpSpPr>
        <p:grpSpPr>
          <a:xfrm>
            <a:off x="1934611" y="4657970"/>
            <a:ext cx="4820149" cy="597250"/>
            <a:chOff x="1916271" y="4657405"/>
            <a:chExt cx="4797629" cy="597250"/>
          </a:xfrm>
        </p:grpSpPr>
        <p:sp>
          <p:nvSpPr>
            <p:cNvPr id="15" name="任意多边形 14"/>
            <p:cNvSpPr/>
            <p:nvPr/>
          </p:nvSpPr>
          <p:spPr>
            <a:xfrm>
              <a:off x="2214896" y="4717130"/>
              <a:ext cx="4499004" cy="477800"/>
            </a:xfrm>
            <a:custGeom>
              <a:avLst/>
              <a:gdLst>
                <a:gd name="connsiteX0" fmla="*/ 0 w 4499004"/>
                <a:gd name="connsiteY0" fmla="*/ 0 h 477800"/>
                <a:gd name="connsiteX1" fmla="*/ 4499004 w 4499004"/>
                <a:gd name="connsiteY1" fmla="*/ 0 h 477800"/>
                <a:gd name="connsiteX2" fmla="*/ 4499004 w 4499004"/>
                <a:gd name="connsiteY2" fmla="*/ 477800 h 477800"/>
                <a:gd name="connsiteX3" fmla="*/ 0 w 4499004"/>
                <a:gd name="connsiteY3" fmla="*/ 477800 h 477800"/>
                <a:gd name="connsiteX4" fmla="*/ 0 w 4499004"/>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004" h="477800">
                  <a:moveTo>
                    <a:pt x="0" y="0"/>
                  </a:moveTo>
                  <a:lnTo>
                    <a:pt x="4499004" y="0"/>
                  </a:lnTo>
                  <a:lnTo>
                    <a:pt x="4499004" y="477800"/>
                  </a:lnTo>
                  <a:lnTo>
                    <a:pt x="0" y="477800"/>
                  </a:lnTo>
                  <a:lnTo>
                    <a:pt x="0" y="0"/>
                  </a:lnTo>
                  <a:close/>
                </a:path>
              </a:pathLst>
            </a:cu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五、演示与问答</a:t>
              </a:r>
              <a:endParaRPr lang="zh-CN" altLang="en-US" sz="2300" kern="1200" dirty="0">
                <a:latin typeface="微软雅黑" panose="020B0503020204020204" pitchFamily="34" charset="-122"/>
                <a:ea typeface="微软雅黑" panose="020B0503020204020204" pitchFamily="34" charset="-122"/>
              </a:endParaRPr>
            </a:p>
          </p:txBody>
        </p:sp>
        <p:sp>
          <p:nvSpPr>
            <p:cNvPr id="16" name="椭圆 15"/>
            <p:cNvSpPr/>
            <p:nvPr/>
          </p:nvSpPr>
          <p:spPr>
            <a:xfrm>
              <a:off x="1916271" y="4657405"/>
              <a:ext cx="597250" cy="597250"/>
            </a:xfrm>
            <a:prstGeom prst="ellipse">
              <a:avLst/>
            </a:prstGeom>
            <a:blipFill dpi="0" rotWithShape="0">
              <a:blip r:embed="rId4">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sp>
        <p:nvSpPr>
          <p:cNvPr id="17" name="矩形 16"/>
          <p:cNvSpPr/>
          <p:nvPr/>
        </p:nvSpPr>
        <p:spPr>
          <a:xfrm>
            <a:off x="552441" y="476672"/>
            <a:ext cx="2445359" cy="836126"/>
          </a:xfrm>
          <a:prstGeom prst="rect">
            <a:avLst/>
          </a:prstGeom>
          <a:scene3d>
            <a:camera prst="orthographicFront"/>
            <a:lightRig rig="threePt" dir="t"/>
          </a:scene3d>
          <a:sp3d>
            <a:bevelT/>
          </a:sp3d>
        </p:spPr>
        <p:txBody>
          <a:bodyPr wrap="square">
            <a:spAutoFit/>
            <a:sp3d extrusionH="57150">
              <a:bevelT w="38100" h="38100"/>
            </a:sp3d>
          </a:bodyPr>
          <a:lstStyle/>
          <a:p>
            <a:pPr>
              <a:lnSpc>
                <a:spcPts val="5760"/>
              </a:lnSpc>
              <a:spcBef>
                <a:spcPts val="0"/>
              </a:spcBef>
            </a:pPr>
            <a:r>
              <a:rPr lang="zh-CN" altLang="en-US" sz="3200" b="1" dirty="0" smtClean="0">
                <a:solidFill>
                  <a:srgbClr val="0062AC"/>
                </a:solidFill>
                <a:latin typeface="微软雅黑" panose="020B0503020204020204" pitchFamily="34" charset="-122"/>
                <a:ea typeface="微软雅黑" panose="020B0503020204020204" pitchFamily="34" charset="-122"/>
              </a:rPr>
              <a:t>内容提要</a:t>
            </a:r>
            <a:endParaRPr lang="es-HN" altLang="zh-CN" sz="3200" b="1" dirty="0">
              <a:solidFill>
                <a:srgbClr val="0062A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9240093"/>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500"/>
                            </p:stCondLst>
                            <p:childTnLst>
                              <p:par>
                                <p:cTn id="18" presetID="0" presetClass="path" presetSubtype="0" accel="50000" decel="50000" fill="hold" nodeType="afterEffect">
                                  <p:stCondLst>
                                    <p:cond delay="0"/>
                                  </p:stCondLst>
                                  <p:childTnLst>
                                    <p:animMotion origin="layout" path="M 4.72222E-6 -4.44444E-6 L 0.00868 0.0176 L 0.01545 0.0375 L 0.01944 0.05186 L 0.02326 0.07292 L 0.02534 0.08959 L 0.02534 0.10348 " pathEditMode="relative" rAng="0" ptsTypes="AAAAAAA">
                                      <p:cBhvr>
                                        <p:cTn id="19" dur="800" fill="hold"/>
                                        <p:tgtEl>
                                          <p:spTgt spid="5"/>
                                        </p:tgtEl>
                                        <p:attrNameLst>
                                          <p:attrName>ppt_x</p:attrName>
                                          <p:attrName>ppt_y</p:attrName>
                                        </p:attrNameLst>
                                      </p:cBhvr>
                                      <p:rCtr x="1267" y="5162"/>
                                    </p:animMotion>
                                  </p:childTnLst>
                                </p:cTn>
                              </p:par>
                            </p:childTnLst>
                          </p:cTn>
                        </p:par>
                        <p:par>
                          <p:cTn id="20" fill="hold">
                            <p:stCondLst>
                              <p:cond delay="1300"/>
                            </p:stCondLst>
                            <p:childTnLst>
                              <p:par>
                                <p:cTn id="21" presetID="26" presetClass="emph" presetSubtype="0" fill="hold" nodeType="afterEffect">
                                  <p:stCondLst>
                                    <p:cond delay="0"/>
                                  </p:stCondLst>
                                  <p:childTnLst>
                                    <p:animEffect transition="out" filter="fade">
                                      <p:cBhvr>
                                        <p:cTn id="22" dur="800" tmFilter="0, 0; .2, .5; .8, .5; 1, 0"/>
                                        <p:tgtEl>
                                          <p:spTgt spid="5"/>
                                        </p:tgtEl>
                                      </p:cBhvr>
                                    </p:animEffect>
                                    <p:animScale>
                                      <p:cBhvr>
                                        <p:cTn id="23" dur="4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94403" y="1556792"/>
            <a:ext cx="2520000" cy="446167"/>
          </a:xfrm>
          <a:prstGeom prst="roundRect">
            <a:avLst/>
          </a:prstGeom>
          <a:noFill/>
          <a:ln w="76200">
            <a:solidFill>
              <a:srgbClr val="7E9F1C"/>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latin typeface="Microsoft YaHei UI" panose="020B0503020204020204" pitchFamily="34" charset="-122"/>
                <a:ea typeface="Microsoft YaHei UI" panose="020B0503020204020204" pitchFamily="34" charset="-122"/>
              </a:rPr>
              <a:t>定位（网络</a:t>
            </a:r>
            <a:r>
              <a:rPr lang="en-US" altLang="zh-CN" sz="1600" dirty="0" smtClean="0">
                <a:ln w="0"/>
                <a:solidFill>
                  <a:schemeClr val="tx1"/>
                </a:solidFill>
                <a:latin typeface="Microsoft YaHei UI" panose="020B0503020204020204" pitchFamily="34" charset="-122"/>
                <a:ea typeface="Microsoft YaHei UI" panose="020B0503020204020204" pitchFamily="34" charset="-122"/>
              </a:rPr>
              <a:t>/GPS</a:t>
            </a:r>
            <a:r>
              <a:rPr lang="zh-CN" altLang="en-US" sz="1600" dirty="0" smtClean="0">
                <a:ln w="0"/>
                <a:solidFill>
                  <a:schemeClr val="tx1"/>
                </a:solidFill>
                <a:latin typeface="Microsoft YaHei UI" panose="020B0503020204020204" pitchFamily="34" charset="-122"/>
                <a:ea typeface="Microsoft YaHei UI" panose="020B0503020204020204" pitchFamily="34" charset="-122"/>
              </a:rPr>
              <a:t>定位）</a:t>
            </a:r>
            <a:endParaRPr lang="zh-CN" altLang="en-US" sz="1600" dirty="0">
              <a:ln w="0"/>
              <a:solidFill>
                <a:schemeClr val="tx1"/>
              </a:solidFill>
              <a:latin typeface="Microsoft YaHei UI" panose="020B0503020204020204" pitchFamily="34" charset="-122"/>
              <a:ea typeface="Microsoft YaHei UI" panose="020B0503020204020204" pitchFamily="34" charset="-122"/>
            </a:endParaRPr>
          </a:p>
        </p:txBody>
      </p:sp>
      <p:sp>
        <p:nvSpPr>
          <p:cNvPr id="3" name="圆角矩形 2"/>
          <p:cNvSpPr/>
          <p:nvPr/>
        </p:nvSpPr>
        <p:spPr>
          <a:xfrm>
            <a:off x="894403" y="2276639"/>
            <a:ext cx="2520000" cy="446400"/>
          </a:xfrm>
          <a:prstGeom prst="roundRect">
            <a:avLst/>
          </a:prstGeom>
          <a:noFill/>
          <a:ln w="76200">
            <a:solidFill>
              <a:srgbClr val="E9BC04"/>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latin typeface="Microsoft YaHei UI" panose="020B0503020204020204" pitchFamily="34" charset="-122"/>
                <a:ea typeface="Microsoft YaHei UI" panose="020B0503020204020204" pitchFamily="34" charset="-122"/>
              </a:rPr>
              <a:t>读取短信</a:t>
            </a:r>
          </a:p>
        </p:txBody>
      </p:sp>
      <p:sp>
        <p:nvSpPr>
          <p:cNvPr id="4" name="圆角矩形 3"/>
          <p:cNvSpPr/>
          <p:nvPr/>
        </p:nvSpPr>
        <p:spPr>
          <a:xfrm>
            <a:off x="894403" y="3011071"/>
            <a:ext cx="2520000" cy="446400"/>
          </a:xfrm>
          <a:prstGeom prst="roundRect">
            <a:avLst/>
          </a:prstGeom>
          <a:noFill/>
          <a:ln w="76200">
            <a:solidFill>
              <a:srgbClr val="7E9F1C"/>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latin typeface="Microsoft YaHei UI" panose="020B0503020204020204" pitchFamily="34" charset="-122"/>
                <a:ea typeface="Microsoft YaHei UI" panose="020B0503020204020204" pitchFamily="34" charset="-122"/>
              </a:rPr>
              <a:t>接收短信</a:t>
            </a:r>
          </a:p>
        </p:txBody>
      </p:sp>
      <p:sp>
        <p:nvSpPr>
          <p:cNvPr id="5" name="圆角矩形 4"/>
          <p:cNvSpPr/>
          <p:nvPr/>
        </p:nvSpPr>
        <p:spPr>
          <a:xfrm>
            <a:off x="894403" y="3731151"/>
            <a:ext cx="2520000" cy="446400"/>
          </a:xfrm>
          <a:prstGeom prst="roundRect">
            <a:avLst/>
          </a:prstGeom>
          <a:noFill/>
          <a:ln w="76200">
            <a:solidFill>
              <a:srgbClr val="E9BC04"/>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latin typeface="Microsoft YaHei UI" panose="020B0503020204020204" pitchFamily="34" charset="-122"/>
                <a:ea typeface="Microsoft YaHei UI" panose="020B0503020204020204" pitchFamily="34" charset="-122"/>
              </a:rPr>
              <a:t>发送短信</a:t>
            </a:r>
          </a:p>
        </p:txBody>
      </p:sp>
      <p:sp>
        <p:nvSpPr>
          <p:cNvPr id="6" name="圆角矩形 5"/>
          <p:cNvSpPr/>
          <p:nvPr/>
        </p:nvSpPr>
        <p:spPr>
          <a:xfrm>
            <a:off x="894403" y="4451231"/>
            <a:ext cx="2520000" cy="446400"/>
          </a:xfrm>
          <a:prstGeom prst="roundRect">
            <a:avLst/>
          </a:prstGeom>
          <a:noFill/>
          <a:ln w="76200">
            <a:solidFill>
              <a:srgbClr val="7E9F1C"/>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latin typeface="Microsoft YaHei UI" panose="020B0503020204020204" pitchFamily="34" charset="-122"/>
                <a:ea typeface="Microsoft YaHei UI" panose="020B0503020204020204" pitchFamily="34" charset="-122"/>
              </a:rPr>
              <a:t>读取联系人</a:t>
            </a:r>
          </a:p>
        </p:txBody>
      </p:sp>
      <p:sp>
        <p:nvSpPr>
          <p:cNvPr id="7" name="圆角矩形 6"/>
          <p:cNvSpPr/>
          <p:nvPr/>
        </p:nvSpPr>
        <p:spPr>
          <a:xfrm>
            <a:off x="3870559" y="4451231"/>
            <a:ext cx="2520000" cy="446400"/>
          </a:xfrm>
          <a:prstGeom prst="roundRect">
            <a:avLst/>
          </a:prstGeom>
          <a:noFill/>
          <a:ln w="76200">
            <a:solidFill>
              <a:srgbClr val="E9BC04"/>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latin typeface="Microsoft YaHei UI" panose="020B0503020204020204" pitchFamily="34" charset="-122"/>
                <a:ea typeface="Microsoft YaHei UI" panose="020B0503020204020204" pitchFamily="34" charset="-122"/>
              </a:rPr>
              <a:t>录音</a:t>
            </a:r>
          </a:p>
        </p:txBody>
      </p:sp>
      <p:sp>
        <p:nvSpPr>
          <p:cNvPr id="8" name="圆角矩形 7"/>
          <p:cNvSpPr/>
          <p:nvPr/>
        </p:nvSpPr>
        <p:spPr>
          <a:xfrm>
            <a:off x="3863478" y="3731151"/>
            <a:ext cx="2520000" cy="446400"/>
          </a:xfrm>
          <a:prstGeom prst="roundRect">
            <a:avLst/>
          </a:prstGeom>
          <a:noFill/>
          <a:ln w="76200">
            <a:solidFill>
              <a:srgbClr val="7E9F1C"/>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latin typeface="Microsoft YaHei UI" panose="020B0503020204020204" pitchFamily="34" charset="-122"/>
                <a:ea typeface="Microsoft YaHei UI" panose="020B0503020204020204" pitchFamily="34" charset="-122"/>
              </a:rPr>
              <a:t>使用摄像头</a:t>
            </a:r>
          </a:p>
        </p:txBody>
      </p:sp>
      <p:sp>
        <p:nvSpPr>
          <p:cNvPr id="9" name="圆角矩形 8"/>
          <p:cNvSpPr/>
          <p:nvPr/>
        </p:nvSpPr>
        <p:spPr>
          <a:xfrm>
            <a:off x="3870559" y="3011071"/>
            <a:ext cx="2520000" cy="446400"/>
          </a:xfrm>
          <a:prstGeom prst="roundRect">
            <a:avLst/>
          </a:prstGeom>
          <a:noFill/>
          <a:ln w="76200">
            <a:solidFill>
              <a:srgbClr val="E9BC04"/>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latin typeface="Microsoft YaHei UI" panose="020B0503020204020204" pitchFamily="34" charset="-122"/>
                <a:ea typeface="Microsoft YaHei UI" panose="020B0503020204020204" pitchFamily="34" charset="-122"/>
              </a:rPr>
              <a:t>拨打电话</a:t>
            </a:r>
          </a:p>
        </p:txBody>
      </p:sp>
      <p:sp>
        <p:nvSpPr>
          <p:cNvPr id="10" name="圆角矩形 9"/>
          <p:cNvSpPr/>
          <p:nvPr/>
        </p:nvSpPr>
        <p:spPr>
          <a:xfrm>
            <a:off x="3851920" y="2275295"/>
            <a:ext cx="2520000" cy="446400"/>
          </a:xfrm>
          <a:prstGeom prst="roundRect">
            <a:avLst/>
          </a:prstGeom>
          <a:noFill/>
          <a:ln w="76200">
            <a:solidFill>
              <a:srgbClr val="7E9F1C"/>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latin typeface="Microsoft YaHei UI" panose="020B0503020204020204" pitchFamily="34" charset="-122"/>
                <a:ea typeface="Microsoft YaHei UI" panose="020B0503020204020204" pitchFamily="34" charset="-122"/>
              </a:rPr>
              <a:t>读取手机信息</a:t>
            </a:r>
          </a:p>
        </p:txBody>
      </p:sp>
      <p:sp>
        <p:nvSpPr>
          <p:cNvPr id="11" name="圆角矩形 10"/>
          <p:cNvSpPr/>
          <p:nvPr/>
        </p:nvSpPr>
        <p:spPr>
          <a:xfrm>
            <a:off x="3874007" y="1556792"/>
            <a:ext cx="2523600" cy="446400"/>
          </a:xfrm>
          <a:prstGeom prst="roundRect">
            <a:avLst/>
          </a:prstGeom>
          <a:noFill/>
          <a:ln w="76200">
            <a:solidFill>
              <a:srgbClr val="E9BC04"/>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latin typeface="Microsoft YaHei UI" panose="020B0503020204020204" pitchFamily="34" charset="-122"/>
                <a:ea typeface="Microsoft YaHei UI" panose="020B0503020204020204" pitchFamily="34" charset="-122"/>
              </a:rPr>
              <a:t>读取浏览器书签、历史</a:t>
            </a:r>
          </a:p>
        </p:txBody>
      </p:sp>
      <p:grpSp>
        <p:nvGrpSpPr>
          <p:cNvPr id="12" name="组合 11"/>
          <p:cNvGrpSpPr/>
          <p:nvPr/>
        </p:nvGrpSpPr>
        <p:grpSpPr>
          <a:xfrm>
            <a:off x="467545" y="1340768"/>
            <a:ext cx="6696744" cy="4478615"/>
            <a:chOff x="941085" y="1697939"/>
            <a:chExt cx="7177837" cy="4298879"/>
          </a:xfrm>
        </p:grpSpPr>
        <p:sp>
          <p:nvSpPr>
            <p:cNvPr id="13" name="圆角矩形 12"/>
            <p:cNvSpPr/>
            <p:nvPr/>
          </p:nvSpPr>
          <p:spPr>
            <a:xfrm>
              <a:off x="941085" y="1697939"/>
              <a:ext cx="6889805" cy="4298879"/>
            </a:xfrm>
            <a:prstGeom prst="roundRect">
              <a:avLst/>
            </a:prstGeom>
            <a:noFill/>
            <a:ln w="762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icrosoft YaHei UI" panose="020B0503020204020204" pitchFamily="34" charset="-122"/>
                  <a:ea typeface="Microsoft YaHei UI" panose="020B0503020204020204" pitchFamily="34" charset="-122"/>
                </a:rPr>
                <a:t> </a:t>
              </a:r>
              <a:endParaRPr lang="zh-CN" altLang="en-US" dirty="0">
                <a:latin typeface="Microsoft YaHei UI" panose="020B0503020204020204" pitchFamily="34" charset="-122"/>
                <a:ea typeface="Microsoft YaHei UI" panose="020B0503020204020204" pitchFamily="34" charset="-122"/>
              </a:endParaRPr>
            </a:p>
          </p:txBody>
        </p:sp>
        <p:sp>
          <p:nvSpPr>
            <p:cNvPr id="14" name="文本框 5"/>
            <p:cNvSpPr txBox="1"/>
            <p:nvPr/>
          </p:nvSpPr>
          <p:spPr>
            <a:xfrm>
              <a:off x="7564924" y="2780929"/>
              <a:ext cx="553998" cy="1944217"/>
            </a:xfrm>
            <a:prstGeom prst="rect">
              <a:avLst/>
            </a:prstGeom>
            <a:solidFill>
              <a:schemeClr val="bg1"/>
            </a:solidFill>
            <a:effectLst>
              <a:softEdge rad="31750"/>
            </a:effectLst>
          </p:spPr>
          <p:txBody>
            <a:bodyPr vert="eaVert" wrap="square" rtlCol="0">
              <a:spAutoFit/>
            </a:bodyPr>
            <a:lstStyle/>
            <a:p>
              <a:r>
                <a:rPr lang="zh-CN" altLang="en-US" sz="2400" dirty="0" smtClean="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  </a:t>
              </a:r>
              <a:r>
                <a:rPr lang="zh-CN" altLang="en-US" sz="2400" dirty="0" smtClean="0">
                  <a:ln w="0"/>
                  <a:latin typeface="Microsoft YaHei UI" panose="020B0503020204020204" pitchFamily="34" charset="-122"/>
                  <a:ea typeface="Microsoft YaHei UI" panose="020B0503020204020204" pitchFamily="34" charset="-122"/>
                </a:rPr>
                <a:t>敏感行为库</a:t>
              </a:r>
              <a:endParaRPr lang="zh-CN" altLang="en-US" sz="2400" dirty="0">
                <a:ln w="0"/>
                <a:latin typeface="Microsoft YaHei UI" panose="020B0503020204020204" pitchFamily="34" charset="-122"/>
                <a:ea typeface="Microsoft YaHei UI" panose="020B0503020204020204" pitchFamily="34" charset="-122"/>
              </a:endParaRPr>
            </a:p>
          </p:txBody>
        </p:sp>
      </p:grpSp>
      <p:sp>
        <p:nvSpPr>
          <p:cNvPr id="15" name="圆角矩形 14"/>
          <p:cNvSpPr/>
          <p:nvPr/>
        </p:nvSpPr>
        <p:spPr>
          <a:xfrm>
            <a:off x="7308304" y="1916832"/>
            <a:ext cx="1440160" cy="72008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提权</a:t>
            </a:r>
          </a:p>
        </p:txBody>
      </p:sp>
      <p:sp>
        <p:nvSpPr>
          <p:cNvPr id="16" name="圆角矩形 15"/>
          <p:cNvSpPr/>
          <p:nvPr/>
        </p:nvSpPr>
        <p:spPr>
          <a:xfrm>
            <a:off x="7308304" y="2780928"/>
            <a:ext cx="1440160" cy="72008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远程控制</a:t>
            </a:r>
          </a:p>
        </p:txBody>
      </p:sp>
      <p:sp>
        <p:nvSpPr>
          <p:cNvPr id="17" name="圆角矩形 16"/>
          <p:cNvSpPr/>
          <p:nvPr/>
        </p:nvSpPr>
        <p:spPr>
          <a:xfrm>
            <a:off x="7308304" y="3645024"/>
            <a:ext cx="1440160" cy="72008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恶意扣费</a:t>
            </a:r>
            <a:endParaRPr lang="zh-CN" altLang="en-US" dirty="0">
              <a:latin typeface="微软雅黑" panose="020B0503020204020204" pitchFamily="34" charset="-122"/>
              <a:ea typeface="微软雅黑" panose="020B0503020204020204" pitchFamily="34" charset="-122"/>
            </a:endParaRPr>
          </a:p>
        </p:txBody>
      </p:sp>
      <p:sp>
        <p:nvSpPr>
          <p:cNvPr id="18" name="圆角矩形 17"/>
          <p:cNvSpPr/>
          <p:nvPr/>
        </p:nvSpPr>
        <p:spPr>
          <a:xfrm>
            <a:off x="7308304" y="4509120"/>
            <a:ext cx="1440160" cy="72008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窃取隐私</a:t>
            </a:r>
          </a:p>
        </p:txBody>
      </p:sp>
      <p:sp>
        <p:nvSpPr>
          <p:cNvPr id="19" name="圆角矩形 18"/>
          <p:cNvSpPr/>
          <p:nvPr/>
        </p:nvSpPr>
        <p:spPr>
          <a:xfrm>
            <a:off x="899592" y="5156959"/>
            <a:ext cx="2520000" cy="446400"/>
          </a:xfrm>
          <a:prstGeom prst="roundRect">
            <a:avLst/>
          </a:prstGeom>
          <a:noFill/>
          <a:ln w="76200">
            <a:solidFill>
              <a:srgbClr val="E9BC04"/>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latin typeface="Microsoft YaHei UI" panose="020B0503020204020204" pitchFamily="34" charset="-122"/>
                <a:ea typeface="Microsoft YaHei UI" panose="020B0503020204020204" pitchFamily="34" charset="-122"/>
              </a:rPr>
              <a:t>获取</a:t>
            </a:r>
            <a:r>
              <a:rPr lang="en-US" altLang="zh-CN" sz="1600" dirty="0" smtClean="0">
                <a:ln w="0"/>
                <a:solidFill>
                  <a:schemeClr val="tx1"/>
                </a:solidFill>
                <a:latin typeface="Microsoft YaHei UI" panose="020B0503020204020204" pitchFamily="34" charset="-122"/>
                <a:ea typeface="Microsoft YaHei UI" panose="020B0503020204020204" pitchFamily="34" charset="-122"/>
              </a:rPr>
              <a:t>ROOT</a:t>
            </a:r>
            <a:r>
              <a:rPr lang="zh-CN" altLang="en-US" sz="1600" dirty="0" smtClean="0">
                <a:ln w="0"/>
                <a:solidFill>
                  <a:schemeClr val="tx1"/>
                </a:solidFill>
                <a:latin typeface="Microsoft YaHei UI" panose="020B0503020204020204" pitchFamily="34" charset="-122"/>
                <a:ea typeface="Microsoft YaHei UI" panose="020B0503020204020204" pitchFamily="34" charset="-122"/>
              </a:rPr>
              <a:t>权限</a:t>
            </a:r>
            <a:endParaRPr lang="zh-CN" altLang="en-US" sz="1600" dirty="0">
              <a:ln w="0"/>
              <a:solidFill>
                <a:schemeClr val="tx1"/>
              </a:solidFill>
              <a:latin typeface="Microsoft YaHei UI" panose="020B0503020204020204" pitchFamily="34" charset="-122"/>
              <a:ea typeface="Microsoft YaHei UI" panose="020B0503020204020204" pitchFamily="34" charset="-122"/>
            </a:endParaRPr>
          </a:p>
        </p:txBody>
      </p:sp>
      <p:sp>
        <p:nvSpPr>
          <p:cNvPr id="20" name="圆角矩形 19"/>
          <p:cNvSpPr/>
          <p:nvPr/>
        </p:nvSpPr>
        <p:spPr>
          <a:xfrm>
            <a:off x="3868667" y="5156959"/>
            <a:ext cx="2520000" cy="446400"/>
          </a:xfrm>
          <a:prstGeom prst="roundRect">
            <a:avLst/>
          </a:prstGeom>
          <a:noFill/>
          <a:ln w="76200">
            <a:solidFill>
              <a:srgbClr val="7E9F1C"/>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latin typeface="Microsoft YaHei UI" panose="020B0503020204020204" pitchFamily="34" charset="-122"/>
                <a:ea typeface="Microsoft YaHei UI" panose="020B0503020204020204" pitchFamily="34" charset="-122"/>
              </a:rPr>
              <a:t>动态加载</a:t>
            </a:r>
            <a:endParaRPr lang="zh-CN" altLang="en-US" sz="1600" dirty="0">
              <a:ln w="0"/>
              <a:solidFill>
                <a:schemeClr val="tx1"/>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105814" y="0"/>
            <a:ext cx="2852063" cy="730328"/>
          </a:xfrm>
          <a:prstGeom prst="rect">
            <a:avLst/>
          </a:prstGeom>
          <a:scene3d>
            <a:camera prst="orthographicFront"/>
            <a:lightRig rig="threePt" dir="t"/>
          </a:scene3d>
          <a:sp3d>
            <a:bevelT/>
          </a:sp3d>
        </p:spPr>
        <p:txBody>
          <a:bodyPr wrap="none">
            <a:spAutoFit/>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敏感行为库的定义</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9631155"/>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3"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xit" presetSubtype="0" fill="hold" grpId="3"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3"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3"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xit" presetSubtype="0" fill="hold" grpId="3" nodeType="withEffect">
                                  <p:stCondLst>
                                    <p:cond delay="0"/>
                                  </p:stCondLst>
                                  <p:childTnLst>
                                    <p:animEffect transition="out" filter="fade">
                                      <p:cBhvr>
                                        <p:cTn id="18" dur="500"/>
                                        <p:tgtEl>
                                          <p:spTgt spid="20"/>
                                        </p:tgtEl>
                                      </p:cBhvr>
                                    </p:animEffect>
                                    <p:set>
                                      <p:cBhvr>
                                        <p:cTn id="19" dur="1" fill="hold">
                                          <p:stCondLst>
                                            <p:cond delay="499"/>
                                          </p:stCondLst>
                                        </p:cTn>
                                        <p:tgtEl>
                                          <p:spTgt spid="20"/>
                                        </p:tgtEl>
                                        <p:attrNameLst>
                                          <p:attrName>style.visibility</p:attrName>
                                        </p:attrNameLst>
                                      </p:cBhvr>
                                      <p:to>
                                        <p:strVal val="hidden"/>
                                      </p:to>
                                    </p:set>
                                  </p:childTnLst>
                                </p:cTn>
                              </p:par>
                              <p:par>
                                <p:cTn id="20" presetID="10" presetClass="exit" presetSubtype="0" fill="hold" grpId="3"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9"/>
                                        </p:tgtEl>
                                      </p:cBhvr>
                                    </p:animEffect>
                                    <p:set>
                                      <p:cBhvr>
                                        <p:cTn id="52" dur="1" fill="hold">
                                          <p:stCondLst>
                                            <p:cond delay="499"/>
                                          </p:stCondLst>
                                        </p:cTn>
                                        <p:tgtEl>
                                          <p:spTgt spid="19"/>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2"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2" nodeType="clickEffect">
                                  <p:stCondLst>
                                    <p:cond delay="0"/>
                                  </p:stCondLst>
                                  <p:childTnLst>
                                    <p:animEffect transition="out" filter="fade">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7"/>
                                        </p:tgtEl>
                                      </p:cBhvr>
                                    </p:animEffect>
                                    <p:set>
                                      <p:cBhvr>
                                        <p:cTn id="72" dur="1" fill="hold">
                                          <p:stCondLst>
                                            <p:cond delay="499"/>
                                          </p:stCondLst>
                                        </p:cTn>
                                        <p:tgtEl>
                                          <p:spTgt spid="7"/>
                                        </p:tgtEl>
                                        <p:attrNameLst>
                                          <p:attrName>style.visibility</p:attrName>
                                        </p:attrNameLst>
                                      </p:cBhvr>
                                      <p:to>
                                        <p:strVal val="hidden"/>
                                      </p:to>
                                    </p:se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500"/>
                                        <p:tgtEl>
                                          <p:spTgt spid="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0"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grpId="2" nodeType="withEffect">
                                  <p:stCondLst>
                                    <p:cond delay="0"/>
                                  </p:stCondLst>
                                  <p:childTnLst>
                                    <p:animEffect transition="out" filter="fade">
                                      <p:cBhvr>
                                        <p:cTn id="91" dur="500"/>
                                        <p:tgtEl>
                                          <p:spTgt spid="20"/>
                                        </p:tgtEl>
                                      </p:cBhvr>
                                    </p:animEffect>
                                    <p:set>
                                      <p:cBhvr>
                                        <p:cTn id="92" dur="1" fill="hold">
                                          <p:stCondLst>
                                            <p:cond delay="499"/>
                                          </p:stCondLst>
                                        </p:cTn>
                                        <p:tgtEl>
                                          <p:spTgt spid="20"/>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500"/>
                                        <p:tgtEl>
                                          <p:spTgt spid="18"/>
                                        </p:tgtEl>
                                      </p:cBhvr>
                                    </p:animEffect>
                                  </p:childTnLst>
                                </p:cTn>
                              </p:par>
                              <p:par>
                                <p:cTn id="96" presetID="10" presetClass="entr" presetSubtype="0" fill="hold" grpId="1" nodeType="with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fade">
                                      <p:cBhvr>
                                        <p:cTn id="98" dur="500"/>
                                        <p:tgtEl>
                                          <p:spTgt spid="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
                                        </p:tgtEl>
                                        <p:attrNameLst>
                                          <p:attrName>style.visibility</p:attrName>
                                        </p:attrNameLst>
                                      </p:cBhvr>
                                      <p:to>
                                        <p:strVal val="visible"/>
                                      </p:to>
                                    </p:set>
                                    <p:animEffect transition="in" filter="fade">
                                      <p:cBhvr>
                                        <p:cTn id="101" dur="500"/>
                                        <p:tgtEl>
                                          <p:spTgt spid="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fade">
                                      <p:cBhvr>
                                        <p:cTn id="104" dur="500"/>
                                        <p:tgtEl>
                                          <p:spTgt spid="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fade">
                                      <p:cBhvr>
                                        <p:cTn id="107" dur="500"/>
                                        <p:tgtEl>
                                          <p:spTgt spid="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1"/>
                                        </p:tgtEl>
                                        <p:attrNameLst>
                                          <p:attrName>style.visibility</p:attrName>
                                        </p:attrNameLst>
                                      </p:cBhvr>
                                      <p:to>
                                        <p:strVal val="visible"/>
                                      </p:to>
                                    </p:set>
                                    <p:animEffect transition="in" filter="fade">
                                      <p:cBhvr>
                                        <p:cTn id="110" dur="500"/>
                                        <p:tgtEl>
                                          <p:spTgt spid="1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fade">
                                      <p:cBhvr>
                                        <p:cTn id="113" dur="500"/>
                                        <p:tgtEl>
                                          <p:spTgt spid="10"/>
                                        </p:tgtEl>
                                      </p:cBhvr>
                                    </p:animEffect>
                                  </p:childTnLst>
                                </p:cTn>
                              </p:par>
                              <p:par>
                                <p:cTn id="114" presetID="10" presetClass="entr" presetSubtype="0" fill="hold" grpId="2" nodeType="withEffect">
                                  <p:stCondLst>
                                    <p:cond delay="0"/>
                                  </p:stCondLst>
                                  <p:childTnLst>
                                    <p:set>
                                      <p:cBhvr>
                                        <p:cTn id="115" dur="1" fill="hold">
                                          <p:stCondLst>
                                            <p:cond delay="0"/>
                                          </p:stCondLst>
                                        </p:cTn>
                                        <p:tgtEl>
                                          <p:spTgt spid="7"/>
                                        </p:tgtEl>
                                        <p:attrNameLst>
                                          <p:attrName>style.visibility</p:attrName>
                                        </p:attrNameLst>
                                      </p:cBhvr>
                                      <p:to>
                                        <p:strVal val="visible"/>
                                      </p:to>
                                    </p:set>
                                    <p:animEffect transition="in" filter="fade">
                                      <p:cBhvr>
                                        <p:cTn id="116" dur="500"/>
                                        <p:tgtEl>
                                          <p:spTgt spid="7"/>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2" nodeType="clickEffect">
                                  <p:stCondLst>
                                    <p:cond delay="0"/>
                                  </p:stCondLst>
                                  <p:childTnLst>
                                    <p:set>
                                      <p:cBhvr>
                                        <p:cTn id="120" dur="1" fill="hold">
                                          <p:stCondLst>
                                            <p:cond delay="0"/>
                                          </p:stCondLst>
                                        </p:cTn>
                                        <p:tgtEl>
                                          <p:spTgt spid="19"/>
                                        </p:tgtEl>
                                        <p:attrNameLst>
                                          <p:attrName>style.visibility</p:attrName>
                                        </p:attrNameLst>
                                      </p:cBhvr>
                                      <p:to>
                                        <p:strVal val="visible"/>
                                      </p:to>
                                    </p:set>
                                    <p:animEffect transition="in" filter="fade">
                                      <p:cBhvr>
                                        <p:cTn id="121" dur="500"/>
                                        <p:tgtEl>
                                          <p:spTgt spid="19"/>
                                        </p:tgtEl>
                                      </p:cBhvr>
                                    </p:animEffect>
                                  </p:childTnLst>
                                </p:cTn>
                              </p:par>
                              <p:par>
                                <p:cTn id="122" presetID="10" presetClass="entr" presetSubtype="0" fill="hold" grpId="1" nodeType="withEffect">
                                  <p:stCondLst>
                                    <p:cond delay="0"/>
                                  </p:stCondLst>
                                  <p:childTnLst>
                                    <p:set>
                                      <p:cBhvr>
                                        <p:cTn id="123" dur="1" fill="hold">
                                          <p:stCondLst>
                                            <p:cond delay="0"/>
                                          </p:stCondLst>
                                        </p:cTn>
                                        <p:tgtEl>
                                          <p:spTgt spid="5"/>
                                        </p:tgtEl>
                                        <p:attrNameLst>
                                          <p:attrName>style.visibility</p:attrName>
                                        </p:attrNameLst>
                                      </p:cBhvr>
                                      <p:to>
                                        <p:strVal val="visible"/>
                                      </p:to>
                                    </p:set>
                                    <p:animEffect transition="in" filter="fade">
                                      <p:cBhvr>
                                        <p:cTn id="124" dur="500"/>
                                        <p:tgtEl>
                                          <p:spTgt spid="5"/>
                                        </p:tgtEl>
                                      </p:cBhvr>
                                    </p:animEffect>
                                  </p:childTnLst>
                                </p:cTn>
                              </p:par>
                              <p:par>
                                <p:cTn id="125" presetID="10" presetClass="entr" presetSubtype="0" fill="hold" grpId="2" nodeType="withEffect">
                                  <p:stCondLst>
                                    <p:cond delay="0"/>
                                  </p:stCondLst>
                                  <p:childTnLst>
                                    <p:set>
                                      <p:cBhvr>
                                        <p:cTn id="126" dur="1" fill="hold">
                                          <p:stCondLst>
                                            <p:cond delay="0"/>
                                          </p:stCondLst>
                                        </p:cTn>
                                        <p:tgtEl>
                                          <p:spTgt spid="9"/>
                                        </p:tgtEl>
                                        <p:attrNameLst>
                                          <p:attrName>style.visibility</p:attrName>
                                        </p:attrNameLst>
                                      </p:cBhvr>
                                      <p:to>
                                        <p:strVal val="visible"/>
                                      </p:to>
                                    </p:set>
                                    <p:animEffect transition="in" filter="fade">
                                      <p:cBhvr>
                                        <p:cTn id="127" dur="500"/>
                                        <p:tgtEl>
                                          <p:spTgt spid="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
                                        </p:tgtEl>
                                        <p:attrNameLst>
                                          <p:attrName>style.visibility</p:attrName>
                                        </p:attrNameLst>
                                      </p:cBhvr>
                                      <p:to>
                                        <p:strVal val="visible"/>
                                      </p:to>
                                    </p:set>
                                    <p:animEffect transition="in" filter="fade">
                                      <p:cBhvr>
                                        <p:cTn id="130" dur="500"/>
                                        <p:tgtEl>
                                          <p:spTgt spid="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5" grpId="2" animBg="1"/>
      <p:bldP spid="5" grpId="3" animBg="1"/>
      <p:bldP spid="6" grpId="0" animBg="1"/>
      <p:bldP spid="6" grpId="1" animBg="1"/>
      <p:bldP spid="7" grpId="0" animBg="1"/>
      <p:bldP spid="7" grpId="1" animBg="1"/>
      <p:bldP spid="7" grpId="2" animBg="1"/>
      <p:bldP spid="7" grpId="3" animBg="1"/>
      <p:bldP spid="8" grpId="0" animBg="1"/>
      <p:bldP spid="8" grpId="1" animBg="1"/>
      <p:bldP spid="8" grpId="2" animBg="1"/>
      <p:bldP spid="8" grpId="3" animBg="1"/>
      <p:bldP spid="9" grpId="0" animBg="1"/>
      <p:bldP spid="9" grpId="1" animBg="1"/>
      <p:bldP spid="9" grpId="2" animBg="1"/>
      <p:bldP spid="9" grpId="3" animBg="1"/>
      <p:bldP spid="10" grpId="0" animBg="1"/>
      <p:bldP spid="10" grpId="1" animBg="1"/>
      <p:bldP spid="11" grpId="0" animBg="1"/>
      <p:bldP spid="11" grpId="1" animBg="1"/>
      <p:bldP spid="15" grpId="0" animBg="1"/>
      <p:bldP spid="16" grpId="0" animBg="1"/>
      <p:bldP spid="17" grpId="0" animBg="1"/>
      <p:bldP spid="18" grpId="0" animBg="1"/>
      <p:bldP spid="19" grpId="0" animBg="1"/>
      <p:bldP spid="19" grpId="1" animBg="1"/>
      <p:bldP spid="19" grpId="2" animBg="1"/>
      <p:bldP spid="19" grpId="3" animBg="1"/>
      <p:bldP spid="20" grpId="0" animBg="1"/>
      <p:bldP spid="20" grpId="1" animBg="1"/>
      <p:bldP spid="20" grpId="2" animBg="1"/>
      <p:bldP spid="20"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754" y="3323637"/>
            <a:ext cx="1744735" cy="1241046"/>
          </a:xfrm>
          <a:prstGeom prst="rect">
            <a:avLst/>
          </a:prstGeom>
          <a:effectLst>
            <a:outerShdw blurRad="50800" dist="38100" dir="2700000" algn="tl" rotWithShape="0">
              <a:prstClr val="black">
                <a:alpha val="40000"/>
              </a:prstClr>
            </a:outerShdw>
          </a:effectLst>
        </p:spPr>
      </p:pic>
      <p:sp>
        <p:nvSpPr>
          <p:cNvPr id="3" name="环形箭头 2"/>
          <p:cNvSpPr/>
          <p:nvPr/>
        </p:nvSpPr>
        <p:spPr>
          <a:xfrm rot="8075626">
            <a:off x="6357175" y="2829633"/>
            <a:ext cx="2160000" cy="2160000"/>
          </a:xfrm>
          <a:prstGeom prst="circularArrow">
            <a:avLst>
              <a:gd name="adj1" fmla="val 4950"/>
              <a:gd name="adj2" fmla="val 857315"/>
              <a:gd name="adj3" fmla="val 20545382"/>
              <a:gd name="adj4" fmla="val 4842410"/>
              <a:gd name="adj5" fmla="val 5896"/>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90500" dist="228600" dir="165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6208669" y="3470771"/>
            <a:ext cx="858860" cy="824973"/>
          </a:xfrm>
          <a:prstGeom prst="ellipse">
            <a:avLst/>
          </a:prstGeom>
          <a:solidFill>
            <a:srgbClr val="7E9F1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行为触发</a:t>
            </a:r>
            <a:endParaRPr lang="zh-CN" altLang="en-US" sz="1600" dirty="0">
              <a:solidFill>
                <a:schemeClr val="tx1"/>
              </a:solidFill>
            </a:endParaRPr>
          </a:p>
        </p:txBody>
      </p:sp>
      <p:sp>
        <p:nvSpPr>
          <p:cNvPr id="5" name="左右箭头 4"/>
          <p:cNvSpPr/>
          <p:nvPr/>
        </p:nvSpPr>
        <p:spPr>
          <a:xfrm rot="5400000">
            <a:off x="3157994" y="2664666"/>
            <a:ext cx="881430" cy="216024"/>
          </a:xfrm>
          <a:prstGeom prst="leftRightArrow">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outerShdw blurRad="190500" dist="228600" dir="165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左右箭头 5"/>
          <p:cNvSpPr/>
          <p:nvPr/>
        </p:nvSpPr>
        <p:spPr>
          <a:xfrm>
            <a:off x="1838459" y="3755685"/>
            <a:ext cx="1139991" cy="216024"/>
          </a:xfrm>
          <a:prstGeom prst="leftRightArrow">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130578" y="2171509"/>
            <a:ext cx="2116912" cy="3466947"/>
            <a:chOff x="3563888" y="1268760"/>
            <a:chExt cx="2116912" cy="3466947"/>
          </a:xfrm>
        </p:grpSpPr>
        <p:sp>
          <p:nvSpPr>
            <p:cNvPr id="8" name="圆角右箭头 7"/>
            <p:cNvSpPr/>
            <p:nvPr/>
          </p:nvSpPr>
          <p:spPr>
            <a:xfrm>
              <a:off x="3923928" y="1268760"/>
              <a:ext cx="1368152" cy="1656184"/>
            </a:xfrm>
            <a:prstGeom prst="bentArrow">
              <a:avLst>
                <a:gd name="adj1" fmla="val 7871"/>
                <a:gd name="adj2" fmla="val 5358"/>
                <a:gd name="adj3" fmla="val 12973"/>
                <a:gd name="adj4" fmla="val 43750"/>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左右箭头 8"/>
            <p:cNvSpPr/>
            <p:nvPr/>
          </p:nvSpPr>
          <p:spPr>
            <a:xfrm>
              <a:off x="3563888" y="2852936"/>
              <a:ext cx="1512168" cy="216024"/>
            </a:xfrm>
            <a:prstGeom prst="leftRightArrow">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0800" y="2638800"/>
              <a:ext cx="1800000" cy="2096907"/>
            </a:xfrm>
            <a:prstGeom prst="rect">
              <a:avLst/>
            </a:prstGeom>
          </p:spPr>
        </p:pic>
      </p:grpSp>
      <p:sp>
        <p:nvSpPr>
          <p:cNvPr id="11" name="流程图: 可选过程 10"/>
          <p:cNvSpPr/>
          <p:nvPr/>
        </p:nvSpPr>
        <p:spPr>
          <a:xfrm>
            <a:off x="6051668" y="5204206"/>
            <a:ext cx="1641600" cy="738000"/>
          </a:xfrm>
          <a:prstGeom prst="flowChartAlternateProcess">
            <a:avLst/>
          </a:prstGeom>
          <a:blipFill dpi="0" rotWithShape="1">
            <a:blip r:embed="rId7">
              <a:extLst>
                <a:ext uri="{28A0092B-C50C-407E-A947-70E740481C1C}">
                  <a14:useLocalDpi xmlns:a14="http://schemas.microsoft.com/office/drawing/2010/main" val="0"/>
                </a:ext>
              </a:extLst>
            </a:blip>
            <a:srcRect/>
            <a:stretch>
              <a:fillRect/>
            </a:stretch>
          </a:blip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Microsoft YaHei UI" panose="020B0503020204020204" pitchFamily="34" charset="-122"/>
                <a:ea typeface="Microsoft YaHei UI" panose="020B0503020204020204" pitchFamily="34" charset="-122"/>
              </a:rPr>
              <a:t>安全性评估</a:t>
            </a:r>
            <a:endParaRPr lang="zh-CN" altLang="en-US" dirty="0">
              <a:latin typeface="Microsoft YaHei UI" panose="020B0503020204020204" pitchFamily="34" charset="-122"/>
              <a:ea typeface="Microsoft YaHei UI" panose="020B0503020204020204" pitchFamily="34" charset="-122"/>
            </a:endParaRPr>
          </a:p>
        </p:txBody>
      </p:sp>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09020" y="1439459"/>
            <a:ext cx="880386" cy="1016953"/>
          </a:xfrm>
          <a:prstGeom prst="rect">
            <a:avLst/>
          </a:prstGeom>
        </p:spPr>
      </p:pic>
      <p:sp>
        <p:nvSpPr>
          <p:cNvPr id="13" name="流程图: 可选过程 12"/>
          <p:cNvSpPr/>
          <p:nvPr/>
        </p:nvSpPr>
        <p:spPr>
          <a:xfrm>
            <a:off x="6002785" y="1793007"/>
            <a:ext cx="1656185" cy="738542"/>
          </a:xfrm>
          <a:prstGeom prst="flowChartAlternateProcess">
            <a:avLst/>
          </a:prstGeom>
          <a:blipFill dpi="0" rotWithShape="1">
            <a:blip r:embed="rId9">
              <a:extLst>
                <a:ext uri="{28A0092B-C50C-407E-A947-70E740481C1C}">
                  <a14:useLocalDpi xmlns:a14="http://schemas.microsoft.com/office/drawing/2010/main" val="0"/>
                </a:ext>
              </a:extLst>
            </a:blip>
            <a:srcRect/>
            <a:stretch>
              <a:fillRect/>
            </a:stretch>
          </a:blip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Microsoft YaHei UI" panose="020B0503020204020204" pitchFamily="34" charset="-122"/>
                <a:ea typeface="Microsoft YaHei UI" panose="020B0503020204020204" pitchFamily="34" charset="-122"/>
              </a:rPr>
              <a:t>静态分析</a:t>
            </a:r>
            <a:endParaRPr lang="zh-CN" altLang="en-US" dirty="0">
              <a:latin typeface="Microsoft YaHei UI" panose="020B0503020204020204" pitchFamily="34" charset="-122"/>
              <a:ea typeface="Microsoft YaHei UI" panose="020B0503020204020204" pitchFamily="34" charset="-122"/>
            </a:endParaRPr>
          </a:p>
        </p:txBody>
      </p:sp>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50458" y="3251629"/>
            <a:ext cx="1050253" cy="1224136"/>
          </a:xfrm>
          <a:prstGeom prst="rect">
            <a:avLst/>
          </a:prstGeom>
        </p:spPr>
      </p:pic>
      <p:pic>
        <p:nvPicPr>
          <p:cNvPr id="15" name="图片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60844" y="3308521"/>
            <a:ext cx="776739" cy="77673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6" name="图片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09370" y="3436068"/>
            <a:ext cx="487668" cy="6559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7" name="图片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3272" y="3295973"/>
            <a:ext cx="936104" cy="936104"/>
          </a:xfrm>
          <a:prstGeom prst="rect">
            <a:avLst/>
          </a:prstGeom>
        </p:spPr>
      </p:pic>
      <p:pic>
        <p:nvPicPr>
          <p:cNvPr id="18" name="图片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79411" y="3336213"/>
            <a:ext cx="487668" cy="655914"/>
          </a:xfrm>
          <a:prstGeom prst="rect">
            <a:avLst/>
          </a:prstGeom>
        </p:spPr>
      </p:pic>
      <p:pic>
        <p:nvPicPr>
          <p:cNvPr id="19" name="图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92258" y="1779812"/>
            <a:ext cx="475271" cy="7435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0" name="图片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488467" y="2016261"/>
            <a:ext cx="728351" cy="72835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1" name="图片 2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778266" y="3470771"/>
            <a:ext cx="475200" cy="73707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2" name="图片 2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573565" y="5211280"/>
            <a:ext cx="529992" cy="738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3" name="文本框 7"/>
          <p:cNvSpPr txBox="1"/>
          <p:nvPr/>
        </p:nvSpPr>
        <p:spPr>
          <a:xfrm>
            <a:off x="778358" y="4212310"/>
            <a:ext cx="940559" cy="307777"/>
          </a:xfrm>
          <a:prstGeom prst="rect">
            <a:avLst/>
          </a:prstGeom>
          <a:noFill/>
        </p:spPr>
        <p:txBody>
          <a:bodyPr wrap="square" rtlCol="0">
            <a:spAutoFit/>
          </a:bodyPr>
          <a:lstStyle/>
          <a:p>
            <a:r>
              <a:rPr lang="zh-CN" altLang="en-US" sz="1400" dirty="0" smtClean="0">
                <a:latin typeface="Microsoft JhengHei" panose="020B0604030504040204" pitchFamily="34" charset="-120"/>
                <a:ea typeface="Microsoft JhengHei" panose="020B0604030504040204" pitchFamily="34" charset="-120"/>
              </a:rPr>
              <a:t>用户</a:t>
            </a:r>
            <a:endParaRPr lang="zh-CN" altLang="en-US" sz="1400" dirty="0">
              <a:latin typeface="Microsoft JhengHei" panose="020B0604030504040204" pitchFamily="34" charset="-120"/>
              <a:ea typeface="Microsoft JhengHei" panose="020B0604030504040204" pitchFamily="34" charset="-120"/>
            </a:endParaRPr>
          </a:p>
        </p:txBody>
      </p:sp>
      <p:sp>
        <p:nvSpPr>
          <p:cNvPr id="24" name="文本框 45"/>
          <p:cNvSpPr txBox="1"/>
          <p:nvPr/>
        </p:nvSpPr>
        <p:spPr>
          <a:xfrm>
            <a:off x="3128428" y="4444366"/>
            <a:ext cx="940559" cy="307777"/>
          </a:xfrm>
          <a:prstGeom prst="rect">
            <a:avLst/>
          </a:prstGeom>
          <a:noFill/>
        </p:spPr>
        <p:txBody>
          <a:bodyPr wrap="square" rtlCol="0">
            <a:spAutoFit/>
          </a:bodyPr>
          <a:lstStyle/>
          <a:p>
            <a:r>
              <a:rPr lang="zh-CN" altLang="en-US" sz="1400" dirty="0" smtClean="0">
                <a:latin typeface="Microsoft JhengHei" panose="020B0604030504040204" pitchFamily="34" charset="-120"/>
                <a:ea typeface="Microsoft JhengHei" panose="020B0604030504040204" pitchFamily="34" charset="-120"/>
              </a:rPr>
              <a:t>服务器</a:t>
            </a:r>
            <a:endParaRPr lang="zh-CN" altLang="en-US" sz="1400" dirty="0">
              <a:latin typeface="Microsoft JhengHei" panose="020B0604030504040204" pitchFamily="34" charset="-120"/>
              <a:ea typeface="Microsoft JhengHei" panose="020B0604030504040204" pitchFamily="34" charset="-120"/>
            </a:endParaRPr>
          </a:p>
        </p:txBody>
      </p:sp>
      <p:sp>
        <p:nvSpPr>
          <p:cNvPr id="25" name="文本框 48"/>
          <p:cNvSpPr txBox="1"/>
          <p:nvPr/>
        </p:nvSpPr>
        <p:spPr>
          <a:xfrm>
            <a:off x="5436096" y="2974486"/>
            <a:ext cx="1702346" cy="307777"/>
          </a:xfrm>
          <a:prstGeom prst="rect">
            <a:avLst/>
          </a:prstGeom>
          <a:noFill/>
        </p:spPr>
        <p:txBody>
          <a:bodyPr wrap="square" rtlCol="0">
            <a:spAutoFit/>
          </a:bodyPr>
          <a:lstStyle/>
          <a:p>
            <a:r>
              <a:rPr lang="zh-CN" altLang="en-US" sz="1400" dirty="0" smtClean="0">
                <a:latin typeface="Microsoft JhengHei" panose="020B0604030504040204" pitchFamily="34" charset="-120"/>
                <a:ea typeface="Microsoft JhengHei" panose="020B0604030504040204" pitchFamily="34" charset="-120"/>
              </a:rPr>
              <a:t>定制安卓虚拟机</a:t>
            </a:r>
            <a:endParaRPr lang="zh-CN" altLang="en-US" sz="1400" dirty="0">
              <a:latin typeface="Microsoft JhengHei" panose="020B0604030504040204" pitchFamily="34" charset="-120"/>
              <a:ea typeface="Microsoft JhengHei" panose="020B0604030504040204" pitchFamily="34" charset="-120"/>
            </a:endParaRPr>
          </a:p>
        </p:txBody>
      </p:sp>
      <p:sp>
        <p:nvSpPr>
          <p:cNvPr id="26" name="文本框 52"/>
          <p:cNvSpPr txBox="1"/>
          <p:nvPr/>
        </p:nvSpPr>
        <p:spPr>
          <a:xfrm>
            <a:off x="2116838" y="1895047"/>
            <a:ext cx="1165626" cy="307777"/>
          </a:xfrm>
          <a:prstGeom prst="rect">
            <a:avLst/>
          </a:prstGeom>
          <a:noFill/>
        </p:spPr>
        <p:txBody>
          <a:bodyPr wrap="square" rtlCol="0">
            <a:spAutoFit/>
          </a:bodyPr>
          <a:lstStyle/>
          <a:p>
            <a:r>
              <a:rPr lang="en-US" altLang="zh-CN" sz="1400" dirty="0" smtClean="0">
                <a:latin typeface="Microsoft JhengHei" panose="020B0604030504040204" pitchFamily="34" charset="-120"/>
                <a:ea typeface="Microsoft JhengHei" panose="020B0604030504040204" pitchFamily="34" charset="-120"/>
              </a:rPr>
              <a:t>Web</a:t>
            </a:r>
            <a:r>
              <a:rPr lang="zh-CN" altLang="en-US" sz="1400" dirty="0" smtClean="0">
                <a:latin typeface="Microsoft JhengHei" panose="020B0604030504040204" pitchFamily="34" charset="-120"/>
                <a:ea typeface="Microsoft JhengHei" panose="020B0604030504040204" pitchFamily="34" charset="-120"/>
              </a:rPr>
              <a:t>端存储</a:t>
            </a:r>
            <a:endParaRPr lang="zh-CN" altLang="en-US" sz="1400" dirty="0">
              <a:latin typeface="Microsoft JhengHei" panose="020B0604030504040204" pitchFamily="34" charset="-120"/>
              <a:ea typeface="Microsoft JhengHei" panose="020B0604030504040204" pitchFamily="34" charset="-120"/>
            </a:endParaRPr>
          </a:p>
        </p:txBody>
      </p:sp>
      <p:sp>
        <p:nvSpPr>
          <p:cNvPr id="27" name="圆角矩形标注 26"/>
          <p:cNvSpPr/>
          <p:nvPr/>
        </p:nvSpPr>
        <p:spPr>
          <a:xfrm>
            <a:off x="778358" y="2531549"/>
            <a:ext cx="1088721" cy="681845"/>
          </a:xfrm>
          <a:prstGeom prst="wedgeRoundRectCallou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提交待分析样本</a:t>
            </a:r>
            <a:endParaRPr lang="zh-CN" altLang="en-US" sz="1400" dirty="0"/>
          </a:p>
        </p:txBody>
      </p:sp>
      <p:sp>
        <p:nvSpPr>
          <p:cNvPr id="28" name="圆角矩形标注 27"/>
          <p:cNvSpPr/>
          <p:nvPr/>
        </p:nvSpPr>
        <p:spPr>
          <a:xfrm>
            <a:off x="3757814" y="2658678"/>
            <a:ext cx="1088721" cy="681845"/>
          </a:xfrm>
          <a:prstGeom prst="wedgeRoundRectCallou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对样本反编译</a:t>
            </a:r>
            <a:endParaRPr lang="zh-CN" altLang="en-US" sz="1400" dirty="0"/>
          </a:p>
        </p:txBody>
      </p:sp>
      <p:sp>
        <p:nvSpPr>
          <p:cNvPr id="29" name="圆角矩形标注 28"/>
          <p:cNvSpPr/>
          <p:nvPr/>
        </p:nvSpPr>
        <p:spPr>
          <a:xfrm>
            <a:off x="4510282" y="1307739"/>
            <a:ext cx="1155396" cy="693920"/>
          </a:xfrm>
          <a:prstGeom prst="wedgeRoundRectCallou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推送样本反编译数据</a:t>
            </a:r>
            <a:endParaRPr lang="zh-CN" altLang="en-US" sz="1400" dirty="0"/>
          </a:p>
        </p:txBody>
      </p:sp>
      <p:sp>
        <p:nvSpPr>
          <p:cNvPr id="30" name="圆角矩形标注 29"/>
          <p:cNvSpPr/>
          <p:nvPr/>
        </p:nvSpPr>
        <p:spPr>
          <a:xfrm>
            <a:off x="7216818" y="987460"/>
            <a:ext cx="1155396" cy="693920"/>
          </a:xfrm>
          <a:prstGeom prst="wedgeRoundRectCallou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产生静态分析报告</a:t>
            </a:r>
            <a:endParaRPr lang="zh-CN" altLang="en-US" sz="1400" dirty="0"/>
          </a:p>
        </p:txBody>
      </p:sp>
      <p:sp>
        <p:nvSpPr>
          <p:cNvPr id="31" name="圆角矩形标注 30"/>
          <p:cNvSpPr/>
          <p:nvPr/>
        </p:nvSpPr>
        <p:spPr>
          <a:xfrm>
            <a:off x="3880209" y="2755459"/>
            <a:ext cx="1088721" cy="681845"/>
          </a:xfrm>
          <a:prstGeom prst="wedgeRoundRectCallou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推送样本至虚拟机</a:t>
            </a:r>
            <a:endParaRPr lang="zh-CN" altLang="en-US" sz="1400" dirty="0"/>
          </a:p>
        </p:txBody>
      </p:sp>
      <p:sp>
        <p:nvSpPr>
          <p:cNvPr id="32" name="圆角矩形标注 31"/>
          <p:cNvSpPr/>
          <p:nvPr/>
        </p:nvSpPr>
        <p:spPr>
          <a:xfrm>
            <a:off x="6906523" y="2523300"/>
            <a:ext cx="1088721" cy="681845"/>
          </a:xfrm>
          <a:prstGeom prst="wedgeRoundRectCallou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产生动态分析报告</a:t>
            </a:r>
            <a:endParaRPr lang="zh-CN" altLang="en-US" sz="1400" dirty="0"/>
          </a:p>
        </p:txBody>
      </p:sp>
      <p:sp>
        <p:nvSpPr>
          <p:cNvPr id="33" name="圆角矩形标注 32"/>
          <p:cNvSpPr/>
          <p:nvPr/>
        </p:nvSpPr>
        <p:spPr>
          <a:xfrm>
            <a:off x="3843319" y="1090971"/>
            <a:ext cx="1088721" cy="681845"/>
          </a:xfrm>
          <a:prstGeom prst="wedgeRoundRectCallout">
            <a:avLst>
              <a:gd name="adj1" fmla="val -32115"/>
              <a:gd name="adj2" fmla="val 64502"/>
              <a:gd name="adj3" fmla="val 16667"/>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存储</a:t>
            </a:r>
            <a:r>
              <a:rPr lang="zh-CN" altLang="en-US" sz="1400" dirty="0"/>
              <a:t>分析</a:t>
            </a:r>
            <a:r>
              <a:rPr lang="zh-CN" altLang="en-US" sz="1400" dirty="0" smtClean="0"/>
              <a:t>报告</a:t>
            </a:r>
            <a:endParaRPr lang="zh-CN" altLang="en-US" sz="1400" dirty="0"/>
          </a:p>
        </p:txBody>
      </p:sp>
      <p:sp>
        <p:nvSpPr>
          <p:cNvPr id="34" name="圆角矩形标注 33"/>
          <p:cNvSpPr/>
          <p:nvPr/>
        </p:nvSpPr>
        <p:spPr>
          <a:xfrm>
            <a:off x="3795468" y="2396173"/>
            <a:ext cx="1388174" cy="766231"/>
          </a:xfrm>
          <a:prstGeom prst="wedgeRoundRectCallout">
            <a:avLst>
              <a:gd name="adj1" fmla="val -27374"/>
              <a:gd name="adj2" fmla="val 64107"/>
              <a:gd name="adj3" fmla="val 16667"/>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推送静态</a:t>
            </a:r>
            <a:r>
              <a:rPr lang="en-US" altLang="zh-CN" sz="1400" dirty="0"/>
              <a:t>/</a:t>
            </a:r>
            <a:r>
              <a:rPr lang="zh-CN" altLang="en-US" sz="1400" dirty="0" smtClean="0"/>
              <a:t>动态分析报告至安全评估模块</a:t>
            </a:r>
            <a:endParaRPr lang="zh-CN" altLang="en-US" sz="1400" dirty="0"/>
          </a:p>
        </p:txBody>
      </p:sp>
      <p:sp>
        <p:nvSpPr>
          <p:cNvPr id="35" name="圆角矩形标注 34"/>
          <p:cNvSpPr/>
          <p:nvPr/>
        </p:nvSpPr>
        <p:spPr>
          <a:xfrm>
            <a:off x="2251495" y="2545637"/>
            <a:ext cx="1055047" cy="623258"/>
          </a:xfrm>
          <a:prstGeom prst="wedgeRoundRectCallout">
            <a:avLst>
              <a:gd name="adj1" fmla="val 29035"/>
              <a:gd name="adj2" fmla="val 70882"/>
              <a:gd name="adj3" fmla="val 16667"/>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读取分析报告</a:t>
            </a:r>
            <a:endParaRPr lang="zh-CN" altLang="en-US" sz="1400" dirty="0"/>
          </a:p>
        </p:txBody>
      </p:sp>
      <p:sp>
        <p:nvSpPr>
          <p:cNvPr id="36" name="圆角矩形标注 35"/>
          <p:cNvSpPr/>
          <p:nvPr/>
        </p:nvSpPr>
        <p:spPr>
          <a:xfrm>
            <a:off x="1264982" y="2489320"/>
            <a:ext cx="1088721" cy="681845"/>
          </a:xfrm>
          <a:prstGeom prst="wedgeRoundRectCallou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输出结果至用户</a:t>
            </a:r>
            <a:endParaRPr lang="zh-CN" altLang="en-US" sz="1400" dirty="0"/>
          </a:p>
        </p:txBody>
      </p:sp>
      <p:sp>
        <p:nvSpPr>
          <p:cNvPr id="37" name="圆角矩形标注 36"/>
          <p:cNvSpPr/>
          <p:nvPr/>
        </p:nvSpPr>
        <p:spPr>
          <a:xfrm>
            <a:off x="6564402" y="4325080"/>
            <a:ext cx="1160503" cy="684690"/>
          </a:xfrm>
          <a:prstGeom prst="wedgeRoundRectCallout">
            <a:avLst>
              <a:gd name="adj1" fmla="val -24116"/>
              <a:gd name="adj2" fmla="val 79194"/>
              <a:gd name="adj3" fmla="val 16667"/>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产生安全性判定结果</a:t>
            </a:r>
            <a:endParaRPr lang="zh-CN" altLang="en-US" sz="1400" dirty="0"/>
          </a:p>
        </p:txBody>
      </p:sp>
      <p:sp>
        <p:nvSpPr>
          <p:cNvPr id="38" name="矩形 37"/>
          <p:cNvSpPr/>
          <p:nvPr/>
        </p:nvSpPr>
        <p:spPr>
          <a:xfrm>
            <a:off x="126173" y="188640"/>
            <a:ext cx="3185487" cy="730328"/>
          </a:xfrm>
          <a:prstGeom prst="rect">
            <a:avLst/>
          </a:prstGeom>
          <a:scene3d>
            <a:camera prst="orthographicFront"/>
            <a:lightRig rig="threePt" dir="t"/>
          </a:scene3d>
          <a:sp3d>
            <a:bevelT/>
          </a:sp3d>
        </p:spPr>
        <p:txBody>
          <a:bodyPr wrap="none">
            <a:spAutoFit/>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关键技术与原理介绍</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29666454"/>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6" presetClass="emph" presetSubtype="0" fill="hold" nodeType="clickEffect">
                                      <p:stCondLst>
                                        <p:cond delay="0"/>
                                      </p:stCondLst>
                                      <p:childTnLst>
                                        <p:animEffect transition="out" filter="fade">
                                          <p:cBhvr>
                                            <p:cTn id="47" dur="600" tmFilter="0, 0; .2, .5; .8, .5; 1, 0"/>
                                            <p:tgtEl>
                                              <p:spTgt spid="17"/>
                                            </p:tgtEl>
                                          </p:cBhvr>
                                        </p:animEffect>
                                        <p:animScale>
                                          <p:cBhvr>
                                            <p:cTn id="48" dur="300" autoRev="1" fill="hold"/>
                                            <p:tgtEl>
                                              <p:spTgt spid="17"/>
                                            </p:tgtEl>
                                          </p:cBhvr>
                                          <p:by x="105000" y="105000"/>
                                        </p:animScale>
                                      </p:childTnLst>
                                    </p:cTn>
                                  </p:par>
                                </p:childTnLst>
                              </p:cTn>
                            </p:par>
                            <p:par>
                              <p:cTn id="49" fill="hold">
                                <p:stCondLst>
                                  <p:cond delay="600"/>
                                </p:stCondLst>
                                <p:childTnLst>
                                  <p:par>
                                    <p:cTn id="50" presetID="10" presetClass="entr" presetSubtype="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300"/>
                                            <p:tgtEl>
                                              <p:spTgt spid="27"/>
                                            </p:tgtEl>
                                          </p:cBhvr>
                                        </p:animEffect>
                                      </p:childTnLst>
                                    </p:cTn>
                                  </p:par>
                                </p:childTnLst>
                              </p:cTn>
                            </p:par>
                            <p:par>
                              <p:cTn id="56" fill="hold">
                                <p:stCondLst>
                                  <p:cond delay="1100"/>
                                </p:stCondLst>
                                <p:childTnLst>
                                  <p:par>
                                    <p:cTn id="57" presetID="63" presetClass="path" presetSubtype="0" fill="hold" nodeType="afterEffect">
                                      <p:stCondLst>
                                        <p:cond delay="100"/>
                                      </p:stCondLst>
                                      <p:childTnLst>
                                        <p:animMotion origin="layout" path="M -5.55556E-7 7.40741E-7 L 0.20417 0.00069 " pathEditMode="relative" rAng="0" ptsTypes="AA">
                                          <p:cBhvr>
                                            <p:cTn id="58" dur="800" fill="hold"/>
                                            <p:tgtEl>
                                              <p:spTgt spid="18"/>
                                            </p:tgtEl>
                                            <p:attrNameLst>
                                              <p:attrName>ppt_x</p:attrName>
                                              <p:attrName>ppt_y</p:attrName>
                                            </p:attrNameLst>
                                          </p:cBhvr>
                                          <p:rCtr x="10208" y="23"/>
                                        </p:animMotion>
                                      </p:childTnLst>
                                    </p:cTn>
                                  </p:par>
                                  <p:par>
                                    <p:cTn id="59" presetID="10" presetClass="exit" presetSubtype="0" fill="hold" grpId="1" nodeType="withEffect">
                                      <p:stCondLst>
                                        <p:cond delay="500"/>
                                      </p:stCondLst>
                                      <p:childTnLst>
                                        <p:animEffect transition="out" filter="fade">
                                          <p:cBhvr>
                                            <p:cTn id="60" dur="400"/>
                                            <p:tgtEl>
                                              <p:spTgt spid="27"/>
                                            </p:tgtEl>
                                          </p:cBhvr>
                                        </p:animEffect>
                                        <p:set>
                                          <p:cBhvr>
                                            <p:cTn id="61" dur="1" fill="hold">
                                              <p:stCondLst>
                                                <p:cond delay="399"/>
                                              </p:stCondLst>
                                            </p:cTn>
                                            <p:tgtEl>
                                              <p:spTgt spid="27"/>
                                            </p:tgtEl>
                                            <p:attrNameLst>
                                              <p:attrName>style.visibility</p:attrName>
                                            </p:attrNameLst>
                                          </p:cBhvr>
                                          <p:to>
                                            <p:strVal val="hidden"/>
                                          </p:to>
                                        </p:set>
                                      </p:childTnLst>
                                    </p:cTn>
                                  </p:par>
                                </p:childTnLst>
                              </p:cTn>
                            </p:par>
                            <p:par>
                              <p:cTn id="62" fill="hold">
                                <p:stCondLst>
                                  <p:cond delay="2000"/>
                                </p:stCondLst>
                                <p:childTnLst>
                                  <p:par>
                                    <p:cTn id="63" presetID="6" presetClass="emph" presetSubtype="0" fill="hold" nodeType="afterEffect">
                                      <p:stCondLst>
                                        <p:cond delay="0"/>
                                      </p:stCondLst>
                                      <p:childTnLst>
                                        <p:animScale>
                                          <p:cBhvr>
                                            <p:cTn id="64" dur="600" fill="hold"/>
                                            <p:tgtEl>
                                              <p:spTgt spid="18"/>
                                            </p:tgtEl>
                                          </p:cBhvr>
                                          <p:by x="150000" y="150000"/>
                                        </p:animScale>
                                      </p:childTnLst>
                                    </p:cTn>
                                  </p:par>
                                  <p:par>
                                    <p:cTn id="65" presetID="10" presetClass="exit" presetSubtype="0" fill="hold" nodeType="withEffect">
                                      <p:stCondLst>
                                        <p:cond delay="0"/>
                                      </p:stCondLst>
                                      <p:childTnLst>
                                        <p:animEffect transition="out" filter="fade">
                                          <p:cBhvr>
                                            <p:cTn id="66" dur="600"/>
                                            <p:tgtEl>
                                              <p:spTgt spid="18"/>
                                            </p:tgtEl>
                                          </p:cBhvr>
                                        </p:animEffect>
                                        <p:set>
                                          <p:cBhvr>
                                            <p:cTn id="67" dur="1" fill="hold">
                                              <p:stCondLst>
                                                <p:cond delay="599"/>
                                              </p:stCondLst>
                                            </p:cTn>
                                            <p:tgtEl>
                                              <p:spTgt spid="18"/>
                                            </p:tgtEl>
                                            <p:attrNameLst>
                                              <p:attrName>style.visibility</p:attrName>
                                            </p:attrNameLst>
                                          </p:cBhvr>
                                          <p:to>
                                            <p:strVal val="hidden"/>
                                          </p:to>
                                        </p:set>
                                      </p:childTnLst>
                                    </p:cTn>
                                  </p:par>
                                </p:childTnLst>
                              </p:cTn>
                            </p:par>
                            <p:par>
                              <p:cTn id="68" fill="hold">
                                <p:stCondLst>
                                  <p:cond delay="2600"/>
                                </p:stCondLst>
                                <p:childTnLst>
                                  <p:par>
                                    <p:cTn id="69" presetID="26" presetClass="emph" presetSubtype="0" fill="hold" nodeType="afterEffect">
                                      <p:stCondLst>
                                        <p:cond delay="0"/>
                                      </p:stCondLst>
                                      <p:childTnLst>
                                        <p:animEffect transition="out" filter="fade">
                                          <p:cBhvr>
                                            <p:cTn id="70" dur="600" tmFilter="0, 0; .2, .5; .8, .5; 1, 0"/>
                                            <p:tgtEl>
                                              <p:spTgt spid="14"/>
                                            </p:tgtEl>
                                          </p:cBhvr>
                                        </p:animEffect>
                                        <p:animScale>
                                          <p:cBhvr>
                                            <p:cTn id="71" dur="300" autoRev="1" fill="hold"/>
                                            <p:tgtEl>
                                              <p:spTgt spid="14"/>
                                            </p:tgtEl>
                                          </p:cBhvr>
                                          <p:by x="105000" y="105000"/>
                                        </p:animScale>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400"/>
                                            <p:tgtEl>
                                              <p:spTgt spid="28"/>
                                            </p:tgtEl>
                                          </p:cBhvr>
                                        </p:animEffect>
                                      </p:childTnLst>
                                    </p:cTn>
                                  </p:par>
                                </p:childTnLst>
                              </p:cTn>
                            </p:par>
                            <p:par>
                              <p:cTn id="75" fill="hold">
                                <p:stCondLst>
                                  <p:cond delay="3200"/>
                                </p:stCondLst>
                                <p:childTnLst>
                                  <p:par>
                                    <p:cTn id="76" presetID="10" presetClass="exit" presetSubtype="0" fill="hold" grpId="1" nodeType="afterEffect">
                                      <p:stCondLst>
                                        <p:cond delay="300"/>
                                      </p:stCondLst>
                                      <p:childTnLst>
                                        <p:animEffect transition="out" filter="fade">
                                          <p:cBhvr>
                                            <p:cTn id="77" dur="500"/>
                                            <p:tgtEl>
                                              <p:spTgt spid="28"/>
                                            </p:tgtEl>
                                          </p:cBhvr>
                                        </p:animEffect>
                                        <p:set>
                                          <p:cBhvr>
                                            <p:cTn id="78" dur="1" fill="hold">
                                              <p:stCondLst>
                                                <p:cond delay="499"/>
                                              </p:stCondLst>
                                            </p:cTn>
                                            <p:tgtEl>
                                              <p:spTgt spid="28"/>
                                            </p:tgtEl>
                                            <p:attrNameLst>
                                              <p:attrName>style.visibility</p:attrName>
                                            </p:attrNameLst>
                                          </p:cBhvr>
                                          <p:to>
                                            <p:strVal val="hidden"/>
                                          </p:to>
                                        </p:set>
                                      </p:childTnLst>
                                    </p:cTn>
                                  </p:par>
                                  <p:par>
                                    <p:cTn id="79" presetID="10"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500"/>
                                            <p:tgtEl>
                                              <p:spTgt spid="15"/>
                                            </p:tgtEl>
                                          </p:cBhvr>
                                        </p:animEffect>
                                      </p:childTnLst>
                                    </p:cTn>
                                  </p:par>
                                  <p:par>
                                    <p:cTn id="82" presetID="26" presetClass="emph" presetSubtype="0" fill="hold" nodeType="withEffect">
                                      <p:stCondLst>
                                        <p:cond delay="0"/>
                                      </p:stCondLst>
                                      <p:childTnLst>
                                        <p:animEffect transition="out" filter="fade">
                                          <p:cBhvr>
                                            <p:cTn id="83" dur="500" tmFilter="0, 0; .2, .5; .8, .5; 1, 0"/>
                                            <p:tgtEl>
                                              <p:spTgt spid="15"/>
                                            </p:tgtEl>
                                          </p:cBhvr>
                                        </p:animEffect>
                                        <p:animScale>
                                          <p:cBhvr>
                                            <p:cTn id="84" dur="250" autoRev="1" fill="hold"/>
                                            <p:tgtEl>
                                              <p:spTgt spid="15"/>
                                            </p:tgtEl>
                                          </p:cBhvr>
                                          <p:by x="105000" y="105000"/>
                                        </p:animScale>
                                      </p:childTnLst>
                                    </p:cTn>
                                  </p:par>
                                </p:childTnLst>
                              </p:cTn>
                            </p:par>
                            <p:par>
                              <p:cTn id="85" fill="hold">
                                <p:stCondLst>
                                  <p:cond delay="4000"/>
                                </p:stCondLst>
                                <p:childTnLst>
                                  <p:par>
                                    <p:cTn id="86" presetID="0" presetClass="path" presetSubtype="0" accel="26000" decel="50000" fill="hold" nodeType="afterEffect">
                                      <p:stCondLst>
                                        <p:cond delay="0"/>
                                      </p:stCondLst>
                                      <p:childTnLst>
                                        <p:animMotion origin="layout" path="M -8.33333E-7 1.11111E-6 L 0.11146 -0.00139 L 0.1125 -0.10695 L 0.1125 -0.13333 L 0.11458 -0.15 L 0.11875 -0.16667 L 0.12604 -0.18195 L 0.13854 -0.19722 L 0.14479 -0.20417 L 0.15729 -0.20972 L 0.18125 -0.2125 L 0.225 -0.20972 L 0.25521 -0.21111 L 0.35729 -0.2125 L 0.35729 -0.21227 " pathEditMode="relative" rAng="0" ptsTypes="AAAAAAAAAAAAAAA">
                                          <p:cBhvr>
                                            <p:cTn id="87" dur="2000" fill="hold"/>
                                            <p:tgtEl>
                                              <p:spTgt spid="15"/>
                                            </p:tgtEl>
                                            <p:attrNameLst>
                                              <p:attrName>ppt_x</p:attrName>
                                              <p:attrName>ppt_y</p:attrName>
                                            </p:attrNameLst>
                                          </p:cBhvr>
                                          <p:rCtr x="17865" y="-10625"/>
                                        </p:animMotion>
                                      </p:childTnLst>
                                    </p:cTn>
                                  </p:par>
                                  <p:par>
                                    <p:cTn id="88" presetID="10"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500"/>
                                            <p:tgtEl>
                                              <p:spTgt spid="29"/>
                                            </p:tgtEl>
                                          </p:cBhvr>
                                        </p:animEffect>
                                      </p:childTnLst>
                                    </p:cTn>
                                  </p:par>
                                  <p:par>
                                    <p:cTn id="91" presetID="10" presetClass="exit" presetSubtype="0" fill="hold" grpId="1" nodeType="withEffect">
                                      <p:stCondLst>
                                        <p:cond delay="1500"/>
                                      </p:stCondLst>
                                      <p:childTnLst>
                                        <p:animEffect transition="out" filter="fade">
                                          <p:cBhvr>
                                            <p:cTn id="92" dur="500"/>
                                            <p:tgtEl>
                                              <p:spTgt spid="29"/>
                                            </p:tgtEl>
                                          </p:cBhvr>
                                        </p:animEffect>
                                        <p:set>
                                          <p:cBhvr>
                                            <p:cTn id="93" dur="1" fill="hold">
                                              <p:stCondLst>
                                                <p:cond delay="499"/>
                                              </p:stCondLst>
                                            </p:cTn>
                                            <p:tgtEl>
                                              <p:spTgt spid="29"/>
                                            </p:tgtEl>
                                            <p:attrNameLst>
                                              <p:attrName>style.visibility</p:attrName>
                                            </p:attrNameLst>
                                          </p:cBhvr>
                                          <p:to>
                                            <p:strVal val="hidden"/>
                                          </p:to>
                                        </p:set>
                                      </p:childTnLst>
                                    </p:cTn>
                                  </p:par>
                                </p:childTnLst>
                              </p:cTn>
                            </p:par>
                            <p:par>
                              <p:cTn id="94" fill="hold">
                                <p:stCondLst>
                                  <p:cond delay="6000"/>
                                </p:stCondLst>
                                <p:childTnLst>
                                  <p:par>
                                    <p:cTn id="95" presetID="6" presetClass="emph" presetSubtype="0" fill="hold" nodeType="afterEffect">
                                      <p:stCondLst>
                                        <p:cond delay="0"/>
                                      </p:stCondLst>
                                      <p:childTnLst>
                                        <p:animScale>
                                          <p:cBhvr>
                                            <p:cTn id="96" dur="500" fill="hold"/>
                                            <p:tgtEl>
                                              <p:spTgt spid="15"/>
                                            </p:tgtEl>
                                          </p:cBhvr>
                                          <p:by x="120000" y="120000"/>
                                        </p:animScale>
                                      </p:childTnLst>
                                    </p:cTn>
                                  </p:par>
                                  <p:par>
                                    <p:cTn id="97" presetID="10" presetClass="exit" presetSubtype="0" fill="hold"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childTnLst>
                              </p:cTn>
                            </p:par>
                            <p:par>
                              <p:cTn id="100" fill="hold">
                                <p:stCondLst>
                                  <p:cond delay="6500"/>
                                </p:stCondLst>
                                <p:childTnLst>
                                  <p:par>
                                    <p:cTn id="101" presetID="26" presetClass="emph" presetSubtype="0" fill="hold" grpId="0" nodeType="afterEffect">
                                      <p:stCondLst>
                                        <p:cond delay="0"/>
                                      </p:stCondLst>
                                      <p:childTnLst>
                                        <p:animEffect transition="out" filter="fade">
                                          <p:cBhvr>
                                            <p:cTn id="102" dur="500" tmFilter="0, 0; .2, .5; .8, .5; 1, 0"/>
                                            <p:tgtEl>
                                              <p:spTgt spid="13"/>
                                            </p:tgtEl>
                                          </p:cBhvr>
                                        </p:animEffect>
                                        <p:animScale>
                                          <p:cBhvr>
                                            <p:cTn id="103" dur="250" autoRev="1" fill="hold"/>
                                            <p:tgtEl>
                                              <p:spTgt spid="13"/>
                                            </p:tgtEl>
                                          </p:cBhvr>
                                          <p:by x="105000" y="105000"/>
                                        </p:animScale>
                                      </p:childTnLst>
                                    </p:cTn>
                                  </p:par>
                                  <p:par>
                                    <p:cTn id="104" presetID="10" presetClass="entr" presetSubtype="0" fill="hold" nodeType="with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par>
                                    <p:cTn id="107" presetID="1" presetClass="path" presetSubtype="0" repeatCount="2000" fill="hold" nodeType="withEffect" p14:presetBounceEnd="3333">
                                      <p:stCondLst>
                                        <p:cond delay="0"/>
                                      </p:stCondLst>
                                      <p:childTnLst>
                                        <p:animMotion origin="layout" path="M 0.00017 -0.10555 C 0.04687 -0.10555 0.08489 -0.06782 0.08489 -0.02083 C 0.08489 0.0257 0.04687 0.06389 0.00017 0.06389 C -0.04653 0.06389 -0.08403 0.0257 -0.08403 -0.02083 C -0.08403 -0.06782 -0.04653 -0.10555 0.00017 -0.10555 Z " pathEditMode="relative" rAng="0" ptsTypes="AAAAA" p14:bounceEnd="3333">
                                          <p:cBhvr>
                                            <p:cTn id="108" dur="1200" fill="hold"/>
                                            <p:tgtEl>
                                              <p:spTgt spid="20"/>
                                            </p:tgtEl>
                                            <p:attrNameLst>
                                              <p:attrName>ppt_x</p:attrName>
                                              <p:attrName>ppt_y</p:attrName>
                                            </p:attrNameLst>
                                          </p:cBhvr>
                                          <p:rCtr x="17" y="8472"/>
                                        </p:animMotion>
                                      </p:childTnLst>
                                    </p:cTn>
                                  </p:par>
                                  <p:par>
                                    <p:cTn id="109" presetID="10" presetClass="exit" presetSubtype="0" fill="hold" nodeType="withEffect">
                                      <p:stCondLst>
                                        <p:cond delay="240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childTnLst>
                              </p:cTn>
                            </p:par>
                            <p:par>
                              <p:cTn id="112" fill="hold">
                                <p:stCondLst>
                                  <p:cond delay="9400"/>
                                </p:stCondLst>
                                <p:childTnLst>
                                  <p:par>
                                    <p:cTn id="113" presetID="10" presetClass="entr" presetSubtype="0" fill="hold"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fade">
                                          <p:cBhvr>
                                            <p:cTn id="115" dur="500"/>
                                            <p:tgtEl>
                                              <p:spTgt spid="19"/>
                                            </p:tgtEl>
                                          </p:cBhvr>
                                        </p:animEffect>
                                      </p:childTnLst>
                                    </p:cTn>
                                  </p:par>
                                  <p:par>
                                    <p:cTn id="116" presetID="26" presetClass="emph" presetSubtype="0" fill="hold" nodeType="withEffect">
                                      <p:stCondLst>
                                        <p:cond delay="0"/>
                                      </p:stCondLst>
                                      <p:childTnLst>
                                        <p:animEffect transition="out" filter="fade">
                                          <p:cBhvr>
                                            <p:cTn id="117" dur="500" tmFilter="0, 0; .2, .5; .8, .5; 1, 0"/>
                                            <p:tgtEl>
                                              <p:spTgt spid="19"/>
                                            </p:tgtEl>
                                          </p:cBhvr>
                                        </p:animEffect>
                                        <p:animScale>
                                          <p:cBhvr>
                                            <p:cTn id="118" dur="250" autoRev="1" fill="hold"/>
                                            <p:tgtEl>
                                              <p:spTgt spid="19"/>
                                            </p:tgtEl>
                                          </p:cBhvr>
                                          <p:by x="105000" y="105000"/>
                                        </p:animScale>
                                      </p:childTnLst>
                                    </p:cTn>
                                  </p:par>
                                  <p:par>
                                    <p:cTn id="119" presetID="10"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fade">
                                          <p:cBhvr>
                                            <p:cTn id="121" dur="500"/>
                                            <p:tgtEl>
                                              <p:spTgt spid="30"/>
                                            </p:tgtEl>
                                          </p:cBhvr>
                                        </p:animEffect>
                                      </p:childTnLst>
                                    </p:cTn>
                                  </p:par>
                                </p:childTnLst>
                              </p:cTn>
                            </p:par>
                            <p:par>
                              <p:cTn id="122" fill="hold">
                                <p:stCondLst>
                                  <p:cond delay="9900"/>
                                </p:stCondLst>
                                <p:childTnLst>
                                  <p:par>
                                    <p:cTn id="123" presetID="0" presetClass="path" presetSubtype="0" accel="18000" decel="82000" fill="hold" nodeType="afterEffect">
                                      <p:stCondLst>
                                        <p:cond delay="0"/>
                                      </p:stCondLst>
                                      <p:childTnLst>
                                        <p:animMotion origin="layout" path="M -0.00157 0.00926 L -0.15244 0.01088 L -0.18403 0.01088 L -0.20226 0.01088 L -0.21598 0.01574 L -0.22605 0.02014 L -0.23994 0.03125 L -0.24827 0.0449 L -0.25139 0.05393 L -0.25573 0.06435 L -0.25782 0.07963 L -0.25834 0.10856 L -0.25782 0.13495 L -0.25782 0.1699 L -0.25782 0.19861 L -0.25608 0.22384 L -0.25608 0.23403 L -0.33143 0.2331 L -0.36112 0.2331 L -0.36146 0.23403 " pathEditMode="relative" rAng="0" ptsTypes="AAAAAAAAAAAAAAAAAAAA">
                                          <p:cBhvr>
                                            <p:cTn id="124" dur="2000" fill="hold"/>
                                            <p:tgtEl>
                                              <p:spTgt spid="19"/>
                                            </p:tgtEl>
                                            <p:attrNameLst>
                                              <p:attrName>ppt_x</p:attrName>
                                              <p:attrName>ppt_y</p:attrName>
                                            </p:attrNameLst>
                                          </p:cBhvr>
                                          <p:rCtr x="-18003" y="11227"/>
                                        </p:animMotion>
                                      </p:childTnLst>
                                    </p:cTn>
                                  </p:par>
                                  <p:par>
                                    <p:cTn id="125" presetID="10" presetClass="exit" presetSubtype="0" fill="hold" grpId="1" nodeType="withEffect">
                                      <p:stCondLst>
                                        <p:cond delay="1500"/>
                                      </p:stCondLst>
                                      <p:childTnLst>
                                        <p:animEffect transition="out" filter="fade">
                                          <p:cBhvr>
                                            <p:cTn id="126" dur="500"/>
                                            <p:tgtEl>
                                              <p:spTgt spid="30"/>
                                            </p:tgtEl>
                                          </p:cBhvr>
                                        </p:animEffect>
                                        <p:set>
                                          <p:cBhvr>
                                            <p:cTn id="127" dur="1" fill="hold">
                                              <p:stCondLst>
                                                <p:cond delay="499"/>
                                              </p:stCondLst>
                                            </p:cTn>
                                            <p:tgtEl>
                                              <p:spTgt spid="30"/>
                                            </p:tgtEl>
                                            <p:attrNameLst>
                                              <p:attrName>style.visibility</p:attrName>
                                            </p:attrNameLst>
                                          </p:cBhvr>
                                          <p:to>
                                            <p:strVal val="hidden"/>
                                          </p:to>
                                        </p:set>
                                      </p:childTnLst>
                                    </p:cTn>
                                  </p:par>
                                </p:childTnLst>
                              </p:cTn>
                            </p:par>
                            <p:par>
                              <p:cTn id="128" fill="hold">
                                <p:stCondLst>
                                  <p:cond delay="11900"/>
                                </p:stCondLst>
                                <p:childTnLst>
                                  <p:par>
                                    <p:cTn id="129" presetID="26" presetClass="emph" presetSubtype="0" fill="hold" nodeType="afterEffect">
                                      <p:stCondLst>
                                        <p:cond delay="0"/>
                                      </p:stCondLst>
                                      <p:childTnLst>
                                        <p:animEffect transition="out" filter="fade">
                                          <p:cBhvr>
                                            <p:cTn id="130" dur="500" tmFilter="0, 0; .2, .5; .8, .5; 1, 0"/>
                                            <p:tgtEl>
                                              <p:spTgt spid="19"/>
                                            </p:tgtEl>
                                          </p:cBhvr>
                                        </p:animEffect>
                                        <p:animScale>
                                          <p:cBhvr>
                                            <p:cTn id="131" dur="250" autoRev="1" fill="hold"/>
                                            <p:tgtEl>
                                              <p:spTgt spid="19"/>
                                            </p:tgtEl>
                                          </p:cBhvr>
                                          <p:by x="105000" y="105000"/>
                                        </p:animScale>
                                      </p:childTnLst>
                                    </p:cTn>
                                  </p:par>
                                </p:childTnLst>
                              </p:cTn>
                            </p:par>
                            <p:par>
                              <p:cTn id="132" fill="hold">
                                <p:stCondLst>
                                  <p:cond delay="12400"/>
                                </p:stCondLst>
                                <p:childTnLst>
                                  <p:par>
                                    <p:cTn id="133" presetID="0" presetClass="path" presetSubtype="0" accel="36250" decel="31250" fill="hold" nodeType="afterEffect">
                                      <p:stCondLst>
                                        <p:cond delay="200"/>
                                      </p:stCondLst>
                                      <p:childTnLst>
                                        <p:animMotion origin="layout" path="M -0.35851 0.22014 L -0.35643 -0.02431 L -0.35643 -0.02408 " pathEditMode="relative" rAng="0" ptsTypes="AAA">
                                          <p:cBhvr>
                                            <p:cTn id="134" dur="800" fill="hold"/>
                                            <p:tgtEl>
                                              <p:spTgt spid="19"/>
                                            </p:tgtEl>
                                            <p:attrNameLst>
                                              <p:attrName>ppt_x</p:attrName>
                                              <p:attrName>ppt_y</p:attrName>
                                            </p:attrNameLst>
                                          </p:cBhvr>
                                          <p:rCtr x="104" y="-12222"/>
                                        </p:animMotion>
                                      </p:childTnLst>
                                    </p:cTn>
                                  </p:par>
                                </p:childTnLst>
                              </p:cTn>
                            </p:par>
                            <p:par>
                              <p:cTn id="135" fill="hold">
                                <p:stCondLst>
                                  <p:cond delay="13400"/>
                                </p:stCondLst>
                                <p:childTnLst>
                                  <p:par>
                                    <p:cTn id="136" presetID="26" presetClass="emph" presetSubtype="0" fill="hold" nodeType="afterEffect">
                                      <p:stCondLst>
                                        <p:cond delay="0"/>
                                      </p:stCondLst>
                                      <p:childTnLst>
                                        <p:animEffect transition="out" filter="fade">
                                          <p:cBhvr>
                                            <p:cTn id="137" dur="500" tmFilter="0, 0; .2, .5; .8, .5; 1, 0"/>
                                            <p:tgtEl>
                                              <p:spTgt spid="19"/>
                                            </p:tgtEl>
                                          </p:cBhvr>
                                        </p:animEffect>
                                        <p:animScale>
                                          <p:cBhvr>
                                            <p:cTn id="138" dur="250" autoRev="1" fill="hold"/>
                                            <p:tgtEl>
                                              <p:spTgt spid="19"/>
                                            </p:tgtEl>
                                          </p:cBhvr>
                                          <p:by x="105000" y="105000"/>
                                        </p:animScale>
                                      </p:childTnLst>
                                    </p:cTn>
                                  </p:par>
                                  <p:par>
                                    <p:cTn id="139" presetID="10" presetClass="entr" presetSubtype="0" fill="hold" grpId="0" nodeType="withEffect">
                                      <p:stCondLst>
                                        <p:cond delay="0"/>
                                      </p:stCondLst>
                                      <p:childTnLst>
                                        <p:set>
                                          <p:cBhvr>
                                            <p:cTn id="140" dur="1" fill="hold">
                                              <p:stCondLst>
                                                <p:cond delay="0"/>
                                              </p:stCondLst>
                                            </p:cTn>
                                            <p:tgtEl>
                                              <p:spTgt spid="33"/>
                                            </p:tgtEl>
                                            <p:attrNameLst>
                                              <p:attrName>style.visibility</p:attrName>
                                            </p:attrNameLst>
                                          </p:cBhvr>
                                          <p:to>
                                            <p:strVal val="visible"/>
                                          </p:to>
                                        </p:set>
                                        <p:animEffect transition="in" filter="fade">
                                          <p:cBhvr>
                                            <p:cTn id="141" dur="500"/>
                                            <p:tgtEl>
                                              <p:spTgt spid="33"/>
                                            </p:tgtEl>
                                          </p:cBhvr>
                                        </p:animEffect>
                                      </p:childTnLst>
                                    </p:cTn>
                                  </p:par>
                                  <p:par>
                                    <p:cTn id="142" presetID="10" presetClass="exit" presetSubtype="0" fill="hold" nodeType="withEffect">
                                      <p:stCondLst>
                                        <p:cond delay="0"/>
                                      </p:stCondLst>
                                      <p:childTnLst>
                                        <p:animEffect transition="out" filter="fade">
                                          <p:cBhvr>
                                            <p:cTn id="143" dur="500"/>
                                            <p:tgtEl>
                                              <p:spTgt spid="19"/>
                                            </p:tgtEl>
                                          </p:cBhvr>
                                        </p:animEffect>
                                        <p:set>
                                          <p:cBhvr>
                                            <p:cTn id="144" dur="1" fill="hold">
                                              <p:stCondLst>
                                                <p:cond delay="499"/>
                                              </p:stCondLst>
                                            </p:cTn>
                                            <p:tgtEl>
                                              <p:spTgt spid="1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fade">
                                          <p:cBhvr>
                                            <p:cTn id="149" dur="500"/>
                                            <p:tgtEl>
                                              <p:spTgt spid="16"/>
                                            </p:tgtEl>
                                          </p:cBhvr>
                                        </p:animEffect>
                                      </p:childTnLst>
                                    </p:cTn>
                                  </p:par>
                                  <p:par>
                                    <p:cTn id="150" presetID="10" presetClass="exit" presetSubtype="0" fill="hold" grpId="1" nodeType="withEffect">
                                      <p:stCondLst>
                                        <p:cond delay="0"/>
                                      </p:stCondLst>
                                      <p:childTnLst>
                                        <p:animEffect transition="out" filter="fade">
                                          <p:cBhvr>
                                            <p:cTn id="151" dur="500"/>
                                            <p:tgtEl>
                                              <p:spTgt spid="33"/>
                                            </p:tgtEl>
                                          </p:cBhvr>
                                        </p:animEffect>
                                        <p:set>
                                          <p:cBhvr>
                                            <p:cTn id="152" dur="1" fill="hold">
                                              <p:stCondLst>
                                                <p:cond delay="499"/>
                                              </p:stCondLst>
                                            </p:cTn>
                                            <p:tgtEl>
                                              <p:spTgt spid="33"/>
                                            </p:tgtEl>
                                            <p:attrNameLst>
                                              <p:attrName>style.visibility</p:attrName>
                                            </p:attrNameLst>
                                          </p:cBhvr>
                                          <p:to>
                                            <p:strVal val="hidden"/>
                                          </p:to>
                                        </p:se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fade">
                                          <p:cBhvr>
                                            <p:cTn id="156" dur="500"/>
                                            <p:tgtEl>
                                              <p:spTgt spid="31"/>
                                            </p:tgtEl>
                                          </p:cBhvr>
                                        </p:animEffect>
                                      </p:childTnLst>
                                    </p:cTn>
                                  </p:par>
                                  <p:par>
                                    <p:cTn id="157" presetID="63" presetClass="path" presetSubtype="0" fill="hold" nodeType="withEffect">
                                      <p:stCondLst>
                                        <p:cond delay="0"/>
                                      </p:stCondLst>
                                      <p:childTnLst>
                                        <p:animMotion origin="layout" path="M -1.66667E-6 -2.59259E-6 L 0.32118 0.0044 " pathEditMode="relative" rAng="0" ptsTypes="AA">
                                          <p:cBhvr>
                                            <p:cTn id="158" dur="1000" fill="hold"/>
                                            <p:tgtEl>
                                              <p:spTgt spid="16"/>
                                            </p:tgtEl>
                                            <p:attrNameLst>
                                              <p:attrName>ppt_x</p:attrName>
                                              <p:attrName>ppt_y</p:attrName>
                                            </p:attrNameLst>
                                          </p:cBhvr>
                                          <p:rCtr x="16059" y="208"/>
                                        </p:animMotion>
                                      </p:childTnLst>
                                    </p:cTn>
                                  </p:par>
                                </p:childTnLst>
                              </p:cTn>
                            </p:par>
                            <p:par>
                              <p:cTn id="159" fill="hold">
                                <p:stCondLst>
                                  <p:cond delay="1500"/>
                                </p:stCondLst>
                                <p:childTnLst>
                                  <p:par>
                                    <p:cTn id="160" presetID="10" presetClass="exit" presetSubtype="0" fill="hold" grpId="1" nodeType="afterEffect">
                                      <p:stCondLst>
                                        <p:cond delay="0"/>
                                      </p:stCondLst>
                                      <p:childTnLst>
                                        <p:animEffect transition="out" filter="fade">
                                          <p:cBhvr>
                                            <p:cTn id="161" dur="500"/>
                                            <p:tgtEl>
                                              <p:spTgt spid="31"/>
                                            </p:tgtEl>
                                          </p:cBhvr>
                                        </p:animEffect>
                                        <p:set>
                                          <p:cBhvr>
                                            <p:cTn id="162" dur="1" fill="hold">
                                              <p:stCondLst>
                                                <p:cond delay="499"/>
                                              </p:stCondLst>
                                            </p:cTn>
                                            <p:tgtEl>
                                              <p:spTgt spid="31"/>
                                            </p:tgtEl>
                                            <p:attrNameLst>
                                              <p:attrName>style.visibility</p:attrName>
                                            </p:attrNameLst>
                                          </p:cBhvr>
                                          <p:to>
                                            <p:strVal val="hidden"/>
                                          </p:to>
                                        </p:set>
                                      </p:childTnLst>
                                    </p:cTn>
                                  </p:par>
                                  <p:par>
                                    <p:cTn id="163" presetID="6" presetClass="emph" presetSubtype="0" fill="hold" nodeType="withEffect">
                                      <p:stCondLst>
                                        <p:cond delay="0"/>
                                      </p:stCondLst>
                                      <p:childTnLst>
                                        <p:animScale>
                                          <p:cBhvr>
                                            <p:cTn id="164" dur="600" fill="hold"/>
                                            <p:tgtEl>
                                              <p:spTgt spid="16"/>
                                            </p:tgtEl>
                                          </p:cBhvr>
                                          <p:by x="150000" y="150000"/>
                                        </p:animScale>
                                      </p:childTnLst>
                                    </p:cTn>
                                  </p:par>
                                  <p:par>
                                    <p:cTn id="165" presetID="10" presetClass="exit" presetSubtype="0" fill="hold" nodeType="withEffect">
                                      <p:stCondLst>
                                        <p:cond delay="0"/>
                                      </p:stCondLst>
                                      <p:childTnLst>
                                        <p:animEffect transition="out" filter="fade">
                                          <p:cBhvr>
                                            <p:cTn id="166" dur="600"/>
                                            <p:tgtEl>
                                              <p:spTgt spid="16"/>
                                            </p:tgtEl>
                                          </p:cBhvr>
                                        </p:animEffect>
                                        <p:set>
                                          <p:cBhvr>
                                            <p:cTn id="167" dur="1" fill="hold">
                                              <p:stCondLst>
                                                <p:cond delay="599"/>
                                              </p:stCondLst>
                                            </p:cTn>
                                            <p:tgtEl>
                                              <p:spTgt spid="16"/>
                                            </p:tgtEl>
                                            <p:attrNameLst>
                                              <p:attrName>style.visibility</p:attrName>
                                            </p:attrNameLst>
                                          </p:cBhvr>
                                          <p:to>
                                            <p:strVal val="hidden"/>
                                          </p:to>
                                        </p:set>
                                      </p:childTnLst>
                                    </p:cTn>
                                  </p:par>
                                  <p:par>
                                    <p:cTn id="168" presetID="26" presetClass="emph" presetSubtype="0" fill="hold" nodeType="withEffect">
                                      <p:stCondLst>
                                        <p:cond delay="0"/>
                                      </p:stCondLst>
                                      <p:childTnLst>
                                        <p:animEffect transition="out" filter="fade">
                                          <p:cBhvr>
                                            <p:cTn id="169" dur="600" tmFilter="0, 0; .2, .5; .8, .5; 1, 0"/>
                                            <p:tgtEl>
                                              <p:spTgt spid="2"/>
                                            </p:tgtEl>
                                          </p:cBhvr>
                                        </p:animEffect>
                                        <p:animScale>
                                          <p:cBhvr>
                                            <p:cTn id="170" dur="300" autoRev="1" fill="hold"/>
                                            <p:tgtEl>
                                              <p:spTgt spid="2"/>
                                            </p:tgtEl>
                                          </p:cBhvr>
                                          <p:by x="105000" y="105000"/>
                                        </p:animScale>
                                      </p:childTnLst>
                                    </p:cTn>
                                  </p:par>
                                </p:childTnLst>
                              </p:cTn>
                            </p:par>
                            <p:par>
                              <p:cTn id="171" fill="hold">
                                <p:stCondLst>
                                  <p:cond delay="2100"/>
                                </p:stCondLst>
                                <p:childTnLst>
                                  <p:par>
                                    <p:cTn id="172" presetID="10" presetClass="entr" presetSubtype="0" fill="hold" grpId="0" nodeType="afterEffect">
                                      <p:stCondLst>
                                        <p:cond delay="0"/>
                                      </p:stCondLst>
                                      <p:childTnLst>
                                        <p:set>
                                          <p:cBhvr>
                                            <p:cTn id="173" dur="1" fill="hold">
                                              <p:stCondLst>
                                                <p:cond delay="0"/>
                                              </p:stCondLst>
                                            </p:cTn>
                                            <p:tgtEl>
                                              <p:spTgt spid="3"/>
                                            </p:tgtEl>
                                            <p:attrNameLst>
                                              <p:attrName>style.visibility</p:attrName>
                                            </p:attrNameLst>
                                          </p:cBhvr>
                                          <p:to>
                                            <p:strVal val="visible"/>
                                          </p:to>
                                        </p:set>
                                        <p:animEffect transition="in" filter="fade">
                                          <p:cBhvr>
                                            <p:cTn id="174" dur="500"/>
                                            <p:tgtEl>
                                              <p:spTgt spid="3"/>
                                            </p:tgtEl>
                                          </p:cBhvr>
                                        </p:animEffect>
                                      </p:childTnLst>
                                    </p:cTn>
                                  </p:par>
                                  <p:par>
                                    <p:cTn id="175" presetID="10" presetClass="entr" presetSubtype="0" fill="hold" grpId="1" nodeType="withEffect">
                                      <p:stCondLst>
                                        <p:cond delay="0"/>
                                      </p:stCondLst>
                                      <p:childTnLst>
                                        <p:set>
                                          <p:cBhvr>
                                            <p:cTn id="176" dur="1" fill="hold">
                                              <p:stCondLst>
                                                <p:cond delay="0"/>
                                              </p:stCondLst>
                                            </p:cTn>
                                            <p:tgtEl>
                                              <p:spTgt spid="4"/>
                                            </p:tgtEl>
                                            <p:attrNameLst>
                                              <p:attrName>style.visibility</p:attrName>
                                            </p:attrNameLst>
                                          </p:cBhvr>
                                          <p:to>
                                            <p:strVal val="visible"/>
                                          </p:to>
                                        </p:set>
                                        <p:animEffect transition="in" filter="fade">
                                          <p:cBhvr>
                                            <p:cTn id="177" dur="700"/>
                                            <p:tgtEl>
                                              <p:spTgt spid="4"/>
                                            </p:tgtEl>
                                          </p:cBhvr>
                                        </p:animEffect>
                                      </p:childTnLst>
                                    </p:cTn>
                                  </p:par>
                                  <p:par>
                                    <p:cTn id="178" presetID="1" presetClass="path" presetSubtype="0" repeatCount="2000" fill="hold" grpId="0" nodeType="withEffect">
                                      <p:stCondLst>
                                        <p:cond delay="0"/>
                                      </p:stCondLst>
                                      <p:childTnLst>
                                        <p:animMotion origin="layout" path="M -0.02049 -0.00509 C -0.01268 -0.07893 0.0401 -0.13148 0.09635 -0.12222 C 0.15208 -0.11134 0.19062 -0.04097 0.18489 0.03449 C 0.17517 0.10787 0.12309 0.15996 0.06701 0.14861 C 0.01094 0.13774 -0.02813 0.06968 -0.02049 -0.00509 Z " pathEditMode="relative" rAng="16680000" ptsTypes="AAAAA">
                                          <p:cBhvr>
                                            <p:cTn id="179" dur="1800" fill="hold"/>
                                            <p:tgtEl>
                                              <p:spTgt spid="4"/>
                                            </p:tgtEl>
                                            <p:attrNameLst>
                                              <p:attrName>ppt_x</p:attrName>
                                              <p:attrName>ppt_y</p:attrName>
                                            </p:attrNameLst>
                                          </p:cBhvr>
                                          <p:rCtr x="10278" y="1852"/>
                                        </p:animMotion>
                                      </p:childTnLst>
                                    </p:cTn>
                                  </p:par>
                                  <p:par>
                                    <p:cTn id="180" presetID="10" presetClass="exit" presetSubtype="0" fill="hold" grpId="2" nodeType="withEffect">
                                      <p:stCondLst>
                                        <p:cond delay="2500"/>
                                      </p:stCondLst>
                                      <p:childTnLst>
                                        <p:animEffect transition="out" filter="fade">
                                          <p:cBhvr>
                                            <p:cTn id="181" dur="700"/>
                                            <p:tgtEl>
                                              <p:spTgt spid="4"/>
                                            </p:tgtEl>
                                          </p:cBhvr>
                                        </p:animEffect>
                                        <p:set>
                                          <p:cBhvr>
                                            <p:cTn id="182" dur="1" fill="hold">
                                              <p:stCondLst>
                                                <p:cond delay="699"/>
                                              </p:stCondLst>
                                            </p:cTn>
                                            <p:tgtEl>
                                              <p:spTgt spid="4"/>
                                            </p:tgtEl>
                                            <p:attrNameLst>
                                              <p:attrName>style.visibility</p:attrName>
                                            </p:attrNameLst>
                                          </p:cBhvr>
                                          <p:to>
                                            <p:strVal val="hidden"/>
                                          </p:to>
                                        </p:set>
                                      </p:childTnLst>
                                    </p:cTn>
                                  </p:par>
                                  <p:par>
                                    <p:cTn id="183" presetID="10" presetClass="exit" presetSubtype="0" fill="hold" grpId="1" nodeType="withEffect">
                                      <p:stCondLst>
                                        <p:cond delay="2500"/>
                                      </p:stCondLst>
                                      <p:childTnLst>
                                        <p:animEffect transition="out" filter="fade">
                                          <p:cBhvr>
                                            <p:cTn id="184" dur="500"/>
                                            <p:tgtEl>
                                              <p:spTgt spid="3"/>
                                            </p:tgtEl>
                                          </p:cBhvr>
                                        </p:animEffect>
                                        <p:set>
                                          <p:cBhvr>
                                            <p:cTn id="185" dur="1" fill="hold">
                                              <p:stCondLst>
                                                <p:cond delay="499"/>
                                              </p:stCondLst>
                                            </p:cTn>
                                            <p:tgtEl>
                                              <p:spTgt spid="3"/>
                                            </p:tgtEl>
                                            <p:attrNameLst>
                                              <p:attrName>style.visibility</p:attrName>
                                            </p:attrNameLst>
                                          </p:cBhvr>
                                          <p:to>
                                            <p:strVal val="hidden"/>
                                          </p:to>
                                        </p:set>
                                      </p:childTnLst>
                                    </p:cTn>
                                  </p:par>
                                </p:childTnLst>
                              </p:cTn>
                            </p:par>
                            <p:par>
                              <p:cTn id="186" fill="hold">
                                <p:stCondLst>
                                  <p:cond delay="5700"/>
                                </p:stCondLst>
                                <p:childTnLst>
                                  <p:par>
                                    <p:cTn id="187" presetID="10" presetClass="entr" presetSubtype="0" fill="hold" nodeType="afterEffect">
                                      <p:stCondLst>
                                        <p:cond delay="0"/>
                                      </p:stCondLst>
                                      <p:childTnLst>
                                        <p:set>
                                          <p:cBhvr>
                                            <p:cTn id="188" dur="1" fill="hold">
                                              <p:stCondLst>
                                                <p:cond delay="0"/>
                                              </p:stCondLst>
                                            </p:cTn>
                                            <p:tgtEl>
                                              <p:spTgt spid="21"/>
                                            </p:tgtEl>
                                            <p:attrNameLst>
                                              <p:attrName>style.visibility</p:attrName>
                                            </p:attrNameLst>
                                          </p:cBhvr>
                                          <p:to>
                                            <p:strVal val="visible"/>
                                          </p:to>
                                        </p:set>
                                        <p:animEffect transition="in" filter="fade">
                                          <p:cBhvr>
                                            <p:cTn id="189" dur="500"/>
                                            <p:tgtEl>
                                              <p:spTgt spid="21"/>
                                            </p:tgtEl>
                                          </p:cBhvr>
                                        </p:animEffect>
                                      </p:childTnLst>
                                    </p:cTn>
                                  </p:par>
                                  <p:par>
                                    <p:cTn id="190" presetID="26" presetClass="emph" presetSubtype="0" fill="hold" nodeType="withEffect">
                                      <p:stCondLst>
                                        <p:cond delay="0"/>
                                      </p:stCondLst>
                                      <p:childTnLst>
                                        <p:animEffect transition="out" filter="fade">
                                          <p:cBhvr>
                                            <p:cTn id="191" dur="500" tmFilter="0, 0; .2, .5; .8, .5; 1, 0"/>
                                            <p:tgtEl>
                                              <p:spTgt spid="21"/>
                                            </p:tgtEl>
                                          </p:cBhvr>
                                        </p:animEffect>
                                        <p:animScale>
                                          <p:cBhvr>
                                            <p:cTn id="192" dur="250" autoRev="1" fill="hold"/>
                                            <p:tgtEl>
                                              <p:spTgt spid="21"/>
                                            </p:tgtEl>
                                          </p:cBhvr>
                                          <p:by x="105000" y="105000"/>
                                        </p:animScale>
                                      </p:childTnLst>
                                    </p:cTn>
                                  </p:par>
                                  <p:par>
                                    <p:cTn id="193" presetID="10" presetClass="entr" presetSubtype="0" fill="hold" grpId="0" nodeType="withEffect">
                                      <p:stCondLst>
                                        <p:cond delay="0"/>
                                      </p:stCondLst>
                                      <p:childTnLst>
                                        <p:set>
                                          <p:cBhvr>
                                            <p:cTn id="194" dur="1" fill="hold">
                                              <p:stCondLst>
                                                <p:cond delay="0"/>
                                              </p:stCondLst>
                                            </p:cTn>
                                            <p:tgtEl>
                                              <p:spTgt spid="32"/>
                                            </p:tgtEl>
                                            <p:attrNameLst>
                                              <p:attrName>style.visibility</p:attrName>
                                            </p:attrNameLst>
                                          </p:cBhvr>
                                          <p:to>
                                            <p:strVal val="visible"/>
                                          </p:to>
                                        </p:set>
                                        <p:animEffect transition="in" filter="fade">
                                          <p:cBhvr>
                                            <p:cTn id="195" dur="500"/>
                                            <p:tgtEl>
                                              <p:spTgt spid="32"/>
                                            </p:tgtEl>
                                          </p:cBhvr>
                                        </p:animEffect>
                                      </p:childTnLst>
                                    </p:cTn>
                                  </p:par>
                                </p:childTnLst>
                              </p:cTn>
                            </p:par>
                            <p:par>
                              <p:cTn id="196" fill="hold">
                                <p:stCondLst>
                                  <p:cond delay="6200"/>
                                </p:stCondLst>
                                <p:childTnLst>
                                  <p:par>
                                    <p:cTn id="197" presetID="0" presetClass="path" presetSubtype="0" accel="50000" decel="50000" fill="hold" nodeType="afterEffect">
                                      <p:stCondLst>
                                        <p:cond delay="0"/>
                                      </p:stCondLst>
                                      <p:childTnLst>
                                        <p:animMotion origin="layout" path="M 2.5E-6 -2.22222E-6 L -0.38924 -0.0044 L -0.38924 -0.00416 " pathEditMode="relative" rAng="0" ptsTypes="AAA">
                                          <p:cBhvr>
                                            <p:cTn id="198" dur="2000" fill="hold"/>
                                            <p:tgtEl>
                                              <p:spTgt spid="21"/>
                                            </p:tgtEl>
                                            <p:attrNameLst>
                                              <p:attrName>ppt_x</p:attrName>
                                              <p:attrName>ppt_y</p:attrName>
                                            </p:attrNameLst>
                                          </p:cBhvr>
                                          <p:rCtr x="-19462" y="-231"/>
                                        </p:animMotion>
                                      </p:childTnLst>
                                    </p:cTn>
                                  </p:par>
                                  <p:par>
                                    <p:cTn id="199" presetID="10" presetClass="exit" presetSubtype="0" fill="hold" grpId="1" nodeType="withEffect">
                                      <p:stCondLst>
                                        <p:cond delay="500"/>
                                      </p:stCondLst>
                                      <p:childTnLst>
                                        <p:animEffect transition="out" filter="fad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childTnLst>
                              </p:cTn>
                            </p:par>
                            <p:par>
                              <p:cTn id="202" fill="hold">
                                <p:stCondLst>
                                  <p:cond delay="8200"/>
                                </p:stCondLst>
                                <p:childTnLst>
                                  <p:par>
                                    <p:cTn id="203" presetID="26" presetClass="emph" presetSubtype="0" fill="hold" nodeType="afterEffect">
                                      <p:stCondLst>
                                        <p:cond delay="0"/>
                                      </p:stCondLst>
                                      <p:childTnLst>
                                        <p:animEffect transition="out" filter="fade">
                                          <p:cBhvr>
                                            <p:cTn id="204" dur="500" tmFilter="0, 0; .2, .5; .8, .5; 1, 0"/>
                                            <p:tgtEl>
                                              <p:spTgt spid="21"/>
                                            </p:tgtEl>
                                          </p:cBhvr>
                                        </p:animEffect>
                                        <p:animScale>
                                          <p:cBhvr>
                                            <p:cTn id="205" dur="250" autoRev="1" fill="hold"/>
                                            <p:tgtEl>
                                              <p:spTgt spid="21"/>
                                            </p:tgtEl>
                                          </p:cBhvr>
                                          <p:by x="105000" y="105000"/>
                                        </p:animScale>
                                      </p:childTnLst>
                                    </p:cTn>
                                  </p:par>
                                </p:childTnLst>
                              </p:cTn>
                            </p:par>
                            <p:par>
                              <p:cTn id="206" fill="hold">
                                <p:stCondLst>
                                  <p:cond delay="8700"/>
                                </p:stCondLst>
                                <p:childTnLst>
                                  <p:par>
                                    <p:cTn id="207" presetID="0" presetClass="path" presetSubtype="0" accel="50000" decel="50000" fill="hold" nodeType="afterEffect">
                                      <p:stCondLst>
                                        <p:cond delay="0"/>
                                      </p:stCondLst>
                                      <p:childTnLst>
                                        <p:animMotion origin="layout" path="M -0.38438 -0.01852 L -0.37934 -0.26944 " pathEditMode="relative" rAng="0" ptsTypes="AA">
                                          <p:cBhvr>
                                            <p:cTn id="208" dur="2000" fill="hold"/>
                                            <p:tgtEl>
                                              <p:spTgt spid="21"/>
                                            </p:tgtEl>
                                            <p:attrNameLst>
                                              <p:attrName>ppt_x</p:attrName>
                                              <p:attrName>ppt_y</p:attrName>
                                            </p:attrNameLst>
                                          </p:cBhvr>
                                          <p:rCtr x="243" y="-12546"/>
                                        </p:animMotion>
                                      </p:childTnLst>
                                    </p:cTn>
                                  </p:par>
                                  <p:par>
                                    <p:cTn id="209" presetID="10" presetClass="entr" presetSubtype="0" fill="hold" grpId="2" nodeType="withEffect">
                                      <p:stCondLst>
                                        <p:cond delay="1200"/>
                                      </p:stCondLst>
                                      <p:childTnLst>
                                        <p:set>
                                          <p:cBhvr>
                                            <p:cTn id="210" dur="1" fill="hold">
                                              <p:stCondLst>
                                                <p:cond delay="0"/>
                                              </p:stCondLst>
                                            </p:cTn>
                                            <p:tgtEl>
                                              <p:spTgt spid="33"/>
                                            </p:tgtEl>
                                            <p:attrNameLst>
                                              <p:attrName>style.visibility</p:attrName>
                                            </p:attrNameLst>
                                          </p:cBhvr>
                                          <p:to>
                                            <p:strVal val="visible"/>
                                          </p:to>
                                        </p:set>
                                        <p:animEffect transition="in" filter="fade">
                                          <p:cBhvr>
                                            <p:cTn id="211" dur="500"/>
                                            <p:tgtEl>
                                              <p:spTgt spid="33"/>
                                            </p:tgtEl>
                                          </p:cBhvr>
                                        </p:animEffect>
                                      </p:childTnLst>
                                    </p:cTn>
                                  </p:par>
                                </p:childTnLst>
                              </p:cTn>
                            </p:par>
                            <p:par>
                              <p:cTn id="212" fill="hold">
                                <p:stCondLst>
                                  <p:cond delay="10700"/>
                                </p:stCondLst>
                                <p:childTnLst>
                                  <p:par>
                                    <p:cTn id="213" presetID="26" presetClass="emph" presetSubtype="0" fill="hold" nodeType="afterEffect">
                                      <p:stCondLst>
                                        <p:cond delay="0"/>
                                      </p:stCondLst>
                                      <p:childTnLst>
                                        <p:animEffect transition="out" filter="fade">
                                          <p:cBhvr>
                                            <p:cTn id="214" dur="500" tmFilter="0, 0; .2, .5; .8, .5; 1, 0"/>
                                            <p:tgtEl>
                                              <p:spTgt spid="21"/>
                                            </p:tgtEl>
                                          </p:cBhvr>
                                        </p:animEffect>
                                        <p:animScale>
                                          <p:cBhvr>
                                            <p:cTn id="215" dur="250" autoRev="1" fill="hold"/>
                                            <p:tgtEl>
                                              <p:spTgt spid="21"/>
                                            </p:tgtEl>
                                          </p:cBhvr>
                                          <p:by x="105000" y="105000"/>
                                        </p:animScale>
                                      </p:childTnLst>
                                    </p:cTn>
                                  </p:par>
                                  <p:par>
                                    <p:cTn id="216" presetID="10" presetClass="exit" presetSubtype="0" fill="hold" nodeType="withEffect">
                                      <p:stCondLst>
                                        <p:cond delay="0"/>
                                      </p:stCondLst>
                                      <p:childTnLst>
                                        <p:animEffect transition="out" filter="fade">
                                          <p:cBhvr>
                                            <p:cTn id="217" dur="500"/>
                                            <p:tgtEl>
                                              <p:spTgt spid="21"/>
                                            </p:tgtEl>
                                          </p:cBhvr>
                                        </p:animEffect>
                                        <p:set>
                                          <p:cBhvr>
                                            <p:cTn id="218" dur="1" fill="hold">
                                              <p:stCondLst>
                                                <p:cond delay="499"/>
                                              </p:stCondLst>
                                            </p:cTn>
                                            <p:tgtEl>
                                              <p:spTgt spid="21"/>
                                            </p:tgtEl>
                                            <p:attrNameLst>
                                              <p:attrName>style.visibility</p:attrName>
                                            </p:attrNameLst>
                                          </p:cBhvr>
                                          <p:to>
                                            <p:strVal val="hidden"/>
                                          </p:to>
                                        </p:set>
                                      </p:childTnLst>
                                    </p:cTn>
                                  </p:par>
                                  <p:par>
                                    <p:cTn id="219" presetID="10" presetClass="exit" presetSubtype="0" fill="hold" grpId="3" nodeType="withEffect">
                                      <p:stCondLst>
                                        <p:cond delay="0"/>
                                      </p:stCondLst>
                                      <p:childTnLst>
                                        <p:animEffect transition="out" filter="fade">
                                          <p:cBhvr>
                                            <p:cTn id="220" dur="500"/>
                                            <p:tgtEl>
                                              <p:spTgt spid="33"/>
                                            </p:tgtEl>
                                          </p:cBhvr>
                                        </p:animEffect>
                                        <p:set>
                                          <p:cBhvr>
                                            <p:cTn id="221" dur="1" fill="hold">
                                              <p:stCondLst>
                                                <p:cond delay="499"/>
                                              </p:stCondLst>
                                            </p:cTn>
                                            <p:tgtEl>
                                              <p:spTgt spid="33"/>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26" presetClass="emph" presetSubtype="0" fill="hold" nodeType="clickEffect">
                                      <p:stCondLst>
                                        <p:cond delay="0"/>
                                      </p:stCondLst>
                                      <p:childTnLst>
                                        <p:animEffect transition="out" filter="fade">
                                          <p:cBhvr>
                                            <p:cTn id="225" dur="500" tmFilter="0, 0; .2, .5; .8, .5; 1, 0"/>
                                            <p:tgtEl>
                                              <p:spTgt spid="14"/>
                                            </p:tgtEl>
                                          </p:cBhvr>
                                        </p:animEffect>
                                        <p:animScale>
                                          <p:cBhvr>
                                            <p:cTn id="226" dur="250" autoRev="1" fill="hold"/>
                                            <p:tgtEl>
                                              <p:spTgt spid="14"/>
                                            </p:tgtEl>
                                          </p:cBhvr>
                                          <p:by x="105000" y="105000"/>
                                        </p:animScale>
                                      </p:childTnLst>
                                    </p:cTn>
                                  </p:par>
                                </p:childTnLst>
                              </p:cTn>
                            </p:par>
                            <p:par>
                              <p:cTn id="227" fill="hold">
                                <p:stCondLst>
                                  <p:cond delay="500"/>
                                </p:stCondLst>
                                <p:childTnLst>
                                  <p:par>
                                    <p:cTn id="228" presetID="10" presetClass="entr" presetSubtype="0" fill="hold" grpId="0" nodeType="afterEffect">
                                      <p:stCondLst>
                                        <p:cond delay="0"/>
                                      </p:stCondLst>
                                      <p:childTnLst>
                                        <p:set>
                                          <p:cBhvr>
                                            <p:cTn id="229" dur="1" fill="hold">
                                              <p:stCondLst>
                                                <p:cond delay="0"/>
                                              </p:stCondLst>
                                            </p:cTn>
                                            <p:tgtEl>
                                              <p:spTgt spid="34"/>
                                            </p:tgtEl>
                                            <p:attrNameLst>
                                              <p:attrName>style.visibility</p:attrName>
                                            </p:attrNameLst>
                                          </p:cBhvr>
                                          <p:to>
                                            <p:strVal val="visible"/>
                                          </p:to>
                                        </p:set>
                                        <p:animEffect transition="in" filter="fade">
                                          <p:cBhvr>
                                            <p:cTn id="230" dur="500"/>
                                            <p:tgtEl>
                                              <p:spTgt spid="34"/>
                                            </p:tgtEl>
                                          </p:cBhvr>
                                        </p:animEffect>
                                      </p:childTnLst>
                                    </p:cTn>
                                  </p:par>
                                </p:childTnLst>
                              </p:cTn>
                            </p:par>
                            <p:par>
                              <p:cTn id="231" fill="hold">
                                <p:stCondLst>
                                  <p:cond delay="1000"/>
                                </p:stCondLst>
                                <p:childTnLst>
                                  <p:par>
                                    <p:cTn id="232" presetID="26" presetClass="emph" presetSubtype="0" fill="hold" nodeType="afterEffect">
                                      <p:stCondLst>
                                        <p:cond delay="0"/>
                                      </p:stCondLst>
                                      <p:childTnLst>
                                        <p:animEffect transition="out" filter="fade">
                                          <p:cBhvr>
                                            <p:cTn id="233" dur="500" tmFilter="0, 0; .2, .5; .8, .5; 1, 0"/>
                                            <p:tgtEl>
                                              <p:spTgt spid="12"/>
                                            </p:tgtEl>
                                          </p:cBhvr>
                                        </p:animEffect>
                                        <p:animScale>
                                          <p:cBhvr>
                                            <p:cTn id="234" dur="250" autoRev="1" fill="hold"/>
                                            <p:tgtEl>
                                              <p:spTgt spid="12"/>
                                            </p:tgtEl>
                                          </p:cBhvr>
                                          <p:by x="105000" y="105000"/>
                                        </p:animScale>
                                      </p:childTnLst>
                                    </p:cTn>
                                  </p:par>
                                </p:childTnLst>
                              </p:cTn>
                            </p:par>
                            <p:par>
                              <p:cTn id="235" fill="hold">
                                <p:stCondLst>
                                  <p:cond delay="1500"/>
                                </p:stCondLst>
                                <p:childTnLst>
                                  <p:par>
                                    <p:cTn id="236" presetID="10" presetClass="entr" presetSubtype="0" fill="hold" nodeType="afterEffect">
                                      <p:stCondLst>
                                        <p:cond delay="200"/>
                                      </p:stCondLst>
                                      <p:childTnLst>
                                        <p:set>
                                          <p:cBhvr>
                                            <p:cTn id="237" dur="1" fill="hold">
                                              <p:stCondLst>
                                                <p:cond delay="0"/>
                                              </p:stCondLst>
                                            </p:cTn>
                                            <p:tgtEl>
                                              <p:spTgt spid="19"/>
                                            </p:tgtEl>
                                            <p:attrNameLst>
                                              <p:attrName>style.visibility</p:attrName>
                                            </p:attrNameLst>
                                          </p:cBhvr>
                                          <p:to>
                                            <p:strVal val="visible"/>
                                          </p:to>
                                        </p:set>
                                        <p:animEffect transition="in" filter="fade">
                                          <p:cBhvr>
                                            <p:cTn id="238" dur="500"/>
                                            <p:tgtEl>
                                              <p:spTgt spid="19"/>
                                            </p:tgtEl>
                                          </p:cBhvr>
                                        </p:animEffect>
                                      </p:childTnLst>
                                    </p:cTn>
                                  </p:par>
                                  <p:par>
                                    <p:cTn id="239" presetID="0" presetClass="path" presetSubtype="0" accel="13000" fill="hold" nodeType="withEffect">
                                      <p:stCondLst>
                                        <p:cond delay="200"/>
                                      </p:stCondLst>
                                      <p:childTnLst>
                                        <p:animMotion origin="layout" path="M -0.35643 -0.02408 L -0.3533 0.25787 L -0.24931 0.25509 L -0.25035 0.41435 L -0.2441 0.45254 L -0.22726 0.47708 L -0.21042 0.48935 L 0.04497 0.4949 " pathEditMode="relative" rAng="0" ptsTypes="AAAAAAAA">
                                          <p:cBhvr>
                                            <p:cTn id="240" dur="2500" fill="hold"/>
                                            <p:tgtEl>
                                              <p:spTgt spid="19"/>
                                            </p:tgtEl>
                                            <p:attrNameLst>
                                              <p:attrName>ppt_x</p:attrName>
                                              <p:attrName>ppt_y</p:attrName>
                                            </p:attrNameLst>
                                          </p:cBhvr>
                                          <p:rCtr x="20069" y="25949"/>
                                        </p:animMotion>
                                      </p:childTnLst>
                                    </p:cTn>
                                  </p:par>
                                  <p:par>
                                    <p:cTn id="241" presetID="53" presetClass="entr" presetSubtype="16" fill="hold" nodeType="withEffect">
                                      <p:stCondLst>
                                        <p:cond delay="800"/>
                                      </p:stCondLst>
                                      <p:childTnLst>
                                        <p:set>
                                          <p:cBhvr>
                                            <p:cTn id="242" dur="1" fill="hold">
                                              <p:stCondLst>
                                                <p:cond delay="0"/>
                                              </p:stCondLst>
                                            </p:cTn>
                                            <p:tgtEl>
                                              <p:spTgt spid="21"/>
                                            </p:tgtEl>
                                            <p:attrNameLst>
                                              <p:attrName>style.visibility</p:attrName>
                                            </p:attrNameLst>
                                          </p:cBhvr>
                                          <p:to>
                                            <p:strVal val="visible"/>
                                          </p:to>
                                        </p:set>
                                        <p:anim calcmode="lin" valueType="num">
                                          <p:cBhvr>
                                            <p:cTn id="243" dur="500" fill="hold"/>
                                            <p:tgtEl>
                                              <p:spTgt spid="21"/>
                                            </p:tgtEl>
                                            <p:attrNameLst>
                                              <p:attrName>ppt_w</p:attrName>
                                            </p:attrNameLst>
                                          </p:cBhvr>
                                          <p:tavLst>
                                            <p:tav tm="0">
                                              <p:val>
                                                <p:fltVal val="0"/>
                                              </p:val>
                                            </p:tav>
                                            <p:tav tm="100000">
                                              <p:val>
                                                <p:strVal val="#ppt_w"/>
                                              </p:val>
                                            </p:tav>
                                          </p:tavLst>
                                        </p:anim>
                                        <p:anim calcmode="lin" valueType="num">
                                          <p:cBhvr>
                                            <p:cTn id="244" dur="500" fill="hold"/>
                                            <p:tgtEl>
                                              <p:spTgt spid="21"/>
                                            </p:tgtEl>
                                            <p:attrNameLst>
                                              <p:attrName>ppt_h</p:attrName>
                                            </p:attrNameLst>
                                          </p:cBhvr>
                                          <p:tavLst>
                                            <p:tav tm="0">
                                              <p:val>
                                                <p:fltVal val="0"/>
                                              </p:val>
                                            </p:tav>
                                            <p:tav tm="100000">
                                              <p:val>
                                                <p:strVal val="#ppt_h"/>
                                              </p:val>
                                            </p:tav>
                                          </p:tavLst>
                                        </p:anim>
                                        <p:animEffect transition="in" filter="fade">
                                          <p:cBhvr>
                                            <p:cTn id="245" dur="500"/>
                                            <p:tgtEl>
                                              <p:spTgt spid="21"/>
                                            </p:tgtEl>
                                          </p:cBhvr>
                                        </p:animEffect>
                                      </p:childTnLst>
                                    </p:cTn>
                                  </p:par>
                                  <p:par>
                                    <p:cTn id="246" presetID="0" presetClass="path" presetSubtype="0" fill="hold" nodeType="withEffect">
                                      <p:stCondLst>
                                        <p:cond delay="1300"/>
                                      </p:stCondLst>
                                      <p:childTnLst>
                                        <p:animMotion origin="layout" path="M -0.37691 -0.27014 L -0.37969 -2.22222E-6 L -0.26667 0.00417 L -0.26945 0.20023 L -0.25018 0.23009 L -0.23594 0.23959 L -0.19393 0.24954 L -0.1375 0.24954 L -0.04636 0.24954 " pathEditMode="relative" rAng="0" ptsTypes="AAAAAAAAA">
                                          <p:cBhvr>
                                            <p:cTn id="247" dur="2500" fill="hold"/>
                                            <p:tgtEl>
                                              <p:spTgt spid="21"/>
                                            </p:tgtEl>
                                            <p:attrNameLst>
                                              <p:attrName>ppt_x</p:attrName>
                                              <p:attrName>ppt_y</p:attrName>
                                            </p:attrNameLst>
                                          </p:cBhvr>
                                          <p:rCtr x="16389" y="25972"/>
                                        </p:animMotion>
                                      </p:childTnLst>
                                    </p:cTn>
                                  </p:par>
                                  <p:par>
                                    <p:cTn id="248" presetID="10" presetClass="exit" presetSubtype="0" fill="hold" grpId="1" nodeType="withEffect">
                                      <p:stCondLst>
                                        <p:cond delay="1500"/>
                                      </p:stCondLst>
                                      <p:childTnLst>
                                        <p:animEffect transition="out" filter="fade">
                                          <p:cBhvr>
                                            <p:cTn id="249" dur="500"/>
                                            <p:tgtEl>
                                              <p:spTgt spid="34"/>
                                            </p:tgtEl>
                                          </p:cBhvr>
                                        </p:animEffect>
                                        <p:set>
                                          <p:cBhvr>
                                            <p:cTn id="250" dur="1" fill="hold">
                                              <p:stCondLst>
                                                <p:cond delay="499"/>
                                              </p:stCondLst>
                                            </p:cTn>
                                            <p:tgtEl>
                                              <p:spTgt spid="34"/>
                                            </p:tgtEl>
                                            <p:attrNameLst>
                                              <p:attrName>style.visibility</p:attrName>
                                            </p:attrNameLst>
                                          </p:cBhvr>
                                          <p:to>
                                            <p:strVal val="hidden"/>
                                          </p:to>
                                        </p:set>
                                      </p:childTnLst>
                                    </p:cTn>
                                  </p:par>
                                </p:childTnLst>
                              </p:cTn>
                            </p:par>
                            <p:par>
                              <p:cTn id="251" fill="hold">
                                <p:stCondLst>
                                  <p:cond delay="5300"/>
                                </p:stCondLst>
                                <p:childTnLst>
                                  <p:par>
                                    <p:cTn id="252" presetID="10" presetClass="exit" presetSubtype="0" fill="hold" nodeType="afterEffect">
                                      <p:stCondLst>
                                        <p:cond delay="0"/>
                                      </p:stCondLst>
                                      <p:childTnLst>
                                        <p:animEffect transition="out" filter="fade">
                                          <p:cBhvr>
                                            <p:cTn id="253" dur="500"/>
                                            <p:tgtEl>
                                              <p:spTgt spid="19"/>
                                            </p:tgtEl>
                                          </p:cBhvr>
                                        </p:animEffect>
                                        <p:set>
                                          <p:cBhvr>
                                            <p:cTn id="254" dur="1" fill="hold">
                                              <p:stCondLst>
                                                <p:cond delay="499"/>
                                              </p:stCondLst>
                                            </p:cTn>
                                            <p:tgtEl>
                                              <p:spTgt spid="19"/>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500"/>
                                            <p:tgtEl>
                                              <p:spTgt spid="21"/>
                                            </p:tgtEl>
                                          </p:cBhvr>
                                        </p:animEffect>
                                        <p:set>
                                          <p:cBhvr>
                                            <p:cTn id="257" dur="1" fill="hold">
                                              <p:stCondLst>
                                                <p:cond delay="499"/>
                                              </p:stCondLst>
                                            </p:cTn>
                                            <p:tgtEl>
                                              <p:spTgt spid="21"/>
                                            </p:tgtEl>
                                            <p:attrNameLst>
                                              <p:attrName>style.visibility</p:attrName>
                                            </p:attrNameLst>
                                          </p:cBhvr>
                                          <p:to>
                                            <p:strVal val="hidden"/>
                                          </p:to>
                                        </p:set>
                                      </p:childTnLst>
                                    </p:cTn>
                                  </p:par>
                                  <p:par>
                                    <p:cTn id="258" presetID="26" presetClass="emph" presetSubtype="0" fill="hold" nodeType="withEffect">
                                      <p:stCondLst>
                                        <p:cond delay="0"/>
                                      </p:stCondLst>
                                      <p:childTnLst>
                                        <p:animEffect transition="out" filter="fade">
                                          <p:cBhvr>
                                            <p:cTn id="259" dur="500" tmFilter="0, 0; .2, .5; .8, .5; 1, 0"/>
                                            <p:tgtEl>
                                              <p:spTgt spid="19"/>
                                            </p:tgtEl>
                                          </p:cBhvr>
                                        </p:animEffect>
                                        <p:animScale>
                                          <p:cBhvr>
                                            <p:cTn id="260" dur="250" autoRev="1" fill="hold"/>
                                            <p:tgtEl>
                                              <p:spTgt spid="19"/>
                                            </p:tgtEl>
                                          </p:cBhvr>
                                          <p:by x="105000" y="105000"/>
                                        </p:animScale>
                                      </p:childTnLst>
                                    </p:cTn>
                                  </p:par>
                                  <p:par>
                                    <p:cTn id="261" presetID="26" presetClass="emph" presetSubtype="0" fill="hold" nodeType="withEffect">
                                      <p:stCondLst>
                                        <p:cond delay="0"/>
                                      </p:stCondLst>
                                      <p:childTnLst>
                                        <p:animEffect transition="out" filter="fade">
                                          <p:cBhvr>
                                            <p:cTn id="262" dur="500" tmFilter="0, 0; .2, .5; .8, .5; 1, 0"/>
                                            <p:tgtEl>
                                              <p:spTgt spid="21"/>
                                            </p:tgtEl>
                                          </p:cBhvr>
                                        </p:animEffect>
                                        <p:animScale>
                                          <p:cBhvr>
                                            <p:cTn id="263" dur="250" autoRev="1" fill="hold"/>
                                            <p:tgtEl>
                                              <p:spTgt spid="21"/>
                                            </p:tgtEl>
                                          </p:cBhvr>
                                          <p:by x="105000" y="105000"/>
                                        </p:animScale>
                                      </p:childTnLst>
                                    </p:cTn>
                                  </p:par>
                                  <p:par>
                                    <p:cTn id="264" presetID="26" presetClass="emph" presetSubtype="0" fill="hold" grpId="1" nodeType="withEffect">
                                      <p:stCondLst>
                                        <p:cond delay="0"/>
                                      </p:stCondLst>
                                      <p:childTnLst>
                                        <p:animEffect transition="out" filter="fade">
                                          <p:cBhvr>
                                            <p:cTn id="265" dur="500" tmFilter="0, 0; .2, .5; .8, .5; 1, 0"/>
                                            <p:tgtEl>
                                              <p:spTgt spid="11"/>
                                            </p:tgtEl>
                                          </p:cBhvr>
                                        </p:animEffect>
                                        <p:animScale>
                                          <p:cBhvr>
                                            <p:cTn id="266" dur="250" autoRev="1" fill="hold"/>
                                            <p:tgtEl>
                                              <p:spTgt spid="11"/>
                                            </p:tgtEl>
                                          </p:cBhvr>
                                          <p:by x="105000" y="105000"/>
                                        </p:animScale>
                                      </p:childTnLst>
                                    </p:cTn>
                                  </p:par>
                                </p:childTnLst>
                              </p:cTn>
                            </p:par>
                            <p:par>
                              <p:cTn id="267" fill="hold">
                                <p:stCondLst>
                                  <p:cond delay="5800"/>
                                </p:stCondLst>
                                <p:childTnLst>
                                  <p:par>
                                    <p:cTn id="268" presetID="10" presetClass="entr" presetSubtype="0" fill="hold" nodeType="afterEffect">
                                      <p:stCondLst>
                                        <p:cond delay="0"/>
                                      </p:stCondLst>
                                      <p:childTnLst>
                                        <p:set>
                                          <p:cBhvr>
                                            <p:cTn id="269" dur="1" fill="hold">
                                              <p:stCondLst>
                                                <p:cond delay="0"/>
                                              </p:stCondLst>
                                            </p:cTn>
                                            <p:tgtEl>
                                              <p:spTgt spid="22"/>
                                            </p:tgtEl>
                                            <p:attrNameLst>
                                              <p:attrName>style.visibility</p:attrName>
                                            </p:attrNameLst>
                                          </p:cBhvr>
                                          <p:to>
                                            <p:strVal val="visible"/>
                                          </p:to>
                                        </p:set>
                                        <p:animEffect transition="in" filter="fade">
                                          <p:cBhvr>
                                            <p:cTn id="270" dur="500"/>
                                            <p:tgtEl>
                                              <p:spTgt spid="22"/>
                                            </p:tgtEl>
                                          </p:cBhvr>
                                        </p:animEffect>
                                      </p:childTnLst>
                                    </p:cTn>
                                  </p:par>
                                  <p:par>
                                    <p:cTn id="271" presetID="26" presetClass="emph" presetSubtype="0" fill="hold" nodeType="withEffect">
                                      <p:stCondLst>
                                        <p:cond delay="0"/>
                                      </p:stCondLst>
                                      <p:childTnLst>
                                        <p:animEffect transition="out" filter="fade">
                                          <p:cBhvr>
                                            <p:cTn id="272" dur="500" tmFilter="0, 0; .2, .5; .8, .5; 1, 0"/>
                                            <p:tgtEl>
                                              <p:spTgt spid="22"/>
                                            </p:tgtEl>
                                          </p:cBhvr>
                                        </p:animEffect>
                                        <p:animScale>
                                          <p:cBhvr>
                                            <p:cTn id="273" dur="250" autoRev="1" fill="hold"/>
                                            <p:tgtEl>
                                              <p:spTgt spid="22"/>
                                            </p:tgtEl>
                                          </p:cBhvr>
                                          <p:by x="105000" y="105000"/>
                                        </p:animScale>
                                      </p:childTnLst>
                                    </p:cTn>
                                  </p:par>
                                  <p:par>
                                    <p:cTn id="274" presetID="10" presetClass="entr" presetSubtype="0" fill="hold" grpId="0" nodeType="withEffect">
                                      <p:stCondLst>
                                        <p:cond delay="0"/>
                                      </p:stCondLst>
                                      <p:childTnLst>
                                        <p:set>
                                          <p:cBhvr>
                                            <p:cTn id="275" dur="1" fill="hold">
                                              <p:stCondLst>
                                                <p:cond delay="0"/>
                                              </p:stCondLst>
                                            </p:cTn>
                                            <p:tgtEl>
                                              <p:spTgt spid="37"/>
                                            </p:tgtEl>
                                            <p:attrNameLst>
                                              <p:attrName>style.visibility</p:attrName>
                                            </p:attrNameLst>
                                          </p:cBhvr>
                                          <p:to>
                                            <p:strVal val="visible"/>
                                          </p:to>
                                        </p:set>
                                        <p:animEffect transition="in" filter="fade">
                                          <p:cBhvr>
                                            <p:cTn id="276" dur="500"/>
                                            <p:tgtEl>
                                              <p:spTgt spid="37"/>
                                            </p:tgtEl>
                                          </p:cBhvr>
                                        </p:animEffect>
                                      </p:childTnLst>
                                    </p:cTn>
                                  </p:par>
                                </p:childTnLst>
                              </p:cTn>
                            </p:par>
                            <p:par>
                              <p:cTn id="277" fill="hold">
                                <p:stCondLst>
                                  <p:cond delay="6300"/>
                                </p:stCondLst>
                                <p:childTnLst>
                                  <p:par>
                                    <p:cTn id="278" presetID="0" presetClass="path" presetSubtype="0" accel="18000" decel="50000" fill="hold" nodeType="afterEffect">
                                      <p:stCondLst>
                                        <p:cond delay="0"/>
                                      </p:stCondLst>
                                      <p:childTnLst>
                                        <p:animMotion origin="layout" path="M 3.33333E-6 2.59259E-6 L -0.2125 0.0037 L -0.2375 -0.01482 L -0.25139 -0.03704 L -0.25834 -0.09445 L -0.25973 -0.24074 L -0.36945 -0.2463 L -0.36667 -0.52408 L -0.36667 -0.52385 " pathEditMode="relative" rAng="0" ptsTypes="AAAAAAAAA">
                                          <p:cBhvr>
                                            <p:cTn id="279" dur="3000" fill="hold"/>
                                            <p:tgtEl>
                                              <p:spTgt spid="22"/>
                                            </p:tgtEl>
                                            <p:attrNameLst>
                                              <p:attrName>ppt_x</p:attrName>
                                              <p:attrName>ppt_y</p:attrName>
                                            </p:attrNameLst>
                                          </p:cBhvr>
                                          <p:rCtr x="-18472" y="-26019"/>
                                        </p:animMotion>
                                      </p:childTnLst>
                                    </p:cTn>
                                  </p:par>
                                  <p:par>
                                    <p:cTn id="280" presetID="10" presetClass="exit" presetSubtype="0" fill="hold" grpId="1" nodeType="withEffect">
                                      <p:stCondLst>
                                        <p:cond delay="1500"/>
                                      </p:stCondLst>
                                      <p:childTnLst>
                                        <p:animEffect transition="out" filter="fade">
                                          <p:cBhvr>
                                            <p:cTn id="281" dur="500"/>
                                            <p:tgtEl>
                                              <p:spTgt spid="37"/>
                                            </p:tgtEl>
                                          </p:cBhvr>
                                        </p:animEffect>
                                        <p:set>
                                          <p:cBhvr>
                                            <p:cTn id="282" dur="1" fill="hold">
                                              <p:stCondLst>
                                                <p:cond delay="499"/>
                                              </p:stCondLst>
                                            </p:cTn>
                                            <p:tgtEl>
                                              <p:spTgt spid="37"/>
                                            </p:tgtEl>
                                            <p:attrNameLst>
                                              <p:attrName>style.visibility</p:attrName>
                                            </p:attrNameLst>
                                          </p:cBhvr>
                                          <p:to>
                                            <p:strVal val="hidden"/>
                                          </p:to>
                                        </p:set>
                                      </p:childTnLst>
                                    </p:cTn>
                                  </p:par>
                                </p:childTnLst>
                              </p:cTn>
                            </p:par>
                            <p:par>
                              <p:cTn id="283" fill="hold">
                                <p:stCondLst>
                                  <p:cond delay="9300"/>
                                </p:stCondLst>
                                <p:childTnLst>
                                  <p:par>
                                    <p:cTn id="284" presetID="10" presetClass="entr" presetSubtype="0" fill="hold" grpId="4" nodeType="afterEffect">
                                      <p:stCondLst>
                                        <p:cond delay="0"/>
                                      </p:stCondLst>
                                      <p:childTnLst>
                                        <p:set>
                                          <p:cBhvr>
                                            <p:cTn id="285" dur="1" fill="hold">
                                              <p:stCondLst>
                                                <p:cond delay="0"/>
                                              </p:stCondLst>
                                            </p:cTn>
                                            <p:tgtEl>
                                              <p:spTgt spid="33"/>
                                            </p:tgtEl>
                                            <p:attrNameLst>
                                              <p:attrName>style.visibility</p:attrName>
                                            </p:attrNameLst>
                                          </p:cBhvr>
                                          <p:to>
                                            <p:strVal val="visible"/>
                                          </p:to>
                                        </p:set>
                                        <p:animEffect transition="in" filter="fade">
                                          <p:cBhvr>
                                            <p:cTn id="286" dur="500"/>
                                            <p:tgtEl>
                                              <p:spTgt spid="33"/>
                                            </p:tgtEl>
                                          </p:cBhvr>
                                        </p:animEffect>
                                      </p:childTnLst>
                                    </p:cTn>
                                  </p:par>
                                </p:childTnLst>
                              </p:cTn>
                            </p:par>
                            <p:par>
                              <p:cTn id="287" fill="hold">
                                <p:stCondLst>
                                  <p:cond delay="9800"/>
                                </p:stCondLst>
                                <p:childTnLst>
                                  <p:par>
                                    <p:cTn id="288" presetID="10" presetClass="exit" presetSubtype="0" fill="hold" nodeType="afterEffect">
                                      <p:stCondLst>
                                        <p:cond delay="0"/>
                                      </p:stCondLst>
                                      <p:childTnLst>
                                        <p:animEffect transition="out" filter="fade">
                                          <p:cBhvr>
                                            <p:cTn id="289" dur="500"/>
                                            <p:tgtEl>
                                              <p:spTgt spid="22"/>
                                            </p:tgtEl>
                                          </p:cBhvr>
                                        </p:animEffect>
                                        <p:set>
                                          <p:cBhvr>
                                            <p:cTn id="290" dur="1" fill="hold">
                                              <p:stCondLst>
                                                <p:cond delay="499"/>
                                              </p:stCondLst>
                                            </p:cTn>
                                            <p:tgtEl>
                                              <p:spTgt spid="22"/>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10" presetClass="exit" presetSubtype="0" fill="hold" grpId="5" nodeType="clickEffect">
                                      <p:stCondLst>
                                        <p:cond delay="0"/>
                                      </p:stCondLst>
                                      <p:childTnLst>
                                        <p:animEffect transition="out" filter="fade">
                                          <p:cBhvr>
                                            <p:cTn id="294" dur="500"/>
                                            <p:tgtEl>
                                              <p:spTgt spid="33"/>
                                            </p:tgtEl>
                                          </p:cBhvr>
                                        </p:animEffect>
                                        <p:set>
                                          <p:cBhvr>
                                            <p:cTn id="295" dur="1" fill="hold">
                                              <p:stCondLst>
                                                <p:cond delay="499"/>
                                              </p:stCondLst>
                                            </p:cTn>
                                            <p:tgtEl>
                                              <p:spTgt spid="33"/>
                                            </p:tgtEl>
                                            <p:attrNameLst>
                                              <p:attrName>style.visibility</p:attrName>
                                            </p:attrNameLst>
                                          </p:cBhvr>
                                          <p:to>
                                            <p:strVal val="hidden"/>
                                          </p:to>
                                        </p:set>
                                      </p:childTnLst>
                                    </p:cTn>
                                  </p:par>
                                  <p:par>
                                    <p:cTn id="296" presetID="26" presetClass="emph" presetSubtype="0" fill="hold" nodeType="withEffect">
                                      <p:stCondLst>
                                        <p:cond delay="0"/>
                                      </p:stCondLst>
                                      <p:childTnLst>
                                        <p:animEffect transition="out" filter="fade">
                                          <p:cBhvr>
                                            <p:cTn id="297" dur="500" tmFilter="0, 0; .2, .5; .8, .5; 1, 0"/>
                                            <p:tgtEl>
                                              <p:spTgt spid="14"/>
                                            </p:tgtEl>
                                          </p:cBhvr>
                                        </p:animEffect>
                                        <p:animScale>
                                          <p:cBhvr>
                                            <p:cTn id="298" dur="250" autoRev="1" fill="hold"/>
                                            <p:tgtEl>
                                              <p:spTgt spid="14"/>
                                            </p:tgtEl>
                                          </p:cBhvr>
                                          <p:by x="105000" y="105000"/>
                                        </p:animScale>
                                      </p:childTnLst>
                                    </p:cTn>
                                  </p:par>
                                </p:childTnLst>
                              </p:cTn>
                            </p:par>
                            <p:par>
                              <p:cTn id="299" fill="hold">
                                <p:stCondLst>
                                  <p:cond delay="500"/>
                                </p:stCondLst>
                                <p:childTnLst>
                                  <p:par>
                                    <p:cTn id="300" presetID="10" presetClass="entr" presetSubtype="0" fill="hold" grpId="0"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fade">
                                          <p:cBhvr>
                                            <p:cTn id="302" dur="500"/>
                                            <p:tgtEl>
                                              <p:spTgt spid="35"/>
                                            </p:tgtEl>
                                          </p:cBhvr>
                                        </p:animEffect>
                                      </p:childTnLst>
                                    </p:cTn>
                                  </p:par>
                                </p:childTnLst>
                              </p:cTn>
                            </p:par>
                            <p:par>
                              <p:cTn id="303" fill="hold">
                                <p:stCondLst>
                                  <p:cond delay="1000"/>
                                </p:stCondLst>
                                <p:childTnLst>
                                  <p:par>
                                    <p:cTn id="304" presetID="26" presetClass="emph" presetSubtype="0" fill="hold" nodeType="afterEffect">
                                      <p:stCondLst>
                                        <p:cond delay="0"/>
                                      </p:stCondLst>
                                      <p:childTnLst>
                                        <p:animEffect transition="out" filter="fade">
                                          <p:cBhvr>
                                            <p:cTn id="305" dur="500" tmFilter="0, 0; .2, .5; .8, .5; 1, 0"/>
                                            <p:tgtEl>
                                              <p:spTgt spid="12"/>
                                            </p:tgtEl>
                                          </p:cBhvr>
                                        </p:animEffect>
                                        <p:animScale>
                                          <p:cBhvr>
                                            <p:cTn id="306" dur="250" autoRev="1" fill="hold"/>
                                            <p:tgtEl>
                                              <p:spTgt spid="12"/>
                                            </p:tgtEl>
                                          </p:cBhvr>
                                          <p:by x="105000" y="105000"/>
                                        </p:animScale>
                                      </p:childTnLst>
                                    </p:cTn>
                                  </p:par>
                                </p:childTnLst>
                              </p:cTn>
                            </p:par>
                            <p:par>
                              <p:cTn id="307" fill="hold">
                                <p:stCondLst>
                                  <p:cond delay="1500"/>
                                </p:stCondLst>
                                <p:childTnLst>
                                  <p:par>
                                    <p:cTn id="308" presetID="1" presetClass="entr" presetSubtype="0" fill="hold" nodeType="afterEffect">
                                      <p:stCondLst>
                                        <p:cond delay="200"/>
                                      </p:stCondLst>
                                      <p:childTnLst>
                                        <p:set>
                                          <p:cBhvr>
                                            <p:cTn id="309" dur="1" fill="hold">
                                              <p:stCondLst>
                                                <p:cond delay="0"/>
                                              </p:stCondLst>
                                            </p:cTn>
                                            <p:tgtEl>
                                              <p:spTgt spid="19"/>
                                            </p:tgtEl>
                                            <p:attrNameLst>
                                              <p:attrName>style.visibility</p:attrName>
                                            </p:attrNameLst>
                                          </p:cBhvr>
                                          <p:to>
                                            <p:strVal val="visible"/>
                                          </p:to>
                                        </p:set>
                                      </p:childTnLst>
                                    </p:cTn>
                                  </p:par>
                                  <p:par>
                                    <p:cTn id="310" presetID="0" presetClass="path" presetSubtype="0" accel="50000" decel="50000" fill="hold" nodeType="withEffect">
                                      <p:stCondLst>
                                        <p:cond delay="200"/>
                                      </p:stCondLst>
                                      <p:childTnLst>
                                        <p:animMotion origin="layout" path="M -0.37552 -0.28657 L -0.42743 -0.25856 " pathEditMode="relative" rAng="0" ptsTypes="AA">
                                          <p:cBhvr>
                                            <p:cTn id="311" dur="1000" fill="hold"/>
                                            <p:tgtEl>
                                              <p:spTgt spid="21"/>
                                            </p:tgtEl>
                                            <p:attrNameLst>
                                              <p:attrName>ppt_x</p:attrName>
                                              <p:attrName>ppt_y</p:attrName>
                                            </p:attrNameLst>
                                          </p:cBhvr>
                                          <p:rCtr x="-2604" y="1389"/>
                                        </p:animMotion>
                                      </p:childTnLst>
                                    </p:cTn>
                                  </p:par>
                                  <p:par>
                                    <p:cTn id="312" presetID="1" presetClass="entr" presetSubtype="0" fill="hold" nodeType="withEffect">
                                      <p:stCondLst>
                                        <p:cond delay="200"/>
                                      </p:stCondLst>
                                      <p:childTnLst>
                                        <p:set>
                                          <p:cBhvr>
                                            <p:cTn id="313" dur="1" fill="hold">
                                              <p:stCondLst>
                                                <p:cond delay="0"/>
                                              </p:stCondLst>
                                            </p:cTn>
                                            <p:tgtEl>
                                              <p:spTgt spid="21"/>
                                            </p:tgtEl>
                                            <p:attrNameLst>
                                              <p:attrName>style.visibility</p:attrName>
                                            </p:attrNameLst>
                                          </p:cBhvr>
                                          <p:to>
                                            <p:strVal val="visible"/>
                                          </p:to>
                                        </p:set>
                                      </p:childTnLst>
                                    </p:cTn>
                                  </p:par>
                                  <p:par>
                                    <p:cTn id="314" presetID="0" presetClass="path" presetSubtype="0" accel="50000" decel="50000" fill="hold" nodeType="withEffect">
                                      <p:stCondLst>
                                        <p:cond delay="200"/>
                                      </p:stCondLst>
                                      <p:childTnLst>
                                        <p:animMotion origin="layout" path="M -0.35191 -0.04051 L -0.31615 -0.0125 " pathEditMode="relative" rAng="0" ptsTypes="AA">
                                          <p:cBhvr>
                                            <p:cTn id="315" dur="1000" fill="hold"/>
                                            <p:tgtEl>
                                              <p:spTgt spid="19"/>
                                            </p:tgtEl>
                                            <p:attrNameLst>
                                              <p:attrName>ppt_x</p:attrName>
                                              <p:attrName>ppt_y</p:attrName>
                                            </p:attrNameLst>
                                          </p:cBhvr>
                                          <p:rCtr x="1788" y="1389"/>
                                        </p:animMotion>
                                      </p:childTnLst>
                                    </p:cTn>
                                  </p:par>
                                  <p:par>
                                    <p:cTn id="316" presetID="10" presetClass="entr" presetSubtype="0" fill="hold" nodeType="withEffect">
                                      <p:stCondLst>
                                        <p:cond delay="200"/>
                                      </p:stCondLst>
                                      <p:childTnLst>
                                        <p:set>
                                          <p:cBhvr>
                                            <p:cTn id="317" dur="1" fill="hold">
                                              <p:stCondLst>
                                                <p:cond delay="0"/>
                                              </p:stCondLst>
                                            </p:cTn>
                                            <p:tgtEl>
                                              <p:spTgt spid="22"/>
                                            </p:tgtEl>
                                            <p:attrNameLst>
                                              <p:attrName>style.visibility</p:attrName>
                                            </p:attrNameLst>
                                          </p:cBhvr>
                                          <p:to>
                                            <p:strVal val="visible"/>
                                          </p:to>
                                        </p:set>
                                        <p:animEffect transition="in" filter="fade">
                                          <p:cBhvr>
                                            <p:cTn id="318" dur="1000"/>
                                            <p:tgtEl>
                                              <p:spTgt spid="22"/>
                                            </p:tgtEl>
                                          </p:cBhvr>
                                        </p:animEffect>
                                      </p:childTnLst>
                                    </p:cTn>
                                  </p:par>
                                </p:childTnLst>
                              </p:cTn>
                            </p:par>
                            <p:par>
                              <p:cTn id="319" fill="hold">
                                <p:stCondLst>
                                  <p:cond delay="2700"/>
                                </p:stCondLst>
                                <p:childTnLst>
                                  <p:par>
                                    <p:cTn id="320" presetID="0" presetClass="path" presetSubtype="0" accel="50000" decel="50000" fill="hold" nodeType="afterEffect">
                                      <p:stCondLst>
                                        <p:cond delay="0"/>
                                      </p:stCondLst>
                                      <p:childTnLst>
                                        <p:animMotion origin="layout" path="M -0.40695 -0.0125 L -0.39098 0.25532 L -0.49185 0.14745 " pathEditMode="relative" rAng="0" ptsTypes="AAA">
                                          <p:cBhvr>
                                            <p:cTn id="321" dur="2000" fill="hold"/>
                                            <p:tgtEl>
                                              <p:spTgt spid="19"/>
                                            </p:tgtEl>
                                            <p:attrNameLst>
                                              <p:attrName>ppt_x</p:attrName>
                                              <p:attrName>ppt_y</p:attrName>
                                            </p:attrNameLst>
                                          </p:cBhvr>
                                          <p:rCtr x="-3455" y="13380"/>
                                        </p:animMotion>
                                      </p:childTnLst>
                                    </p:cTn>
                                  </p:par>
                                  <p:par>
                                    <p:cTn id="322" presetID="0" presetClass="path" presetSubtype="0" accel="50000" decel="50000" fill="hold" nodeType="withEffect">
                                      <p:stCondLst>
                                        <p:cond delay="0"/>
                                      </p:stCondLst>
                                      <p:childTnLst>
                                        <p:animMotion origin="layout" path="M -0.33663 -0.25856 L -0.34896 0.01412 L -0.51702 0.09931 " pathEditMode="relative" rAng="0" ptsTypes="AAA">
                                          <p:cBhvr>
                                            <p:cTn id="323" dur="2000" fill="hold"/>
                                            <p:tgtEl>
                                              <p:spTgt spid="21"/>
                                            </p:tgtEl>
                                            <p:attrNameLst>
                                              <p:attrName>ppt_x</p:attrName>
                                              <p:attrName>ppt_y</p:attrName>
                                            </p:attrNameLst>
                                          </p:cBhvr>
                                          <p:rCtr x="-9028" y="17894"/>
                                        </p:animMotion>
                                      </p:childTnLst>
                                    </p:cTn>
                                  </p:par>
                                  <p:par>
                                    <p:cTn id="324" presetID="0" presetClass="path" presetSubtype="0" accel="50000" decel="50000" fill="hold" nodeType="withEffect">
                                      <p:stCondLst>
                                        <p:cond delay="0"/>
                                      </p:stCondLst>
                                      <p:childTnLst>
                                        <p:animMotion origin="layout" path="M -0.3599 -0.52315 L -0.35851 -0.25232 L -0.4915 -0.25486 " pathEditMode="relative" rAng="0" ptsTypes="AAA">
                                          <p:cBhvr>
                                            <p:cTn id="325" dur="2000" fill="hold"/>
                                            <p:tgtEl>
                                              <p:spTgt spid="22"/>
                                            </p:tgtEl>
                                            <p:attrNameLst>
                                              <p:attrName>ppt_x</p:attrName>
                                              <p:attrName>ppt_y</p:attrName>
                                            </p:attrNameLst>
                                          </p:cBhvr>
                                          <p:rCtr x="-6510" y="13542"/>
                                        </p:animMotion>
                                      </p:childTnLst>
                                    </p:cTn>
                                  </p:par>
                                  <p:par>
                                    <p:cTn id="326" presetID="10" presetClass="exit" presetSubtype="0" fill="hold" grpId="1" nodeType="withEffect">
                                      <p:stCondLst>
                                        <p:cond delay="600"/>
                                      </p:stCondLst>
                                      <p:childTnLst>
                                        <p:animEffect transition="out" filter="fade">
                                          <p:cBhvr>
                                            <p:cTn id="327" dur="500"/>
                                            <p:tgtEl>
                                              <p:spTgt spid="35"/>
                                            </p:tgtEl>
                                          </p:cBhvr>
                                        </p:animEffect>
                                        <p:set>
                                          <p:cBhvr>
                                            <p:cTn id="328" dur="1" fill="hold">
                                              <p:stCondLst>
                                                <p:cond delay="499"/>
                                              </p:stCondLst>
                                            </p:cTn>
                                            <p:tgtEl>
                                              <p:spTgt spid="35"/>
                                            </p:tgtEl>
                                            <p:attrNameLst>
                                              <p:attrName>style.visibility</p:attrName>
                                            </p:attrNameLst>
                                          </p:cBhvr>
                                          <p:to>
                                            <p:strVal val="hidden"/>
                                          </p:to>
                                        </p:set>
                                      </p:childTnLst>
                                    </p:cTn>
                                  </p:par>
                                  <p:par>
                                    <p:cTn id="329" presetID="10" presetClass="entr" presetSubtype="0" fill="hold" grpId="0" nodeType="withEffect">
                                      <p:stCondLst>
                                        <p:cond delay="1000"/>
                                      </p:stCondLst>
                                      <p:childTnLst>
                                        <p:set>
                                          <p:cBhvr>
                                            <p:cTn id="330" dur="1" fill="hold">
                                              <p:stCondLst>
                                                <p:cond delay="0"/>
                                              </p:stCondLst>
                                            </p:cTn>
                                            <p:tgtEl>
                                              <p:spTgt spid="36"/>
                                            </p:tgtEl>
                                            <p:attrNameLst>
                                              <p:attrName>style.visibility</p:attrName>
                                            </p:attrNameLst>
                                          </p:cBhvr>
                                          <p:to>
                                            <p:strVal val="visible"/>
                                          </p:to>
                                        </p:set>
                                        <p:animEffect transition="in" filter="fade">
                                          <p:cBhvr>
                                            <p:cTn id="331" dur="500"/>
                                            <p:tgtEl>
                                              <p:spTgt spid="36"/>
                                            </p:tgtEl>
                                          </p:cBhvr>
                                        </p:animEffect>
                                      </p:childTnLst>
                                    </p:cTn>
                                  </p:par>
                                </p:childTnLst>
                              </p:cTn>
                            </p:par>
                            <p:par>
                              <p:cTn id="332" fill="hold">
                                <p:stCondLst>
                                  <p:cond delay="4700"/>
                                </p:stCondLst>
                                <p:childTnLst>
                                  <p:par>
                                    <p:cTn id="333" presetID="0" presetClass="path" presetSubtype="0" accel="42500" decel="7500" fill="hold" nodeType="afterEffect">
                                      <p:stCondLst>
                                        <p:cond delay="0"/>
                                      </p:stCondLst>
                                      <p:childTnLst>
                                        <p:animMotion origin="layout" path="M -0.49184 -0.25533 L -0.64011 -0.28264 " pathEditMode="relative" rAng="0" ptsTypes="AA">
                                          <p:cBhvr>
                                            <p:cTn id="334" dur="800" fill="hold"/>
                                            <p:tgtEl>
                                              <p:spTgt spid="22"/>
                                            </p:tgtEl>
                                            <p:attrNameLst>
                                              <p:attrName>ppt_x</p:attrName>
                                              <p:attrName>ppt_y</p:attrName>
                                            </p:attrNameLst>
                                          </p:cBhvr>
                                          <p:rCtr x="-7413" y="-1366"/>
                                        </p:animMotion>
                                      </p:childTnLst>
                                    </p:cTn>
                                  </p:par>
                                  <p:par>
                                    <p:cTn id="335" presetID="53" presetClass="exit" presetSubtype="32" fill="hold" nodeType="withEffect">
                                      <p:stCondLst>
                                        <p:cond delay="0"/>
                                      </p:stCondLst>
                                      <p:childTnLst>
                                        <p:anim calcmode="lin" valueType="num">
                                          <p:cBhvr>
                                            <p:cTn id="336" dur="800"/>
                                            <p:tgtEl>
                                              <p:spTgt spid="22"/>
                                            </p:tgtEl>
                                            <p:attrNameLst>
                                              <p:attrName>ppt_w</p:attrName>
                                            </p:attrNameLst>
                                          </p:cBhvr>
                                          <p:tavLst>
                                            <p:tav tm="0">
                                              <p:val>
                                                <p:strVal val="ppt_w"/>
                                              </p:val>
                                            </p:tav>
                                            <p:tav tm="100000">
                                              <p:val>
                                                <p:fltVal val="0"/>
                                              </p:val>
                                            </p:tav>
                                          </p:tavLst>
                                        </p:anim>
                                        <p:anim calcmode="lin" valueType="num">
                                          <p:cBhvr>
                                            <p:cTn id="337" dur="800"/>
                                            <p:tgtEl>
                                              <p:spTgt spid="22"/>
                                            </p:tgtEl>
                                            <p:attrNameLst>
                                              <p:attrName>ppt_h</p:attrName>
                                            </p:attrNameLst>
                                          </p:cBhvr>
                                          <p:tavLst>
                                            <p:tav tm="0">
                                              <p:val>
                                                <p:strVal val="ppt_h"/>
                                              </p:val>
                                            </p:tav>
                                            <p:tav tm="100000">
                                              <p:val>
                                                <p:fltVal val="0"/>
                                              </p:val>
                                            </p:tav>
                                          </p:tavLst>
                                        </p:anim>
                                        <p:animEffect transition="out" filter="fade">
                                          <p:cBhvr>
                                            <p:cTn id="338" dur="800"/>
                                            <p:tgtEl>
                                              <p:spTgt spid="22"/>
                                            </p:tgtEl>
                                          </p:cBhvr>
                                        </p:animEffect>
                                        <p:set>
                                          <p:cBhvr>
                                            <p:cTn id="339" dur="1" fill="hold">
                                              <p:stCondLst>
                                                <p:cond delay="799"/>
                                              </p:stCondLst>
                                            </p:cTn>
                                            <p:tgtEl>
                                              <p:spTgt spid="22"/>
                                            </p:tgtEl>
                                            <p:attrNameLst>
                                              <p:attrName>style.visibility</p:attrName>
                                            </p:attrNameLst>
                                          </p:cBhvr>
                                          <p:to>
                                            <p:strVal val="hidden"/>
                                          </p:to>
                                        </p:set>
                                      </p:childTnLst>
                                    </p:cTn>
                                  </p:par>
                                  <p:par>
                                    <p:cTn id="340" presetID="0" presetClass="path" presetSubtype="0" accel="2500" decel="7500" fill="hold" nodeType="withEffect">
                                      <p:stCondLst>
                                        <p:cond delay="0"/>
                                      </p:stCondLst>
                                      <p:childTnLst>
                                        <p:animMotion origin="layout" path="M -0.51702 0.09931 L -0.64879 -0.0206 L -0.64879 -0.02037 L -0.64879 -0.0206 L -0.64879 -0.02037 " pathEditMode="relative" rAng="0" ptsTypes="AAAAA">
                                          <p:cBhvr>
                                            <p:cTn id="341" dur="800" fill="hold"/>
                                            <p:tgtEl>
                                              <p:spTgt spid="21"/>
                                            </p:tgtEl>
                                            <p:attrNameLst>
                                              <p:attrName>ppt_x</p:attrName>
                                              <p:attrName>ppt_y</p:attrName>
                                            </p:attrNameLst>
                                          </p:cBhvr>
                                          <p:rCtr x="-6597" y="-5995"/>
                                        </p:animMotion>
                                      </p:childTnLst>
                                    </p:cTn>
                                  </p:par>
                                  <p:par>
                                    <p:cTn id="342" presetID="53" presetClass="exit" presetSubtype="32" fill="hold" nodeType="withEffect">
                                      <p:stCondLst>
                                        <p:cond delay="0"/>
                                      </p:stCondLst>
                                      <p:childTnLst>
                                        <p:anim calcmode="lin" valueType="num">
                                          <p:cBhvr>
                                            <p:cTn id="343" dur="800"/>
                                            <p:tgtEl>
                                              <p:spTgt spid="21"/>
                                            </p:tgtEl>
                                            <p:attrNameLst>
                                              <p:attrName>ppt_w</p:attrName>
                                            </p:attrNameLst>
                                          </p:cBhvr>
                                          <p:tavLst>
                                            <p:tav tm="0">
                                              <p:val>
                                                <p:strVal val="ppt_w"/>
                                              </p:val>
                                            </p:tav>
                                            <p:tav tm="100000">
                                              <p:val>
                                                <p:fltVal val="0"/>
                                              </p:val>
                                            </p:tav>
                                          </p:tavLst>
                                        </p:anim>
                                        <p:anim calcmode="lin" valueType="num">
                                          <p:cBhvr>
                                            <p:cTn id="344" dur="800"/>
                                            <p:tgtEl>
                                              <p:spTgt spid="21"/>
                                            </p:tgtEl>
                                            <p:attrNameLst>
                                              <p:attrName>ppt_h</p:attrName>
                                            </p:attrNameLst>
                                          </p:cBhvr>
                                          <p:tavLst>
                                            <p:tav tm="0">
                                              <p:val>
                                                <p:strVal val="ppt_h"/>
                                              </p:val>
                                            </p:tav>
                                            <p:tav tm="100000">
                                              <p:val>
                                                <p:fltVal val="0"/>
                                              </p:val>
                                            </p:tav>
                                          </p:tavLst>
                                        </p:anim>
                                        <p:animEffect transition="out" filter="fade">
                                          <p:cBhvr>
                                            <p:cTn id="345" dur="800"/>
                                            <p:tgtEl>
                                              <p:spTgt spid="21"/>
                                            </p:tgtEl>
                                          </p:cBhvr>
                                        </p:animEffect>
                                        <p:set>
                                          <p:cBhvr>
                                            <p:cTn id="346" dur="1" fill="hold">
                                              <p:stCondLst>
                                                <p:cond delay="799"/>
                                              </p:stCondLst>
                                            </p:cTn>
                                            <p:tgtEl>
                                              <p:spTgt spid="21"/>
                                            </p:tgtEl>
                                            <p:attrNameLst>
                                              <p:attrName>style.visibility</p:attrName>
                                            </p:attrNameLst>
                                          </p:cBhvr>
                                          <p:to>
                                            <p:strVal val="hidden"/>
                                          </p:to>
                                        </p:set>
                                      </p:childTnLst>
                                    </p:cTn>
                                  </p:par>
                                  <p:par>
                                    <p:cTn id="347" presetID="0" presetClass="path" presetSubtype="0" accel="2500" decel="7500" fill="hold" nodeType="withEffect">
                                      <p:stCondLst>
                                        <p:cond delay="0"/>
                                      </p:stCondLst>
                                      <p:childTnLst>
                                        <p:animMotion origin="layout" path="M -0.48924 0.14653 L -0.63178 0.21319 " pathEditMode="relative" rAng="0" ptsTypes="AA">
                                          <p:cBhvr>
                                            <p:cTn id="348" dur="800" fill="hold"/>
                                            <p:tgtEl>
                                              <p:spTgt spid="19"/>
                                            </p:tgtEl>
                                            <p:attrNameLst>
                                              <p:attrName>ppt_x</p:attrName>
                                              <p:attrName>ppt_y</p:attrName>
                                            </p:attrNameLst>
                                          </p:cBhvr>
                                          <p:rCtr x="-7135" y="3333"/>
                                        </p:animMotion>
                                      </p:childTnLst>
                                    </p:cTn>
                                  </p:par>
                                  <p:par>
                                    <p:cTn id="349" presetID="53" presetClass="exit" presetSubtype="32" fill="hold" nodeType="withEffect">
                                      <p:stCondLst>
                                        <p:cond delay="0"/>
                                      </p:stCondLst>
                                      <p:childTnLst>
                                        <p:anim calcmode="lin" valueType="num">
                                          <p:cBhvr>
                                            <p:cTn id="350" dur="800"/>
                                            <p:tgtEl>
                                              <p:spTgt spid="19"/>
                                            </p:tgtEl>
                                            <p:attrNameLst>
                                              <p:attrName>ppt_w</p:attrName>
                                            </p:attrNameLst>
                                          </p:cBhvr>
                                          <p:tavLst>
                                            <p:tav tm="0">
                                              <p:val>
                                                <p:strVal val="ppt_w"/>
                                              </p:val>
                                            </p:tav>
                                            <p:tav tm="100000">
                                              <p:val>
                                                <p:fltVal val="0"/>
                                              </p:val>
                                            </p:tav>
                                          </p:tavLst>
                                        </p:anim>
                                        <p:anim calcmode="lin" valueType="num">
                                          <p:cBhvr>
                                            <p:cTn id="351" dur="800"/>
                                            <p:tgtEl>
                                              <p:spTgt spid="19"/>
                                            </p:tgtEl>
                                            <p:attrNameLst>
                                              <p:attrName>ppt_h</p:attrName>
                                            </p:attrNameLst>
                                          </p:cBhvr>
                                          <p:tavLst>
                                            <p:tav tm="0">
                                              <p:val>
                                                <p:strVal val="ppt_h"/>
                                              </p:val>
                                            </p:tav>
                                            <p:tav tm="100000">
                                              <p:val>
                                                <p:fltVal val="0"/>
                                              </p:val>
                                            </p:tav>
                                          </p:tavLst>
                                        </p:anim>
                                        <p:animEffect transition="out" filter="fade">
                                          <p:cBhvr>
                                            <p:cTn id="352" dur="800"/>
                                            <p:tgtEl>
                                              <p:spTgt spid="19"/>
                                            </p:tgtEl>
                                          </p:cBhvr>
                                        </p:animEffect>
                                        <p:set>
                                          <p:cBhvr>
                                            <p:cTn id="353" dur="1" fill="hold">
                                              <p:stCondLst>
                                                <p:cond delay="799"/>
                                              </p:stCondLst>
                                            </p:cTn>
                                            <p:tgtEl>
                                              <p:spTgt spid="19"/>
                                            </p:tgtEl>
                                            <p:attrNameLst>
                                              <p:attrName>style.visibility</p:attrName>
                                            </p:attrNameLst>
                                          </p:cBhvr>
                                          <p:to>
                                            <p:strVal val="hidden"/>
                                          </p:to>
                                        </p:set>
                                      </p:childTnLst>
                                    </p:cTn>
                                  </p:par>
                                  <p:par>
                                    <p:cTn id="354" presetID="26" presetClass="emph" presetSubtype="0" fill="hold" nodeType="withEffect">
                                      <p:stCondLst>
                                        <p:cond delay="0"/>
                                      </p:stCondLst>
                                      <p:childTnLst>
                                        <p:animEffect transition="out" filter="fade">
                                          <p:cBhvr>
                                            <p:cTn id="355" dur="800" tmFilter="0, 0; .2, .5; .8, .5; 1, 0"/>
                                            <p:tgtEl>
                                              <p:spTgt spid="17"/>
                                            </p:tgtEl>
                                          </p:cBhvr>
                                        </p:animEffect>
                                        <p:animScale>
                                          <p:cBhvr>
                                            <p:cTn id="356" dur="400" autoRev="1" fill="hold"/>
                                            <p:tgtEl>
                                              <p:spTgt spid="17"/>
                                            </p:tgtEl>
                                          </p:cBhvr>
                                          <p:by x="105000" y="105000"/>
                                        </p:animScale>
                                      </p:childTnLst>
                                    </p:cTn>
                                  </p:par>
                                  <p:par>
                                    <p:cTn id="357" presetID="10" presetClass="exit" presetSubtype="0" fill="hold" grpId="1" nodeType="withEffect">
                                      <p:stCondLst>
                                        <p:cond delay="300"/>
                                      </p:stCondLst>
                                      <p:childTnLst>
                                        <p:animEffect transition="out" filter="fade">
                                          <p:cBhvr>
                                            <p:cTn id="358" dur="500"/>
                                            <p:tgtEl>
                                              <p:spTgt spid="36"/>
                                            </p:tgtEl>
                                          </p:cBhvr>
                                        </p:animEffect>
                                        <p:set>
                                          <p:cBhvr>
                                            <p:cTn id="359"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4" grpId="2" animBg="1"/>
          <p:bldP spid="5" grpId="0" animBg="1"/>
          <p:bldP spid="6" grpId="0" animBg="1"/>
          <p:bldP spid="11" grpId="0" animBg="1"/>
          <p:bldP spid="11" grpId="1" animBg="1"/>
          <p:bldP spid="13" grpId="0" animBg="1"/>
          <p:bldP spid="13" grpId="1" animBg="1"/>
          <p:bldP spid="23" grpId="0"/>
          <p:bldP spid="24" grpId="0"/>
          <p:bldP spid="25" grpId="0"/>
          <p:bldP spid="26" grpId="0"/>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3" grpId="2" animBg="1"/>
          <p:bldP spid="33" grpId="3" animBg="1"/>
          <p:bldP spid="33" grpId="4" animBg="1"/>
          <p:bldP spid="33" grpId="5" animBg="1"/>
          <p:bldP spid="34" grpId="0" animBg="1"/>
          <p:bldP spid="34" grpId="1" animBg="1"/>
          <p:bldP spid="35" grpId="0" animBg="1"/>
          <p:bldP spid="35" grpId="1" animBg="1"/>
          <p:bldP spid="36" grpId="0" animBg="1"/>
          <p:bldP spid="36" grpId="1" animBg="1"/>
          <p:bldP spid="37" grpId="0" animBg="1"/>
          <p:bldP spid="3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6" presetClass="emph" presetSubtype="0" fill="hold" nodeType="clickEffect">
                                      <p:stCondLst>
                                        <p:cond delay="0"/>
                                      </p:stCondLst>
                                      <p:childTnLst>
                                        <p:animEffect transition="out" filter="fade">
                                          <p:cBhvr>
                                            <p:cTn id="47" dur="600" tmFilter="0, 0; .2, .5; .8, .5; 1, 0"/>
                                            <p:tgtEl>
                                              <p:spTgt spid="17"/>
                                            </p:tgtEl>
                                          </p:cBhvr>
                                        </p:animEffect>
                                        <p:animScale>
                                          <p:cBhvr>
                                            <p:cTn id="48" dur="300" autoRev="1" fill="hold"/>
                                            <p:tgtEl>
                                              <p:spTgt spid="17"/>
                                            </p:tgtEl>
                                          </p:cBhvr>
                                          <p:by x="105000" y="105000"/>
                                        </p:animScale>
                                      </p:childTnLst>
                                    </p:cTn>
                                  </p:par>
                                </p:childTnLst>
                              </p:cTn>
                            </p:par>
                            <p:par>
                              <p:cTn id="49" fill="hold">
                                <p:stCondLst>
                                  <p:cond delay="600"/>
                                </p:stCondLst>
                                <p:childTnLst>
                                  <p:par>
                                    <p:cTn id="50" presetID="10" presetClass="entr" presetSubtype="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300"/>
                                            <p:tgtEl>
                                              <p:spTgt spid="27"/>
                                            </p:tgtEl>
                                          </p:cBhvr>
                                        </p:animEffect>
                                      </p:childTnLst>
                                    </p:cTn>
                                  </p:par>
                                </p:childTnLst>
                              </p:cTn>
                            </p:par>
                            <p:par>
                              <p:cTn id="56" fill="hold">
                                <p:stCondLst>
                                  <p:cond delay="1100"/>
                                </p:stCondLst>
                                <p:childTnLst>
                                  <p:par>
                                    <p:cTn id="57" presetID="63" presetClass="path" presetSubtype="0" fill="hold" nodeType="afterEffect">
                                      <p:stCondLst>
                                        <p:cond delay="100"/>
                                      </p:stCondLst>
                                      <p:childTnLst>
                                        <p:animMotion origin="layout" path="M -5.55556E-7 7.40741E-7 L 0.20417 0.00069 " pathEditMode="relative" rAng="0" ptsTypes="AA">
                                          <p:cBhvr>
                                            <p:cTn id="58" dur="800" fill="hold"/>
                                            <p:tgtEl>
                                              <p:spTgt spid="18"/>
                                            </p:tgtEl>
                                            <p:attrNameLst>
                                              <p:attrName>ppt_x</p:attrName>
                                              <p:attrName>ppt_y</p:attrName>
                                            </p:attrNameLst>
                                          </p:cBhvr>
                                          <p:rCtr x="10208" y="23"/>
                                        </p:animMotion>
                                      </p:childTnLst>
                                    </p:cTn>
                                  </p:par>
                                  <p:par>
                                    <p:cTn id="59" presetID="10" presetClass="exit" presetSubtype="0" fill="hold" grpId="1" nodeType="withEffect">
                                      <p:stCondLst>
                                        <p:cond delay="500"/>
                                      </p:stCondLst>
                                      <p:childTnLst>
                                        <p:animEffect transition="out" filter="fade">
                                          <p:cBhvr>
                                            <p:cTn id="60" dur="400"/>
                                            <p:tgtEl>
                                              <p:spTgt spid="27"/>
                                            </p:tgtEl>
                                          </p:cBhvr>
                                        </p:animEffect>
                                        <p:set>
                                          <p:cBhvr>
                                            <p:cTn id="61" dur="1" fill="hold">
                                              <p:stCondLst>
                                                <p:cond delay="399"/>
                                              </p:stCondLst>
                                            </p:cTn>
                                            <p:tgtEl>
                                              <p:spTgt spid="27"/>
                                            </p:tgtEl>
                                            <p:attrNameLst>
                                              <p:attrName>style.visibility</p:attrName>
                                            </p:attrNameLst>
                                          </p:cBhvr>
                                          <p:to>
                                            <p:strVal val="hidden"/>
                                          </p:to>
                                        </p:set>
                                      </p:childTnLst>
                                    </p:cTn>
                                  </p:par>
                                </p:childTnLst>
                              </p:cTn>
                            </p:par>
                            <p:par>
                              <p:cTn id="62" fill="hold">
                                <p:stCondLst>
                                  <p:cond delay="2000"/>
                                </p:stCondLst>
                                <p:childTnLst>
                                  <p:par>
                                    <p:cTn id="63" presetID="6" presetClass="emph" presetSubtype="0" fill="hold" nodeType="afterEffect">
                                      <p:stCondLst>
                                        <p:cond delay="0"/>
                                      </p:stCondLst>
                                      <p:childTnLst>
                                        <p:animScale>
                                          <p:cBhvr>
                                            <p:cTn id="64" dur="600" fill="hold"/>
                                            <p:tgtEl>
                                              <p:spTgt spid="18"/>
                                            </p:tgtEl>
                                          </p:cBhvr>
                                          <p:by x="150000" y="150000"/>
                                        </p:animScale>
                                      </p:childTnLst>
                                    </p:cTn>
                                  </p:par>
                                  <p:par>
                                    <p:cTn id="65" presetID="10" presetClass="exit" presetSubtype="0" fill="hold" nodeType="withEffect">
                                      <p:stCondLst>
                                        <p:cond delay="0"/>
                                      </p:stCondLst>
                                      <p:childTnLst>
                                        <p:animEffect transition="out" filter="fade">
                                          <p:cBhvr>
                                            <p:cTn id="66" dur="600"/>
                                            <p:tgtEl>
                                              <p:spTgt spid="18"/>
                                            </p:tgtEl>
                                          </p:cBhvr>
                                        </p:animEffect>
                                        <p:set>
                                          <p:cBhvr>
                                            <p:cTn id="67" dur="1" fill="hold">
                                              <p:stCondLst>
                                                <p:cond delay="599"/>
                                              </p:stCondLst>
                                            </p:cTn>
                                            <p:tgtEl>
                                              <p:spTgt spid="18"/>
                                            </p:tgtEl>
                                            <p:attrNameLst>
                                              <p:attrName>style.visibility</p:attrName>
                                            </p:attrNameLst>
                                          </p:cBhvr>
                                          <p:to>
                                            <p:strVal val="hidden"/>
                                          </p:to>
                                        </p:set>
                                      </p:childTnLst>
                                    </p:cTn>
                                  </p:par>
                                </p:childTnLst>
                              </p:cTn>
                            </p:par>
                            <p:par>
                              <p:cTn id="68" fill="hold">
                                <p:stCondLst>
                                  <p:cond delay="2600"/>
                                </p:stCondLst>
                                <p:childTnLst>
                                  <p:par>
                                    <p:cTn id="69" presetID="26" presetClass="emph" presetSubtype="0" fill="hold" nodeType="afterEffect">
                                      <p:stCondLst>
                                        <p:cond delay="0"/>
                                      </p:stCondLst>
                                      <p:childTnLst>
                                        <p:animEffect transition="out" filter="fade">
                                          <p:cBhvr>
                                            <p:cTn id="70" dur="600" tmFilter="0, 0; .2, .5; .8, .5; 1, 0"/>
                                            <p:tgtEl>
                                              <p:spTgt spid="14"/>
                                            </p:tgtEl>
                                          </p:cBhvr>
                                        </p:animEffect>
                                        <p:animScale>
                                          <p:cBhvr>
                                            <p:cTn id="71" dur="300" autoRev="1" fill="hold"/>
                                            <p:tgtEl>
                                              <p:spTgt spid="14"/>
                                            </p:tgtEl>
                                          </p:cBhvr>
                                          <p:by x="105000" y="105000"/>
                                        </p:animScale>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400"/>
                                            <p:tgtEl>
                                              <p:spTgt spid="28"/>
                                            </p:tgtEl>
                                          </p:cBhvr>
                                        </p:animEffect>
                                      </p:childTnLst>
                                    </p:cTn>
                                  </p:par>
                                </p:childTnLst>
                              </p:cTn>
                            </p:par>
                            <p:par>
                              <p:cTn id="75" fill="hold">
                                <p:stCondLst>
                                  <p:cond delay="3200"/>
                                </p:stCondLst>
                                <p:childTnLst>
                                  <p:par>
                                    <p:cTn id="76" presetID="10" presetClass="exit" presetSubtype="0" fill="hold" grpId="1" nodeType="afterEffect">
                                      <p:stCondLst>
                                        <p:cond delay="300"/>
                                      </p:stCondLst>
                                      <p:childTnLst>
                                        <p:animEffect transition="out" filter="fade">
                                          <p:cBhvr>
                                            <p:cTn id="77" dur="500"/>
                                            <p:tgtEl>
                                              <p:spTgt spid="28"/>
                                            </p:tgtEl>
                                          </p:cBhvr>
                                        </p:animEffect>
                                        <p:set>
                                          <p:cBhvr>
                                            <p:cTn id="78" dur="1" fill="hold">
                                              <p:stCondLst>
                                                <p:cond delay="499"/>
                                              </p:stCondLst>
                                            </p:cTn>
                                            <p:tgtEl>
                                              <p:spTgt spid="28"/>
                                            </p:tgtEl>
                                            <p:attrNameLst>
                                              <p:attrName>style.visibility</p:attrName>
                                            </p:attrNameLst>
                                          </p:cBhvr>
                                          <p:to>
                                            <p:strVal val="hidden"/>
                                          </p:to>
                                        </p:set>
                                      </p:childTnLst>
                                    </p:cTn>
                                  </p:par>
                                  <p:par>
                                    <p:cTn id="79" presetID="10"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500"/>
                                            <p:tgtEl>
                                              <p:spTgt spid="15"/>
                                            </p:tgtEl>
                                          </p:cBhvr>
                                        </p:animEffect>
                                      </p:childTnLst>
                                    </p:cTn>
                                  </p:par>
                                  <p:par>
                                    <p:cTn id="82" presetID="26" presetClass="emph" presetSubtype="0" fill="hold" nodeType="withEffect">
                                      <p:stCondLst>
                                        <p:cond delay="0"/>
                                      </p:stCondLst>
                                      <p:childTnLst>
                                        <p:animEffect transition="out" filter="fade">
                                          <p:cBhvr>
                                            <p:cTn id="83" dur="500" tmFilter="0, 0; .2, .5; .8, .5; 1, 0"/>
                                            <p:tgtEl>
                                              <p:spTgt spid="15"/>
                                            </p:tgtEl>
                                          </p:cBhvr>
                                        </p:animEffect>
                                        <p:animScale>
                                          <p:cBhvr>
                                            <p:cTn id="84" dur="250" autoRev="1" fill="hold"/>
                                            <p:tgtEl>
                                              <p:spTgt spid="15"/>
                                            </p:tgtEl>
                                          </p:cBhvr>
                                          <p:by x="105000" y="105000"/>
                                        </p:animScale>
                                      </p:childTnLst>
                                    </p:cTn>
                                  </p:par>
                                </p:childTnLst>
                              </p:cTn>
                            </p:par>
                            <p:par>
                              <p:cTn id="85" fill="hold">
                                <p:stCondLst>
                                  <p:cond delay="4000"/>
                                </p:stCondLst>
                                <p:childTnLst>
                                  <p:par>
                                    <p:cTn id="86" presetID="0" presetClass="path" presetSubtype="0" accel="26000" decel="50000" fill="hold" nodeType="afterEffect">
                                      <p:stCondLst>
                                        <p:cond delay="0"/>
                                      </p:stCondLst>
                                      <p:childTnLst>
                                        <p:animMotion origin="layout" path="M -8.33333E-7 1.11111E-6 L 0.11146 -0.00139 L 0.1125 -0.10695 L 0.1125 -0.13333 L 0.11458 -0.15 L 0.11875 -0.16667 L 0.12604 -0.18195 L 0.13854 -0.19722 L 0.14479 -0.20417 L 0.15729 -0.20972 L 0.18125 -0.2125 L 0.225 -0.20972 L 0.25521 -0.21111 L 0.35729 -0.2125 L 0.35729 -0.21227 " pathEditMode="relative" rAng="0" ptsTypes="AAAAAAAAAAAAAAA">
                                          <p:cBhvr>
                                            <p:cTn id="87" dur="2000" fill="hold"/>
                                            <p:tgtEl>
                                              <p:spTgt spid="15"/>
                                            </p:tgtEl>
                                            <p:attrNameLst>
                                              <p:attrName>ppt_x</p:attrName>
                                              <p:attrName>ppt_y</p:attrName>
                                            </p:attrNameLst>
                                          </p:cBhvr>
                                          <p:rCtr x="17865" y="-10625"/>
                                        </p:animMotion>
                                      </p:childTnLst>
                                    </p:cTn>
                                  </p:par>
                                  <p:par>
                                    <p:cTn id="88" presetID="10"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500"/>
                                            <p:tgtEl>
                                              <p:spTgt spid="29"/>
                                            </p:tgtEl>
                                          </p:cBhvr>
                                        </p:animEffect>
                                      </p:childTnLst>
                                    </p:cTn>
                                  </p:par>
                                  <p:par>
                                    <p:cTn id="91" presetID="10" presetClass="exit" presetSubtype="0" fill="hold" grpId="1" nodeType="withEffect">
                                      <p:stCondLst>
                                        <p:cond delay="1500"/>
                                      </p:stCondLst>
                                      <p:childTnLst>
                                        <p:animEffect transition="out" filter="fade">
                                          <p:cBhvr>
                                            <p:cTn id="92" dur="500"/>
                                            <p:tgtEl>
                                              <p:spTgt spid="29"/>
                                            </p:tgtEl>
                                          </p:cBhvr>
                                        </p:animEffect>
                                        <p:set>
                                          <p:cBhvr>
                                            <p:cTn id="93" dur="1" fill="hold">
                                              <p:stCondLst>
                                                <p:cond delay="499"/>
                                              </p:stCondLst>
                                            </p:cTn>
                                            <p:tgtEl>
                                              <p:spTgt spid="29"/>
                                            </p:tgtEl>
                                            <p:attrNameLst>
                                              <p:attrName>style.visibility</p:attrName>
                                            </p:attrNameLst>
                                          </p:cBhvr>
                                          <p:to>
                                            <p:strVal val="hidden"/>
                                          </p:to>
                                        </p:set>
                                      </p:childTnLst>
                                    </p:cTn>
                                  </p:par>
                                </p:childTnLst>
                              </p:cTn>
                            </p:par>
                            <p:par>
                              <p:cTn id="94" fill="hold">
                                <p:stCondLst>
                                  <p:cond delay="6000"/>
                                </p:stCondLst>
                                <p:childTnLst>
                                  <p:par>
                                    <p:cTn id="95" presetID="6" presetClass="emph" presetSubtype="0" fill="hold" nodeType="afterEffect">
                                      <p:stCondLst>
                                        <p:cond delay="0"/>
                                      </p:stCondLst>
                                      <p:childTnLst>
                                        <p:animScale>
                                          <p:cBhvr>
                                            <p:cTn id="96" dur="500" fill="hold"/>
                                            <p:tgtEl>
                                              <p:spTgt spid="15"/>
                                            </p:tgtEl>
                                          </p:cBhvr>
                                          <p:by x="120000" y="120000"/>
                                        </p:animScale>
                                      </p:childTnLst>
                                    </p:cTn>
                                  </p:par>
                                  <p:par>
                                    <p:cTn id="97" presetID="10" presetClass="exit" presetSubtype="0" fill="hold"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childTnLst>
                              </p:cTn>
                            </p:par>
                            <p:par>
                              <p:cTn id="100" fill="hold">
                                <p:stCondLst>
                                  <p:cond delay="6500"/>
                                </p:stCondLst>
                                <p:childTnLst>
                                  <p:par>
                                    <p:cTn id="101" presetID="26" presetClass="emph" presetSubtype="0" fill="hold" grpId="0" nodeType="afterEffect">
                                      <p:stCondLst>
                                        <p:cond delay="0"/>
                                      </p:stCondLst>
                                      <p:childTnLst>
                                        <p:animEffect transition="out" filter="fade">
                                          <p:cBhvr>
                                            <p:cTn id="102" dur="500" tmFilter="0, 0; .2, .5; .8, .5; 1, 0"/>
                                            <p:tgtEl>
                                              <p:spTgt spid="13"/>
                                            </p:tgtEl>
                                          </p:cBhvr>
                                        </p:animEffect>
                                        <p:animScale>
                                          <p:cBhvr>
                                            <p:cTn id="103" dur="250" autoRev="1" fill="hold"/>
                                            <p:tgtEl>
                                              <p:spTgt spid="13"/>
                                            </p:tgtEl>
                                          </p:cBhvr>
                                          <p:by x="105000" y="105000"/>
                                        </p:animScale>
                                      </p:childTnLst>
                                    </p:cTn>
                                  </p:par>
                                  <p:par>
                                    <p:cTn id="104" presetID="10" presetClass="entr" presetSubtype="0" fill="hold" nodeType="with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par>
                                    <p:cTn id="107" presetID="1" presetClass="path" presetSubtype="0" repeatCount="2000" fill="hold" nodeType="withEffect">
                                      <p:stCondLst>
                                        <p:cond delay="0"/>
                                      </p:stCondLst>
                                      <p:childTnLst>
                                        <p:animMotion origin="layout" path="M 0.00017 -0.10555 C 0.04687 -0.10555 0.08489 -0.06782 0.08489 -0.02083 C 0.08489 0.0257 0.04687 0.06389 0.00017 0.06389 C -0.04653 0.06389 -0.08403 0.0257 -0.08403 -0.02083 C -0.08403 -0.06782 -0.04653 -0.10555 0.00017 -0.10555 Z " pathEditMode="relative" rAng="0" ptsTypes="AAAAA">
                                          <p:cBhvr>
                                            <p:cTn id="108" dur="1200" fill="hold"/>
                                            <p:tgtEl>
                                              <p:spTgt spid="20"/>
                                            </p:tgtEl>
                                            <p:attrNameLst>
                                              <p:attrName>ppt_x</p:attrName>
                                              <p:attrName>ppt_y</p:attrName>
                                            </p:attrNameLst>
                                          </p:cBhvr>
                                          <p:rCtr x="17" y="8472"/>
                                        </p:animMotion>
                                      </p:childTnLst>
                                    </p:cTn>
                                  </p:par>
                                  <p:par>
                                    <p:cTn id="109" presetID="10" presetClass="exit" presetSubtype="0" fill="hold" nodeType="withEffect">
                                      <p:stCondLst>
                                        <p:cond delay="240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childTnLst>
                              </p:cTn>
                            </p:par>
                            <p:par>
                              <p:cTn id="112" fill="hold">
                                <p:stCondLst>
                                  <p:cond delay="9400"/>
                                </p:stCondLst>
                                <p:childTnLst>
                                  <p:par>
                                    <p:cTn id="113" presetID="10" presetClass="entr" presetSubtype="0" fill="hold"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fade">
                                          <p:cBhvr>
                                            <p:cTn id="115" dur="500"/>
                                            <p:tgtEl>
                                              <p:spTgt spid="19"/>
                                            </p:tgtEl>
                                          </p:cBhvr>
                                        </p:animEffect>
                                      </p:childTnLst>
                                    </p:cTn>
                                  </p:par>
                                  <p:par>
                                    <p:cTn id="116" presetID="26" presetClass="emph" presetSubtype="0" fill="hold" nodeType="withEffect">
                                      <p:stCondLst>
                                        <p:cond delay="0"/>
                                      </p:stCondLst>
                                      <p:childTnLst>
                                        <p:animEffect transition="out" filter="fade">
                                          <p:cBhvr>
                                            <p:cTn id="117" dur="500" tmFilter="0, 0; .2, .5; .8, .5; 1, 0"/>
                                            <p:tgtEl>
                                              <p:spTgt spid="19"/>
                                            </p:tgtEl>
                                          </p:cBhvr>
                                        </p:animEffect>
                                        <p:animScale>
                                          <p:cBhvr>
                                            <p:cTn id="118" dur="250" autoRev="1" fill="hold"/>
                                            <p:tgtEl>
                                              <p:spTgt spid="19"/>
                                            </p:tgtEl>
                                          </p:cBhvr>
                                          <p:by x="105000" y="105000"/>
                                        </p:animScale>
                                      </p:childTnLst>
                                    </p:cTn>
                                  </p:par>
                                  <p:par>
                                    <p:cTn id="119" presetID="10"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fade">
                                          <p:cBhvr>
                                            <p:cTn id="121" dur="500"/>
                                            <p:tgtEl>
                                              <p:spTgt spid="30"/>
                                            </p:tgtEl>
                                          </p:cBhvr>
                                        </p:animEffect>
                                      </p:childTnLst>
                                    </p:cTn>
                                  </p:par>
                                </p:childTnLst>
                              </p:cTn>
                            </p:par>
                            <p:par>
                              <p:cTn id="122" fill="hold">
                                <p:stCondLst>
                                  <p:cond delay="9900"/>
                                </p:stCondLst>
                                <p:childTnLst>
                                  <p:par>
                                    <p:cTn id="123" presetID="0" presetClass="path" presetSubtype="0" accel="18000" decel="82000" fill="hold" nodeType="afterEffect">
                                      <p:stCondLst>
                                        <p:cond delay="0"/>
                                      </p:stCondLst>
                                      <p:childTnLst>
                                        <p:animMotion origin="layout" path="M -0.00157 0.00926 L -0.15244 0.01088 L -0.18403 0.01088 L -0.20226 0.01088 L -0.21598 0.01574 L -0.22605 0.02014 L -0.23994 0.03125 L -0.24827 0.0449 L -0.25139 0.05393 L -0.25573 0.06435 L -0.25782 0.07963 L -0.25834 0.10856 L -0.25782 0.13495 L -0.25782 0.1699 L -0.25782 0.19861 L -0.25608 0.22384 L -0.25608 0.23403 L -0.33143 0.2331 L -0.36112 0.2331 L -0.36146 0.23403 " pathEditMode="relative" rAng="0" ptsTypes="AAAAAAAAAAAAAAAAAAAA">
                                          <p:cBhvr>
                                            <p:cTn id="124" dur="2000" fill="hold"/>
                                            <p:tgtEl>
                                              <p:spTgt spid="19"/>
                                            </p:tgtEl>
                                            <p:attrNameLst>
                                              <p:attrName>ppt_x</p:attrName>
                                              <p:attrName>ppt_y</p:attrName>
                                            </p:attrNameLst>
                                          </p:cBhvr>
                                          <p:rCtr x="-18003" y="11227"/>
                                        </p:animMotion>
                                      </p:childTnLst>
                                    </p:cTn>
                                  </p:par>
                                  <p:par>
                                    <p:cTn id="125" presetID="10" presetClass="exit" presetSubtype="0" fill="hold" grpId="1" nodeType="withEffect">
                                      <p:stCondLst>
                                        <p:cond delay="1500"/>
                                      </p:stCondLst>
                                      <p:childTnLst>
                                        <p:animEffect transition="out" filter="fade">
                                          <p:cBhvr>
                                            <p:cTn id="126" dur="500"/>
                                            <p:tgtEl>
                                              <p:spTgt spid="30"/>
                                            </p:tgtEl>
                                          </p:cBhvr>
                                        </p:animEffect>
                                        <p:set>
                                          <p:cBhvr>
                                            <p:cTn id="127" dur="1" fill="hold">
                                              <p:stCondLst>
                                                <p:cond delay="499"/>
                                              </p:stCondLst>
                                            </p:cTn>
                                            <p:tgtEl>
                                              <p:spTgt spid="30"/>
                                            </p:tgtEl>
                                            <p:attrNameLst>
                                              <p:attrName>style.visibility</p:attrName>
                                            </p:attrNameLst>
                                          </p:cBhvr>
                                          <p:to>
                                            <p:strVal val="hidden"/>
                                          </p:to>
                                        </p:set>
                                      </p:childTnLst>
                                    </p:cTn>
                                  </p:par>
                                </p:childTnLst>
                              </p:cTn>
                            </p:par>
                            <p:par>
                              <p:cTn id="128" fill="hold">
                                <p:stCondLst>
                                  <p:cond delay="11900"/>
                                </p:stCondLst>
                                <p:childTnLst>
                                  <p:par>
                                    <p:cTn id="129" presetID="26" presetClass="emph" presetSubtype="0" fill="hold" nodeType="afterEffect">
                                      <p:stCondLst>
                                        <p:cond delay="0"/>
                                      </p:stCondLst>
                                      <p:childTnLst>
                                        <p:animEffect transition="out" filter="fade">
                                          <p:cBhvr>
                                            <p:cTn id="130" dur="500" tmFilter="0, 0; .2, .5; .8, .5; 1, 0"/>
                                            <p:tgtEl>
                                              <p:spTgt spid="19"/>
                                            </p:tgtEl>
                                          </p:cBhvr>
                                        </p:animEffect>
                                        <p:animScale>
                                          <p:cBhvr>
                                            <p:cTn id="131" dur="250" autoRev="1" fill="hold"/>
                                            <p:tgtEl>
                                              <p:spTgt spid="19"/>
                                            </p:tgtEl>
                                          </p:cBhvr>
                                          <p:by x="105000" y="105000"/>
                                        </p:animScale>
                                      </p:childTnLst>
                                    </p:cTn>
                                  </p:par>
                                </p:childTnLst>
                              </p:cTn>
                            </p:par>
                            <p:par>
                              <p:cTn id="132" fill="hold">
                                <p:stCondLst>
                                  <p:cond delay="12400"/>
                                </p:stCondLst>
                                <p:childTnLst>
                                  <p:par>
                                    <p:cTn id="133" presetID="0" presetClass="path" presetSubtype="0" accel="36250" decel="31250" fill="hold" nodeType="afterEffect">
                                      <p:stCondLst>
                                        <p:cond delay="200"/>
                                      </p:stCondLst>
                                      <p:childTnLst>
                                        <p:animMotion origin="layout" path="M -0.35851 0.22014 L -0.35643 -0.02431 L -0.35643 -0.02408 " pathEditMode="relative" rAng="0" ptsTypes="AAA">
                                          <p:cBhvr>
                                            <p:cTn id="134" dur="800" fill="hold"/>
                                            <p:tgtEl>
                                              <p:spTgt spid="19"/>
                                            </p:tgtEl>
                                            <p:attrNameLst>
                                              <p:attrName>ppt_x</p:attrName>
                                              <p:attrName>ppt_y</p:attrName>
                                            </p:attrNameLst>
                                          </p:cBhvr>
                                          <p:rCtr x="104" y="-12222"/>
                                        </p:animMotion>
                                      </p:childTnLst>
                                    </p:cTn>
                                  </p:par>
                                </p:childTnLst>
                              </p:cTn>
                            </p:par>
                            <p:par>
                              <p:cTn id="135" fill="hold">
                                <p:stCondLst>
                                  <p:cond delay="13400"/>
                                </p:stCondLst>
                                <p:childTnLst>
                                  <p:par>
                                    <p:cTn id="136" presetID="26" presetClass="emph" presetSubtype="0" fill="hold" nodeType="afterEffect">
                                      <p:stCondLst>
                                        <p:cond delay="0"/>
                                      </p:stCondLst>
                                      <p:childTnLst>
                                        <p:animEffect transition="out" filter="fade">
                                          <p:cBhvr>
                                            <p:cTn id="137" dur="500" tmFilter="0, 0; .2, .5; .8, .5; 1, 0"/>
                                            <p:tgtEl>
                                              <p:spTgt spid="19"/>
                                            </p:tgtEl>
                                          </p:cBhvr>
                                        </p:animEffect>
                                        <p:animScale>
                                          <p:cBhvr>
                                            <p:cTn id="138" dur="250" autoRev="1" fill="hold"/>
                                            <p:tgtEl>
                                              <p:spTgt spid="19"/>
                                            </p:tgtEl>
                                          </p:cBhvr>
                                          <p:by x="105000" y="105000"/>
                                        </p:animScale>
                                      </p:childTnLst>
                                    </p:cTn>
                                  </p:par>
                                  <p:par>
                                    <p:cTn id="139" presetID="10" presetClass="entr" presetSubtype="0" fill="hold" grpId="0" nodeType="withEffect">
                                      <p:stCondLst>
                                        <p:cond delay="0"/>
                                      </p:stCondLst>
                                      <p:childTnLst>
                                        <p:set>
                                          <p:cBhvr>
                                            <p:cTn id="140" dur="1" fill="hold">
                                              <p:stCondLst>
                                                <p:cond delay="0"/>
                                              </p:stCondLst>
                                            </p:cTn>
                                            <p:tgtEl>
                                              <p:spTgt spid="33"/>
                                            </p:tgtEl>
                                            <p:attrNameLst>
                                              <p:attrName>style.visibility</p:attrName>
                                            </p:attrNameLst>
                                          </p:cBhvr>
                                          <p:to>
                                            <p:strVal val="visible"/>
                                          </p:to>
                                        </p:set>
                                        <p:animEffect transition="in" filter="fade">
                                          <p:cBhvr>
                                            <p:cTn id="141" dur="500"/>
                                            <p:tgtEl>
                                              <p:spTgt spid="33"/>
                                            </p:tgtEl>
                                          </p:cBhvr>
                                        </p:animEffect>
                                      </p:childTnLst>
                                    </p:cTn>
                                  </p:par>
                                  <p:par>
                                    <p:cTn id="142" presetID="10" presetClass="exit" presetSubtype="0" fill="hold" nodeType="withEffect">
                                      <p:stCondLst>
                                        <p:cond delay="0"/>
                                      </p:stCondLst>
                                      <p:childTnLst>
                                        <p:animEffect transition="out" filter="fade">
                                          <p:cBhvr>
                                            <p:cTn id="143" dur="500"/>
                                            <p:tgtEl>
                                              <p:spTgt spid="19"/>
                                            </p:tgtEl>
                                          </p:cBhvr>
                                        </p:animEffect>
                                        <p:set>
                                          <p:cBhvr>
                                            <p:cTn id="144" dur="1" fill="hold">
                                              <p:stCondLst>
                                                <p:cond delay="499"/>
                                              </p:stCondLst>
                                            </p:cTn>
                                            <p:tgtEl>
                                              <p:spTgt spid="1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fade">
                                          <p:cBhvr>
                                            <p:cTn id="149" dur="500"/>
                                            <p:tgtEl>
                                              <p:spTgt spid="16"/>
                                            </p:tgtEl>
                                          </p:cBhvr>
                                        </p:animEffect>
                                      </p:childTnLst>
                                    </p:cTn>
                                  </p:par>
                                  <p:par>
                                    <p:cTn id="150" presetID="10" presetClass="exit" presetSubtype="0" fill="hold" grpId="1" nodeType="withEffect">
                                      <p:stCondLst>
                                        <p:cond delay="0"/>
                                      </p:stCondLst>
                                      <p:childTnLst>
                                        <p:animEffect transition="out" filter="fade">
                                          <p:cBhvr>
                                            <p:cTn id="151" dur="500"/>
                                            <p:tgtEl>
                                              <p:spTgt spid="33"/>
                                            </p:tgtEl>
                                          </p:cBhvr>
                                        </p:animEffect>
                                        <p:set>
                                          <p:cBhvr>
                                            <p:cTn id="152" dur="1" fill="hold">
                                              <p:stCondLst>
                                                <p:cond delay="499"/>
                                              </p:stCondLst>
                                            </p:cTn>
                                            <p:tgtEl>
                                              <p:spTgt spid="33"/>
                                            </p:tgtEl>
                                            <p:attrNameLst>
                                              <p:attrName>style.visibility</p:attrName>
                                            </p:attrNameLst>
                                          </p:cBhvr>
                                          <p:to>
                                            <p:strVal val="hidden"/>
                                          </p:to>
                                        </p:se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fade">
                                          <p:cBhvr>
                                            <p:cTn id="156" dur="500"/>
                                            <p:tgtEl>
                                              <p:spTgt spid="31"/>
                                            </p:tgtEl>
                                          </p:cBhvr>
                                        </p:animEffect>
                                      </p:childTnLst>
                                    </p:cTn>
                                  </p:par>
                                  <p:par>
                                    <p:cTn id="157" presetID="63" presetClass="path" presetSubtype="0" fill="hold" nodeType="withEffect">
                                      <p:stCondLst>
                                        <p:cond delay="0"/>
                                      </p:stCondLst>
                                      <p:childTnLst>
                                        <p:animMotion origin="layout" path="M -1.66667E-6 -2.59259E-6 L 0.32118 0.0044 " pathEditMode="relative" rAng="0" ptsTypes="AA">
                                          <p:cBhvr>
                                            <p:cTn id="158" dur="1000" fill="hold"/>
                                            <p:tgtEl>
                                              <p:spTgt spid="16"/>
                                            </p:tgtEl>
                                            <p:attrNameLst>
                                              <p:attrName>ppt_x</p:attrName>
                                              <p:attrName>ppt_y</p:attrName>
                                            </p:attrNameLst>
                                          </p:cBhvr>
                                          <p:rCtr x="16059" y="208"/>
                                        </p:animMotion>
                                      </p:childTnLst>
                                    </p:cTn>
                                  </p:par>
                                </p:childTnLst>
                              </p:cTn>
                            </p:par>
                            <p:par>
                              <p:cTn id="159" fill="hold">
                                <p:stCondLst>
                                  <p:cond delay="1500"/>
                                </p:stCondLst>
                                <p:childTnLst>
                                  <p:par>
                                    <p:cTn id="160" presetID="10" presetClass="exit" presetSubtype="0" fill="hold" grpId="1" nodeType="afterEffect">
                                      <p:stCondLst>
                                        <p:cond delay="0"/>
                                      </p:stCondLst>
                                      <p:childTnLst>
                                        <p:animEffect transition="out" filter="fade">
                                          <p:cBhvr>
                                            <p:cTn id="161" dur="500"/>
                                            <p:tgtEl>
                                              <p:spTgt spid="31"/>
                                            </p:tgtEl>
                                          </p:cBhvr>
                                        </p:animEffect>
                                        <p:set>
                                          <p:cBhvr>
                                            <p:cTn id="162" dur="1" fill="hold">
                                              <p:stCondLst>
                                                <p:cond delay="499"/>
                                              </p:stCondLst>
                                            </p:cTn>
                                            <p:tgtEl>
                                              <p:spTgt spid="31"/>
                                            </p:tgtEl>
                                            <p:attrNameLst>
                                              <p:attrName>style.visibility</p:attrName>
                                            </p:attrNameLst>
                                          </p:cBhvr>
                                          <p:to>
                                            <p:strVal val="hidden"/>
                                          </p:to>
                                        </p:set>
                                      </p:childTnLst>
                                    </p:cTn>
                                  </p:par>
                                  <p:par>
                                    <p:cTn id="163" presetID="6" presetClass="emph" presetSubtype="0" fill="hold" nodeType="withEffect">
                                      <p:stCondLst>
                                        <p:cond delay="0"/>
                                      </p:stCondLst>
                                      <p:childTnLst>
                                        <p:animScale>
                                          <p:cBhvr>
                                            <p:cTn id="164" dur="600" fill="hold"/>
                                            <p:tgtEl>
                                              <p:spTgt spid="16"/>
                                            </p:tgtEl>
                                          </p:cBhvr>
                                          <p:by x="150000" y="150000"/>
                                        </p:animScale>
                                      </p:childTnLst>
                                    </p:cTn>
                                  </p:par>
                                  <p:par>
                                    <p:cTn id="165" presetID="10" presetClass="exit" presetSubtype="0" fill="hold" nodeType="withEffect">
                                      <p:stCondLst>
                                        <p:cond delay="0"/>
                                      </p:stCondLst>
                                      <p:childTnLst>
                                        <p:animEffect transition="out" filter="fade">
                                          <p:cBhvr>
                                            <p:cTn id="166" dur="600"/>
                                            <p:tgtEl>
                                              <p:spTgt spid="16"/>
                                            </p:tgtEl>
                                          </p:cBhvr>
                                        </p:animEffect>
                                        <p:set>
                                          <p:cBhvr>
                                            <p:cTn id="167" dur="1" fill="hold">
                                              <p:stCondLst>
                                                <p:cond delay="599"/>
                                              </p:stCondLst>
                                            </p:cTn>
                                            <p:tgtEl>
                                              <p:spTgt spid="16"/>
                                            </p:tgtEl>
                                            <p:attrNameLst>
                                              <p:attrName>style.visibility</p:attrName>
                                            </p:attrNameLst>
                                          </p:cBhvr>
                                          <p:to>
                                            <p:strVal val="hidden"/>
                                          </p:to>
                                        </p:set>
                                      </p:childTnLst>
                                    </p:cTn>
                                  </p:par>
                                  <p:par>
                                    <p:cTn id="168" presetID="26" presetClass="emph" presetSubtype="0" fill="hold" nodeType="withEffect">
                                      <p:stCondLst>
                                        <p:cond delay="0"/>
                                      </p:stCondLst>
                                      <p:childTnLst>
                                        <p:animEffect transition="out" filter="fade">
                                          <p:cBhvr>
                                            <p:cTn id="169" dur="600" tmFilter="0, 0; .2, .5; .8, .5; 1, 0"/>
                                            <p:tgtEl>
                                              <p:spTgt spid="2"/>
                                            </p:tgtEl>
                                          </p:cBhvr>
                                        </p:animEffect>
                                        <p:animScale>
                                          <p:cBhvr>
                                            <p:cTn id="170" dur="300" autoRev="1" fill="hold"/>
                                            <p:tgtEl>
                                              <p:spTgt spid="2"/>
                                            </p:tgtEl>
                                          </p:cBhvr>
                                          <p:by x="105000" y="105000"/>
                                        </p:animScale>
                                      </p:childTnLst>
                                    </p:cTn>
                                  </p:par>
                                </p:childTnLst>
                              </p:cTn>
                            </p:par>
                            <p:par>
                              <p:cTn id="171" fill="hold">
                                <p:stCondLst>
                                  <p:cond delay="2100"/>
                                </p:stCondLst>
                                <p:childTnLst>
                                  <p:par>
                                    <p:cTn id="172" presetID="10" presetClass="entr" presetSubtype="0" fill="hold" grpId="0" nodeType="afterEffect">
                                      <p:stCondLst>
                                        <p:cond delay="0"/>
                                      </p:stCondLst>
                                      <p:childTnLst>
                                        <p:set>
                                          <p:cBhvr>
                                            <p:cTn id="173" dur="1" fill="hold">
                                              <p:stCondLst>
                                                <p:cond delay="0"/>
                                              </p:stCondLst>
                                            </p:cTn>
                                            <p:tgtEl>
                                              <p:spTgt spid="3"/>
                                            </p:tgtEl>
                                            <p:attrNameLst>
                                              <p:attrName>style.visibility</p:attrName>
                                            </p:attrNameLst>
                                          </p:cBhvr>
                                          <p:to>
                                            <p:strVal val="visible"/>
                                          </p:to>
                                        </p:set>
                                        <p:animEffect transition="in" filter="fade">
                                          <p:cBhvr>
                                            <p:cTn id="174" dur="500"/>
                                            <p:tgtEl>
                                              <p:spTgt spid="3"/>
                                            </p:tgtEl>
                                          </p:cBhvr>
                                        </p:animEffect>
                                      </p:childTnLst>
                                    </p:cTn>
                                  </p:par>
                                  <p:par>
                                    <p:cTn id="175" presetID="10" presetClass="entr" presetSubtype="0" fill="hold" grpId="1" nodeType="withEffect">
                                      <p:stCondLst>
                                        <p:cond delay="0"/>
                                      </p:stCondLst>
                                      <p:childTnLst>
                                        <p:set>
                                          <p:cBhvr>
                                            <p:cTn id="176" dur="1" fill="hold">
                                              <p:stCondLst>
                                                <p:cond delay="0"/>
                                              </p:stCondLst>
                                            </p:cTn>
                                            <p:tgtEl>
                                              <p:spTgt spid="4"/>
                                            </p:tgtEl>
                                            <p:attrNameLst>
                                              <p:attrName>style.visibility</p:attrName>
                                            </p:attrNameLst>
                                          </p:cBhvr>
                                          <p:to>
                                            <p:strVal val="visible"/>
                                          </p:to>
                                        </p:set>
                                        <p:animEffect transition="in" filter="fade">
                                          <p:cBhvr>
                                            <p:cTn id="177" dur="700"/>
                                            <p:tgtEl>
                                              <p:spTgt spid="4"/>
                                            </p:tgtEl>
                                          </p:cBhvr>
                                        </p:animEffect>
                                      </p:childTnLst>
                                    </p:cTn>
                                  </p:par>
                                  <p:par>
                                    <p:cTn id="178" presetID="1" presetClass="path" presetSubtype="0" repeatCount="2000" fill="hold" grpId="0" nodeType="withEffect">
                                      <p:stCondLst>
                                        <p:cond delay="0"/>
                                      </p:stCondLst>
                                      <p:childTnLst>
                                        <p:animMotion origin="layout" path="M -0.02049 -0.00509 C -0.01268 -0.07893 0.0401 -0.13148 0.09635 -0.12222 C 0.15208 -0.11134 0.19062 -0.04097 0.18489 0.03449 C 0.17517 0.10787 0.12309 0.15996 0.06701 0.14861 C 0.01094 0.13774 -0.02813 0.06968 -0.02049 -0.00509 Z " pathEditMode="relative" rAng="16680000" ptsTypes="AAAAA">
                                          <p:cBhvr>
                                            <p:cTn id="179" dur="1800" fill="hold"/>
                                            <p:tgtEl>
                                              <p:spTgt spid="4"/>
                                            </p:tgtEl>
                                            <p:attrNameLst>
                                              <p:attrName>ppt_x</p:attrName>
                                              <p:attrName>ppt_y</p:attrName>
                                            </p:attrNameLst>
                                          </p:cBhvr>
                                          <p:rCtr x="10278" y="1852"/>
                                        </p:animMotion>
                                      </p:childTnLst>
                                    </p:cTn>
                                  </p:par>
                                  <p:par>
                                    <p:cTn id="180" presetID="10" presetClass="exit" presetSubtype="0" fill="hold" grpId="2" nodeType="withEffect">
                                      <p:stCondLst>
                                        <p:cond delay="2500"/>
                                      </p:stCondLst>
                                      <p:childTnLst>
                                        <p:animEffect transition="out" filter="fade">
                                          <p:cBhvr>
                                            <p:cTn id="181" dur="700"/>
                                            <p:tgtEl>
                                              <p:spTgt spid="4"/>
                                            </p:tgtEl>
                                          </p:cBhvr>
                                        </p:animEffect>
                                        <p:set>
                                          <p:cBhvr>
                                            <p:cTn id="182" dur="1" fill="hold">
                                              <p:stCondLst>
                                                <p:cond delay="699"/>
                                              </p:stCondLst>
                                            </p:cTn>
                                            <p:tgtEl>
                                              <p:spTgt spid="4"/>
                                            </p:tgtEl>
                                            <p:attrNameLst>
                                              <p:attrName>style.visibility</p:attrName>
                                            </p:attrNameLst>
                                          </p:cBhvr>
                                          <p:to>
                                            <p:strVal val="hidden"/>
                                          </p:to>
                                        </p:set>
                                      </p:childTnLst>
                                    </p:cTn>
                                  </p:par>
                                  <p:par>
                                    <p:cTn id="183" presetID="10" presetClass="exit" presetSubtype="0" fill="hold" grpId="1" nodeType="withEffect">
                                      <p:stCondLst>
                                        <p:cond delay="2500"/>
                                      </p:stCondLst>
                                      <p:childTnLst>
                                        <p:animEffect transition="out" filter="fade">
                                          <p:cBhvr>
                                            <p:cTn id="184" dur="500"/>
                                            <p:tgtEl>
                                              <p:spTgt spid="3"/>
                                            </p:tgtEl>
                                          </p:cBhvr>
                                        </p:animEffect>
                                        <p:set>
                                          <p:cBhvr>
                                            <p:cTn id="185" dur="1" fill="hold">
                                              <p:stCondLst>
                                                <p:cond delay="499"/>
                                              </p:stCondLst>
                                            </p:cTn>
                                            <p:tgtEl>
                                              <p:spTgt spid="3"/>
                                            </p:tgtEl>
                                            <p:attrNameLst>
                                              <p:attrName>style.visibility</p:attrName>
                                            </p:attrNameLst>
                                          </p:cBhvr>
                                          <p:to>
                                            <p:strVal val="hidden"/>
                                          </p:to>
                                        </p:set>
                                      </p:childTnLst>
                                    </p:cTn>
                                  </p:par>
                                </p:childTnLst>
                              </p:cTn>
                            </p:par>
                            <p:par>
                              <p:cTn id="186" fill="hold">
                                <p:stCondLst>
                                  <p:cond delay="5700"/>
                                </p:stCondLst>
                                <p:childTnLst>
                                  <p:par>
                                    <p:cTn id="187" presetID="10" presetClass="entr" presetSubtype="0" fill="hold" nodeType="afterEffect">
                                      <p:stCondLst>
                                        <p:cond delay="0"/>
                                      </p:stCondLst>
                                      <p:childTnLst>
                                        <p:set>
                                          <p:cBhvr>
                                            <p:cTn id="188" dur="1" fill="hold">
                                              <p:stCondLst>
                                                <p:cond delay="0"/>
                                              </p:stCondLst>
                                            </p:cTn>
                                            <p:tgtEl>
                                              <p:spTgt spid="21"/>
                                            </p:tgtEl>
                                            <p:attrNameLst>
                                              <p:attrName>style.visibility</p:attrName>
                                            </p:attrNameLst>
                                          </p:cBhvr>
                                          <p:to>
                                            <p:strVal val="visible"/>
                                          </p:to>
                                        </p:set>
                                        <p:animEffect transition="in" filter="fade">
                                          <p:cBhvr>
                                            <p:cTn id="189" dur="500"/>
                                            <p:tgtEl>
                                              <p:spTgt spid="21"/>
                                            </p:tgtEl>
                                          </p:cBhvr>
                                        </p:animEffect>
                                      </p:childTnLst>
                                    </p:cTn>
                                  </p:par>
                                  <p:par>
                                    <p:cTn id="190" presetID="26" presetClass="emph" presetSubtype="0" fill="hold" nodeType="withEffect">
                                      <p:stCondLst>
                                        <p:cond delay="0"/>
                                      </p:stCondLst>
                                      <p:childTnLst>
                                        <p:animEffect transition="out" filter="fade">
                                          <p:cBhvr>
                                            <p:cTn id="191" dur="500" tmFilter="0, 0; .2, .5; .8, .5; 1, 0"/>
                                            <p:tgtEl>
                                              <p:spTgt spid="21"/>
                                            </p:tgtEl>
                                          </p:cBhvr>
                                        </p:animEffect>
                                        <p:animScale>
                                          <p:cBhvr>
                                            <p:cTn id="192" dur="250" autoRev="1" fill="hold"/>
                                            <p:tgtEl>
                                              <p:spTgt spid="21"/>
                                            </p:tgtEl>
                                          </p:cBhvr>
                                          <p:by x="105000" y="105000"/>
                                        </p:animScale>
                                      </p:childTnLst>
                                    </p:cTn>
                                  </p:par>
                                  <p:par>
                                    <p:cTn id="193" presetID="10" presetClass="entr" presetSubtype="0" fill="hold" grpId="0" nodeType="withEffect">
                                      <p:stCondLst>
                                        <p:cond delay="0"/>
                                      </p:stCondLst>
                                      <p:childTnLst>
                                        <p:set>
                                          <p:cBhvr>
                                            <p:cTn id="194" dur="1" fill="hold">
                                              <p:stCondLst>
                                                <p:cond delay="0"/>
                                              </p:stCondLst>
                                            </p:cTn>
                                            <p:tgtEl>
                                              <p:spTgt spid="32"/>
                                            </p:tgtEl>
                                            <p:attrNameLst>
                                              <p:attrName>style.visibility</p:attrName>
                                            </p:attrNameLst>
                                          </p:cBhvr>
                                          <p:to>
                                            <p:strVal val="visible"/>
                                          </p:to>
                                        </p:set>
                                        <p:animEffect transition="in" filter="fade">
                                          <p:cBhvr>
                                            <p:cTn id="195" dur="500"/>
                                            <p:tgtEl>
                                              <p:spTgt spid="32"/>
                                            </p:tgtEl>
                                          </p:cBhvr>
                                        </p:animEffect>
                                      </p:childTnLst>
                                    </p:cTn>
                                  </p:par>
                                </p:childTnLst>
                              </p:cTn>
                            </p:par>
                            <p:par>
                              <p:cTn id="196" fill="hold">
                                <p:stCondLst>
                                  <p:cond delay="6200"/>
                                </p:stCondLst>
                                <p:childTnLst>
                                  <p:par>
                                    <p:cTn id="197" presetID="0" presetClass="path" presetSubtype="0" accel="50000" decel="50000" fill="hold" nodeType="afterEffect">
                                      <p:stCondLst>
                                        <p:cond delay="0"/>
                                      </p:stCondLst>
                                      <p:childTnLst>
                                        <p:animMotion origin="layout" path="M 2.5E-6 -2.22222E-6 L -0.38924 -0.0044 L -0.38924 -0.00416 " pathEditMode="relative" rAng="0" ptsTypes="AAA">
                                          <p:cBhvr>
                                            <p:cTn id="198" dur="2000" fill="hold"/>
                                            <p:tgtEl>
                                              <p:spTgt spid="21"/>
                                            </p:tgtEl>
                                            <p:attrNameLst>
                                              <p:attrName>ppt_x</p:attrName>
                                              <p:attrName>ppt_y</p:attrName>
                                            </p:attrNameLst>
                                          </p:cBhvr>
                                          <p:rCtr x="-19462" y="-231"/>
                                        </p:animMotion>
                                      </p:childTnLst>
                                    </p:cTn>
                                  </p:par>
                                  <p:par>
                                    <p:cTn id="199" presetID="10" presetClass="exit" presetSubtype="0" fill="hold" grpId="1" nodeType="withEffect">
                                      <p:stCondLst>
                                        <p:cond delay="500"/>
                                      </p:stCondLst>
                                      <p:childTnLst>
                                        <p:animEffect transition="out" filter="fad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childTnLst>
                              </p:cTn>
                            </p:par>
                            <p:par>
                              <p:cTn id="202" fill="hold">
                                <p:stCondLst>
                                  <p:cond delay="8200"/>
                                </p:stCondLst>
                                <p:childTnLst>
                                  <p:par>
                                    <p:cTn id="203" presetID="26" presetClass="emph" presetSubtype="0" fill="hold" nodeType="afterEffect">
                                      <p:stCondLst>
                                        <p:cond delay="0"/>
                                      </p:stCondLst>
                                      <p:childTnLst>
                                        <p:animEffect transition="out" filter="fade">
                                          <p:cBhvr>
                                            <p:cTn id="204" dur="500" tmFilter="0, 0; .2, .5; .8, .5; 1, 0"/>
                                            <p:tgtEl>
                                              <p:spTgt spid="21"/>
                                            </p:tgtEl>
                                          </p:cBhvr>
                                        </p:animEffect>
                                        <p:animScale>
                                          <p:cBhvr>
                                            <p:cTn id="205" dur="250" autoRev="1" fill="hold"/>
                                            <p:tgtEl>
                                              <p:spTgt spid="21"/>
                                            </p:tgtEl>
                                          </p:cBhvr>
                                          <p:by x="105000" y="105000"/>
                                        </p:animScale>
                                      </p:childTnLst>
                                    </p:cTn>
                                  </p:par>
                                </p:childTnLst>
                              </p:cTn>
                            </p:par>
                            <p:par>
                              <p:cTn id="206" fill="hold">
                                <p:stCondLst>
                                  <p:cond delay="8700"/>
                                </p:stCondLst>
                                <p:childTnLst>
                                  <p:par>
                                    <p:cTn id="207" presetID="0" presetClass="path" presetSubtype="0" accel="50000" decel="50000" fill="hold" nodeType="afterEffect">
                                      <p:stCondLst>
                                        <p:cond delay="0"/>
                                      </p:stCondLst>
                                      <p:childTnLst>
                                        <p:animMotion origin="layout" path="M -0.38438 -0.01852 L -0.37934 -0.26944 " pathEditMode="relative" rAng="0" ptsTypes="AA">
                                          <p:cBhvr>
                                            <p:cTn id="208" dur="2000" fill="hold"/>
                                            <p:tgtEl>
                                              <p:spTgt spid="21"/>
                                            </p:tgtEl>
                                            <p:attrNameLst>
                                              <p:attrName>ppt_x</p:attrName>
                                              <p:attrName>ppt_y</p:attrName>
                                            </p:attrNameLst>
                                          </p:cBhvr>
                                          <p:rCtr x="243" y="-12546"/>
                                        </p:animMotion>
                                      </p:childTnLst>
                                    </p:cTn>
                                  </p:par>
                                  <p:par>
                                    <p:cTn id="209" presetID="10" presetClass="entr" presetSubtype="0" fill="hold" grpId="2" nodeType="withEffect">
                                      <p:stCondLst>
                                        <p:cond delay="1200"/>
                                      </p:stCondLst>
                                      <p:childTnLst>
                                        <p:set>
                                          <p:cBhvr>
                                            <p:cTn id="210" dur="1" fill="hold">
                                              <p:stCondLst>
                                                <p:cond delay="0"/>
                                              </p:stCondLst>
                                            </p:cTn>
                                            <p:tgtEl>
                                              <p:spTgt spid="33"/>
                                            </p:tgtEl>
                                            <p:attrNameLst>
                                              <p:attrName>style.visibility</p:attrName>
                                            </p:attrNameLst>
                                          </p:cBhvr>
                                          <p:to>
                                            <p:strVal val="visible"/>
                                          </p:to>
                                        </p:set>
                                        <p:animEffect transition="in" filter="fade">
                                          <p:cBhvr>
                                            <p:cTn id="211" dur="500"/>
                                            <p:tgtEl>
                                              <p:spTgt spid="33"/>
                                            </p:tgtEl>
                                          </p:cBhvr>
                                        </p:animEffect>
                                      </p:childTnLst>
                                    </p:cTn>
                                  </p:par>
                                </p:childTnLst>
                              </p:cTn>
                            </p:par>
                            <p:par>
                              <p:cTn id="212" fill="hold">
                                <p:stCondLst>
                                  <p:cond delay="10700"/>
                                </p:stCondLst>
                                <p:childTnLst>
                                  <p:par>
                                    <p:cTn id="213" presetID="26" presetClass="emph" presetSubtype="0" fill="hold" nodeType="afterEffect">
                                      <p:stCondLst>
                                        <p:cond delay="0"/>
                                      </p:stCondLst>
                                      <p:childTnLst>
                                        <p:animEffect transition="out" filter="fade">
                                          <p:cBhvr>
                                            <p:cTn id="214" dur="500" tmFilter="0, 0; .2, .5; .8, .5; 1, 0"/>
                                            <p:tgtEl>
                                              <p:spTgt spid="21"/>
                                            </p:tgtEl>
                                          </p:cBhvr>
                                        </p:animEffect>
                                        <p:animScale>
                                          <p:cBhvr>
                                            <p:cTn id="215" dur="250" autoRev="1" fill="hold"/>
                                            <p:tgtEl>
                                              <p:spTgt spid="21"/>
                                            </p:tgtEl>
                                          </p:cBhvr>
                                          <p:by x="105000" y="105000"/>
                                        </p:animScale>
                                      </p:childTnLst>
                                    </p:cTn>
                                  </p:par>
                                  <p:par>
                                    <p:cTn id="216" presetID="10" presetClass="exit" presetSubtype="0" fill="hold" nodeType="withEffect">
                                      <p:stCondLst>
                                        <p:cond delay="0"/>
                                      </p:stCondLst>
                                      <p:childTnLst>
                                        <p:animEffect transition="out" filter="fade">
                                          <p:cBhvr>
                                            <p:cTn id="217" dur="500"/>
                                            <p:tgtEl>
                                              <p:spTgt spid="21"/>
                                            </p:tgtEl>
                                          </p:cBhvr>
                                        </p:animEffect>
                                        <p:set>
                                          <p:cBhvr>
                                            <p:cTn id="218" dur="1" fill="hold">
                                              <p:stCondLst>
                                                <p:cond delay="499"/>
                                              </p:stCondLst>
                                            </p:cTn>
                                            <p:tgtEl>
                                              <p:spTgt spid="21"/>
                                            </p:tgtEl>
                                            <p:attrNameLst>
                                              <p:attrName>style.visibility</p:attrName>
                                            </p:attrNameLst>
                                          </p:cBhvr>
                                          <p:to>
                                            <p:strVal val="hidden"/>
                                          </p:to>
                                        </p:set>
                                      </p:childTnLst>
                                    </p:cTn>
                                  </p:par>
                                  <p:par>
                                    <p:cTn id="219" presetID="10" presetClass="exit" presetSubtype="0" fill="hold" grpId="3" nodeType="withEffect">
                                      <p:stCondLst>
                                        <p:cond delay="0"/>
                                      </p:stCondLst>
                                      <p:childTnLst>
                                        <p:animEffect transition="out" filter="fade">
                                          <p:cBhvr>
                                            <p:cTn id="220" dur="500"/>
                                            <p:tgtEl>
                                              <p:spTgt spid="33"/>
                                            </p:tgtEl>
                                          </p:cBhvr>
                                        </p:animEffect>
                                        <p:set>
                                          <p:cBhvr>
                                            <p:cTn id="221" dur="1" fill="hold">
                                              <p:stCondLst>
                                                <p:cond delay="499"/>
                                              </p:stCondLst>
                                            </p:cTn>
                                            <p:tgtEl>
                                              <p:spTgt spid="33"/>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26" presetClass="emph" presetSubtype="0" fill="hold" nodeType="clickEffect">
                                      <p:stCondLst>
                                        <p:cond delay="0"/>
                                      </p:stCondLst>
                                      <p:childTnLst>
                                        <p:animEffect transition="out" filter="fade">
                                          <p:cBhvr>
                                            <p:cTn id="225" dur="500" tmFilter="0, 0; .2, .5; .8, .5; 1, 0"/>
                                            <p:tgtEl>
                                              <p:spTgt spid="14"/>
                                            </p:tgtEl>
                                          </p:cBhvr>
                                        </p:animEffect>
                                        <p:animScale>
                                          <p:cBhvr>
                                            <p:cTn id="226" dur="250" autoRev="1" fill="hold"/>
                                            <p:tgtEl>
                                              <p:spTgt spid="14"/>
                                            </p:tgtEl>
                                          </p:cBhvr>
                                          <p:by x="105000" y="105000"/>
                                        </p:animScale>
                                      </p:childTnLst>
                                    </p:cTn>
                                  </p:par>
                                </p:childTnLst>
                              </p:cTn>
                            </p:par>
                            <p:par>
                              <p:cTn id="227" fill="hold">
                                <p:stCondLst>
                                  <p:cond delay="500"/>
                                </p:stCondLst>
                                <p:childTnLst>
                                  <p:par>
                                    <p:cTn id="228" presetID="10" presetClass="entr" presetSubtype="0" fill="hold" grpId="0" nodeType="afterEffect">
                                      <p:stCondLst>
                                        <p:cond delay="0"/>
                                      </p:stCondLst>
                                      <p:childTnLst>
                                        <p:set>
                                          <p:cBhvr>
                                            <p:cTn id="229" dur="1" fill="hold">
                                              <p:stCondLst>
                                                <p:cond delay="0"/>
                                              </p:stCondLst>
                                            </p:cTn>
                                            <p:tgtEl>
                                              <p:spTgt spid="34"/>
                                            </p:tgtEl>
                                            <p:attrNameLst>
                                              <p:attrName>style.visibility</p:attrName>
                                            </p:attrNameLst>
                                          </p:cBhvr>
                                          <p:to>
                                            <p:strVal val="visible"/>
                                          </p:to>
                                        </p:set>
                                        <p:animEffect transition="in" filter="fade">
                                          <p:cBhvr>
                                            <p:cTn id="230" dur="500"/>
                                            <p:tgtEl>
                                              <p:spTgt spid="34"/>
                                            </p:tgtEl>
                                          </p:cBhvr>
                                        </p:animEffect>
                                      </p:childTnLst>
                                    </p:cTn>
                                  </p:par>
                                </p:childTnLst>
                              </p:cTn>
                            </p:par>
                            <p:par>
                              <p:cTn id="231" fill="hold">
                                <p:stCondLst>
                                  <p:cond delay="1000"/>
                                </p:stCondLst>
                                <p:childTnLst>
                                  <p:par>
                                    <p:cTn id="232" presetID="26" presetClass="emph" presetSubtype="0" fill="hold" nodeType="afterEffect">
                                      <p:stCondLst>
                                        <p:cond delay="0"/>
                                      </p:stCondLst>
                                      <p:childTnLst>
                                        <p:animEffect transition="out" filter="fade">
                                          <p:cBhvr>
                                            <p:cTn id="233" dur="500" tmFilter="0, 0; .2, .5; .8, .5; 1, 0"/>
                                            <p:tgtEl>
                                              <p:spTgt spid="12"/>
                                            </p:tgtEl>
                                          </p:cBhvr>
                                        </p:animEffect>
                                        <p:animScale>
                                          <p:cBhvr>
                                            <p:cTn id="234" dur="250" autoRev="1" fill="hold"/>
                                            <p:tgtEl>
                                              <p:spTgt spid="12"/>
                                            </p:tgtEl>
                                          </p:cBhvr>
                                          <p:by x="105000" y="105000"/>
                                        </p:animScale>
                                      </p:childTnLst>
                                    </p:cTn>
                                  </p:par>
                                </p:childTnLst>
                              </p:cTn>
                            </p:par>
                            <p:par>
                              <p:cTn id="235" fill="hold">
                                <p:stCondLst>
                                  <p:cond delay="1500"/>
                                </p:stCondLst>
                                <p:childTnLst>
                                  <p:par>
                                    <p:cTn id="236" presetID="10" presetClass="entr" presetSubtype="0" fill="hold" nodeType="afterEffect">
                                      <p:stCondLst>
                                        <p:cond delay="200"/>
                                      </p:stCondLst>
                                      <p:childTnLst>
                                        <p:set>
                                          <p:cBhvr>
                                            <p:cTn id="237" dur="1" fill="hold">
                                              <p:stCondLst>
                                                <p:cond delay="0"/>
                                              </p:stCondLst>
                                            </p:cTn>
                                            <p:tgtEl>
                                              <p:spTgt spid="19"/>
                                            </p:tgtEl>
                                            <p:attrNameLst>
                                              <p:attrName>style.visibility</p:attrName>
                                            </p:attrNameLst>
                                          </p:cBhvr>
                                          <p:to>
                                            <p:strVal val="visible"/>
                                          </p:to>
                                        </p:set>
                                        <p:animEffect transition="in" filter="fade">
                                          <p:cBhvr>
                                            <p:cTn id="238" dur="500"/>
                                            <p:tgtEl>
                                              <p:spTgt spid="19"/>
                                            </p:tgtEl>
                                          </p:cBhvr>
                                        </p:animEffect>
                                      </p:childTnLst>
                                    </p:cTn>
                                  </p:par>
                                  <p:par>
                                    <p:cTn id="239" presetID="0" presetClass="path" presetSubtype="0" accel="13000" fill="hold" nodeType="withEffect">
                                      <p:stCondLst>
                                        <p:cond delay="200"/>
                                      </p:stCondLst>
                                      <p:childTnLst>
                                        <p:animMotion origin="layout" path="M -0.35643 -0.02408 L -0.3533 0.25787 L -0.24931 0.25509 L -0.25035 0.41435 L -0.2441 0.45254 L -0.22726 0.47708 L -0.21042 0.48935 L 0.04497 0.4949 " pathEditMode="relative" rAng="0" ptsTypes="AAAAAAAA">
                                          <p:cBhvr>
                                            <p:cTn id="240" dur="2500" fill="hold"/>
                                            <p:tgtEl>
                                              <p:spTgt spid="19"/>
                                            </p:tgtEl>
                                            <p:attrNameLst>
                                              <p:attrName>ppt_x</p:attrName>
                                              <p:attrName>ppt_y</p:attrName>
                                            </p:attrNameLst>
                                          </p:cBhvr>
                                          <p:rCtr x="20069" y="25949"/>
                                        </p:animMotion>
                                      </p:childTnLst>
                                    </p:cTn>
                                  </p:par>
                                  <p:par>
                                    <p:cTn id="241" presetID="53" presetClass="entr" presetSubtype="16" fill="hold" nodeType="withEffect">
                                      <p:stCondLst>
                                        <p:cond delay="800"/>
                                      </p:stCondLst>
                                      <p:childTnLst>
                                        <p:set>
                                          <p:cBhvr>
                                            <p:cTn id="242" dur="1" fill="hold">
                                              <p:stCondLst>
                                                <p:cond delay="0"/>
                                              </p:stCondLst>
                                            </p:cTn>
                                            <p:tgtEl>
                                              <p:spTgt spid="21"/>
                                            </p:tgtEl>
                                            <p:attrNameLst>
                                              <p:attrName>style.visibility</p:attrName>
                                            </p:attrNameLst>
                                          </p:cBhvr>
                                          <p:to>
                                            <p:strVal val="visible"/>
                                          </p:to>
                                        </p:set>
                                        <p:anim calcmode="lin" valueType="num">
                                          <p:cBhvr>
                                            <p:cTn id="243" dur="500" fill="hold"/>
                                            <p:tgtEl>
                                              <p:spTgt spid="21"/>
                                            </p:tgtEl>
                                            <p:attrNameLst>
                                              <p:attrName>ppt_w</p:attrName>
                                            </p:attrNameLst>
                                          </p:cBhvr>
                                          <p:tavLst>
                                            <p:tav tm="0">
                                              <p:val>
                                                <p:fltVal val="0"/>
                                              </p:val>
                                            </p:tav>
                                            <p:tav tm="100000">
                                              <p:val>
                                                <p:strVal val="#ppt_w"/>
                                              </p:val>
                                            </p:tav>
                                          </p:tavLst>
                                        </p:anim>
                                        <p:anim calcmode="lin" valueType="num">
                                          <p:cBhvr>
                                            <p:cTn id="244" dur="500" fill="hold"/>
                                            <p:tgtEl>
                                              <p:spTgt spid="21"/>
                                            </p:tgtEl>
                                            <p:attrNameLst>
                                              <p:attrName>ppt_h</p:attrName>
                                            </p:attrNameLst>
                                          </p:cBhvr>
                                          <p:tavLst>
                                            <p:tav tm="0">
                                              <p:val>
                                                <p:fltVal val="0"/>
                                              </p:val>
                                            </p:tav>
                                            <p:tav tm="100000">
                                              <p:val>
                                                <p:strVal val="#ppt_h"/>
                                              </p:val>
                                            </p:tav>
                                          </p:tavLst>
                                        </p:anim>
                                        <p:animEffect transition="in" filter="fade">
                                          <p:cBhvr>
                                            <p:cTn id="245" dur="500"/>
                                            <p:tgtEl>
                                              <p:spTgt spid="21"/>
                                            </p:tgtEl>
                                          </p:cBhvr>
                                        </p:animEffect>
                                      </p:childTnLst>
                                    </p:cTn>
                                  </p:par>
                                  <p:par>
                                    <p:cTn id="246" presetID="0" presetClass="path" presetSubtype="0" fill="hold" nodeType="withEffect">
                                      <p:stCondLst>
                                        <p:cond delay="1300"/>
                                      </p:stCondLst>
                                      <p:childTnLst>
                                        <p:animMotion origin="layout" path="M -0.37691 -0.27014 L -0.37969 -2.22222E-6 L -0.26667 0.00417 L -0.26945 0.20023 L -0.25018 0.23009 L -0.23594 0.23959 L -0.19393 0.24954 L -0.1375 0.24954 L -0.04636 0.24954 " pathEditMode="relative" rAng="0" ptsTypes="AAAAAAAAA">
                                          <p:cBhvr>
                                            <p:cTn id="247" dur="2500" fill="hold"/>
                                            <p:tgtEl>
                                              <p:spTgt spid="21"/>
                                            </p:tgtEl>
                                            <p:attrNameLst>
                                              <p:attrName>ppt_x</p:attrName>
                                              <p:attrName>ppt_y</p:attrName>
                                            </p:attrNameLst>
                                          </p:cBhvr>
                                          <p:rCtr x="16389" y="25972"/>
                                        </p:animMotion>
                                      </p:childTnLst>
                                    </p:cTn>
                                  </p:par>
                                  <p:par>
                                    <p:cTn id="248" presetID="10" presetClass="exit" presetSubtype="0" fill="hold" grpId="1" nodeType="withEffect">
                                      <p:stCondLst>
                                        <p:cond delay="1500"/>
                                      </p:stCondLst>
                                      <p:childTnLst>
                                        <p:animEffect transition="out" filter="fade">
                                          <p:cBhvr>
                                            <p:cTn id="249" dur="500"/>
                                            <p:tgtEl>
                                              <p:spTgt spid="34"/>
                                            </p:tgtEl>
                                          </p:cBhvr>
                                        </p:animEffect>
                                        <p:set>
                                          <p:cBhvr>
                                            <p:cTn id="250" dur="1" fill="hold">
                                              <p:stCondLst>
                                                <p:cond delay="499"/>
                                              </p:stCondLst>
                                            </p:cTn>
                                            <p:tgtEl>
                                              <p:spTgt spid="34"/>
                                            </p:tgtEl>
                                            <p:attrNameLst>
                                              <p:attrName>style.visibility</p:attrName>
                                            </p:attrNameLst>
                                          </p:cBhvr>
                                          <p:to>
                                            <p:strVal val="hidden"/>
                                          </p:to>
                                        </p:set>
                                      </p:childTnLst>
                                    </p:cTn>
                                  </p:par>
                                </p:childTnLst>
                              </p:cTn>
                            </p:par>
                            <p:par>
                              <p:cTn id="251" fill="hold">
                                <p:stCondLst>
                                  <p:cond delay="5300"/>
                                </p:stCondLst>
                                <p:childTnLst>
                                  <p:par>
                                    <p:cTn id="252" presetID="10" presetClass="exit" presetSubtype="0" fill="hold" nodeType="afterEffect">
                                      <p:stCondLst>
                                        <p:cond delay="0"/>
                                      </p:stCondLst>
                                      <p:childTnLst>
                                        <p:animEffect transition="out" filter="fade">
                                          <p:cBhvr>
                                            <p:cTn id="253" dur="500"/>
                                            <p:tgtEl>
                                              <p:spTgt spid="19"/>
                                            </p:tgtEl>
                                          </p:cBhvr>
                                        </p:animEffect>
                                        <p:set>
                                          <p:cBhvr>
                                            <p:cTn id="254" dur="1" fill="hold">
                                              <p:stCondLst>
                                                <p:cond delay="499"/>
                                              </p:stCondLst>
                                            </p:cTn>
                                            <p:tgtEl>
                                              <p:spTgt spid="19"/>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500"/>
                                            <p:tgtEl>
                                              <p:spTgt spid="21"/>
                                            </p:tgtEl>
                                          </p:cBhvr>
                                        </p:animEffect>
                                        <p:set>
                                          <p:cBhvr>
                                            <p:cTn id="257" dur="1" fill="hold">
                                              <p:stCondLst>
                                                <p:cond delay="499"/>
                                              </p:stCondLst>
                                            </p:cTn>
                                            <p:tgtEl>
                                              <p:spTgt spid="21"/>
                                            </p:tgtEl>
                                            <p:attrNameLst>
                                              <p:attrName>style.visibility</p:attrName>
                                            </p:attrNameLst>
                                          </p:cBhvr>
                                          <p:to>
                                            <p:strVal val="hidden"/>
                                          </p:to>
                                        </p:set>
                                      </p:childTnLst>
                                    </p:cTn>
                                  </p:par>
                                  <p:par>
                                    <p:cTn id="258" presetID="26" presetClass="emph" presetSubtype="0" fill="hold" nodeType="withEffect">
                                      <p:stCondLst>
                                        <p:cond delay="0"/>
                                      </p:stCondLst>
                                      <p:childTnLst>
                                        <p:animEffect transition="out" filter="fade">
                                          <p:cBhvr>
                                            <p:cTn id="259" dur="500" tmFilter="0, 0; .2, .5; .8, .5; 1, 0"/>
                                            <p:tgtEl>
                                              <p:spTgt spid="19"/>
                                            </p:tgtEl>
                                          </p:cBhvr>
                                        </p:animEffect>
                                        <p:animScale>
                                          <p:cBhvr>
                                            <p:cTn id="260" dur="250" autoRev="1" fill="hold"/>
                                            <p:tgtEl>
                                              <p:spTgt spid="19"/>
                                            </p:tgtEl>
                                          </p:cBhvr>
                                          <p:by x="105000" y="105000"/>
                                        </p:animScale>
                                      </p:childTnLst>
                                    </p:cTn>
                                  </p:par>
                                  <p:par>
                                    <p:cTn id="261" presetID="26" presetClass="emph" presetSubtype="0" fill="hold" nodeType="withEffect">
                                      <p:stCondLst>
                                        <p:cond delay="0"/>
                                      </p:stCondLst>
                                      <p:childTnLst>
                                        <p:animEffect transition="out" filter="fade">
                                          <p:cBhvr>
                                            <p:cTn id="262" dur="500" tmFilter="0, 0; .2, .5; .8, .5; 1, 0"/>
                                            <p:tgtEl>
                                              <p:spTgt spid="21"/>
                                            </p:tgtEl>
                                          </p:cBhvr>
                                        </p:animEffect>
                                        <p:animScale>
                                          <p:cBhvr>
                                            <p:cTn id="263" dur="250" autoRev="1" fill="hold"/>
                                            <p:tgtEl>
                                              <p:spTgt spid="21"/>
                                            </p:tgtEl>
                                          </p:cBhvr>
                                          <p:by x="105000" y="105000"/>
                                        </p:animScale>
                                      </p:childTnLst>
                                    </p:cTn>
                                  </p:par>
                                  <p:par>
                                    <p:cTn id="264" presetID="26" presetClass="emph" presetSubtype="0" fill="hold" grpId="1" nodeType="withEffect">
                                      <p:stCondLst>
                                        <p:cond delay="0"/>
                                      </p:stCondLst>
                                      <p:childTnLst>
                                        <p:animEffect transition="out" filter="fade">
                                          <p:cBhvr>
                                            <p:cTn id="265" dur="500" tmFilter="0, 0; .2, .5; .8, .5; 1, 0"/>
                                            <p:tgtEl>
                                              <p:spTgt spid="11"/>
                                            </p:tgtEl>
                                          </p:cBhvr>
                                        </p:animEffect>
                                        <p:animScale>
                                          <p:cBhvr>
                                            <p:cTn id="266" dur="250" autoRev="1" fill="hold"/>
                                            <p:tgtEl>
                                              <p:spTgt spid="11"/>
                                            </p:tgtEl>
                                          </p:cBhvr>
                                          <p:by x="105000" y="105000"/>
                                        </p:animScale>
                                      </p:childTnLst>
                                    </p:cTn>
                                  </p:par>
                                </p:childTnLst>
                              </p:cTn>
                            </p:par>
                            <p:par>
                              <p:cTn id="267" fill="hold">
                                <p:stCondLst>
                                  <p:cond delay="5800"/>
                                </p:stCondLst>
                                <p:childTnLst>
                                  <p:par>
                                    <p:cTn id="268" presetID="10" presetClass="entr" presetSubtype="0" fill="hold" nodeType="afterEffect">
                                      <p:stCondLst>
                                        <p:cond delay="0"/>
                                      </p:stCondLst>
                                      <p:childTnLst>
                                        <p:set>
                                          <p:cBhvr>
                                            <p:cTn id="269" dur="1" fill="hold">
                                              <p:stCondLst>
                                                <p:cond delay="0"/>
                                              </p:stCondLst>
                                            </p:cTn>
                                            <p:tgtEl>
                                              <p:spTgt spid="22"/>
                                            </p:tgtEl>
                                            <p:attrNameLst>
                                              <p:attrName>style.visibility</p:attrName>
                                            </p:attrNameLst>
                                          </p:cBhvr>
                                          <p:to>
                                            <p:strVal val="visible"/>
                                          </p:to>
                                        </p:set>
                                        <p:animEffect transition="in" filter="fade">
                                          <p:cBhvr>
                                            <p:cTn id="270" dur="500"/>
                                            <p:tgtEl>
                                              <p:spTgt spid="22"/>
                                            </p:tgtEl>
                                          </p:cBhvr>
                                        </p:animEffect>
                                      </p:childTnLst>
                                    </p:cTn>
                                  </p:par>
                                  <p:par>
                                    <p:cTn id="271" presetID="26" presetClass="emph" presetSubtype="0" fill="hold" nodeType="withEffect">
                                      <p:stCondLst>
                                        <p:cond delay="0"/>
                                      </p:stCondLst>
                                      <p:childTnLst>
                                        <p:animEffect transition="out" filter="fade">
                                          <p:cBhvr>
                                            <p:cTn id="272" dur="500" tmFilter="0, 0; .2, .5; .8, .5; 1, 0"/>
                                            <p:tgtEl>
                                              <p:spTgt spid="22"/>
                                            </p:tgtEl>
                                          </p:cBhvr>
                                        </p:animEffect>
                                        <p:animScale>
                                          <p:cBhvr>
                                            <p:cTn id="273" dur="250" autoRev="1" fill="hold"/>
                                            <p:tgtEl>
                                              <p:spTgt spid="22"/>
                                            </p:tgtEl>
                                          </p:cBhvr>
                                          <p:by x="105000" y="105000"/>
                                        </p:animScale>
                                      </p:childTnLst>
                                    </p:cTn>
                                  </p:par>
                                  <p:par>
                                    <p:cTn id="274" presetID="10" presetClass="entr" presetSubtype="0" fill="hold" grpId="0" nodeType="withEffect">
                                      <p:stCondLst>
                                        <p:cond delay="0"/>
                                      </p:stCondLst>
                                      <p:childTnLst>
                                        <p:set>
                                          <p:cBhvr>
                                            <p:cTn id="275" dur="1" fill="hold">
                                              <p:stCondLst>
                                                <p:cond delay="0"/>
                                              </p:stCondLst>
                                            </p:cTn>
                                            <p:tgtEl>
                                              <p:spTgt spid="37"/>
                                            </p:tgtEl>
                                            <p:attrNameLst>
                                              <p:attrName>style.visibility</p:attrName>
                                            </p:attrNameLst>
                                          </p:cBhvr>
                                          <p:to>
                                            <p:strVal val="visible"/>
                                          </p:to>
                                        </p:set>
                                        <p:animEffect transition="in" filter="fade">
                                          <p:cBhvr>
                                            <p:cTn id="276" dur="500"/>
                                            <p:tgtEl>
                                              <p:spTgt spid="37"/>
                                            </p:tgtEl>
                                          </p:cBhvr>
                                        </p:animEffect>
                                      </p:childTnLst>
                                    </p:cTn>
                                  </p:par>
                                </p:childTnLst>
                              </p:cTn>
                            </p:par>
                            <p:par>
                              <p:cTn id="277" fill="hold">
                                <p:stCondLst>
                                  <p:cond delay="6300"/>
                                </p:stCondLst>
                                <p:childTnLst>
                                  <p:par>
                                    <p:cTn id="278" presetID="0" presetClass="path" presetSubtype="0" accel="18000" decel="50000" fill="hold" nodeType="afterEffect">
                                      <p:stCondLst>
                                        <p:cond delay="0"/>
                                      </p:stCondLst>
                                      <p:childTnLst>
                                        <p:animMotion origin="layout" path="M 3.33333E-6 2.59259E-6 L -0.2125 0.0037 L -0.2375 -0.01482 L -0.25139 -0.03704 L -0.25834 -0.09445 L -0.25973 -0.24074 L -0.36945 -0.2463 L -0.36667 -0.52408 L -0.36667 -0.52385 " pathEditMode="relative" rAng="0" ptsTypes="AAAAAAAAA">
                                          <p:cBhvr>
                                            <p:cTn id="279" dur="3000" fill="hold"/>
                                            <p:tgtEl>
                                              <p:spTgt spid="22"/>
                                            </p:tgtEl>
                                            <p:attrNameLst>
                                              <p:attrName>ppt_x</p:attrName>
                                              <p:attrName>ppt_y</p:attrName>
                                            </p:attrNameLst>
                                          </p:cBhvr>
                                          <p:rCtr x="-18472" y="-26019"/>
                                        </p:animMotion>
                                      </p:childTnLst>
                                    </p:cTn>
                                  </p:par>
                                  <p:par>
                                    <p:cTn id="280" presetID="10" presetClass="exit" presetSubtype="0" fill="hold" grpId="1" nodeType="withEffect">
                                      <p:stCondLst>
                                        <p:cond delay="1500"/>
                                      </p:stCondLst>
                                      <p:childTnLst>
                                        <p:animEffect transition="out" filter="fade">
                                          <p:cBhvr>
                                            <p:cTn id="281" dur="500"/>
                                            <p:tgtEl>
                                              <p:spTgt spid="37"/>
                                            </p:tgtEl>
                                          </p:cBhvr>
                                        </p:animEffect>
                                        <p:set>
                                          <p:cBhvr>
                                            <p:cTn id="282" dur="1" fill="hold">
                                              <p:stCondLst>
                                                <p:cond delay="499"/>
                                              </p:stCondLst>
                                            </p:cTn>
                                            <p:tgtEl>
                                              <p:spTgt spid="37"/>
                                            </p:tgtEl>
                                            <p:attrNameLst>
                                              <p:attrName>style.visibility</p:attrName>
                                            </p:attrNameLst>
                                          </p:cBhvr>
                                          <p:to>
                                            <p:strVal val="hidden"/>
                                          </p:to>
                                        </p:set>
                                      </p:childTnLst>
                                    </p:cTn>
                                  </p:par>
                                </p:childTnLst>
                              </p:cTn>
                            </p:par>
                            <p:par>
                              <p:cTn id="283" fill="hold">
                                <p:stCondLst>
                                  <p:cond delay="9300"/>
                                </p:stCondLst>
                                <p:childTnLst>
                                  <p:par>
                                    <p:cTn id="284" presetID="10" presetClass="entr" presetSubtype="0" fill="hold" grpId="4" nodeType="afterEffect">
                                      <p:stCondLst>
                                        <p:cond delay="0"/>
                                      </p:stCondLst>
                                      <p:childTnLst>
                                        <p:set>
                                          <p:cBhvr>
                                            <p:cTn id="285" dur="1" fill="hold">
                                              <p:stCondLst>
                                                <p:cond delay="0"/>
                                              </p:stCondLst>
                                            </p:cTn>
                                            <p:tgtEl>
                                              <p:spTgt spid="33"/>
                                            </p:tgtEl>
                                            <p:attrNameLst>
                                              <p:attrName>style.visibility</p:attrName>
                                            </p:attrNameLst>
                                          </p:cBhvr>
                                          <p:to>
                                            <p:strVal val="visible"/>
                                          </p:to>
                                        </p:set>
                                        <p:animEffect transition="in" filter="fade">
                                          <p:cBhvr>
                                            <p:cTn id="286" dur="500"/>
                                            <p:tgtEl>
                                              <p:spTgt spid="33"/>
                                            </p:tgtEl>
                                          </p:cBhvr>
                                        </p:animEffect>
                                      </p:childTnLst>
                                    </p:cTn>
                                  </p:par>
                                </p:childTnLst>
                              </p:cTn>
                            </p:par>
                            <p:par>
                              <p:cTn id="287" fill="hold">
                                <p:stCondLst>
                                  <p:cond delay="9800"/>
                                </p:stCondLst>
                                <p:childTnLst>
                                  <p:par>
                                    <p:cTn id="288" presetID="10" presetClass="exit" presetSubtype="0" fill="hold" nodeType="afterEffect">
                                      <p:stCondLst>
                                        <p:cond delay="0"/>
                                      </p:stCondLst>
                                      <p:childTnLst>
                                        <p:animEffect transition="out" filter="fade">
                                          <p:cBhvr>
                                            <p:cTn id="289" dur="500"/>
                                            <p:tgtEl>
                                              <p:spTgt spid="22"/>
                                            </p:tgtEl>
                                          </p:cBhvr>
                                        </p:animEffect>
                                        <p:set>
                                          <p:cBhvr>
                                            <p:cTn id="290" dur="1" fill="hold">
                                              <p:stCondLst>
                                                <p:cond delay="499"/>
                                              </p:stCondLst>
                                            </p:cTn>
                                            <p:tgtEl>
                                              <p:spTgt spid="22"/>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10" presetClass="exit" presetSubtype="0" fill="hold" grpId="5" nodeType="clickEffect">
                                      <p:stCondLst>
                                        <p:cond delay="0"/>
                                      </p:stCondLst>
                                      <p:childTnLst>
                                        <p:animEffect transition="out" filter="fade">
                                          <p:cBhvr>
                                            <p:cTn id="294" dur="500"/>
                                            <p:tgtEl>
                                              <p:spTgt spid="33"/>
                                            </p:tgtEl>
                                          </p:cBhvr>
                                        </p:animEffect>
                                        <p:set>
                                          <p:cBhvr>
                                            <p:cTn id="295" dur="1" fill="hold">
                                              <p:stCondLst>
                                                <p:cond delay="499"/>
                                              </p:stCondLst>
                                            </p:cTn>
                                            <p:tgtEl>
                                              <p:spTgt spid="33"/>
                                            </p:tgtEl>
                                            <p:attrNameLst>
                                              <p:attrName>style.visibility</p:attrName>
                                            </p:attrNameLst>
                                          </p:cBhvr>
                                          <p:to>
                                            <p:strVal val="hidden"/>
                                          </p:to>
                                        </p:set>
                                      </p:childTnLst>
                                    </p:cTn>
                                  </p:par>
                                  <p:par>
                                    <p:cTn id="296" presetID="26" presetClass="emph" presetSubtype="0" fill="hold" nodeType="withEffect">
                                      <p:stCondLst>
                                        <p:cond delay="0"/>
                                      </p:stCondLst>
                                      <p:childTnLst>
                                        <p:animEffect transition="out" filter="fade">
                                          <p:cBhvr>
                                            <p:cTn id="297" dur="500" tmFilter="0, 0; .2, .5; .8, .5; 1, 0"/>
                                            <p:tgtEl>
                                              <p:spTgt spid="14"/>
                                            </p:tgtEl>
                                          </p:cBhvr>
                                        </p:animEffect>
                                        <p:animScale>
                                          <p:cBhvr>
                                            <p:cTn id="298" dur="250" autoRev="1" fill="hold"/>
                                            <p:tgtEl>
                                              <p:spTgt spid="14"/>
                                            </p:tgtEl>
                                          </p:cBhvr>
                                          <p:by x="105000" y="105000"/>
                                        </p:animScale>
                                      </p:childTnLst>
                                    </p:cTn>
                                  </p:par>
                                </p:childTnLst>
                              </p:cTn>
                            </p:par>
                            <p:par>
                              <p:cTn id="299" fill="hold">
                                <p:stCondLst>
                                  <p:cond delay="500"/>
                                </p:stCondLst>
                                <p:childTnLst>
                                  <p:par>
                                    <p:cTn id="300" presetID="10" presetClass="entr" presetSubtype="0" fill="hold" grpId="0"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fade">
                                          <p:cBhvr>
                                            <p:cTn id="302" dur="500"/>
                                            <p:tgtEl>
                                              <p:spTgt spid="35"/>
                                            </p:tgtEl>
                                          </p:cBhvr>
                                        </p:animEffect>
                                      </p:childTnLst>
                                    </p:cTn>
                                  </p:par>
                                </p:childTnLst>
                              </p:cTn>
                            </p:par>
                            <p:par>
                              <p:cTn id="303" fill="hold">
                                <p:stCondLst>
                                  <p:cond delay="1000"/>
                                </p:stCondLst>
                                <p:childTnLst>
                                  <p:par>
                                    <p:cTn id="304" presetID="26" presetClass="emph" presetSubtype="0" fill="hold" nodeType="afterEffect">
                                      <p:stCondLst>
                                        <p:cond delay="0"/>
                                      </p:stCondLst>
                                      <p:childTnLst>
                                        <p:animEffect transition="out" filter="fade">
                                          <p:cBhvr>
                                            <p:cTn id="305" dur="500" tmFilter="0, 0; .2, .5; .8, .5; 1, 0"/>
                                            <p:tgtEl>
                                              <p:spTgt spid="12"/>
                                            </p:tgtEl>
                                          </p:cBhvr>
                                        </p:animEffect>
                                        <p:animScale>
                                          <p:cBhvr>
                                            <p:cTn id="306" dur="250" autoRev="1" fill="hold"/>
                                            <p:tgtEl>
                                              <p:spTgt spid="12"/>
                                            </p:tgtEl>
                                          </p:cBhvr>
                                          <p:by x="105000" y="105000"/>
                                        </p:animScale>
                                      </p:childTnLst>
                                    </p:cTn>
                                  </p:par>
                                </p:childTnLst>
                              </p:cTn>
                            </p:par>
                            <p:par>
                              <p:cTn id="307" fill="hold">
                                <p:stCondLst>
                                  <p:cond delay="1500"/>
                                </p:stCondLst>
                                <p:childTnLst>
                                  <p:par>
                                    <p:cTn id="308" presetID="1" presetClass="entr" presetSubtype="0" fill="hold" nodeType="afterEffect">
                                      <p:stCondLst>
                                        <p:cond delay="200"/>
                                      </p:stCondLst>
                                      <p:childTnLst>
                                        <p:set>
                                          <p:cBhvr>
                                            <p:cTn id="309" dur="1" fill="hold">
                                              <p:stCondLst>
                                                <p:cond delay="0"/>
                                              </p:stCondLst>
                                            </p:cTn>
                                            <p:tgtEl>
                                              <p:spTgt spid="19"/>
                                            </p:tgtEl>
                                            <p:attrNameLst>
                                              <p:attrName>style.visibility</p:attrName>
                                            </p:attrNameLst>
                                          </p:cBhvr>
                                          <p:to>
                                            <p:strVal val="visible"/>
                                          </p:to>
                                        </p:set>
                                      </p:childTnLst>
                                    </p:cTn>
                                  </p:par>
                                  <p:par>
                                    <p:cTn id="310" presetID="0" presetClass="path" presetSubtype="0" accel="50000" decel="50000" fill="hold" nodeType="withEffect">
                                      <p:stCondLst>
                                        <p:cond delay="200"/>
                                      </p:stCondLst>
                                      <p:childTnLst>
                                        <p:animMotion origin="layout" path="M -0.37552 -0.28657 L -0.42743 -0.25856 " pathEditMode="relative" rAng="0" ptsTypes="AA">
                                          <p:cBhvr>
                                            <p:cTn id="311" dur="1000" fill="hold"/>
                                            <p:tgtEl>
                                              <p:spTgt spid="21"/>
                                            </p:tgtEl>
                                            <p:attrNameLst>
                                              <p:attrName>ppt_x</p:attrName>
                                              <p:attrName>ppt_y</p:attrName>
                                            </p:attrNameLst>
                                          </p:cBhvr>
                                          <p:rCtr x="-2604" y="1389"/>
                                        </p:animMotion>
                                      </p:childTnLst>
                                    </p:cTn>
                                  </p:par>
                                  <p:par>
                                    <p:cTn id="312" presetID="1" presetClass="entr" presetSubtype="0" fill="hold" nodeType="withEffect">
                                      <p:stCondLst>
                                        <p:cond delay="200"/>
                                      </p:stCondLst>
                                      <p:childTnLst>
                                        <p:set>
                                          <p:cBhvr>
                                            <p:cTn id="313" dur="1" fill="hold">
                                              <p:stCondLst>
                                                <p:cond delay="0"/>
                                              </p:stCondLst>
                                            </p:cTn>
                                            <p:tgtEl>
                                              <p:spTgt spid="21"/>
                                            </p:tgtEl>
                                            <p:attrNameLst>
                                              <p:attrName>style.visibility</p:attrName>
                                            </p:attrNameLst>
                                          </p:cBhvr>
                                          <p:to>
                                            <p:strVal val="visible"/>
                                          </p:to>
                                        </p:set>
                                      </p:childTnLst>
                                    </p:cTn>
                                  </p:par>
                                  <p:par>
                                    <p:cTn id="314" presetID="0" presetClass="path" presetSubtype="0" accel="50000" decel="50000" fill="hold" nodeType="withEffect">
                                      <p:stCondLst>
                                        <p:cond delay="200"/>
                                      </p:stCondLst>
                                      <p:childTnLst>
                                        <p:animMotion origin="layout" path="M -0.35191 -0.04051 L -0.31615 -0.0125 " pathEditMode="relative" rAng="0" ptsTypes="AA">
                                          <p:cBhvr>
                                            <p:cTn id="315" dur="1000" fill="hold"/>
                                            <p:tgtEl>
                                              <p:spTgt spid="19"/>
                                            </p:tgtEl>
                                            <p:attrNameLst>
                                              <p:attrName>ppt_x</p:attrName>
                                              <p:attrName>ppt_y</p:attrName>
                                            </p:attrNameLst>
                                          </p:cBhvr>
                                          <p:rCtr x="1788" y="1389"/>
                                        </p:animMotion>
                                      </p:childTnLst>
                                    </p:cTn>
                                  </p:par>
                                  <p:par>
                                    <p:cTn id="316" presetID="10" presetClass="entr" presetSubtype="0" fill="hold" nodeType="withEffect">
                                      <p:stCondLst>
                                        <p:cond delay="200"/>
                                      </p:stCondLst>
                                      <p:childTnLst>
                                        <p:set>
                                          <p:cBhvr>
                                            <p:cTn id="317" dur="1" fill="hold">
                                              <p:stCondLst>
                                                <p:cond delay="0"/>
                                              </p:stCondLst>
                                            </p:cTn>
                                            <p:tgtEl>
                                              <p:spTgt spid="22"/>
                                            </p:tgtEl>
                                            <p:attrNameLst>
                                              <p:attrName>style.visibility</p:attrName>
                                            </p:attrNameLst>
                                          </p:cBhvr>
                                          <p:to>
                                            <p:strVal val="visible"/>
                                          </p:to>
                                        </p:set>
                                        <p:animEffect transition="in" filter="fade">
                                          <p:cBhvr>
                                            <p:cTn id="318" dur="1000"/>
                                            <p:tgtEl>
                                              <p:spTgt spid="22"/>
                                            </p:tgtEl>
                                          </p:cBhvr>
                                        </p:animEffect>
                                      </p:childTnLst>
                                    </p:cTn>
                                  </p:par>
                                </p:childTnLst>
                              </p:cTn>
                            </p:par>
                            <p:par>
                              <p:cTn id="319" fill="hold">
                                <p:stCondLst>
                                  <p:cond delay="2700"/>
                                </p:stCondLst>
                                <p:childTnLst>
                                  <p:par>
                                    <p:cTn id="320" presetID="0" presetClass="path" presetSubtype="0" accel="50000" decel="50000" fill="hold" nodeType="afterEffect">
                                      <p:stCondLst>
                                        <p:cond delay="0"/>
                                      </p:stCondLst>
                                      <p:childTnLst>
                                        <p:animMotion origin="layout" path="M -0.40695 -0.0125 L -0.39098 0.25532 L -0.49185 0.14745 " pathEditMode="relative" rAng="0" ptsTypes="AAA">
                                          <p:cBhvr>
                                            <p:cTn id="321" dur="2000" fill="hold"/>
                                            <p:tgtEl>
                                              <p:spTgt spid="19"/>
                                            </p:tgtEl>
                                            <p:attrNameLst>
                                              <p:attrName>ppt_x</p:attrName>
                                              <p:attrName>ppt_y</p:attrName>
                                            </p:attrNameLst>
                                          </p:cBhvr>
                                          <p:rCtr x="-3455" y="13380"/>
                                        </p:animMotion>
                                      </p:childTnLst>
                                    </p:cTn>
                                  </p:par>
                                  <p:par>
                                    <p:cTn id="322" presetID="0" presetClass="path" presetSubtype="0" accel="50000" decel="50000" fill="hold" nodeType="withEffect">
                                      <p:stCondLst>
                                        <p:cond delay="0"/>
                                      </p:stCondLst>
                                      <p:childTnLst>
                                        <p:animMotion origin="layout" path="M -0.33663 -0.25856 L -0.34896 0.01412 L -0.51702 0.09931 " pathEditMode="relative" rAng="0" ptsTypes="AAA">
                                          <p:cBhvr>
                                            <p:cTn id="323" dur="2000" fill="hold"/>
                                            <p:tgtEl>
                                              <p:spTgt spid="21"/>
                                            </p:tgtEl>
                                            <p:attrNameLst>
                                              <p:attrName>ppt_x</p:attrName>
                                              <p:attrName>ppt_y</p:attrName>
                                            </p:attrNameLst>
                                          </p:cBhvr>
                                          <p:rCtr x="-9028" y="17894"/>
                                        </p:animMotion>
                                      </p:childTnLst>
                                    </p:cTn>
                                  </p:par>
                                  <p:par>
                                    <p:cTn id="324" presetID="0" presetClass="path" presetSubtype="0" accel="50000" decel="50000" fill="hold" nodeType="withEffect">
                                      <p:stCondLst>
                                        <p:cond delay="0"/>
                                      </p:stCondLst>
                                      <p:childTnLst>
                                        <p:animMotion origin="layout" path="M -0.3599 -0.52315 L -0.35851 -0.25232 L -0.4915 -0.25486 " pathEditMode="relative" rAng="0" ptsTypes="AAA">
                                          <p:cBhvr>
                                            <p:cTn id="325" dur="2000" fill="hold"/>
                                            <p:tgtEl>
                                              <p:spTgt spid="22"/>
                                            </p:tgtEl>
                                            <p:attrNameLst>
                                              <p:attrName>ppt_x</p:attrName>
                                              <p:attrName>ppt_y</p:attrName>
                                            </p:attrNameLst>
                                          </p:cBhvr>
                                          <p:rCtr x="-6510" y="13542"/>
                                        </p:animMotion>
                                      </p:childTnLst>
                                    </p:cTn>
                                  </p:par>
                                  <p:par>
                                    <p:cTn id="326" presetID="10" presetClass="exit" presetSubtype="0" fill="hold" grpId="1" nodeType="withEffect">
                                      <p:stCondLst>
                                        <p:cond delay="600"/>
                                      </p:stCondLst>
                                      <p:childTnLst>
                                        <p:animEffect transition="out" filter="fade">
                                          <p:cBhvr>
                                            <p:cTn id="327" dur="500"/>
                                            <p:tgtEl>
                                              <p:spTgt spid="35"/>
                                            </p:tgtEl>
                                          </p:cBhvr>
                                        </p:animEffect>
                                        <p:set>
                                          <p:cBhvr>
                                            <p:cTn id="328" dur="1" fill="hold">
                                              <p:stCondLst>
                                                <p:cond delay="499"/>
                                              </p:stCondLst>
                                            </p:cTn>
                                            <p:tgtEl>
                                              <p:spTgt spid="35"/>
                                            </p:tgtEl>
                                            <p:attrNameLst>
                                              <p:attrName>style.visibility</p:attrName>
                                            </p:attrNameLst>
                                          </p:cBhvr>
                                          <p:to>
                                            <p:strVal val="hidden"/>
                                          </p:to>
                                        </p:set>
                                      </p:childTnLst>
                                    </p:cTn>
                                  </p:par>
                                  <p:par>
                                    <p:cTn id="329" presetID="10" presetClass="entr" presetSubtype="0" fill="hold" grpId="0" nodeType="withEffect">
                                      <p:stCondLst>
                                        <p:cond delay="1000"/>
                                      </p:stCondLst>
                                      <p:childTnLst>
                                        <p:set>
                                          <p:cBhvr>
                                            <p:cTn id="330" dur="1" fill="hold">
                                              <p:stCondLst>
                                                <p:cond delay="0"/>
                                              </p:stCondLst>
                                            </p:cTn>
                                            <p:tgtEl>
                                              <p:spTgt spid="36"/>
                                            </p:tgtEl>
                                            <p:attrNameLst>
                                              <p:attrName>style.visibility</p:attrName>
                                            </p:attrNameLst>
                                          </p:cBhvr>
                                          <p:to>
                                            <p:strVal val="visible"/>
                                          </p:to>
                                        </p:set>
                                        <p:animEffect transition="in" filter="fade">
                                          <p:cBhvr>
                                            <p:cTn id="331" dur="500"/>
                                            <p:tgtEl>
                                              <p:spTgt spid="36"/>
                                            </p:tgtEl>
                                          </p:cBhvr>
                                        </p:animEffect>
                                      </p:childTnLst>
                                    </p:cTn>
                                  </p:par>
                                </p:childTnLst>
                              </p:cTn>
                            </p:par>
                            <p:par>
                              <p:cTn id="332" fill="hold">
                                <p:stCondLst>
                                  <p:cond delay="4700"/>
                                </p:stCondLst>
                                <p:childTnLst>
                                  <p:par>
                                    <p:cTn id="333" presetID="0" presetClass="path" presetSubtype="0" accel="42500" decel="7500" fill="hold" nodeType="afterEffect">
                                      <p:stCondLst>
                                        <p:cond delay="0"/>
                                      </p:stCondLst>
                                      <p:childTnLst>
                                        <p:animMotion origin="layout" path="M -0.49184 -0.25533 L -0.64011 -0.28264 " pathEditMode="relative" rAng="0" ptsTypes="AA">
                                          <p:cBhvr>
                                            <p:cTn id="334" dur="800" fill="hold"/>
                                            <p:tgtEl>
                                              <p:spTgt spid="22"/>
                                            </p:tgtEl>
                                            <p:attrNameLst>
                                              <p:attrName>ppt_x</p:attrName>
                                              <p:attrName>ppt_y</p:attrName>
                                            </p:attrNameLst>
                                          </p:cBhvr>
                                          <p:rCtr x="-7413" y="-1366"/>
                                        </p:animMotion>
                                      </p:childTnLst>
                                    </p:cTn>
                                  </p:par>
                                  <p:par>
                                    <p:cTn id="335" presetID="53" presetClass="exit" presetSubtype="32" fill="hold" nodeType="withEffect">
                                      <p:stCondLst>
                                        <p:cond delay="0"/>
                                      </p:stCondLst>
                                      <p:childTnLst>
                                        <p:anim calcmode="lin" valueType="num">
                                          <p:cBhvr>
                                            <p:cTn id="336" dur="800"/>
                                            <p:tgtEl>
                                              <p:spTgt spid="22"/>
                                            </p:tgtEl>
                                            <p:attrNameLst>
                                              <p:attrName>ppt_w</p:attrName>
                                            </p:attrNameLst>
                                          </p:cBhvr>
                                          <p:tavLst>
                                            <p:tav tm="0">
                                              <p:val>
                                                <p:strVal val="ppt_w"/>
                                              </p:val>
                                            </p:tav>
                                            <p:tav tm="100000">
                                              <p:val>
                                                <p:fltVal val="0"/>
                                              </p:val>
                                            </p:tav>
                                          </p:tavLst>
                                        </p:anim>
                                        <p:anim calcmode="lin" valueType="num">
                                          <p:cBhvr>
                                            <p:cTn id="337" dur="800"/>
                                            <p:tgtEl>
                                              <p:spTgt spid="22"/>
                                            </p:tgtEl>
                                            <p:attrNameLst>
                                              <p:attrName>ppt_h</p:attrName>
                                            </p:attrNameLst>
                                          </p:cBhvr>
                                          <p:tavLst>
                                            <p:tav tm="0">
                                              <p:val>
                                                <p:strVal val="ppt_h"/>
                                              </p:val>
                                            </p:tav>
                                            <p:tav tm="100000">
                                              <p:val>
                                                <p:fltVal val="0"/>
                                              </p:val>
                                            </p:tav>
                                          </p:tavLst>
                                        </p:anim>
                                        <p:animEffect transition="out" filter="fade">
                                          <p:cBhvr>
                                            <p:cTn id="338" dur="800"/>
                                            <p:tgtEl>
                                              <p:spTgt spid="22"/>
                                            </p:tgtEl>
                                          </p:cBhvr>
                                        </p:animEffect>
                                        <p:set>
                                          <p:cBhvr>
                                            <p:cTn id="339" dur="1" fill="hold">
                                              <p:stCondLst>
                                                <p:cond delay="799"/>
                                              </p:stCondLst>
                                            </p:cTn>
                                            <p:tgtEl>
                                              <p:spTgt spid="22"/>
                                            </p:tgtEl>
                                            <p:attrNameLst>
                                              <p:attrName>style.visibility</p:attrName>
                                            </p:attrNameLst>
                                          </p:cBhvr>
                                          <p:to>
                                            <p:strVal val="hidden"/>
                                          </p:to>
                                        </p:set>
                                      </p:childTnLst>
                                    </p:cTn>
                                  </p:par>
                                  <p:par>
                                    <p:cTn id="340" presetID="0" presetClass="path" presetSubtype="0" accel="2500" decel="7500" fill="hold" nodeType="withEffect">
                                      <p:stCondLst>
                                        <p:cond delay="0"/>
                                      </p:stCondLst>
                                      <p:childTnLst>
                                        <p:animMotion origin="layout" path="M -0.51702 0.09931 L -0.64879 -0.0206 L -0.64879 -0.02037 L -0.64879 -0.0206 L -0.64879 -0.02037 " pathEditMode="relative" rAng="0" ptsTypes="AAAAA">
                                          <p:cBhvr>
                                            <p:cTn id="341" dur="800" fill="hold"/>
                                            <p:tgtEl>
                                              <p:spTgt spid="21"/>
                                            </p:tgtEl>
                                            <p:attrNameLst>
                                              <p:attrName>ppt_x</p:attrName>
                                              <p:attrName>ppt_y</p:attrName>
                                            </p:attrNameLst>
                                          </p:cBhvr>
                                          <p:rCtr x="-6597" y="-5995"/>
                                        </p:animMotion>
                                      </p:childTnLst>
                                    </p:cTn>
                                  </p:par>
                                  <p:par>
                                    <p:cTn id="342" presetID="53" presetClass="exit" presetSubtype="32" fill="hold" nodeType="withEffect">
                                      <p:stCondLst>
                                        <p:cond delay="0"/>
                                      </p:stCondLst>
                                      <p:childTnLst>
                                        <p:anim calcmode="lin" valueType="num">
                                          <p:cBhvr>
                                            <p:cTn id="343" dur="800"/>
                                            <p:tgtEl>
                                              <p:spTgt spid="21"/>
                                            </p:tgtEl>
                                            <p:attrNameLst>
                                              <p:attrName>ppt_w</p:attrName>
                                            </p:attrNameLst>
                                          </p:cBhvr>
                                          <p:tavLst>
                                            <p:tav tm="0">
                                              <p:val>
                                                <p:strVal val="ppt_w"/>
                                              </p:val>
                                            </p:tav>
                                            <p:tav tm="100000">
                                              <p:val>
                                                <p:fltVal val="0"/>
                                              </p:val>
                                            </p:tav>
                                          </p:tavLst>
                                        </p:anim>
                                        <p:anim calcmode="lin" valueType="num">
                                          <p:cBhvr>
                                            <p:cTn id="344" dur="800"/>
                                            <p:tgtEl>
                                              <p:spTgt spid="21"/>
                                            </p:tgtEl>
                                            <p:attrNameLst>
                                              <p:attrName>ppt_h</p:attrName>
                                            </p:attrNameLst>
                                          </p:cBhvr>
                                          <p:tavLst>
                                            <p:tav tm="0">
                                              <p:val>
                                                <p:strVal val="ppt_h"/>
                                              </p:val>
                                            </p:tav>
                                            <p:tav tm="100000">
                                              <p:val>
                                                <p:fltVal val="0"/>
                                              </p:val>
                                            </p:tav>
                                          </p:tavLst>
                                        </p:anim>
                                        <p:animEffect transition="out" filter="fade">
                                          <p:cBhvr>
                                            <p:cTn id="345" dur="800"/>
                                            <p:tgtEl>
                                              <p:spTgt spid="21"/>
                                            </p:tgtEl>
                                          </p:cBhvr>
                                        </p:animEffect>
                                        <p:set>
                                          <p:cBhvr>
                                            <p:cTn id="346" dur="1" fill="hold">
                                              <p:stCondLst>
                                                <p:cond delay="799"/>
                                              </p:stCondLst>
                                            </p:cTn>
                                            <p:tgtEl>
                                              <p:spTgt spid="21"/>
                                            </p:tgtEl>
                                            <p:attrNameLst>
                                              <p:attrName>style.visibility</p:attrName>
                                            </p:attrNameLst>
                                          </p:cBhvr>
                                          <p:to>
                                            <p:strVal val="hidden"/>
                                          </p:to>
                                        </p:set>
                                      </p:childTnLst>
                                    </p:cTn>
                                  </p:par>
                                  <p:par>
                                    <p:cTn id="347" presetID="0" presetClass="path" presetSubtype="0" accel="2500" decel="7500" fill="hold" nodeType="withEffect">
                                      <p:stCondLst>
                                        <p:cond delay="0"/>
                                      </p:stCondLst>
                                      <p:childTnLst>
                                        <p:animMotion origin="layout" path="M -0.48924 0.14653 L -0.63178 0.21319 " pathEditMode="relative" rAng="0" ptsTypes="AA">
                                          <p:cBhvr>
                                            <p:cTn id="348" dur="800" fill="hold"/>
                                            <p:tgtEl>
                                              <p:spTgt spid="19"/>
                                            </p:tgtEl>
                                            <p:attrNameLst>
                                              <p:attrName>ppt_x</p:attrName>
                                              <p:attrName>ppt_y</p:attrName>
                                            </p:attrNameLst>
                                          </p:cBhvr>
                                          <p:rCtr x="-7135" y="3333"/>
                                        </p:animMotion>
                                      </p:childTnLst>
                                    </p:cTn>
                                  </p:par>
                                  <p:par>
                                    <p:cTn id="349" presetID="53" presetClass="exit" presetSubtype="32" fill="hold" nodeType="withEffect">
                                      <p:stCondLst>
                                        <p:cond delay="0"/>
                                      </p:stCondLst>
                                      <p:childTnLst>
                                        <p:anim calcmode="lin" valueType="num">
                                          <p:cBhvr>
                                            <p:cTn id="350" dur="800"/>
                                            <p:tgtEl>
                                              <p:spTgt spid="19"/>
                                            </p:tgtEl>
                                            <p:attrNameLst>
                                              <p:attrName>ppt_w</p:attrName>
                                            </p:attrNameLst>
                                          </p:cBhvr>
                                          <p:tavLst>
                                            <p:tav tm="0">
                                              <p:val>
                                                <p:strVal val="ppt_w"/>
                                              </p:val>
                                            </p:tav>
                                            <p:tav tm="100000">
                                              <p:val>
                                                <p:fltVal val="0"/>
                                              </p:val>
                                            </p:tav>
                                          </p:tavLst>
                                        </p:anim>
                                        <p:anim calcmode="lin" valueType="num">
                                          <p:cBhvr>
                                            <p:cTn id="351" dur="800"/>
                                            <p:tgtEl>
                                              <p:spTgt spid="19"/>
                                            </p:tgtEl>
                                            <p:attrNameLst>
                                              <p:attrName>ppt_h</p:attrName>
                                            </p:attrNameLst>
                                          </p:cBhvr>
                                          <p:tavLst>
                                            <p:tav tm="0">
                                              <p:val>
                                                <p:strVal val="ppt_h"/>
                                              </p:val>
                                            </p:tav>
                                            <p:tav tm="100000">
                                              <p:val>
                                                <p:fltVal val="0"/>
                                              </p:val>
                                            </p:tav>
                                          </p:tavLst>
                                        </p:anim>
                                        <p:animEffect transition="out" filter="fade">
                                          <p:cBhvr>
                                            <p:cTn id="352" dur="800"/>
                                            <p:tgtEl>
                                              <p:spTgt spid="19"/>
                                            </p:tgtEl>
                                          </p:cBhvr>
                                        </p:animEffect>
                                        <p:set>
                                          <p:cBhvr>
                                            <p:cTn id="353" dur="1" fill="hold">
                                              <p:stCondLst>
                                                <p:cond delay="799"/>
                                              </p:stCondLst>
                                            </p:cTn>
                                            <p:tgtEl>
                                              <p:spTgt spid="19"/>
                                            </p:tgtEl>
                                            <p:attrNameLst>
                                              <p:attrName>style.visibility</p:attrName>
                                            </p:attrNameLst>
                                          </p:cBhvr>
                                          <p:to>
                                            <p:strVal val="hidden"/>
                                          </p:to>
                                        </p:set>
                                      </p:childTnLst>
                                    </p:cTn>
                                  </p:par>
                                  <p:par>
                                    <p:cTn id="354" presetID="26" presetClass="emph" presetSubtype="0" fill="hold" nodeType="withEffect">
                                      <p:stCondLst>
                                        <p:cond delay="0"/>
                                      </p:stCondLst>
                                      <p:childTnLst>
                                        <p:animEffect transition="out" filter="fade">
                                          <p:cBhvr>
                                            <p:cTn id="355" dur="800" tmFilter="0, 0; .2, .5; .8, .5; 1, 0"/>
                                            <p:tgtEl>
                                              <p:spTgt spid="17"/>
                                            </p:tgtEl>
                                          </p:cBhvr>
                                        </p:animEffect>
                                        <p:animScale>
                                          <p:cBhvr>
                                            <p:cTn id="356" dur="400" autoRev="1" fill="hold"/>
                                            <p:tgtEl>
                                              <p:spTgt spid="17"/>
                                            </p:tgtEl>
                                          </p:cBhvr>
                                          <p:by x="105000" y="105000"/>
                                        </p:animScale>
                                      </p:childTnLst>
                                    </p:cTn>
                                  </p:par>
                                  <p:par>
                                    <p:cTn id="357" presetID="10" presetClass="exit" presetSubtype="0" fill="hold" grpId="1" nodeType="withEffect">
                                      <p:stCondLst>
                                        <p:cond delay="300"/>
                                      </p:stCondLst>
                                      <p:childTnLst>
                                        <p:animEffect transition="out" filter="fade">
                                          <p:cBhvr>
                                            <p:cTn id="358" dur="500"/>
                                            <p:tgtEl>
                                              <p:spTgt spid="36"/>
                                            </p:tgtEl>
                                          </p:cBhvr>
                                        </p:animEffect>
                                        <p:set>
                                          <p:cBhvr>
                                            <p:cTn id="359"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4" grpId="2" animBg="1"/>
          <p:bldP spid="5" grpId="0" animBg="1"/>
          <p:bldP spid="6" grpId="0" animBg="1"/>
          <p:bldP spid="11" grpId="0" animBg="1"/>
          <p:bldP spid="11" grpId="1" animBg="1"/>
          <p:bldP spid="13" grpId="0" animBg="1"/>
          <p:bldP spid="13" grpId="1" animBg="1"/>
          <p:bldP spid="23" grpId="0"/>
          <p:bldP spid="24" grpId="0"/>
          <p:bldP spid="25" grpId="0"/>
          <p:bldP spid="26" grpId="0"/>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3" grpId="2" animBg="1"/>
          <p:bldP spid="33" grpId="3" animBg="1"/>
          <p:bldP spid="33" grpId="4" animBg="1"/>
          <p:bldP spid="33" grpId="5" animBg="1"/>
          <p:bldP spid="34" grpId="0" animBg="1"/>
          <p:bldP spid="34" grpId="1" animBg="1"/>
          <p:bldP spid="35" grpId="0" animBg="1"/>
          <p:bldP spid="35" grpId="1" animBg="1"/>
          <p:bldP spid="36" grpId="0" animBg="1"/>
          <p:bldP spid="36" grpId="1" animBg="1"/>
          <p:bldP spid="37" grpId="0" animBg="1"/>
          <p:bldP spid="37" grpId="1"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Grupo"/>
          <p:cNvGrpSpPr/>
          <p:nvPr/>
        </p:nvGrpSpPr>
        <p:grpSpPr>
          <a:xfrm>
            <a:off x="844712" y="1898271"/>
            <a:ext cx="2301758" cy="2826873"/>
            <a:chOff x="395536" y="2852936"/>
            <a:chExt cx="2301758" cy="2826873"/>
          </a:xfrm>
        </p:grpSpPr>
        <p:pic>
          <p:nvPicPr>
            <p:cNvPr id="3"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852936"/>
              <a:ext cx="2301758" cy="2826873"/>
            </a:xfrm>
            <a:prstGeom prst="rect">
              <a:avLst/>
            </a:prstGeom>
          </p:spPr>
        </p:pic>
        <p:pic>
          <p:nvPicPr>
            <p:cNvPr id="4" name="Imagen 4" descr="C:\Users\Design\Documents\Edu\Product Launch\shadown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268" y="3371011"/>
              <a:ext cx="859557" cy="264488"/>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698448" y="3624659"/>
              <a:ext cx="1820171" cy="189257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权限提取</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敏感</a:t>
              </a:r>
              <a:r>
                <a:rPr lang="en-US" altLang="zh-CN" sz="1800" dirty="0" smtClean="0">
                  <a:ln w="0"/>
                  <a:latin typeface="微软雅黑" panose="020B0503020204020204" pitchFamily="34" charset="-122"/>
                  <a:ea typeface="微软雅黑" panose="020B0503020204020204" pitchFamily="34" charset="-122"/>
                </a:rPr>
                <a:t>API</a:t>
              </a:r>
              <a:r>
                <a:rPr lang="zh-CN" altLang="en-US" sz="1800" dirty="0" smtClean="0">
                  <a:ln w="0"/>
                  <a:latin typeface="微软雅黑" panose="020B0503020204020204" pitchFamily="34" charset="-122"/>
                  <a:ea typeface="微软雅黑" panose="020B0503020204020204" pitchFamily="34" charset="-122"/>
                </a:rPr>
                <a:t>提取</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a:ln w="0"/>
                  <a:latin typeface="微软雅黑" panose="020B0503020204020204" pitchFamily="34" charset="-122"/>
                  <a:ea typeface="微软雅黑" panose="020B0503020204020204" pitchFamily="34" charset="-122"/>
                </a:rPr>
                <a:t>恶意</a:t>
              </a:r>
              <a:r>
                <a:rPr lang="zh-CN" altLang="en-US" sz="1800" dirty="0" smtClean="0">
                  <a:ln w="0"/>
                  <a:latin typeface="微软雅黑" panose="020B0503020204020204" pitchFamily="34" charset="-122"/>
                  <a:ea typeface="微软雅黑" panose="020B0503020204020204" pitchFamily="34" charset="-122"/>
                </a:rPr>
                <a:t>代码    快速定位</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a:ln w="0"/>
                  <a:latin typeface="微软雅黑" panose="020B0503020204020204" pitchFamily="34" charset="-122"/>
                  <a:ea typeface="微软雅黑" panose="020B0503020204020204" pitchFamily="34" charset="-122"/>
                </a:rPr>
                <a:t>启动项</a:t>
              </a:r>
              <a:r>
                <a:rPr lang="zh-CN" altLang="en-US" sz="1800" dirty="0" smtClean="0">
                  <a:ln w="0"/>
                  <a:latin typeface="微软雅黑" panose="020B0503020204020204" pitchFamily="34" charset="-122"/>
                  <a:ea typeface="微软雅黑" panose="020B0503020204020204" pitchFamily="34" charset="-122"/>
                </a:rPr>
                <a:t>检测</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广告检测</a:t>
              </a:r>
              <a:endParaRPr lang="en-US" sz="1800" dirty="0">
                <a:ln w="0"/>
                <a:latin typeface="微软雅黑" panose="020B0503020204020204" pitchFamily="34" charset="-122"/>
                <a:ea typeface="微软雅黑" panose="020B0503020204020204" pitchFamily="34" charset="-122"/>
              </a:endParaRPr>
            </a:p>
          </p:txBody>
        </p:sp>
        <p:sp>
          <p:nvSpPr>
            <p:cNvPr id="6" name="2 Marcador de contenido"/>
            <p:cNvSpPr txBox="1">
              <a:spLocks/>
            </p:cNvSpPr>
            <p:nvPr/>
          </p:nvSpPr>
          <p:spPr bwMode="auto">
            <a:xfrm>
              <a:off x="1007407" y="3068960"/>
              <a:ext cx="13579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b="1" dirty="0" smtClean="0">
                  <a:solidFill>
                    <a:schemeClr val="bg1"/>
                  </a:solidFill>
                  <a:latin typeface="微软雅黑" panose="020B0503020204020204" pitchFamily="34" charset="-122"/>
                  <a:ea typeface="微软雅黑" panose="020B0503020204020204" pitchFamily="34" charset="-122"/>
                </a:rPr>
                <a:t>静态分析</a:t>
              </a:r>
              <a:endParaRPr lang="es-ES" b="1" dirty="0">
                <a:solidFill>
                  <a:schemeClr val="bg1"/>
                </a:solidFill>
                <a:latin typeface="微软雅黑" panose="020B0503020204020204" pitchFamily="34" charset="-122"/>
                <a:ea typeface="微软雅黑" panose="020B0503020204020204" pitchFamily="34" charset="-122"/>
              </a:endParaRPr>
            </a:p>
          </p:txBody>
        </p:sp>
      </p:grpSp>
      <p:grpSp>
        <p:nvGrpSpPr>
          <p:cNvPr id="7" name="5 Grupo"/>
          <p:cNvGrpSpPr/>
          <p:nvPr/>
        </p:nvGrpSpPr>
        <p:grpSpPr>
          <a:xfrm>
            <a:off x="3392293" y="1898270"/>
            <a:ext cx="2301758" cy="2826873"/>
            <a:chOff x="3422370" y="2852936"/>
            <a:chExt cx="2301758" cy="2826873"/>
          </a:xfrm>
        </p:grpSpPr>
        <p:pic>
          <p:nvPicPr>
            <p:cNvPr id="8"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2370" y="2852936"/>
              <a:ext cx="2301758" cy="2826873"/>
            </a:xfrm>
            <a:prstGeom prst="rect">
              <a:avLst/>
            </a:prstGeom>
          </p:spPr>
        </p:pic>
        <p:pic>
          <p:nvPicPr>
            <p:cNvPr id="9" name="Imagen 4" descr="C:\Users\Design\Documents\Edu\Product Launch\shadown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8289" y="3351738"/>
              <a:ext cx="859557" cy="264488"/>
            </a:xfrm>
            <a:prstGeom prst="rect">
              <a:avLst/>
            </a:prstGeom>
            <a:noFill/>
            <a:extLst>
              <a:ext uri="{909E8E84-426E-40DD-AFC4-6F175D3DCCD1}">
                <a14:hiddenFill xmlns:a14="http://schemas.microsoft.com/office/drawing/2010/main">
                  <a:solidFill>
                    <a:srgbClr val="FFFFFF"/>
                  </a:solidFill>
                </a14:hiddenFill>
              </a:ext>
            </a:extLst>
          </p:spPr>
        </p:pic>
        <p:sp>
          <p:nvSpPr>
            <p:cNvPr id="10" name="2 Marcador de contenido"/>
            <p:cNvSpPr txBox="1">
              <a:spLocks/>
            </p:cNvSpPr>
            <p:nvPr/>
          </p:nvSpPr>
          <p:spPr>
            <a:xfrm>
              <a:off x="3728606" y="3624659"/>
              <a:ext cx="1700849" cy="189257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en-US" altLang="zh-CN" sz="1800" dirty="0" smtClean="0">
                  <a:ln w="0"/>
                  <a:latin typeface="微软雅黑" panose="020B0503020204020204" pitchFamily="34" charset="-122"/>
                  <a:ea typeface="微软雅黑" panose="020B0503020204020204" pitchFamily="34" charset="-122"/>
                </a:rPr>
                <a:t>Android</a:t>
              </a:r>
              <a:r>
                <a:rPr lang="zh-CN" altLang="en-US" sz="1800" dirty="0" smtClean="0">
                  <a:ln w="0"/>
                  <a:latin typeface="微软雅黑" panose="020B0503020204020204" pitchFamily="34" charset="-122"/>
                  <a:ea typeface="微软雅黑" panose="020B0503020204020204" pitchFamily="34" charset="-122"/>
                </a:rPr>
                <a:t>模拟器的定制</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行为</a:t>
              </a:r>
              <a:r>
                <a:rPr lang="zh-CN" altLang="en-US" sz="1800" dirty="0">
                  <a:ln w="0"/>
                  <a:latin typeface="微软雅黑" panose="020B0503020204020204" pitchFamily="34" charset="-122"/>
                  <a:ea typeface="微软雅黑" panose="020B0503020204020204" pitchFamily="34" charset="-122"/>
                </a:rPr>
                <a:t>触发</a:t>
              </a:r>
              <a:endParaRPr lang="en-US" sz="1800" dirty="0">
                <a:ln w="0"/>
                <a:latin typeface="微软雅黑" panose="020B0503020204020204" pitchFamily="34" charset="-122"/>
                <a:ea typeface="微软雅黑" panose="020B0503020204020204" pitchFamily="34" charset="-122"/>
              </a:endParaRPr>
            </a:p>
          </p:txBody>
        </p:sp>
        <p:sp>
          <p:nvSpPr>
            <p:cNvPr id="11" name="2 Marcador de contenido"/>
            <p:cNvSpPr txBox="1">
              <a:spLocks/>
            </p:cNvSpPr>
            <p:nvPr/>
          </p:nvSpPr>
          <p:spPr bwMode="auto">
            <a:xfrm>
              <a:off x="3983355" y="3063378"/>
              <a:ext cx="13579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b="1" dirty="0" smtClean="0">
                  <a:solidFill>
                    <a:schemeClr val="bg1"/>
                  </a:solidFill>
                  <a:latin typeface="微软雅黑" panose="020B0503020204020204" pitchFamily="34" charset="-122"/>
                  <a:ea typeface="微软雅黑" panose="020B0503020204020204" pitchFamily="34" charset="-122"/>
                </a:rPr>
                <a:t>动态</a:t>
              </a:r>
              <a:r>
                <a:rPr lang="zh-CN" altLang="en-US" b="1" dirty="0">
                  <a:solidFill>
                    <a:schemeClr val="bg1"/>
                  </a:solidFill>
                  <a:latin typeface="微软雅黑" panose="020B0503020204020204" pitchFamily="34" charset="-122"/>
                  <a:ea typeface="微软雅黑" panose="020B0503020204020204" pitchFamily="34" charset="-122"/>
                </a:rPr>
                <a:t>分析</a:t>
              </a:r>
              <a:endParaRPr lang="es-ES" b="1" dirty="0">
                <a:solidFill>
                  <a:schemeClr val="bg1"/>
                </a:solidFill>
                <a:latin typeface="微软雅黑" panose="020B0503020204020204" pitchFamily="34" charset="-122"/>
                <a:ea typeface="微软雅黑" panose="020B0503020204020204" pitchFamily="34" charset="-122"/>
              </a:endParaRPr>
            </a:p>
          </p:txBody>
        </p:sp>
      </p:grpSp>
      <p:grpSp>
        <p:nvGrpSpPr>
          <p:cNvPr id="12" name="7 Grupo"/>
          <p:cNvGrpSpPr/>
          <p:nvPr/>
        </p:nvGrpSpPr>
        <p:grpSpPr>
          <a:xfrm>
            <a:off x="5941803" y="1898269"/>
            <a:ext cx="2301758" cy="2826873"/>
            <a:chOff x="6393773" y="2852936"/>
            <a:chExt cx="2301758" cy="2826873"/>
          </a:xfrm>
        </p:grpSpPr>
        <p:pic>
          <p:nvPicPr>
            <p:cNvPr id="13" name="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3773" y="2852936"/>
              <a:ext cx="2301758" cy="2826873"/>
            </a:xfrm>
            <a:prstGeom prst="rect">
              <a:avLst/>
            </a:prstGeom>
          </p:spPr>
        </p:pic>
        <p:pic>
          <p:nvPicPr>
            <p:cNvPr id="14" name="Imagen 4" descr="C:\Users\Design\Documents\Edu\Product Launch\shadown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0617" y="3333457"/>
              <a:ext cx="859557" cy="264488"/>
            </a:xfrm>
            <a:prstGeom prst="rect">
              <a:avLst/>
            </a:prstGeom>
            <a:noFill/>
            <a:extLst>
              <a:ext uri="{909E8E84-426E-40DD-AFC4-6F175D3DCCD1}">
                <a14:hiddenFill xmlns:a14="http://schemas.microsoft.com/office/drawing/2010/main">
                  <a:solidFill>
                    <a:srgbClr val="FFFFFF"/>
                  </a:solidFill>
                </a14:hiddenFill>
              </a:ext>
            </a:extLst>
          </p:spPr>
        </p:pic>
        <p:sp>
          <p:nvSpPr>
            <p:cNvPr id="15" name="2 Marcador de contenido"/>
            <p:cNvSpPr txBox="1">
              <a:spLocks/>
            </p:cNvSpPr>
            <p:nvPr/>
          </p:nvSpPr>
          <p:spPr>
            <a:xfrm>
              <a:off x="6573488" y="3624659"/>
              <a:ext cx="1944216" cy="189257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基于支持向量机算法的数据建模及分类</a:t>
              </a:r>
              <a:endParaRPr lang="en-US" altLang="zh-CN" sz="1800" dirty="0" smtClean="0">
                <a:ln w="0"/>
                <a:latin typeface="微软雅黑" panose="020B0503020204020204" pitchFamily="34" charset="-122"/>
                <a:ea typeface="微软雅黑" panose="020B0503020204020204" pitchFamily="34" charset="-122"/>
              </a:endParaRPr>
            </a:p>
          </p:txBody>
        </p:sp>
        <p:sp>
          <p:nvSpPr>
            <p:cNvPr id="16" name="2 Marcador de contenido"/>
            <p:cNvSpPr txBox="1">
              <a:spLocks/>
            </p:cNvSpPr>
            <p:nvPr/>
          </p:nvSpPr>
          <p:spPr bwMode="auto">
            <a:xfrm>
              <a:off x="6920395" y="3063379"/>
              <a:ext cx="145167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b="1" dirty="0" smtClean="0">
                  <a:solidFill>
                    <a:schemeClr val="bg1"/>
                  </a:solidFill>
                  <a:latin typeface="微软雅黑" panose="020B0503020204020204" pitchFamily="34" charset="-122"/>
                  <a:ea typeface="微软雅黑" panose="020B0503020204020204" pitchFamily="34" charset="-122"/>
                </a:rPr>
                <a:t>安全性评估</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325504" y="332656"/>
            <a:ext cx="3185487" cy="730328"/>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关键技术与原理介绍</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38070732"/>
      </p:ext>
    </p:extLst>
  </p:cSld>
  <p:clrMapOvr>
    <a:masterClrMapping/>
  </p:clrMapOvr>
  <mc:AlternateContent xmlns:mc="http://schemas.openxmlformats.org/markup-compatibility/2006" xmlns:p14="http://schemas.microsoft.com/office/powerpoint/2010/main">
    <mc:Choice Requires="p14">
      <p:transition spd="slow" p14:dur="1500">
        <p14:ripple dir="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5818081" y="2672324"/>
            <a:ext cx="1353522" cy="640800"/>
          </a:xfrm>
          <a:prstGeom prst="flowChartDocumen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ROOT</a:t>
            </a:r>
            <a:r>
              <a:rPr lang="zh-CN" altLang="en-US" b="1" dirty="0" smtClean="0">
                <a:latin typeface="微软雅黑" panose="020B0503020204020204" pitchFamily="34" charset="-122"/>
                <a:ea typeface="微软雅黑" panose="020B0503020204020204" pitchFamily="34" charset="-122"/>
              </a:rPr>
              <a:t>权限</a:t>
            </a:r>
            <a:endParaRPr lang="en-US" altLang="zh-CN" b="1" dirty="0" smtClean="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检测结果</a:t>
            </a:r>
          </a:p>
        </p:txBody>
      </p:sp>
      <p:sp>
        <p:nvSpPr>
          <p:cNvPr id="3" name="流程图: 文档 2"/>
          <p:cNvSpPr/>
          <p:nvPr/>
        </p:nvSpPr>
        <p:spPr>
          <a:xfrm>
            <a:off x="1645567" y="2672324"/>
            <a:ext cx="1353522" cy="640800"/>
          </a:xfrm>
          <a:prstGeom prst="flowChartDocumen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广告</a:t>
            </a:r>
            <a:endParaRPr lang="en-US" altLang="zh-CN" b="1" dirty="0" smtClean="0">
              <a:latin typeface="微软雅黑" panose="020B0503020204020204" pitchFamily="34" charset="-122"/>
              <a:ea typeface="微软雅黑" panose="020B0503020204020204" pitchFamily="34" charset="-122"/>
            </a:endParaRPr>
          </a:p>
          <a:p>
            <a:pPr algn="ctr"/>
            <a:r>
              <a:rPr lang="zh-CN" altLang="en-US" b="1" dirty="0" smtClean="0">
                <a:latin typeface="微软雅黑" panose="020B0503020204020204" pitchFamily="34" charset="-122"/>
                <a:ea typeface="微软雅黑" panose="020B0503020204020204" pitchFamily="34" charset="-122"/>
              </a:rPr>
              <a:t>检测结果</a:t>
            </a:r>
            <a:endParaRPr lang="zh-CN" altLang="en-US"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6100565" y="2936900"/>
            <a:ext cx="927022" cy="1019853"/>
            <a:chOff x="8273009" y="739302"/>
            <a:chExt cx="770877" cy="903643"/>
          </a:xfrm>
          <a:scene3d>
            <a:camera prst="orthographicFront">
              <a:rot lat="0" lon="0" rev="0"/>
            </a:camera>
            <a:lightRig rig="glow" dir="t">
              <a:rot lat="0" lon="0" rev="4800000"/>
            </a:lightRig>
          </a:scene3d>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3009" y="739302"/>
              <a:ext cx="710998" cy="710998"/>
            </a:xfrm>
            <a:prstGeom prst="rect">
              <a:avLst/>
            </a:prstGeom>
            <a:ln>
              <a:noFill/>
            </a:ln>
            <a:effectLst>
              <a:outerShdw blurRad="190500" dist="228600" dir="2700000" algn="ctr">
                <a:srgbClr val="000000">
                  <a:alpha val="30000"/>
                </a:srgbClr>
              </a:outerShdw>
            </a:effectLst>
            <a:sp3d prstMaterial="matte">
              <a:bevelT w="127000" h="63500"/>
            </a:sp3d>
          </p:spPr>
        </p:pic>
        <p:sp>
          <p:nvSpPr>
            <p:cNvPr id="6" name="文本框 86"/>
            <p:cNvSpPr txBox="1"/>
            <p:nvPr/>
          </p:nvSpPr>
          <p:spPr>
            <a:xfrm>
              <a:off x="8341656" y="1273613"/>
              <a:ext cx="702230" cy="36933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altLang="zh-CN" dirty="0" err="1" smtClean="0"/>
                <a:t>smali</a:t>
              </a:r>
              <a:endParaRPr lang="zh-CN" altLang="en-US" dirty="0"/>
            </a:p>
          </p:txBody>
        </p:sp>
      </p:grpSp>
      <p:grpSp>
        <p:nvGrpSpPr>
          <p:cNvPr id="7" name="组合 6"/>
          <p:cNvGrpSpPr/>
          <p:nvPr/>
        </p:nvGrpSpPr>
        <p:grpSpPr>
          <a:xfrm>
            <a:off x="1206204" y="2961927"/>
            <a:ext cx="2232248" cy="945396"/>
            <a:chOff x="1763688" y="2276872"/>
            <a:chExt cx="2232248" cy="945396"/>
          </a:xfrm>
          <a:scene3d>
            <a:camera prst="orthographicFront">
              <a:rot lat="0" lon="0" rev="0"/>
            </a:camera>
            <a:lightRig rig="glow" dir="t">
              <a:rot lat="0" lon="0" rev="4800000"/>
            </a:lightRig>
          </a:scene3d>
        </p:grpSpPr>
        <p:sp>
          <p:nvSpPr>
            <p:cNvPr id="8" name="文本框 16"/>
            <p:cNvSpPr txBox="1"/>
            <p:nvPr/>
          </p:nvSpPr>
          <p:spPr>
            <a:xfrm>
              <a:off x="1763688" y="2852936"/>
              <a:ext cx="2232248" cy="36933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altLang="zh-CN" dirty="0" smtClean="0"/>
                <a:t>AndroidManifest.xml</a:t>
              </a:r>
              <a:endParaRPr lang="zh-CN" altLang="en-US" dirty="0"/>
            </a:p>
          </p:txBody>
        </p:sp>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3735" y="2276872"/>
              <a:ext cx="619965" cy="619965"/>
            </a:xfrm>
            <a:prstGeom prst="rect">
              <a:avLst/>
            </a:prstGeom>
            <a:ln>
              <a:noFill/>
            </a:ln>
            <a:effectLst>
              <a:outerShdw blurRad="190500" dist="228600" dir="2700000" algn="ctr">
                <a:srgbClr val="000000">
                  <a:alpha val="30000"/>
                </a:srgbClr>
              </a:outerShdw>
            </a:effectLst>
            <a:sp3d prstMaterial="matte">
              <a:bevelT w="127000" h="63500"/>
            </a:sp3d>
          </p:spPr>
        </p:pic>
      </p:grpSp>
      <p:sp>
        <p:nvSpPr>
          <p:cNvPr id="10" name="流程图: 文档 9"/>
          <p:cNvSpPr/>
          <p:nvPr/>
        </p:nvSpPr>
        <p:spPr>
          <a:xfrm>
            <a:off x="1645567" y="1712764"/>
            <a:ext cx="1353522" cy="457959"/>
          </a:xfrm>
          <a:prstGeom prst="flowChartDocument">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敏感行为库</a:t>
            </a:r>
            <a:endParaRPr lang="zh-CN" altLang="en-US" b="1" dirty="0">
              <a:latin typeface="微软雅黑" panose="020B0503020204020204" pitchFamily="34" charset="-122"/>
              <a:ea typeface="微软雅黑" panose="020B0503020204020204" pitchFamily="34" charset="-122"/>
            </a:endParaRPr>
          </a:p>
        </p:txBody>
      </p:sp>
      <p:sp>
        <p:nvSpPr>
          <p:cNvPr id="11" name="流程图: 文档 10"/>
          <p:cNvSpPr/>
          <p:nvPr/>
        </p:nvSpPr>
        <p:spPr>
          <a:xfrm>
            <a:off x="5818081" y="1784772"/>
            <a:ext cx="1353522" cy="457200"/>
          </a:xfrm>
          <a:prstGeom prst="flowChartDocument">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敏感行为库</a:t>
            </a:r>
          </a:p>
        </p:txBody>
      </p:sp>
      <p:sp>
        <p:nvSpPr>
          <p:cNvPr id="12" name="流程图: 文档 11"/>
          <p:cNvSpPr/>
          <p:nvPr/>
        </p:nvSpPr>
        <p:spPr>
          <a:xfrm>
            <a:off x="1645567" y="1759620"/>
            <a:ext cx="1353522" cy="457200"/>
          </a:xfrm>
          <a:prstGeom prst="flowChartDocument">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广告检测</a:t>
            </a:r>
            <a:endParaRPr lang="zh-CN" altLang="en-US" b="1" dirty="0">
              <a:latin typeface="微软雅黑" panose="020B0503020204020204" pitchFamily="34" charset="-122"/>
              <a:ea typeface="微软雅黑" panose="020B0503020204020204" pitchFamily="34" charset="-122"/>
            </a:endParaRPr>
          </a:p>
        </p:txBody>
      </p:sp>
      <p:sp>
        <p:nvSpPr>
          <p:cNvPr id="13" name="流程图: 文档 12"/>
          <p:cNvSpPr/>
          <p:nvPr/>
        </p:nvSpPr>
        <p:spPr>
          <a:xfrm>
            <a:off x="1638252" y="1712764"/>
            <a:ext cx="1353522" cy="457200"/>
          </a:xfrm>
          <a:prstGeom prst="flowChartDocument">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启动</a:t>
            </a:r>
            <a:r>
              <a:rPr lang="zh-CN" altLang="en-US" b="1" dirty="0" smtClean="0">
                <a:latin typeface="微软雅黑" panose="020B0503020204020204" pitchFamily="34" charset="-122"/>
                <a:ea typeface="微软雅黑" panose="020B0503020204020204" pitchFamily="34" charset="-122"/>
              </a:rPr>
              <a:t>项检测</a:t>
            </a:r>
            <a:endParaRPr lang="zh-CN" altLang="en-US" b="1" dirty="0">
              <a:latin typeface="微软雅黑" panose="020B0503020204020204" pitchFamily="34" charset="-122"/>
              <a:ea typeface="微软雅黑" panose="020B0503020204020204" pitchFamily="34" charset="-122"/>
            </a:endParaRPr>
          </a:p>
        </p:txBody>
      </p:sp>
      <p:sp>
        <p:nvSpPr>
          <p:cNvPr id="14" name="流程图: 文档 13"/>
          <p:cNvSpPr/>
          <p:nvPr/>
        </p:nvSpPr>
        <p:spPr>
          <a:xfrm>
            <a:off x="5818081" y="1784772"/>
            <a:ext cx="1353522" cy="457200"/>
          </a:xfrm>
          <a:prstGeom prst="flowChartDocument">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ROOT</a:t>
            </a:r>
            <a:r>
              <a:rPr lang="zh-CN" altLang="en-US" b="1" dirty="0" smtClean="0">
                <a:latin typeface="微软雅黑" panose="020B0503020204020204" pitchFamily="34" charset="-122"/>
                <a:ea typeface="微软雅黑" panose="020B0503020204020204" pitchFamily="34" charset="-122"/>
              </a:rPr>
              <a:t>权限</a:t>
            </a:r>
            <a:endParaRPr lang="zh-CN" altLang="en-US" b="1" dirty="0">
              <a:latin typeface="微软雅黑" panose="020B0503020204020204" pitchFamily="34" charset="-122"/>
              <a:ea typeface="微软雅黑" panose="020B0503020204020204" pitchFamily="34" charset="-122"/>
            </a:endParaRPr>
          </a:p>
        </p:txBody>
      </p:sp>
      <p:sp>
        <p:nvSpPr>
          <p:cNvPr id="15" name="流程图: 文档 14"/>
          <p:cNvSpPr/>
          <p:nvPr/>
        </p:nvSpPr>
        <p:spPr>
          <a:xfrm>
            <a:off x="5818081" y="1759620"/>
            <a:ext cx="1353522" cy="457200"/>
          </a:xfrm>
          <a:prstGeom prst="flowChartDocument">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动态加载</a:t>
            </a:r>
          </a:p>
        </p:txBody>
      </p:sp>
      <p:sp>
        <p:nvSpPr>
          <p:cNvPr id="16" name="流程图: 文档 15"/>
          <p:cNvSpPr/>
          <p:nvPr/>
        </p:nvSpPr>
        <p:spPr>
          <a:xfrm>
            <a:off x="3021034" y="2672187"/>
            <a:ext cx="1353522" cy="639349"/>
          </a:xfrm>
          <a:prstGeom prst="flowChartDocumen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敏感权限</a:t>
            </a:r>
            <a:endParaRPr lang="en-US" altLang="zh-CN" b="1" dirty="0" smtClean="0">
              <a:latin typeface="微软雅黑" panose="020B0503020204020204" pitchFamily="34" charset="-122"/>
              <a:ea typeface="微软雅黑" panose="020B0503020204020204" pitchFamily="34" charset="-122"/>
            </a:endParaRPr>
          </a:p>
          <a:p>
            <a:pPr algn="ctr"/>
            <a:r>
              <a:rPr lang="zh-CN" altLang="en-US" b="1" dirty="0" smtClean="0">
                <a:latin typeface="微软雅黑" panose="020B0503020204020204" pitchFamily="34" charset="-122"/>
                <a:ea typeface="微软雅黑" panose="020B0503020204020204" pitchFamily="34" charset="-122"/>
              </a:rPr>
              <a:t>检测结果</a:t>
            </a:r>
            <a:endParaRPr lang="zh-CN" altLang="en-US" b="1" dirty="0">
              <a:latin typeface="微软雅黑" panose="020B0503020204020204" pitchFamily="34" charset="-122"/>
              <a:ea typeface="微软雅黑" panose="020B0503020204020204" pitchFamily="34" charset="-122"/>
            </a:endParaRPr>
          </a:p>
        </p:txBody>
      </p:sp>
      <p:sp>
        <p:nvSpPr>
          <p:cNvPr id="17" name="流程图: 文档 16"/>
          <p:cNvSpPr/>
          <p:nvPr/>
        </p:nvSpPr>
        <p:spPr>
          <a:xfrm>
            <a:off x="258835" y="2671837"/>
            <a:ext cx="1353522" cy="640800"/>
          </a:xfrm>
          <a:prstGeom prst="flowChartDocumen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启动</a:t>
            </a:r>
            <a:r>
              <a:rPr lang="zh-CN" altLang="en-US" b="1" dirty="0" smtClean="0">
                <a:latin typeface="微软雅黑" panose="020B0503020204020204" pitchFamily="34" charset="-122"/>
                <a:ea typeface="微软雅黑" panose="020B0503020204020204" pitchFamily="34" charset="-122"/>
              </a:rPr>
              <a:t>项检测结果</a:t>
            </a:r>
            <a:endParaRPr lang="zh-CN" altLang="en-US" b="1" dirty="0">
              <a:latin typeface="微软雅黑" panose="020B0503020204020204" pitchFamily="34" charset="-122"/>
              <a:ea typeface="微软雅黑" panose="020B0503020204020204" pitchFamily="34" charset="-122"/>
            </a:endParaRPr>
          </a:p>
        </p:txBody>
      </p:sp>
      <p:cxnSp>
        <p:nvCxnSpPr>
          <p:cNvPr id="18" name="直接箭头连接符 17"/>
          <p:cNvCxnSpPr>
            <a:endCxn id="16" idx="0"/>
          </p:cNvCxnSpPr>
          <p:nvPr/>
        </p:nvCxnSpPr>
        <p:spPr>
          <a:xfrm>
            <a:off x="2360142" y="2401739"/>
            <a:ext cx="1337653" cy="2704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322328" y="2408784"/>
            <a:ext cx="0" cy="2658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7" idx="0"/>
          </p:cNvCxnSpPr>
          <p:nvPr/>
        </p:nvCxnSpPr>
        <p:spPr>
          <a:xfrm flipH="1">
            <a:off x="935596" y="2408784"/>
            <a:ext cx="1386732" cy="2630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图: 文档 20"/>
          <p:cNvSpPr/>
          <p:nvPr/>
        </p:nvSpPr>
        <p:spPr>
          <a:xfrm>
            <a:off x="4407421" y="2668803"/>
            <a:ext cx="1353522" cy="640800"/>
          </a:xfrm>
          <a:prstGeom prst="flowChartDocumen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敏感</a:t>
            </a:r>
            <a:r>
              <a:rPr lang="en-US" altLang="zh-CN" b="1" dirty="0" smtClean="0">
                <a:latin typeface="微软雅黑" panose="020B0503020204020204" pitchFamily="34" charset="-122"/>
                <a:ea typeface="微软雅黑" panose="020B0503020204020204" pitchFamily="34" charset="-122"/>
              </a:rPr>
              <a:t>API</a:t>
            </a:r>
          </a:p>
          <a:p>
            <a:pPr algn="ctr"/>
            <a:r>
              <a:rPr lang="zh-CN" altLang="en-US" b="1" dirty="0" smtClean="0">
                <a:latin typeface="微软雅黑" panose="020B0503020204020204" pitchFamily="34" charset="-122"/>
                <a:ea typeface="微软雅黑" panose="020B0503020204020204" pitchFamily="34" charset="-122"/>
              </a:rPr>
              <a:t>检测结果</a:t>
            </a:r>
            <a:endParaRPr lang="zh-CN" altLang="en-US" b="1" dirty="0">
              <a:latin typeface="微软雅黑" panose="020B0503020204020204" pitchFamily="34" charset="-122"/>
              <a:ea typeface="微软雅黑" panose="020B0503020204020204" pitchFamily="34" charset="-122"/>
            </a:endParaRPr>
          </a:p>
        </p:txBody>
      </p:sp>
      <p:sp>
        <p:nvSpPr>
          <p:cNvPr id="22" name="流程图: 文档 21"/>
          <p:cNvSpPr/>
          <p:nvPr/>
        </p:nvSpPr>
        <p:spPr>
          <a:xfrm>
            <a:off x="7228804" y="2672186"/>
            <a:ext cx="1670991" cy="640800"/>
          </a:xfrm>
          <a:prstGeom prst="flowChartDocumen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动态加载</a:t>
            </a:r>
            <a:endParaRPr lang="en-US" altLang="zh-CN" b="1" dirty="0" smtClean="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检测结果</a:t>
            </a:r>
          </a:p>
        </p:txBody>
      </p:sp>
      <p:cxnSp>
        <p:nvCxnSpPr>
          <p:cNvPr id="23" name="直接箭头连接符 22"/>
          <p:cNvCxnSpPr>
            <a:endCxn id="22" idx="0"/>
          </p:cNvCxnSpPr>
          <p:nvPr/>
        </p:nvCxnSpPr>
        <p:spPr>
          <a:xfrm>
            <a:off x="6498297" y="2410648"/>
            <a:ext cx="1566003" cy="2615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21" idx="0"/>
          </p:cNvCxnSpPr>
          <p:nvPr/>
        </p:nvCxnSpPr>
        <p:spPr>
          <a:xfrm flipH="1">
            <a:off x="5084182" y="2410648"/>
            <a:ext cx="1414115" cy="258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71"/>
          <p:cNvSpPr txBox="1"/>
          <p:nvPr/>
        </p:nvSpPr>
        <p:spPr>
          <a:xfrm>
            <a:off x="4173403" y="3512964"/>
            <a:ext cx="477920" cy="461665"/>
          </a:xfrm>
          <a:prstGeom prst="rect">
            <a:avLst/>
          </a:prstGeom>
          <a:noFill/>
          <a:ln w="76200">
            <a:solidFill>
              <a:schemeClr val="tx1">
                <a:lumMod val="75000"/>
                <a:lumOff val="25000"/>
              </a:schemeClr>
            </a:solidFill>
          </a:ln>
          <a:effectLst>
            <a:outerShdw blurRad="50800" dist="38100" dir="2700000" algn="tl" rotWithShape="0">
              <a:prstClr val="black">
                <a:alpha val="40000"/>
              </a:prstClr>
            </a:outerShdw>
          </a:effectLst>
        </p:spPr>
        <p:txBody>
          <a:bodyPr wrap="square" rtlCol="0">
            <a:spAutoFit/>
          </a:bodyPr>
          <a:lstStyle/>
          <a:p>
            <a:pPr algn="ctr"/>
            <a:r>
              <a:rPr lang="en-US" altLang="zh-CN" sz="2400" b="1" dirty="0" smtClean="0">
                <a:solidFill>
                  <a:schemeClr val="tx1">
                    <a:lumMod val="75000"/>
                    <a:lumOff val="25000"/>
                  </a:schemeClr>
                </a:solidFill>
              </a:rPr>
              <a:t>&amp;</a:t>
            </a:r>
            <a:endParaRPr lang="zh-CN" altLang="en-US" sz="2400" b="1" dirty="0">
              <a:solidFill>
                <a:schemeClr val="tx1">
                  <a:lumMod val="75000"/>
                  <a:lumOff val="25000"/>
                </a:schemeClr>
              </a:solidFill>
            </a:endParaRPr>
          </a:p>
        </p:txBody>
      </p:sp>
      <p:sp>
        <p:nvSpPr>
          <p:cNvPr id="26" name="圆角矩形 25"/>
          <p:cNvSpPr/>
          <p:nvPr/>
        </p:nvSpPr>
        <p:spPr>
          <a:xfrm>
            <a:off x="4147267" y="4233044"/>
            <a:ext cx="2186045" cy="427453"/>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12</a:t>
            </a:r>
            <a:r>
              <a:rPr lang="zh-CN" altLang="en-US" b="1" dirty="0">
                <a:latin typeface="微软雅黑" panose="020B0503020204020204" pitchFamily="34" charset="-122"/>
                <a:ea typeface="微软雅黑" panose="020B0503020204020204" pitchFamily="34" charset="-122"/>
              </a:rPr>
              <a:t>维特征向量</a:t>
            </a:r>
          </a:p>
        </p:txBody>
      </p:sp>
      <p:sp>
        <p:nvSpPr>
          <p:cNvPr id="27" name="圆角矩形 26"/>
          <p:cNvSpPr/>
          <p:nvPr/>
        </p:nvSpPr>
        <p:spPr>
          <a:xfrm>
            <a:off x="6451523" y="4233044"/>
            <a:ext cx="2402069" cy="428400"/>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恶意代码定位信息</a:t>
            </a:r>
          </a:p>
        </p:txBody>
      </p:sp>
      <p:sp>
        <p:nvSpPr>
          <p:cNvPr id="28" name="圆角矩形标注 27"/>
          <p:cNvSpPr/>
          <p:nvPr/>
        </p:nvSpPr>
        <p:spPr>
          <a:xfrm>
            <a:off x="1987027" y="3945012"/>
            <a:ext cx="1728192" cy="981128"/>
          </a:xfrm>
          <a:prstGeom prst="wedgeRoundRectCallout">
            <a:avLst>
              <a:gd name="adj1" fmla="val 69743"/>
              <a:gd name="adj2" fmla="val 8793"/>
              <a:gd name="adj3" fmla="val 16667"/>
            </a:avLst>
          </a:prstGeom>
          <a:noFill/>
          <a:ln w="76200">
            <a:solidFill>
              <a:srgbClr val="7E9F1C"/>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结果推送给</a:t>
            </a:r>
            <a:endParaRPr lang="en-US" altLang="zh-CN"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安全评估模块</a:t>
            </a:r>
            <a:endPar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9" name="圆角矩形标注 28"/>
          <p:cNvSpPr/>
          <p:nvPr/>
        </p:nvSpPr>
        <p:spPr>
          <a:xfrm>
            <a:off x="3370753" y="2094759"/>
            <a:ext cx="1075553" cy="453778"/>
          </a:xfrm>
          <a:prstGeom prst="wedgeRoundRectCallout">
            <a:avLst/>
          </a:prstGeom>
          <a:blipFill dpi="0" rotWithShape="1">
            <a:blip r:embed="rId8">
              <a:extLst>
                <a:ext uri="{28A0092B-C50C-407E-A947-70E740481C1C}">
                  <a14:useLocalDpi xmlns:a14="http://schemas.microsoft.com/office/drawing/2010/main" val="0"/>
                </a:ext>
              </a:extLst>
            </a:blip>
            <a:srcRect/>
            <a:stretch>
              <a:fillRect/>
            </a:stretch>
          </a:blip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w="0"/>
                <a:solidFill>
                  <a:schemeClr val="bg1"/>
                </a:solidFill>
                <a:latin typeface="微软雅黑" panose="020B0503020204020204" pitchFamily="34" charset="-122"/>
                <a:ea typeface="微软雅黑" panose="020B0503020204020204" pitchFamily="34" charset="-122"/>
              </a:rPr>
              <a:t>10</a:t>
            </a:r>
            <a:r>
              <a:rPr lang="zh-CN" altLang="en-US" sz="1600" dirty="0" smtClean="0">
                <a:ln w="0"/>
                <a:solidFill>
                  <a:schemeClr val="bg1"/>
                </a:solidFill>
                <a:latin typeface="微软雅黑" panose="020B0503020204020204" pitchFamily="34" charset="-122"/>
                <a:ea typeface="微软雅黑" panose="020B0503020204020204" pitchFamily="34" charset="-122"/>
              </a:rPr>
              <a:t>维向量</a:t>
            </a:r>
            <a:endParaRPr lang="zh-CN" altLang="en-US" sz="1600" dirty="0">
              <a:ln w="0"/>
              <a:solidFill>
                <a:schemeClr val="bg1"/>
              </a:solidFill>
              <a:latin typeface="微软雅黑" panose="020B0503020204020204" pitchFamily="34" charset="-122"/>
              <a:ea typeface="微软雅黑" panose="020B0503020204020204" pitchFamily="34" charset="-122"/>
            </a:endParaRPr>
          </a:p>
        </p:txBody>
      </p:sp>
      <p:sp>
        <p:nvSpPr>
          <p:cNvPr id="30" name="圆角矩形标注 29"/>
          <p:cNvSpPr/>
          <p:nvPr/>
        </p:nvSpPr>
        <p:spPr>
          <a:xfrm>
            <a:off x="4541405" y="2092501"/>
            <a:ext cx="1075553" cy="453778"/>
          </a:xfrm>
          <a:prstGeom prst="wedgeRoundRectCallout">
            <a:avLst/>
          </a:prstGeom>
          <a:blipFill dpi="0" rotWithShape="1">
            <a:blip r:embed="rId8">
              <a:extLst>
                <a:ext uri="{28A0092B-C50C-407E-A947-70E740481C1C}">
                  <a14:useLocalDpi xmlns:a14="http://schemas.microsoft.com/office/drawing/2010/main" val="0"/>
                </a:ext>
              </a:extLst>
            </a:blip>
            <a:srcRect/>
            <a:stretch>
              <a:fillRect/>
            </a:stretch>
          </a:blip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w="0"/>
                <a:solidFill>
                  <a:schemeClr val="bg1"/>
                </a:solidFill>
                <a:latin typeface="微软雅黑" panose="020B0503020204020204" pitchFamily="34" charset="-122"/>
                <a:ea typeface="微软雅黑" panose="020B0503020204020204" pitchFamily="34" charset="-122"/>
              </a:rPr>
              <a:t>10</a:t>
            </a:r>
            <a:r>
              <a:rPr lang="zh-CN" altLang="en-US" sz="1600" dirty="0" smtClean="0">
                <a:ln w="0"/>
                <a:solidFill>
                  <a:schemeClr val="bg1"/>
                </a:solidFill>
                <a:latin typeface="微软雅黑" panose="020B0503020204020204" pitchFamily="34" charset="-122"/>
                <a:ea typeface="微软雅黑" panose="020B0503020204020204" pitchFamily="34" charset="-122"/>
              </a:rPr>
              <a:t>维向量</a:t>
            </a:r>
            <a:endParaRPr lang="zh-CN" altLang="en-US" sz="1600" dirty="0">
              <a:ln w="0"/>
              <a:solidFill>
                <a:schemeClr val="bg1"/>
              </a:solidFill>
              <a:latin typeface="微软雅黑" panose="020B0503020204020204" pitchFamily="34" charset="-122"/>
              <a:ea typeface="微软雅黑" panose="020B0503020204020204" pitchFamily="34" charset="-122"/>
            </a:endParaRPr>
          </a:p>
        </p:txBody>
      </p:sp>
      <p:sp>
        <p:nvSpPr>
          <p:cNvPr id="31" name="下箭头 30"/>
          <p:cNvSpPr/>
          <p:nvPr/>
        </p:nvSpPr>
        <p:spPr>
          <a:xfrm>
            <a:off x="834899" y="3442735"/>
            <a:ext cx="316721" cy="1582397"/>
          </a:xfrm>
          <a:prstGeom prst="downArrow">
            <a:avLst/>
          </a:prstGeom>
          <a:blipFill dpi="0" rotWithShape="1">
            <a:blip r:embed="rId8">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2363410" y="3442735"/>
            <a:ext cx="316721" cy="1582397"/>
          </a:xfrm>
          <a:prstGeom prst="downArrow">
            <a:avLst/>
          </a:prstGeom>
          <a:blipFill dpi="0" rotWithShape="1">
            <a:blip r:embed="rId8">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5083371" y="4684724"/>
            <a:ext cx="288032" cy="338031"/>
          </a:xfrm>
          <a:prstGeom prst="downArrow">
            <a:avLst/>
          </a:prstGeom>
          <a:blipFill dpi="0" rotWithShape="1">
            <a:blip r:embed="rId8">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619314" y="5084564"/>
            <a:ext cx="8164052" cy="516632"/>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Web</a:t>
            </a:r>
            <a:r>
              <a:rPr lang="zh-CN" altLang="en-US"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前端静态分析报告</a:t>
            </a:r>
            <a:endPar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35" name="直接箭头连接符 34"/>
          <p:cNvCxnSpPr/>
          <p:nvPr/>
        </p:nvCxnSpPr>
        <p:spPr>
          <a:xfrm flipH="1">
            <a:off x="6494842" y="2399856"/>
            <a:ext cx="3455" cy="28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16" idx="2"/>
            <a:endCxn id="25" idx="1"/>
          </p:cNvCxnSpPr>
          <p:nvPr/>
        </p:nvCxnSpPr>
        <p:spPr>
          <a:xfrm rot="16200000" flipH="1">
            <a:off x="3698335" y="3268728"/>
            <a:ext cx="474529" cy="475608"/>
          </a:xfrm>
          <a:prstGeom prst="bentConnector2">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21" idx="2"/>
            <a:endCxn id="25" idx="3"/>
          </p:cNvCxnSpPr>
          <p:nvPr/>
        </p:nvCxnSpPr>
        <p:spPr>
          <a:xfrm rot="5400000">
            <a:off x="4629474" y="3289089"/>
            <a:ext cx="476558" cy="432859"/>
          </a:xfrm>
          <a:prstGeom prst="bentConnector2">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5" idx="2"/>
          </p:cNvCxnSpPr>
          <p:nvPr/>
        </p:nvCxnSpPr>
        <p:spPr>
          <a:xfrm>
            <a:off x="4412363" y="3974629"/>
            <a:ext cx="625136" cy="25841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6" idx="0"/>
          </p:cNvCxnSpPr>
          <p:nvPr/>
        </p:nvCxnSpPr>
        <p:spPr>
          <a:xfrm flipH="1">
            <a:off x="5240290" y="3296940"/>
            <a:ext cx="995209" cy="93610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5659435" y="3296940"/>
            <a:ext cx="2232248" cy="93610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5155379" y="3296940"/>
            <a:ext cx="2232248" cy="93610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6523531" y="3296940"/>
            <a:ext cx="1008112" cy="93610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27" idx="0"/>
          </p:cNvCxnSpPr>
          <p:nvPr/>
        </p:nvCxnSpPr>
        <p:spPr>
          <a:xfrm flipH="1">
            <a:off x="7652558" y="3296940"/>
            <a:ext cx="527157" cy="93610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下箭头 43"/>
          <p:cNvSpPr/>
          <p:nvPr/>
        </p:nvSpPr>
        <p:spPr>
          <a:xfrm>
            <a:off x="7459635" y="4687101"/>
            <a:ext cx="288032" cy="338031"/>
          </a:xfrm>
          <a:prstGeom prst="downArrow">
            <a:avLst/>
          </a:prstGeom>
          <a:blipFill dpi="0" rotWithShape="1">
            <a:blip r:embed="rId8">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01114" y="188640"/>
            <a:ext cx="2185214" cy="730328"/>
          </a:xfrm>
          <a:prstGeom prst="rect">
            <a:avLst/>
          </a:prstGeom>
          <a:scene3d>
            <a:camera prst="orthographicFront"/>
            <a:lightRig rig="threePt" dir="t"/>
          </a:scene3d>
          <a:sp3d>
            <a:bevelT/>
          </a:sp3d>
        </p:spPr>
        <p:txBody>
          <a:bodyPr wrap="none">
            <a:spAutoFit/>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静态分析模块</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536850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E-6 -2.22222E-6 L 0.0033 -0.24213 " pathEditMode="relative" rAng="0" ptsTypes="AA">
                                      <p:cBhvr>
                                        <p:cTn id="6" dur="1000" fill="hold"/>
                                        <p:tgtEl>
                                          <p:spTgt spid="7"/>
                                        </p:tgtEl>
                                        <p:attrNameLst>
                                          <p:attrName>ppt_x</p:attrName>
                                          <p:attrName>ppt_y</p:attrName>
                                        </p:attrNameLst>
                                      </p:cBhvr>
                                      <p:rCtr x="156" y="-12106"/>
                                    </p:animMotion>
                                  </p:childTnLst>
                                </p:cTn>
                              </p:par>
                              <p:par>
                                <p:cTn id="7" presetID="42" presetClass="path" presetSubtype="0" accel="50000" decel="50000" fill="hold" nodeType="withEffect">
                                  <p:stCondLst>
                                    <p:cond delay="0"/>
                                  </p:stCondLst>
                                  <p:childTnLst>
                                    <p:animMotion origin="layout" path="M -3.88889E-6 -4.07407E-6 L -0.00138 -0.24398 " pathEditMode="relative" rAng="0" ptsTypes="AA">
                                      <p:cBhvr>
                                        <p:cTn id="8" dur="1000" fill="hold"/>
                                        <p:tgtEl>
                                          <p:spTgt spid="4"/>
                                        </p:tgtEl>
                                        <p:attrNameLst>
                                          <p:attrName>ppt_x</p:attrName>
                                          <p:attrName>ppt_y</p:attrName>
                                        </p:attrNameLst>
                                      </p:cBhvr>
                                      <p:rCtr x="-69" y="-12199"/>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par>
                          <p:cTn id="14" fill="hold">
                            <p:stCondLst>
                              <p:cond delay="500"/>
                            </p:stCondLst>
                            <p:childTnLst>
                              <p:par>
                                <p:cTn id="15" presetID="10" presetClass="exit" presetSubtype="0" fill="hold" grpId="1" nodeType="after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22" presetClass="entr" presetSubtype="2"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right)">
                                      <p:cBhvr>
                                        <p:cTn id="20" dur="4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400"/>
                                        <p:tgtEl>
                                          <p:spTgt spid="17"/>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1500"/>
                            </p:stCondLst>
                            <p:childTnLst>
                              <p:par>
                                <p:cTn id="29" presetID="10" presetClass="exit" presetSubtype="0" fill="hold" grpId="1" nodeType="after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22" presetClass="entr" presetSubtype="1"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4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400"/>
                                        <p:tgtEl>
                                          <p:spTgt spid="3"/>
                                        </p:tgtEl>
                                      </p:cBhvr>
                                    </p:animEffect>
                                  </p:childTnLst>
                                </p:cTn>
                              </p:par>
                            </p:childTnLst>
                          </p:cTn>
                        </p:par>
                        <p:par>
                          <p:cTn id="38" fill="hold">
                            <p:stCondLst>
                              <p:cond delay="2000"/>
                            </p:stCondLst>
                            <p:childTnLst>
                              <p:par>
                                <p:cTn id="39" presetID="10" presetClass="entr" presetSubtype="0" fill="hold" grpId="1"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par>
                          <p:cTn id="42" fill="hold">
                            <p:stCondLst>
                              <p:cond delay="2500"/>
                            </p:stCondLst>
                            <p:childTnLst>
                              <p:par>
                                <p:cTn id="43" presetID="10" presetClass="exit" presetSubtype="0" fill="hold" grpId="0" nodeType="after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22" presetClass="entr" presetSubtype="8"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4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4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par>
                          <p:cTn id="57" fill="hold">
                            <p:stCondLst>
                              <p:cond delay="500"/>
                            </p:stCondLst>
                            <p:childTnLst>
                              <p:par>
                                <p:cTn id="58" presetID="10" presetClass="exit" presetSubtype="0" fill="hold" grpId="1" nodeType="after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par>
                                <p:cTn id="61" presetID="22" presetClass="entr" presetSubtype="2"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right)">
                                      <p:cBhvr>
                                        <p:cTn id="63" dur="4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400"/>
                                        <p:tgtEl>
                                          <p:spTgt spid="21"/>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par>
                          <p:cTn id="71" fill="hold">
                            <p:stCondLst>
                              <p:cond delay="1500"/>
                            </p:stCondLst>
                            <p:childTnLst>
                              <p:par>
                                <p:cTn id="72" presetID="10" presetClass="exit" presetSubtype="0" fill="hold" grpId="1" nodeType="afterEffect">
                                  <p:stCondLst>
                                    <p:cond delay="0"/>
                                  </p:stCondLst>
                                  <p:childTnLst>
                                    <p:animEffect transition="out" filter="fade">
                                      <p:cBhvr>
                                        <p:cTn id="73" dur="500"/>
                                        <p:tgtEl>
                                          <p:spTgt spid="14"/>
                                        </p:tgtEl>
                                      </p:cBhvr>
                                    </p:animEffect>
                                    <p:set>
                                      <p:cBhvr>
                                        <p:cTn id="74" dur="1" fill="hold">
                                          <p:stCondLst>
                                            <p:cond delay="499"/>
                                          </p:stCondLst>
                                        </p:cTn>
                                        <p:tgtEl>
                                          <p:spTgt spid="14"/>
                                        </p:tgtEl>
                                        <p:attrNameLst>
                                          <p:attrName>style.visibility</p:attrName>
                                        </p:attrNameLst>
                                      </p:cBhvr>
                                      <p:to>
                                        <p:strVal val="hidden"/>
                                      </p:to>
                                    </p:set>
                                  </p:childTnLst>
                                </p:cTn>
                              </p:par>
                              <p:par>
                                <p:cTn id="75" presetID="22" presetClass="entr" presetSubtype="1"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up)">
                                      <p:cBhvr>
                                        <p:cTn id="77" dur="400"/>
                                        <p:tgtEl>
                                          <p:spTgt spid="3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400"/>
                                        <p:tgtEl>
                                          <p:spTgt spid="2"/>
                                        </p:tgtEl>
                                      </p:cBhvr>
                                    </p:animEffect>
                                  </p:childTnLst>
                                </p:cTn>
                              </p:par>
                            </p:childTnLst>
                          </p:cTn>
                        </p:par>
                        <p:par>
                          <p:cTn id="81" fill="hold">
                            <p:stCondLst>
                              <p:cond delay="2000"/>
                            </p:stCondLst>
                            <p:childTnLst>
                              <p:par>
                                <p:cTn id="82" presetID="10" presetClass="entr" presetSubtype="0" fill="hold" grpId="0" nodeType="after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500"/>
                                        <p:tgtEl>
                                          <p:spTgt spid="15"/>
                                        </p:tgtEl>
                                      </p:cBhvr>
                                    </p:animEffect>
                                  </p:childTnLst>
                                </p:cTn>
                              </p:par>
                            </p:childTnLst>
                          </p:cTn>
                        </p:par>
                        <p:par>
                          <p:cTn id="85" fill="hold">
                            <p:stCondLst>
                              <p:cond delay="2500"/>
                            </p:stCondLst>
                            <p:childTnLst>
                              <p:par>
                                <p:cTn id="86" presetID="10" presetClass="exit" presetSubtype="0" fill="hold" grpId="1" nodeType="afterEffect">
                                  <p:stCondLst>
                                    <p:cond delay="0"/>
                                  </p:stCondLst>
                                  <p:childTnLst>
                                    <p:animEffect transition="out" filter="fade">
                                      <p:cBhvr>
                                        <p:cTn id="87" dur="500"/>
                                        <p:tgtEl>
                                          <p:spTgt spid="15"/>
                                        </p:tgtEl>
                                      </p:cBhvr>
                                    </p:animEffect>
                                    <p:set>
                                      <p:cBhvr>
                                        <p:cTn id="88" dur="1" fill="hold">
                                          <p:stCondLst>
                                            <p:cond delay="499"/>
                                          </p:stCondLst>
                                        </p:cTn>
                                        <p:tgtEl>
                                          <p:spTgt spid="15"/>
                                        </p:tgtEl>
                                        <p:attrNameLst>
                                          <p:attrName>style.visibility</p:attrName>
                                        </p:attrNameLst>
                                      </p:cBhvr>
                                      <p:to>
                                        <p:strVal val="hidden"/>
                                      </p:to>
                                    </p:set>
                                  </p:childTnLst>
                                </p:cTn>
                              </p:par>
                              <p:par>
                                <p:cTn id="89" presetID="22" presetClass="entr" presetSubtype="8"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left)">
                                      <p:cBhvr>
                                        <p:cTn id="91" dur="400"/>
                                        <p:tgtEl>
                                          <p:spTgt spid="2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400"/>
                                        <p:tgtEl>
                                          <p:spTgt spid="22"/>
                                        </p:tgtEl>
                                      </p:cBhvr>
                                    </p:animEffect>
                                  </p:childTnLst>
                                </p:cTn>
                              </p:par>
                            </p:childTnLst>
                          </p:cTn>
                        </p:par>
                        <p:par>
                          <p:cTn id="95" fill="hold">
                            <p:stCondLst>
                              <p:cond delay="3000"/>
                            </p:stCondLst>
                            <p:childTnLst>
                              <p:par>
                                <p:cTn id="96" presetID="22" presetClass="entr" presetSubtype="1" fill="hold"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wipe(up)">
                                      <p:cBhvr>
                                        <p:cTn id="98" dur="400"/>
                                        <p:tgtEl>
                                          <p:spTgt spid="41"/>
                                        </p:tgtEl>
                                      </p:cBhvr>
                                    </p:animEffect>
                                  </p:childTnLst>
                                </p:cTn>
                              </p:par>
                              <p:par>
                                <p:cTn id="99" presetID="22" presetClass="entr" presetSubtype="1"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wipe(up)">
                                      <p:cBhvr>
                                        <p:cTn id="101" dur="400"/>
                                        <p:tgtEl>
                                          <p:spTgt spid="42"/>
                                        </p:tgtEl>
                                      </p:cBhvr>
                                    </p:animEffect>
                                  </p:childTnLst>
                                </p:cTn>
                              </p:par>
                              <p:par>
                                <p:cTn id="102" presetID="22" presetClass="entr" presetSubtype="1" fill="hold"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wipe(up)">
                                      <p:cBhvr>
                                        <p:cTn id="104" dur="400"/>
                                        <p:tgtEl>
                                          <p:spTgt spid="43"/>
                                        </p:tgtEl>
                                      </p:cBhvr>
                                    </p:animEffect>
                                  </p:childTnLst>
                                </p:cTn>
                              </p:par>
                            </p:childTnLst>
                          </p:cTn>
                        </p:par>
                        <p:par>
                          <p:cTn id="105" fill="hold">
                            <p:stCondLst>
                              <p:cond delay="3400"/>
                            </p:stCondLst>
                            <p:childTnLst>
                              <p:par>
                                <p:cTn id="106" presetID="42" presetClass="entr" presetSubtype="0" fill="hold" grpId="0" nodeType="after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1000"/>
                                        <p:tgtEl>
                                          <p:spTgt spid="27"/>
                                        </p:tgtEl>
                                      </p:cBhvr>
                                    </p:animEffect>
                                    <p:anim calcmode="lin" valueType="num">
                                      <p:cBhvr>
                                        <p:cTn id="109" dur="1000" fill="hold"/>
                                        <p:tgtEl>
                                          <p:spTgt spid="27"/>
                                        </p:tgtEl>
                                        <p:attrNameLst>
                                          <p:attrName>ppt_x</p:attrName>
                                        </p:attrNameLst>
                                      </p:cBhvr>
                                      <p:tavLst>
                                        <p:tav tm="0">
                                          <p:val>
                                            <p:strVal val="#ppt_x"/>
                                          </p:val>
                                        </p:tav>
                                        <p:tav tm="100000">
                                          <p:val>
                                            <p:strVal val="#ppt_x"/>
                                          </p:val>
                                        </p:tav>
                                      </p:tavLst>
                                    </p:anim>
                                    <p:anim calcmode="lin" valueType="num">
                                      <p:cBhvr>
                                        <p:cTn id="11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fade">
                                      <p:cBhvr>
                                        <p:cTn id="115" dur="1000"/>
                                        <p:tgtEl>
                                          <p:spTgt spid="29"/>
                                        </p:tgtEl>
                                      </p:cBhvr>
                                    </p:animEffect>
                                    <p:anim calcmode="lin" valueType="num">
                                      <p:cBhvr>
                                        <p:cTn id="116" dur="1000" fill="hold"/>
                                        <p:tgtEl>
                                          <p:spTgt spid="29"/>
                                        </p:tgtEl>
                                        <p:attrNameLst>
                                          <p:attrName>ppt_x</p:attrName>
                                        </p:attrNameLst>
                                      </p:cBhvr>
                                      <p:tavLst>
                                        <p:tav tm="0">
                                          <p:val>
                                            <p:strVal val="#ppt_x"/>
                                          </p:val>
                                        </p:tav>
                                        <p:tav tm="100000">
                                          <p:val>
                                            <p:strVal val="#ppt_x"/>
                                          </p:val>
                                        </p:tav>
                                      </p:tavLst>
                                    </p:anim>
                                    <p:anim calcmode="lin" valueType="num">
                                      <p:cBhvr>
                                        <p:cTn id="117" dur="1000" fill="hold"/>
                                        <p:tgtEl>
                                          <p:spTgt spid="29"/>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1000"/>
                                        <p:tgtEl>
                                          <p:spTgt spid="30"/>
                                        </p:tgtEl>
                                      </p:cBhvr>
                                    </p:animEffect>
                                    <p:anim calcmode="lin" valueType="num">
                                      <p:cBhvr>
                                        <p:cTn id="121" dur="1000" fill="hold"/>
                                        <p:tgtEl>
                                          <p:spTgt spid="30"/>
                                        </p:tgtEl>
                                        <p:attrNameLst>
                                          <p:attrName>ppt_x</p:attrName>
                                        </p:attrNameLst>
                                      </p:cBhvr>
                                      <p:tavLst>
                                        <p:tav tm="0">
                                          <p:val>
                                            <p:strVal val="#ppt_x"/>
                                          </p:val>
                                        </p:tav>
                                        <p:tav tm="100000">
                                          <p:val>
                                            <p:strVal val="#ppt_x"/>
                                          </p:val>
                                        </p:tav>
                                      </p:tavLst>
                                    </p:anim>
                                    <p:anim calcmode="lin" valueType="num">
                                      <p:cBhvr>
                                        <p:cTn id="122" dur="1000" fill="hold"/>
                                        <p:tgtEl>
                                          <p:spTgt spid="30"/>
                                        </p:tgtEl>
                                        <p:attrNameLst>
                                          <p:attrName>ppt_y</p:attrName>
                                        </p:attrNameLst>
                                      </p:cBhvr>
                                      <p:tavLst>
                                        <p:tav tm="0">
                                          <p:val>
                                            <p:strVal val="#ppt_y+.1"/>
                                          </p:val>
                                        </p:tav>
                                        <p:tav tm="100000">
                                          <p:val>
                                            <p:strVal val="#ppt_y"/>
                                          </p:val>
                                        </p:tav>
                                      </p:tavLst>
                                    </p:anim>
                                  </p:childTnLst>
                                </p:cTn>
                              </p:par>
                            </p:childTnLst>
                          </p:cTn>
                        </p:par>
                        <p:par>
                          <p:cTn id="123" fill="hold">
                            <p:stCondLst>
                              <p:cond delay="1000"/>
                            </p:stCondLst>
                            <p:childTnLst>
                              <p:par>
                                <p:cTn id="124" presetID="22" presetClass="entr" presetSubtype="1" fill="hold" nodeType="after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up)">
                                      <p:cBhvr>
                                        <p:cTn id="126" dur="500"/>
                                        <p:tgtEl>
                                          <p:spTgt spid="36"/>
                                        </p:tgtEl>
                                      </p:cBhvr>
                                    </p:animEffect>
                                  </p:childTnLst>
                                </p:cTn>
                              </p:par>
                              <p:par>
                                <p:cTn id="127" presetID="22" presetClass="entr" presetSubtype="1" fill="hold" nodeType="withEffect">
                                  <p:stCondLst>
                                    <p:cond delay="0"/>
                                  </p:stCondLst>
                                  <p:childTnLst>
                                    <p:set>
                                      <p:cBhvr>
                                        <p:cTn id="128" dur="1" fill="hold">
                                          <p:stCondLst>
                                            <p:cond delay="0"/>
                                          </p:stCondLst>
                                        </p:cTn>
                                        <p:tgtEl>
                                          <p:spTgt spid="37"/>
                                        </p:tgtEl>
                                        <p:attrNameLst>
                                          <p:attrName>style.visibility</p:attrName>
                                        </p:attrNameLst>
                                      </p:cBhvr>
                                      <p:to>
                                        <p:strVal val="visible"/>
                                      </p:to>
                                    </p:set>
                                    <p:animEffect transition="in" filter="wipe(up)">
                                      <p:cBhvr>
                                        <p:cTn id="129" dur="500"/>
                                        <p:tgtEl>
                                          <p:spTgt spid="37"/>
                                        </p:tgtEl>
                                      </p:cBhvr>
                                    </p:animEffect>
                                  </p:childTnLst>
                                </p:cTn>
                              </p:par>
                            </p:childTnLst>
                          </p:cTn>
                        </p:par>
                        <p:par>
                          <p:cTn id="130" fill="hold">
                            <p:stCondLst>
                              <p:cond delay="1500"/>
                            </p:stCondLst>
                            <p:childTnLst>
                              <p:par>
                                <p:cTn id="131" presetID="10" presetClass="entr" presetSubtype="0" fill="hold" grpId="0" nodeType="after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fade">
                                      <p:cBhvr>
                                        <p:cTn id="133" dur="500"/>
                                        <p:tgtEl>
                                          <p:spTgt spid="25"/>
                                        </p:tgtEl>
                                      </p:cBhvr>
                                    </p:animEffect>
                                  </p:childTnLst>
                                </p:cTn>
                              </p:par>
                            </p:childTnLst>
                          </p:cTn>
                        </p:par>
                        <p:par>
                          <p:cTn id="134" fill="hold">
                            <p:stCondLst>
                              <p:cond delay="2000"/>
                            </p:stCondLst>
                            <p:childTnLst>
                              <p:par>
                                <p:cTn id="135" presetID="22" presetClass="entr" presetSubtype="1" fill="hold" nodeType="after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wipe(up)">
                                      <p:cBhvr>
                                        <p:cTn id="137" dur="500"/>
                                        <p:tgtEl>
                                          <p:spTgt spid="38"/>
                                        </p:tgtEl>
                                      </p:cBhvr>
                                    </p:animEffect>
                                  </p:childTnLst>
                                </p:cTn>
                              </p:par>
                              <p:par>
                                <p:cTn id="138" presetID="22" presetClass="entr" presetSubtype="1" fill="hold" nodeType="with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wipe(up)">
                                      <p:cBhvr>
                                        <p:cTn id="140" dur="500"/>
                                        <p:tgtEl>
                                          <p:spTgt spid="39"/>
                                        </p:tgtEl>
                                      </p:cBhvr>
                                    </p:animEffect>
                                  </p:childTnLst>
                                </p:cTn>
                              </p:par>
                              <p:par>
                                <p:cTn id="141" presetID="22" presetClass="entr" presetSubtype="1" fill="hold" nodeType="withEffect">
                                  <p:stCondLst>
                                    <p:cond delay="0"/>
                                  </p:stCondLst>
                                  <p:childTnLst>
                                    <p:set>
                                      <p:cBhvr>
                                        <p:cTn id="142" dur="1" fill="hold">
                                          <p:stCondLst>
                                            <p:cond delay="0"/>
                                          </p:stCondLst>
                                        </p:cTn>
                                        <p:tgtEl>
                                          <p:spTgt spid="40"/>
                                        </p:tgtEl>
                                        <p:attrNameLst>
                                          <p:attrName>style.visibility</p:attrName>
                                        </p:attrNameLst>
                                      </p:cBhvr>
                                      <p:to>
                                        <p:strVal val="visible"/>
                                      </p:to>
                                    </p:set>
                                    <p:animEffect transition="in" filter="wipe(up)">
                                      <p:cBhvr>
                                        <p:cTn id="143" dur="500"/>
                                        <p:tgtEl>
                                          <p:spTgt spid="40"/>
                                        </p:tgtEl>
                                      </p:cBhvr>
                                    </p:animEffect>
                                  </p:childTnLst>
                                </p:cTn>
                              </p:par>
                              <p:par>
                                <p:cTn id="144" presetID="42"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animEffect transition="in" filter="fade">
                                      <p:cBhvr>
                                        <p:cTn id="146" dur="1000"/>
                                        <p:tgtEl>
                                          <p:spTgt spid="26"/>
                                        </p:tgtEl>
                                      </p:cBhvr>
                                    </p:animEffect>
                                    <p:anim calcmode="lin" valueType="num">
                                      <p:cBhvr>
                                        <p:cTn id="147" dur="1000" fill="hold"/>
                                        <p:tgtEl>
                                          <p:spTgt spid="26"/>
                                        </p:tgtEl>
                                        <p:attrNameLst>
                                          <p:attrName>ppt_x</p:attrName>
                                        </p:attrNameLst>
                                      </p:cBhvr>
                                      <p:tavLst>
                                        <p:tav tm="0">
                                          <p:val>
                                            <p:strVal val="#ppt_x"/>
                                          </p:val>
                                        </p:tav>
                                        <p:tav tm="100000">
                                          <p:val>
                                            <p:strVal val="#ppt_x"/>
                                          </p:val>
                                        </p:tav>
                                      </p:tavLst>
                                    </p:anim>
                                    <p:anim calcmode="lin" valueType="num">
                                      <p:cBhvr>
                                        <p:cTn id="148" dur="1000" fill="hold"/>
                                        <p:tgtEl>
                                          <p:spTgt spid="26"/>
                                        </p:tgtEl>
                                        <p:attrNameLst>
                                          <p:attrName>ppt_y</p:attrName>
                                        </p:attrNameLst>
                                      </p:cBhvr>
                                      <p:tavLst>
                                        <p:tav tm="0">
                                          <p:val>
                                            <p:strVal val="#ppt_y+.1"/>
                                          </p:val>
                                        </p:tav>
                                        <p:tav tm="100000">
                                          <p:val>
                                            <p:strVal val="#ppt_y"/>
                                          </p:val>
                                        </p:tav>
                                      </p:tavLst>
                                    </p:anim>
                                  </p:childTnLst>
                                </p:cTn>
                              </p:par>
                            </p:childTnLst>
                          </p:cTn>
                        </p:par>
                        <p:par>
                          <p:cTn id="149" fill="hold">
                            <p:stCondLst>
                              <p:cond delay="3000"/>
                            </p:stCondLst>
                            <p:childTnLst>
                              <p:par>
                                <p:cTn id="150" presetID="10" presetClass="entr" presetSubtype="0" fill="hold" grpId="1" nodeType="afterEffect">
                                  <p:stCondLst>
                                    <p:cond delay="0"/>
                                  </p:stCondLst>
                                  <p:childTnLst>
                                    <p:set>
                                      <p:cBhvr>
                                        <p:cTn id="151" dur="1" fill="hold">
                                          <p:stCondLst>
                                            <p:cond delay="0"/>
                                          </p:stCondLst>
                                        </p:cTn>
                                        <p:tgtEl>
                                          <p:spTgt spid="28"/>
                                        </p:tgtEl>
                                        <p:attrNameLst>
                                          <p:attrName>style.visibility</p:attrName>
                                        </p:attrNameLst>
                                      </p:cBhvr>
                                      <p:to>
                                        <p:strVal val="visible"/>
                                      </p:to>
                                    </p:set>
                                    <p:animEffect transition="in" filter="fade">
                                      <p:cBhvr>
                                        <p:cTn id="152" dur="500"/>
                                        <p:tgtEl>
                                          <p:spTgt spid="28"/>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grpId="0" nodeType="clickEffect">
                                  <p:stCondLst>
                                    <p:cond delay="0"/>
                                  </p:stCondLst>
                                  <p:childTnLst>
                                    <p:animEffect transition="out" filter="fade">
                                      <p:cBhvr>
                                        <p:cTn id="156" dur="500"/>
                                        <p:tgtEl>
                                          <p:spTgt spid="28"/>
                                        </p:tgtEl>
                                      </p:cBhvr>
                                    </p:animEffect>
                                    <p:set>
                                      <p:cBhvr>
                                        <p:cTn id="157" dur="1" fill="hold">
                                          <p:stCondLst>
                                            <p:cond delay="499"/>
                                          </p:stCondLst>
                                        </p:cTn>
                                        <p:tgtEl>
                                          <p:spTgt spid="28"/>
                                        </p:tgtEl>
                                        <p:attrNameLst>
                                          <p:attrName>style.visibility</p:attrName>
                                        </p:attrNameLst>
                                      </p:cBhvr>
                                      <p:to>
                                        <p:strVal val="hidden"/>
                                      </p:to>
                                    </p:set>
                                  </p:childTnLst>
                                </p:cTn>
                              </p:par>
                              <p:par>
                                <p:cTn id="158" presetID="22" presetClass="entr" presetSubtype="1" fill="hold" grpId="0" nodeType="withEffect">
                                  <p:stCondLst>
                                    <p:cond delay="0"/>
                                  </p:stCondLst>
                                  <p:childTnLst>
                                    <p:set>
                                      <p:cBhvr>
                                        <p:cTn id="159" dur="1" fill="hold">
                                          <p:stCondLst>
                                            <p:cond delay="0"/>
                                          </p:stCondLst>
                                        </p:cTn>
                                        <p:tgtEl>
                                          <p:spTgt spid="31"/>
                                        </p:tgtEl>
                                        <p:attrNameLst>
                                          <p:attrName>style.visibility</p:attrName>
                                        </p:attrNameLst>
                                      </p:cBhvr>
                                      <p:to>
                                        <p:strVal val="visible"/>
                                      </p:to>
                                    </p:set>
                                    <p:animEffect transition="in" filter="wipe(up)">
                                      <p:cBhvr>
                                        <p:cTn id="160" dur="500"/>
                                        <p:tgtEl>
                                          <p:spTgt spid="31"/>
                                        </p:tgtEl>
                                      </p:cBhvr>
                                    </p:animEffect>
                                  </p:childTnLst>
                                </p:cTn>
                              </p:par>
                              <p:par>
                                <p:cTn id="161" presetID="22" presetClass="entr" presetSubtype="1" fill="hold" grpId="0" nodeType="with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wipe(up)">
                                      <p:cBhvr>
                                        <p:cTn id="163" dur="500"/>
                                        <p:tgtEl>
                                          <p:spTgt spid="32"/>
                                        </p:tgtEl>
                                      </p:cBhvr>
                                    </p:animEffect>
                                  </p:childTnLst>
                                </p:cTn>
                              </p:par>
                              <p:par>
                                <p:cTn id="164" presetID="22" presetClass="entr" presetSubtype="1" fill="hold" grpId="0" nodeType="withEffect">
                                  <p:stCondLst>
                                    <p:cond delay="0"/>
                                  </p:stCondLst>
                                  <p:childTnLst>
                                    <p:set>
                                      <p:cBhvr>
                                        <p:cTn id="165" dur="1" fill="hold">
                                          <p:stCondLst>
                                            <p:cond delay="0"/>
                                          </p:stCondLst>
                                        </p:cTn>
                                        <p:tgtEl>
                                          <p:spTgt spid="33"/>
                                        </p:tgtEl>
                                        <p:attrNameLst>
                                          <p:attrName>style.visibility</p:attrName>
                                        </p:attrNameLst>
                                      </p:cBhvr>
                                      <p:to>
                                        <p:strVal val="visible"/>
                                      </p:to>
                                    </p:set>
                                    <p:animEffect transition="in" filter="wipe(up)">
                                      <p:cBhvr>
                                        <p:cTn id="166" dur="500"/>
                                        <p:tgtEl>
                                          <p:spTgt spid="33"/>
                                        </p:tgtEl>
                                      </p:cBhvr>
                                    </p:animEffect>
                                  </p:childTnLst>
                                </p:cTn>
                              </p:par>
                              <p:par>
                                <p:cTn id="167" presetID="22" presetClass="entr" presetSubtype="1" fill="hold" grpId="0" nodeType="withEffect">
                                  <p:stCondLst>
                                    <p:cond delay="0"/>
                                  </p:stCondLst>
                                  <p:childTnLst>
                                    <p:set>
                                      <p:cBhvr>
                                        <p:cTn id="168" dur="1" fill="hold">
                                          <p:stCondLst>
                                            <p:cond delay="0"/>
                                          </p:stCondLst>
                                        </p:cTn>
                                        <p:tgtEl>
                                          <p:spTgt spid="44"/>
                                        </p:tgtEl>
                                        <p:attrNameLst>
                                          <p:attrName>style.visibility</p:attrName>
                                        </p:attrNameLst>
                                      </p:cBhvr>
                                      <p:to>
                                        <p:strVal val="visible"/>
                                      </p:to>
                                    </p:set>
                                    <p:animEffect transition="in" filter="wipe(up)">
                                      <p:cBhvr>
                                        <p:cTn id="169" dur="500"/>
                                        <p:tgtEl>
                                          <p:spTgt spid="44"/>
                                        </p:tgtEl>
                                      </p:cBhvr>
                                    </p:animEffect>
                                  </p:childTnLst>
                                </p:cTn>
                              </p:par>
                            </p:childTnLst>
                          </p:cTn>
                        </p:par>
                        <p:par>
                          <p:cTn id="170" fill="hold">
                            <p:stCondLst>
                              <p:cond delay="500"/>
                            </p:stCondLst>
                            <p:childTnLst>
                              <p:par>
                                <p:cTn id="171" presetID="10" presetClass="entr" presetSubtype="0" fill="hold" grpId="0" nodeType="afterEffect">
                                  <p:stCondLst>
                                    <p:cond delay="0"/>
                                  </p:stCondLst>
                                  <p:childTnLst>
                                    <p:set>
                                      <p:cBhvr>
                                        <p:cTn id="172" dur="1" fill="hold">
                                          <p:stCondLst>
                                            <p:cond delay="0"/>
                                          </p:stCondLst>
                                        </p:cTn>
                                        <p:tgtEl>
                                          <p:spTgt spid="34"/>
                                        </p:tgtEl>
                                        <p:attrNameLst>
                                          <p:attrName>style.visibility</p:attrName>
                                        </p:attrNameLst>
                                      </p:cBhvr>
                                      <p:to>
                                        <p:strVal val="visible"/>
                                      </p:to>
                                    </p:set>
                                    <p:animEffect transition="in" filter="fade">
                                      <p:cBhvr>
                                        <p:cTn id="1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7" grpId="0" animBg="1"/>
      <p:bldP spid="21" grpId="0" animBg="1"/>
      <p:bldP spid="22" grpId="0" animBg="1"/>
      <p:bldP spid="25" grpId="0" animBg="1"/>
      <p:bldP spid="26" grpId="0" animBg="1"/>
      <p:bldP spid="27" grpId="0" animBg="1"/>
      <p:bldP spid="28" grpId="0" animBg="1"/>
      <p:bldP spid="28" grpId="1" animBg="1"/>
      <p:bldP spid="29" grpId="0" animBg="1"/>
      <p:bldP spid="30" grpId="0" animBg="1"/>
      <p:bldP spid="31" grpId="0" animBg="1"/>
      <p:bldP spid="32" grpId="0" animBg="1"/>
      <p:bldP spid="33" grpId="0" animBg="1"/>
      <p:bldP spid="34" grpId="0" animBg="1"/>
      <p:bldP spid="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Grupo"/>
          <p:cNvGrpSpPr/>
          <p:nvPr/>
        </p:nvGrpSpPr>
        <p:grpSpPr>
          <a:xfrm>
            <a:off x="844712" y="1898271"/>
            <a:ext cx="2301758" cy="2826873"/>
            <a:chOff x="395536" y="2852936"/>
            <a:chExt cx="2301758" cy="2826873"/>
          </a:xfrm>
        </p:grpSpPr>
        <p:pic>
          <p:nvPicPr>
            <p:cNvPr id="3"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852936"/>
              <a:ext cx="2301758" cy="2826873"/>
            </a:xfrm>
            <a:prstGeom prst="rect">
              <a:avLst/>
            </a:prstGeom>
          </p:spPr>
        </p:pic>
        <p:pic>
          <p:nvPicPr>
            <p:cNvPr id="4" name="Imagen 4" descr="C:\Users\Design\Documents\Edu\Product Launch\shadown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268" y="3371011"/>
              <a:ext cx="859557" cy="264488"/>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698448" y="3624659"/>
              <a:ext cx="1820171" cy="189257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权限提取</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敏感</a:t>
              </a:r>
              <a:r>
                <a:rPr lang="en-US" altLang="zh-CN" sz="1800" dirty="0" smtClean="0">
                  <a:ln w="0"/>
                  <a:latin typeface="微软雅黑" panose="020B0503020204020204" pitchFamily="34" charset="-122"/>
                  <a:ea typeface="微软雅黑" panose="020B0503020204020204" pitchFamily="34" charset="-122"/>
                </a:rPr>
                <a:t>API</a:t>
              </a:r>
              <a:r>
                <a:rPr lang="zh-CN" altLang="en-US" sz="1800" dirty="0" smtClean="0">
                  <a:ln w="0"/>
                  <a:latin typeface="微软雅黑" panose="020B0503020204020204" pitchFamily="34" charset="-122"/>
                  <a:ea typeface="微软雅黑" panose="020B0503020204020204" pitchFamily="34" charset="-122"/>
                </a:rPr>
                <a:t>提取</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a:ln w="0"/>
                  <a:latin typeface="微软雅黑" panose="020B0503020204020204" pitchFamily="34" charset="-122"/>
                  <a:ea typeface="微软雅黑" panose="020B0503020204020204" pitchFamily="34" charset="-122"/>
                </a:rPr>
                <a:t>恶意</a:t>
              </a:r>
              <a:r>
                <a:rPr lang="zh-CN" altLang="en-US" sz="1800" dirty="0" smtClean="0">
                  <a:ln w="0"/>
                  <a:latin typeface="微软雅黑" panose="020B0503020204020204" pitchFamily="34" charset="-122"/>
                  <a:ea typeface="微软雅黑" panose="020B0503020204020204" pitchFamily="34" charset="-122"/>
                </a:rPr>
                <a:t>代码    快速定位</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a:ln w="0"/>
                  <a:latin typeface="微软雅黑" panose="020B0503020204020204" pitchFamily="34" charset="-122"/>
                  <a:ea typeface="微软雅黑" panose="020B0503020204020204" pitchFamily="34" charset="-122"/>
                </a:rPr>
                <a:t>启动项</a:t>
              </a:r>
              <a:r>
                <a:rPr lang="zh-CN" altLang="en-US" sz="1800" dirty="0" smtClean="0">
                  <a:ln w="0"/>
                  <a:latin typeface="微软雅黑" panose="020B0503020204020204" pitchFamily="34" charset="-122"/>
                  <a:ea typeface="微软雅黑" panose="020B0503020204020204" pitchFamily="34" charset="-122"/>
                </a:rPr>
                <a:t>检测</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广告检测</a:t>
              </a:r>
              <a:endParaRPr lang="en-US" sz="1800" dirty="0">
                <a:ln w="0"/>
                <a:latin typeface="微软雅黑" panose="020B0503020204020204" pitchFamily="34" charset="-122"/>
                <a:ea typeface="微软雅黑" panose="020B0503020204020204" pitchFamily="34" charset="-122"/>
              </a:endParaRPr>
            </a:p>
          </p:txBody>
        </p:sp>
        <p:sp>
          <p:nvSpPr>
            <p:cNvPr id="6" name="2 Marcador de contenido"/>
            <p:cNvSpPr txBox="1">
              <a:spLocks/>
            </p:cNvSpPr>
            <p:nvPr/>
          </p:nvSpPr>
          <p:spPr bwMode="auto">
            <a:xfrm>
              <a:off x="1007407" y="3068960"/>
              <a:ext cx="13579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b="1" dirty="0" smtClean="0">
                  <a:solidFill>
                    <a:schemeClr val="bg1"/>
                  </a:solidFill>
                  <a:latin typeface="微软雅黑" panose="020B0503020204020204" pitchFamily="34" charset="-122"/>
                  <a:ea typeface="微软雅黑" panose="020B0503020204020204" pitchFamily="34" charset="-122"/>
                </a:rPr>
                <a:t>静态分析</a:t>
              </a:r>
              <a:endParaRPr lang="es-ES" b="1" dirty="0">
                <a:solidFill>
                  <a:schemeClr val="bg1"/>
                </a:solidFill>
                <a:latin typeface="微软雅黑" panose="020B0503020204020204" pitchFamily="34" charset="-122"/>
                <a:ea typeface="微软雅黑" panose="020B0503020204020204" pitchFamily="34" charset="-122"/>
              </a:endParaRPr>
            </a:p>
          </p:txBody>
        </p:sp>
      </p:grpSp>
      <p:grpSp>
        <p:nvGrpSpPr>
          <p:cNvPr id="7" name="5 Grupo"/>
          <p:cNvGrpSpPr/>
          <p:nvPr/>
        </p:nvGrpSpPr>
        <p:grpSpPr>
          <a:xfrm>
            <a:off x="3392293" y="1898270"/>
            <a:ext cx="2301758" cy="2826873"/>
            <a:chOff x="3422370" y="2852936"/>
            <a:chExt cx="2301758" cy="2826873"/>
          </a:xfrm>
        </p:grpSpPr>
        <p:pic>
          <p:nvPicPr>
            <p:cNvPr id="8"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2370" y="2852936"/>
              <a:ext cx="2301758" cy="2826873"/>
            </a:xfrm>
            <a:prstGeom prst="rect">
              <a:avLst/>
            </a:prstGeom>
          </p:spPr>
        </p:pic>
        <p:pic>
          <p:nvPicPr>
            <p:cNvPr id="9" name="Imagen 4" descr="C:\Users\Design\Documents\Edu\Product Launch\shadown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8289" y="3351738"/>
              <a:ext cx="859557" cy="264488"/>
            </a:xfrm>
            <a:prstGeom prst="rect">
              <a:avLst/>
            </a:prstGeom>
            <a:noFill/>
            <a:extLst>
              <a:ext uri="{909E8E84-426E-40DD-AFC4-6F175D3DCCD1}">
                <a14:hiddenFill xmlns:a14="http://schemas.microsoft.com/office/drawing/2010/main">
                  <a:solidFill>
                    <a:srgbClr val="FFFFFF"/>
                  </a:solidFill>
                </a14:hiddenFill>
              </a:ext>
            </a:extLst>
          </p:spPr>
        </p:pic>
        <p:sp>
          <p:nvSpPr>
            <p:cNvPr id="10" name="2 Marcador de contenido"/>
            <p:cNvSpPr txBox="1">
              <a:spLocks/>
            </p:cNvSpPr>
            <p:nvPr/>
          </p:nvSpPr>
          <p:spPr>
            <a:xfrm>
              <a:off x="3728606" y="3624659"/>
              <a:ext cx="1700849" cy="189257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en-US" altLang="zh-CN" sz="1800" dirty="0" smtClean="0">
                  <a:ln w="0"/>
                  <a:latin typeface="微软雅黑" panose="020B0503020204020204" pitchFamily="34" charset="-122"/>
                  <a:ea typeface="微软雅黑" panose="020B0503020204020204" pitchFamily="34" charset="-122"/>
                </a:rPr>
                <a:t>Android</a:t>
              </a:r>
              <a:r>
                <a:rPr lang="zh-CN" altLang="en-US" sz="1800" dirty="0" smtClean="0">
                  <a:ln w="0"/>
                  <a:latin typeface="微软雅黑" panose="020B0503020204020204" pitchFamily="34" charset="-122"/>
                  <a:ea typeface="微软雅黑" panose="020B0503020204020204" pitchFamily="34" charset="-122"/>
                </a:rPr>
                <a:t>模拟器的定制</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行为</a:t>
              </a:r>
              <a:r>
                <a:rPr lang="zh-CN" altLang="en-US" sz="1800" dirty="0">
                  <a:ln w="0"/>
                  <a:latin typeface="微软雅黑" panose="020B0503020204020204" pitchFamily="34" charset="-122"/>
                  <a:ea typeface="微软雅黑" panose="020B0503020204020204" pitchFamily="34" charset="-122"/>
                </a:rPr>
                <a:t>触发</a:t>
              </a:r>
              <a:endParaRPr lang="en-US" sz="1800" dirty="0">
                <a:ln w="0"/>
                <a:latin typeface="微软雅黑" panose="020B0503020204020204" pitchFamily="34" charset="-122"/>
                <a:ea typeface="微软雅黑" panose="020B0503020204020204" pitchFamily="34" charset="-122"/>
              </a:endParaRPr>
            </a:p>
          </p:txBody>
        </p:sp>
        <p:sp>
          <p:nvSpPr>
            <p:cNvPr id="11" name="2 Marcador de contenido"/>
            <p:cNvSpPr txBox="1">
              <a:spLocks/>
            </p:cNvSpPr>
            <p:nvPr/>
          </p:nvSpPr>
          <p:spPr bwMode="auto">
            <a:xfrm>
              <a:off x="3983355" y="3063378"/>
              <a:ext cx="13579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b="1" dirty="0" smtClean="0">
                  <a:solidFill>
                    <a:schemeClr val="bg1"/>
                  </a:solidFill>
                  <a:latin typeface="微软雅黑" panose="020B0503020204020204" pitchFamily="34" charset="-122"/>
                  <a:ea typeface="微软雅黑" panose="020B0503020204020204" pitchFamily="34" charset="-122"/>
                </a:rPr>
                <a:t>动态</a:t>
              </a:r>
              <a:r>
                <a:rPr lang="zh-CN" altLang="en-US" b="1" dirty="0">
                  <a:solidFill>
                    <a:schemeClr val="bg1"/>
                  </a:solidFill>
                  <a:latin typeface="微软雅黑" panose="020B0503020204020204" pitchFamily="34" charset="-122"/>
                  <a:ea typeface="微软雅黑" panose="020B0503020204020204" pitchFamily="34" charset="-122"/>
                </a:rPr>
                <a:t>分析</a:t>
              </a:r>
              <a:endParaRPr lang="es-ES" b="1" dirty="0">
                <a:solidFill>
                  <a:schemeClr val="bg1"/>
                </a:solidFill>
                <a:latin typeface="微软雅黑" panose="020B0503020204020204" pitchFamily="34" charset="-122"/>
                <a:ea typeface="微软雅黑" panose="020B0503020204020204" pitchFamily="34" charset="-122"/>
              </a:endParaRPr>
            </a:p>
          </p:txBody>
        </p:sp>
      </p:grpSp>
      <p:grpSp>
        <p:nvGrpSpPr>
          <p:cNvPr id="12" name="7 Grupo"/>
          <p:cNvGrpSpPr/>
          <p:nvPr/>
        </p:nvGrpSpPr>
        <p:grpSpPr>
          <a:xfrm>
            <a:off x="5941803" y="1898269"/>
            <a:ext cx="2301758" cy="2826873"/>
            <a:chOff x="6393773" y="2852936"/>
            <a:chExt cx="2301758" cy="2826873"/>
          </a:xfrm>
        </p:grpSpPr>
        <p:pic>
          <p:nvPicPr>
            <p:cNvPr id="13" name="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3773" y="2852936"/>
              <a:ext cx="2301758" cy="2826873"/>
            </a:xfrm>
            <a:prstGeom prst="rect">
              <a:avLst/>
            </a:prstGeom>
          </p:spPr>
        </p:pic>
        <p:pic>
          <p:nvPicPr>
            <p:cNvPr id="14" name="Imagen 4" descr="C:\Users\Design\Documents\Edu\Product Launch\shadown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0617" y="3333457"/>
              <a:ext cx="859557" cy="264488"/>
            </a:xfrm>
            <a:prstGeom prst="rect">
              <a:avLst/>
            </a:prstGeom>
            <a:noFill/>
            <a:extLst>
              <a:ext uri="{909E8E84-426E-40DD-AFC4-6F175D3DCCD1}">
                <a14:hiddenFill xmlns:a14="http://schemas.microsoft.com/office/drawing/2010/main">
                  <a:solidFill>
                    <a:srgbClr val="FFFFFF"/>
                  </a:solidFill>
                </a14:hiddenFill>
              </a:ext>
            </a:extLst>
          </p:spPr>
        </p:pic>
        <p:sp>
          <p:nvSpPr>
            <p:cNvPr id="15" name="2 Marcador de contenido"/>
            <p:cNvSpPr txBox="1">
              <a:spLocks/>
            </p:cNvSpPr>
            <p:nvPr/>
          </p:nvSpPr>
          <p:spPr>
            <a:xfrm>
              <a:off x="6573488" y="3624659"/>
              <a:ext cx="1944216" cy="189257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基于支持向量机算法的数据建模及分类</a:t>
              </a:r>
              <a:endParaRPr lang="en-US" altLang="zh-CN" sz="1800" dirty="0" smtClean="0">
                <a:ln w="0"/>
                <a:latin typeface="微软雅黑" panose="020B0503020204020204" pitchFamily="34" charset="-122"/>
                <a:ea typeface="微软雅黑" panose="020B0503020204020204" pitchFamily="34" charset="-122"/>
              </a:endParaRPr>
            </a:p>
          </p:txBody>
        </p:sp>
        <p:sp>
          <p:nvSpPr>
            <p:cNvPr id="16" name="2 Marcador de contenido"/>
            <p:cNvSpPr txBox="1">
              <a:spLocks/>
            </p:cNvSpPr>
            <p:nvPr/>
          </p:nvSpPr>
          <p:spPr bwMode="auto">
            <a:xfrm>
              <a:off x="6920395" y="3063379"/>
              <a:ext cx="145167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b="1" dirty="0" smtClean="0">
                  <a:solidFill>
                    <a:schemeClr val="bg1"/>
                  </a:solidFill>
                  <a:latin typeface="微软雅黑" panose="020B0503020204020204" pitchFamily="34" charset="-122"/>
                  <a:ea typeface="微软雅黑" panose="020B0503020204020204" pitchFamily="34" charset="-122"/>
                </a:rPr>
                <a:t>安全性</a:t>
              </a:r>
              <a:r>
                <a:rPr lang="zh-CN" altLang="en-US" b="1" dirty="0">
                  <a:solidFill>
                    <a:schemeClr val="bg1"/>
                  </a:solidFill>
                  <a:latin typeface="微软雅黑" panose="020B0503020204020204" pitchFamily="34" charset="-122"/>
                  <a:ea typeface="微软雅黑" panose="020B0503020204020204" pitchFamily="34" charset="-122"/>
                </a:rPr>
                <a:t>评估</a:t>
              </a:r>
              <a:endParaRPr lang="es-ES" b="1" dirty="0">
                <a:solidFill>
                  <a:schemeClr val="bg1"/>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166341" y="260648"/>
            <a:ext cx="2185214" cy="730328"/>
          </a:xfrm>
          <a:prstGeom prst="rect">
            <a:avLst/>
          </a:prstGeom>
          <a:scene3d>
            <a:camera prst="orthographicFront"/>
            <a:lightRig rig="threePt" dir="t"/>
          </a:scene3d>
          <a:sp3d>
            <a:bevelT/>
          </a:sp3d>
        </p:spPr>
        <p:txBody>
          <a:bodyPr wrap="none">
            <a:spAutoFit/>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静态分析模块</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760284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50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88640"/>
            <a:ext cx="2185214" cy="730328"/>
          </a:xfrm>
          <a:prstGeom prst="rect">
            <a:avLst/>
          </a:prstGeom>
          <a:scene3d>
            <a:camera prst="orthographicFront"/>
            <a:lightRig rig="threePt" dir="t"/>
          </a:scene3d>
          <a:sp3d>
            <a:bevelT/>
          </a:sp3d>
        </p:spPr>
        <p:txBody>
          <a:bodyPr wrap="none">
            <a:spAutoFit/>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动态分析模块</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grpSp>
        <p:nvGrpSpPr>
          <p:cNvPr id="5" name="组合 4"/>
          <p:cNvGrpSpPr/>
          <p:nvPr/>
        </p:nvGrpSpPr>
        <p:grpSpPr>
          <a:xfrm>
            <a:off x="971600" y="1390452"/>
            <a:ext cx="7056784" cy="4032448"/>
            <a:chOff x="971600" y="1390452"/>
            <a:chExt cx="7056784" cy="4032448"/>
          </a:xfrm>
        </p:grpSpPr>
        <p:sp>
          <p:nvSpPr>
            <p:cNvPr id="3" name="矩形 2"/>
            <p:cNvSpPr/>
            <p:nvPr/>
          </p:nvSpPr>
          <p:spPr>
            <a:xfrm>
              <a:off x="971600" y="1390452"/>
              <a:ext cx="7056784" cy="40324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4" name="TextBox 3"/>
            <p:cNvSpPr txBox="1"/>
            <p:nvPr/>
          </p:nvSpPr>
          <p:spPr>
            <a:xfrm>
              <a:off x="1200111" y="4897854"/>
              <a:ext cx="1643697" cy="369332"/>
            </a:xfrm>
            <a:prstGeom prst="rect">
              <a:avLst/>
            </a:prstGeom>
            <a:noFill/>
          </p:spPr>
          <p:txBody>
            <a:bodyPr wrap="square" rtlCol="0">
              <a:spAutoFit/>
            </a:bodyPr>
            <a:lstStyle/>
            <a:p>
              <a:r>
                <a:rPr lang="en-US" altLang="zh-CN" b="1" dirty="0" smtClean="0"/>
                <a:t>Host computer</a:t>
              </a:r>
              <a:endParaRPr lang="zh-CN" altLang="en-US" b="1" dirty="0"/>
            </a:p>
          </p:txBody>
        </p:sp>
      </p:grpSp>
      <p:grpSp>
        <p:nvGrpSpPr>
          <p:cNvPr id="8" name="组合 7"/>
          <p:cNvGrpSpPr/>
          <p:nvPr/>
        </p:nvGrpSpPr>
        <p:grpSpPr>
          <a:xfrm>
            <a:off x="1200111" y="1844824"/>
            <a:ext cx="4956065" cy="2889612"/>
            <a:chOff x="1200111" y="1844824"/>
            <a:chExt cx="3659921" cy="2889612"/>
          </a:xfrm>
        </p:grpSpPr>
        <p:sp>
          <p:nvSpPr>
            <p:cNvPr id="6" name="圆角矩形 5"/>
            <p:cNvSpPr/>
            <p:nvPr/>
          </p:nvSpPr>
          <p:spPr>
            <a:xfrm>
              <a:off x="1200111" y="1844824"/>
              <a:ext cx="3659921" cy="28803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 name="TextBox 6"/>
            <p:cNvSpPr txBox="1"/>
            <p:nvPr/>
          </p:nvSpPr>
          <p:spPr>
            <a:xfrm>
              <a:off x="1547664" y="4365104"/>
              <a:ext cx="2232248" cy="369332"/>
            </a:xfrm>
            <a:prstGeom prst="rect">
              <a:avLst/>
            </a:prstGeom>
            <a:noFill/>
          </p:spPr>
          <p:txBody>
            <a:bodyPr wrap="square" rtlCol="0">
              <a:spAutoFit/>
            </a:bodyPr>
            <a:lstStyle/>
            <a:p>
              <a:r>
                <a:rPr lang="en-US" altLang="zh-CN" dirty="0" smtClean="0"/>
                <a:t>Android Emulator</a:t>
              </a:r>
              <a:endParaRPr lang="zh-CN" altLang="en-US" dirty="0"/>
            </a:p>
          </p:txBody>
        </p:sp>
      </p:grpSp>
      <p:grpSp>
        <p:nvGrpSpPr>
          <p:cNvPr id="12" name="组合 11"/>
          <p:cNvGrpSpPr/>
          <p:nvPr/>
        </p:nvGrpSpPr>
        <p:grpSpPr>
          <a:xfrm>
            <a:off x="1337166" y="2107124"/>
            <a:ext cx="2809346" cy="1975574"/>
            <a:chOff x="1475656" y="2142148"/>
            <a:chExt cx="3102587" cy="2160240"/>
          </a:xfrm>
        </p:grpSpPr>
        <p:sp>
          <p:nvSpPr>
            <p:cNvPr id="10" name="矩形 9"/>
            <p:cNvSpPr/>
            <p:nvPr/>
          </p:nvSpPr>
          <p:spPr>
            <a:xfrm>
              <a:off x="1481899" y="2142148"/>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TextBox 10"/>
            <p:cNvSpPr txBox="1"/>
            <p:nvPr/>
          </p:nvSpPr>
          <p:spPr>
            <a:xfrm>
              <a:off x="1475656" y="3933056"/>
              <a:ext cx="2952328" cy="369332"/>
            </a:xfrm>
            <a:prstGeom prst="rect">
              <a:avLst/>
            </a:prstGeom>
            <a:noFill/>
          </p:spPr>
          <p:txBody>
            <a:bodyPr wrap="square" rtlCol="0">
              <a:spAutoFit/>
            </a:bodyPr>
            <a:lstStyle/>
            <a:p>
              <a:r>
                <a:rPr lang="en-US" altLang="zh-CN" dirty="0" smtClean="0"/>
                <a:t>Dalvik VM of  </a:t>
              </a:r>
              <a:r>
                <a:rPr lang="en-US" altLang="zh-CN" dirty="0" err="1" smtClean="0"/>
                <a:t>DroidOrion</a:t>
              </a:r>
              <a:endParaRPr lang="zh-CN" altLang="en-US" dirty="0"/>
            </a:p>
          </p:txBody>
        </p:sp>
      </p:grpSp>
      <p:grpSp>
        <p:nvGrpSpPr>
          <p:cNvPr id="15" name="组合 14"/>
          <p:cNvGrpSpPr/>
          <p:nvPr/>
        </p:nvGrpSpPr>
        <p:grpSpPr>
          <a:xfrm>
            <a:off x="1659791" y="2708920"/>
            <a:ext cx="1838332" cy="576064"/>
            <a:chOff x="1583668" y="2624624"/>
            <a:chExt cx="2520280" cy="576064"/>
          </a:xfrm>
        </p:grpSpPr>
        <p:sp>
          <p:nvSpPr>
            <p:cNvPr id="13" name="圆角矩形 12"/>
            <p:cNvSpPr/>
            <p:nvPr/>
          </p:nvSpPr>
          <p:spPr>
            <a:xfrm>
              <a:off x="1583668" y="2624624"/>
              <a:ext cx="2520280"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TextBox 13"/>
            <p:cNvSpPr txBox="1"/>
            <p:nvPr/>
          </p:nvSpPr>
          <p:spPr>
            <a:xfrm>
              <a:off x="1799692" y="2727990"/>
              <a:ext cx="2088232" cy="369332"/>
            </a:xfrm>
            <a:prstGeom prst="rect">
              <a:avLst/>
            </a:prstGeom>
            <a:noFill/>
          </p:spPr>
          <p:txBody>
            <a:bodyPr wrap="square" rtlCol="0">
              <a:spAutoFit/>
            </a:bodyPr>
            <a:lstStyle/>
            <a:p>
              <a:r>
                <a:rPr lang="en-US" altLang="zh-CN" dirty="0" smtClean="0"/>
                <a:t>API HOOK</a:t>
              </a:r>
              <a:endParaRPr lang="zh-CN" altLang="en-US" dirty="0"/>
            </a:p>
          </p:txBody>
        </p:sp>
      </p:gr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220" y="923250"/>
            <a:ext cx="5162128" cy="4670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直接连接符 16"/>
          <p:cNvCxnSpPr/>
          <p:nvPr/>
        </p:nvCxnSpPr>
        <p:spPr>
          <a:xfrm flipV="1">
            <a:off x="3131840" y="918968"/>
            <a:ext cx="648072" cy="17899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131840" y="3284984"/>
            <a:ext cx="648072" cy="23042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010455" y="1666286"/>
            <a:ext cx="4680520" cy="118348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341756" y="2210490"/>
            <a:ext cx="1876772" cy="601796"/>
            <a:chOff x="4341756" y="2210490"/>
            <a:chExt cx="1876772" cy="601796"/>
          </a:xfrm>
        </p:grpSpPr>
        <p:sp>
          <p:nvSpPr>
            <p:cNvPr id="23" name="圆角矩形 22"/>
            <p:cNvSpPr/>
            <p:nvPr/>
          </p:nvSpPr>
          <p:spPr>
            <a:xfrm>
              <a:off x="4341756" y="2210490"/>
              <a:ext cx="1670404" cy="60179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4" name="TextBox 23"/>
            <p:cNvSpPr txBox="1"/>
            <p:nvPr/>
          </p:nvSpPr>
          <p:spPr>
            <a:xfrm>
              <a:off x="4418328" y="2260710"/>
              <a:ext cx="1800200" cy="369332"/>
            </a:xfrm>
            <a:prstGeom prst="rect">
              <a:avLst/>
            </a:prstGeom>
            <a:noFill/>
          </p:spPr>
          <p:txBody>
            <a:bodyPr wrap="square" rtlCol="0">
              <a:spAutoFit/>
            </a:bodyPr>
            <a:lstStyle/>
            <a:p>
              <a:r>
                <a:rPr lang="en-US" altLang="zh-CN" dirty="0" err="1" smtClean="0"/>
                <a:t>ActionTrigger</a:t>
              </a:r>
              <a:endParaRPr lang="zh-CN" altLang="en-US" dirty="0"/>
            </a:p>
          </p:txBody>
        </p:sp>
      </p:grpSp>
      <p:grpSp>
        <p:nvGrpSpPr>
          <p:cNvPr id="28" name="组合 27"/>
          <p:cNvGrpSpPr/>
          <p:nvPr/>
        </p:nvGrpSpPr>
        <p:grpSpPr>
          <a:xfrm>
            <a:off x="6732240" y="1923882"/>
            <a:ext cx="1656184" cy="1345481"/>
            <a:chOff x="6516216" y="1923882"/>
            <a:chExt cx="1656184" cy="1345481"/>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1923882"/>
              <a:ext cx="936104" cy="936104"/>
            </a:xfrm>
            <a:prstGeom prst="rect">
              <a:avLst/>
            </a:prstGeom>
          </p:spPr>
        </p:pic>
        <p:sp>
          <p:nvSpPr>
            <p:cNvPr id="27" name="TextBox 26"/>
            <p:cNvSpPr txBox="1"/>
            <p:nvPr/>
          </p:nvSpPr>
          <p:spPr>
            <a:xfrm>
              <a:off x="6516216" y="2900031"/>
              <a:ext cx="1656184" cy="369332"/>
            </a:xfrm>
            <a:prstGeom prst="rect">
              <a:avLst/>
            </a:prstGeom>
            <a:noFill/>
          </p:spPr>
          <p:txBody>
            <a:bodyPr wrap="square" rtlCol="0">
              <a:spAutoFit/>
            </a:bodyPr>
            <a:lstStyle/>
            <a:p>
              <a:r>
                <a:rPr lang="en-US" altLang="zh-CN" dirty="0" err="1" smtClean="0"/>
                <a:t>Controlscript</a:t>
              </a:r>
              <a:endParaRPr lang="zh-CN" altLang="en-US" dirty="0"/>
            </a:p>
          </p:txBody>
        </p:sp>
      </p:grpSp>
      <p:cxnSp>
        <p:nvCxnSpPr>
          <p:cNvPr id="30" name="直接箭头连接符 29"/>
          <p:cNvCxnSpPr/>
          <p:nvPr/>
        </p:nvCxnSpPr>
        <p:spPr>
          <a:xfrm flipH="1">
            <a:off x="6012160" y="2487130"/>
            <a:ext cx="936104" cy="0"/>
          </a:xfrm>
          <a:prstGeom prst="straightConnector1">
            <a:avLst/>
          </a:prstGeom>
          <a:ln w="38100">
            <a:solidFill>
              <a:srgbClr val="00B0F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560" name="肘形连接符 23559"/>
          <p:cNvCxnSpPr/>
          <p:nvPr/>
        </p:nvCxnSpPr>
        <p:spPr>
          <a:xfrm rot="10800000" flipV="1">
            <a:off x="6156176" y="1923881"/>
            <a:ext cx="1260140" cy="976149"/>
          </a:xfrm>
          <a:prstGeom prst="bentConnector3">
            <a:avLst/>
          </a:prstGeom>
          <a:ln w="38100">
            <a:solidFill>
              <a:srgbClr val="00B0F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564" name="肘形连接符 23563"/>
          <p:cNvCxnSpPr>
            <a:stCxn id="23" idx="1"/>
            <a:endCxn id="13" idx="0"/>
          </p:cNvCxnSpPr>
          <p:nvPr/>
        </p:nvCxnSpPr>
        <p:spPr>
          <a:xfrm rot="10800000" flipV="1">
            <a:off x="2578958" y="2511388"/>
            <a:ext cx="1762799" cy="197532"/>
          </a:xfrm>
          <a:prstGeom prst="bentConnector2">
            <a:avLst/>
          </a:prstGeom>
          <a:ln w="38100">
            <a:solidFill>
              <a:srgbClr val="00B0F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808952" y="3406676"/>
            <a:ext cx="1693788" cy="1272238"/>
            <a:chOff x="7075546" y="2111137"/>
            <a:chExt cx="1693788" cy="1272238"/>
          </a:xfrm>
        </p:grpSpPr>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5546" y="2111137"/>
              <a:ext cx="936104" cy="936104"/>
            </a:xfrm>
            <a:prstGeom prst="rect">
              <a:avLst/>
            </a:prstGeom>
          </p:spPr>
        </p:pic>
        <p:sp>
          <p:nvSpPr>
            <p:cNvPr id="47" name="TextBox 46"/>
            <p:cNvSpPr txBox="1"/>
            <p:nvPr/>
          </p:nvSpPr>
          <p:spPr>
            <a:xfrm>
              <a:off x="7113150" y="3014043"/>
              <a:ext cx="1656184" cy="369332"/>
            </a:xfrm>
            <a:prstGeom prst="rect">
              <a:avLst/>
            </a:prstGeom>
            <a:noFill/>
          </p:spPr>
          <p:txBody>
            <a:bodyPr wrap="square" rtlCol="0">
              <a:spAutoFit/>
            </a:bodyPr>
            <a:lstStyle/>
            <a:p>
              <a:r>
                <a:rPr lang="en-US" altLang="zh-CN" dirty="0" err="1"/>
                <a:t>L</a:t>
              </a:r>
              <a:r>
                <a:rPr lang="en-US" altLang="zh-CN" dirty="0" err="1" smtClean="0"/>
                <a:t>ogfile</a:t>
              </a:r>
              <a:endParaRPr lang="zh-CN" altLang="en-US" dirty="0"/>
            </a:p>
          </p:txBody>
        </p:sp>
      </p:grpSp>
      <p:cxnSp>
        <p:nvCxnSpPr>
          <p:cNvPr id="23566" name="肘形连接符 23565"/>
          <p:cNvCxnSpPr>
            <a:stCxn id="10" idx="2"/>
            <a:endCxn id="46" idx="1"/>
          </p:cNvCxnSpPr>
          <p:nvPr/>
        </p:nvCxnSpPr>
        <p:spPr>
          <a:xfrm rot="5400000" flipH="1" flipV="1">
            <a:off x="3672824" y="2946570"/>
            <a:ext cx="207970" cy="2064286"/>
          </a:xfrm>
          <a:prstGeom prst="bentConnector4">
            <a:avLst>
              <a:gd name="adj1" fmla="val -109920"/>
              <a:gd name="adj2" fmla="val 83955"/>
            </a:avLst>
          </a:prstGeom>
          <a:ln w="38100">
            <a:solidFill>
              <a:schemeClr val="accent4">
                <a:lumMod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7649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6" presetClass="entr" presetSubtype="21" fill="hold" nodeType="withEffect">
                                  <p:stCondLst>
                                    <p:cond delay="0"/>
                                  </p:stCondLst>
                                  <p:childTnLst>
                                    <p:set>
                                      <p:cBhvr>
                                        <p:cTn id="10" dur="1" fill="hold">
                                          <p:stCondLst>
                                            <p:cond delay="0"/>
                                          </p:stCondLst>
                                        </p:cTn>
                                        <p:tgtEl>
                                          <p:spTgt spid="23554"/>
                                        </p:tgtEl>
                                        <p:attrNameLst>
                                          <p:attrName>style.visibility</p:attrName>
                                        </p:attrNameLst>
                                      </p:cBhvr>
                                      <p:to>
                                        <p:strVal val="visible"/>
                                      </p:to>
                                    </p:set>
                                    <p:animEffect transition="in" filter="barn(inVertical)">
                                      <p:cBhvr>
                                        <p:cTn id="11" dur="500"/>
                                        <p:tgtEl>
                                          <p:spTgt spid="2355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inVertical)">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55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nodeType="afterEffect">
                                  <p:stCondLst>
                                    <p:cond delay="0"/>
                                  </p:stCondLst>
                                  <p:childTnLst>
                                    <p:set>
                                      <p:cBhvr>
                                        <p:cTn id="33" dur="1" fill="hold">
                                          <p:stCondLst>
                                            <p:cond delay="0"/>
                                          </p:stCondLst>
                                        </p:cTn>
                                        <p:tgtEl>
                                          <p:spTgt spid="23560"/>
                                        </p:tgtEl>
                                        <p:attrNameLst>
                                          <p:attrName>style.visibility</p:attrName>
                                        </p:attrNameLst>
                                      </p:cBhvr>
                                      <p:to>
                                        <p:strVal val="visible"/>
                                      </p:to>
                                    </p:set>
                                    <p:animEffect transition="in" filter="wipe(right)">
                                      <p:cBhvr>
                                        <p:cTn id="34" dur="500"/>
                                        <p:tgtEl>
                                          <p:spTgt spid="23560"/>
                                        </p:tgtEl>
                                      </p:cBhvr>
                                    </p:animEffect>
                                  </p:childTnLst>
                                </p:cTn>
                              </p:par>
                              <p:par>
                                <p:cTn id="35" presetID="22" presetClass="entr" presetSubtype="2"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3564"/>
                                        </p:tgtEl>
                                        <p:attrNameLst>
                                          <p:attrName>style.visibility</p:attrName>
                                        </p:attrNameLst>
                                      </p:cBhvr>
                                      <p:to>
                                        <p:strVal val="visible"/>
                                      </p:to>
                                    </p:set>
                                    <p:animEffect transition="in" filter="wipe(right)">
                                      <p:cBhvr>
                                        <p:cTn id="42" dur="500"/>
                                        <p:tgtEl>
                                          <p:spTgt spid="2356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3566"/>
                                        </p:tgtEl>
                                        <p:attrNameLst>
                                          <p:attrName>style.visibility</p:attrName>
                                        </p:attrNameLst>
                                      </p:cBhvr>
                                      <p:to>
                                        <p:strVal val="visible"/>
                                      </p:to>
                                    </p:set>
                                    <p:animEffect transition="in" filter="wipe(left)">
                                      <p:cBhvr>
                                        <p:cTn id="47" dur="500"/>
                                        <p:tgtEl>
                                          <p:spTgt spid="23566"/>
                                        </p:tgtEl>
                                      </p:cBhvr>
                                    </p:animEffect>
                                  </p:childTnLst>
                                </p:cTn>
                              </p:par>
                              <p:par>
                                <p:cTn id="48" presetID="1"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圆角矩形 88"/>
          <p:cNvSpPr/>
          <p:nvPr/>
        </p:nvSpPr>
        <p:spPr>
          <a:xfrm>
            <a:off x="5100003" y="1556792"/>
            <a:ext cx="2208301" cy="35949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行为触发模块</a:t>
            </a:r>
          </a:p>
        </p:txBody>
      </p:sp>
      <p:pic>
        <p:nvPicPr>
          <p:cNvPr id="90" name="图片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68760"/>
            <a:ext cx="1054699" cy="1414395"/>
          </a:xfrm>
          <a:prstGeom prst="rect">
            <a:avLst/>
          </a:prstGeom>
        </p:spPr>
      </p:pic>
      <p:sp>
        <p:nvSpPr>
          <p:cNvPr id="91" name="流程图: 多文档 90"/>
          <p:cNvSpPr/>
          <p:nvPr/>
        </p:nvSpPr>
        <p:spPr bwMode="auto">
          <a:xfrm>
            <a:off x="4768389" y="1523584"/>
            <a:ext cx="1034647" cy="540542"/>
          </a:xfrm>
          <a:prstGeom prst="flowChartMultidocument">
            <a:avLst/>
          </a:prstGeom>
          <a:blipFill dpi="0" rotWithShape="1">
            <a:blip r:embed="rId4">
              <a:extLst>
                <a:ext uri="{28A0092B-C50C-407E-A947-70E740481C1C}">
                  <a14:useLocalDpi xmlns:a14="http://schemas.microsoft.com/office/drawing/2010/main" val="0"/>
                </a:ext>
              </a:extLst>
            </a:blip>
            <a:srcRect/>
            <a:stretch>
              <a:fillRect/>
            </a:stretch>
          </a:blipFill>
          <a:ln w="1905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Calibri"/>
                <a:ea typeface="宋体"/>
              </a:rPr>
              <a:t>HOOK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latin typeface="Calibri"/>
                <a:ea typeface="宋体"/>
              </a:rPr>
              <a:t>代码</a:t>
            </a:r>
            <a:endParaRPr kumimoji="0" lang="zh-CN" altLang="en-US" sz="1800" b="1" i="0" u="none" strike="noStrike" kern="0" cap="none" spc="0" normalizeH="0" baseline="0" noProof="0" dirty="0">
              <a:ln>
                <a:noFill/>
              </a:ln>
              <a:solidFill>
                <a:sysClr val="window" lastClr="FFFFFF"/>
              </a:solidFill>
              <a:effectLst/>
              <a:uLnTx/>
              <a:uFillTx/>
              <a:latin typeface="Calibri"/>
              <a:ea typeface="宋体"/>
            </a:endParaRPr>
          </a:p>
        </p:txBody>
      </p:sp>
      <p:grpSp>
        <p:nvGrpSpPr>
          <p:cNvPr id="92" name="组合 91"/>
          <p:cNvGrpSpPr/>
          <p:nvPr/>
        </p:nvGrpSpPr>
        <p:grpSpPr>
          <a:xfrm>
            <a:off x="1251750" y="2365224"/>
            <a:ext cx="6631200" cy="1425600"/>
            <a:chOff x="-6440561" y="7288696"/>
            <a:chExt cx="7826660" cy="1724771"/>
          </a:xfrm>
        </p:grpSpPr>
        <p:sp>
          <p:nvSpPr>
            <p:cNvPr id="93" name="矩形 92"/>
            <p:cNvSpPr/>
            <p:nvPr/>
          </p:nvSpPr>
          <p:spPr>
            <a:xfrm>
              <a:off x="-6440561" y="7288696"/>
              <a:ext cx="7826660" cy="1724771"/>
            </a:xfrm>
            <a:prstGeom prst="rect">
              <a:avLst/>
            </a:prstGeom>
            <a:noFill/>
            <a:ln w="22225" cap="flat" cmpd="sng" algn="ctr">
              <a:solidFill>
                <a:sysClr val="windowText" lastClr="000000">
                  <a:lumMod val="75000"/>
                  <a:lumOff val="2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94" name="TextBox 93"/>
            <p:cNvSpPr txBox="1"/>
            <p:nvPr/>
          </p:nvSpPr>
          <p:spPr>
            <a:xfrm>
              <a:off x="-4204372" y="7289789"/>
              <a:ext cx="375360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lumMod val="75000"/>
                      <a:lumOff val="25000"/>
                    </a:sysClr>
                  </a:solidFill>
                  <a:effectLst>
                    <a:outerShdw blurRad="50800" dist="38100" dir="2700000" algn="tl" rotWithShape="0">
                      <a:prstClr val="black">
                        <a:alpha val="40000"/>
                      </a:prstClr>
                    </a:outerShdw>
                  </a:effectLst>
                  <a:uLnTx/>
                  <a:uFillTx/>
                </a:rPr>
                <a:t>Application  frameworks</a:t>
              </a:r>
              <a:endParaRPr kumimoji="0" lang="zh-CN" altLang="en-US" sz="2000" b="1" i="0" u="none" strike="noStrike" kern="0" cap="none" spc="0" normalizeH="0" baseline="0" noProof="0" dirty="0">
                <a:ln>
                  <a:noFill/>
                </a:ln>
                <a:solidFill>
                  <a:sysClr val="windowText" lastClr="000000">
                    <a:lumMod val="75000"/>
                    <a:lumOff val="25000"/>
                  </a:sysClr>
                </a:solidFill>
                <a:effectLst>
                  <a:outerShdw blurRad="50800" dist="38100" dir="2700000" algn="tl" rotWithShape="0">
                    <a:prstClr val="black">
                      <a:alpha val="40000"/>
                    </a:prstClr>
                  </a:outerShdw>
                </a:effectLst>
                <a:uLnTx/>
                <a:uFillTx/>
              </a:endParaRPr>
            </a:p>
          </p:txBody>
        </p:sp>
        <p:sp>
          <p:nvSpPr>
            <p:cNvPr id="95" name="圆角矩形 94"/>
            <p:cNvSpPr/>
            <p:nvPr/>
          </p:nvSpPr>
          <p:spPr>
            <a:xfrm>
              <a:off x="-6083280" y="7728571"/>
              <a:ext cx="1437552" cy="52265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222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uLnTx/>
                  <a:uFillTx/>
                  <a:latin typeface="Calibri"/>
                  <a:ea typeface="宋体"/>
                </a:rPr>
                <a:t> </a:t>
              </a:r>
              <a:r>
                <a:rPr kumimoji="0" lang="en-US" altLang="zh-CN" sz="1400" b="1" i="0" u="none" strike="noStrike" kern="0" cap="none" spc="0" normalizeH="0" baseline="0" noProof="0" dirty="0" smtClean="0">
                  <a:ln>
                    <a:noFill/>
                  </a:ln>
                  <a:solidFill>
                    <a:sysClr val="window" lastClr="FFFFFF"/>
                  </a:solidFill>
                  <a:effectLst/>
                  <a:uLnTx/>
                  <a:uFillTx/>
                  <a:latin typeface="Calibri"/>
                  <a:ea typeface="宋体"/>
                </a:rPr>
                <a:t>Telephony </a:t>
              </a:r>
              <a:r>
                <a:rPr kumimoji="0" lang="en-US" altLang="zh-CN" sz="1400" b="1" i="0" u="none" strike="noStrike" kern="0" cap="none" spc="0" normalizeH="0" baseline="0" noProof="0" dirty="0">
                  <a:ln>
                    <a:noFill/>
                  </a:ln>
                  <a:solidFill>
                    <a:sysClr val="window" lastClr="FFFFFF"/>
                  </a:solidFill>
                  <a:effectLst/>
                  <a:uLnTx/>
                  <a:uFillTx/>
                  <a:latin typeface="Calibri"/>
                  <a:ea typeface="宋体"/>
                </a:rPr>
                <a:t>M</a:t>
              </a:r>
              <a:r>
                <a:rPr kumimoji="0" lang="en-US" altLang="zh-CN" sz="1400" b="1" i="0" u="none" strike="noStrike" kern="0" cap="none" spc="0" normalizeH="0" baseline="0" noProof="0" dirty="0" smtClean="0">
                  <a:ln>
                    <a:noFill/>
                  </a:ln>
                  <a:solidFill>
                    <a:sysClr val="window" lastClr="FFFFFF"/>
                  </a:solidFill>
                  <a:effectLst/>
                  <a:uLnTx/>
                  <a:uFillTx/>
                  <a:latin typeface="Calibri"/>
                  <a:ea typeface="宋体"/>
                </a:rPr>
                <a:t>anager</a:t>
              </a:r>
              <a:endParaRPr kumimoji="0" lang="zh-CN" altLang="en-US" sz="1400" b="1" i="0" u="none" strike="noStrike" kern="0" cap="none" spc="0" normalizeH="0" baseline="0" noProof="0" dirty="0">
                <a:ln>
                  <a:noFill/>
                </a:ln>
                <a:solidFill>
                  <a:sysClr val="window" lastClr="FFFFFF"/>
                </a:solidFill>
                <a:effectLst/>
                <a:uLnTx/>
                <a:uFillTx/>
                <a:latin typeface="Calibri"/>
                <a:ea typeface="宋体"/>
              </a:endParaRPr>
            </a:p>
          </p:txBody>
        </p:sp>
        <p:sp>
          <p:nvSpPr>
            <p:cNvPr id="96" name="圆角矩形 95"/>
            <p:cNvSpPr/>
            <p:nvPr/>
          </p:nvSpPr>
          <p:spPr>
            <a:xfrm>
              <a:off x="-4204372" y="7728571"/>
              <a:ext cx="1437552" cy="52265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222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 lastClr="FFFFFF"/>
                  </a:solidFill>
                  <a:effectLst/>
                  <a:uLnTx/>
                  <a:uFillTx/>
                  <a:latin typeface="Calibri"/>
                  <a:ea typeface="宋体"/>
                </a:rPr>
                <a:t> Sms Manager</a:t>
              </a:r>
              <a:endParaRPr kumimoji="0" lang="zh-CN" altLang="en-US" sz="1400" b="1" i="0" u="none" strike="noStrike" kern="0" cap="none" spc="0" normalizeH="0" baseline="0" noProof="0" dirty="0">
                <a:ln>
                  <a:noFill/>
                </a:ln>
                <a:solidFill>
                  <a:sysClr val="window" lastClr="FFFFFF"/>
                </a:solidFill>
                <a:effectLst/>
                <a:uLnTx/>
                <a:uFillTx/>
                <a:latin typeface="Calibri"/>
                <a:ea typeface="宋体"/>
              </a:endParaRPr>
            </a:p>
          </p:txBody>
        </p:sp>
        <p:sp>
          <p:nvSpPr>
            <p:cNvPr id="97" name="圆角矩形 96"/>
            <p:cNvSpPr/>
            <p:nvPr/>
          </p:nvSpPr>
          <p:spPr>
            <a:xfrm>
              <a:off x="-2437049" y="7730113"/>
              <a:ext cx="1437552" cy="52265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222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Calibri"/>
                  <a:ea typeface="宋体"/>
                </a:rPr>
                <a:t> </a:t>
              </a:r>
              <a:r>
                <a:rPr kumimoji="0" lang="en-US" altLang="zh-CN" sz="1400" b="1" i="0" u="none" strike="noStrike" kern="0" cap="none" spc="0" normalizeH="0" baseline="0" noProof="0" dirty="0">
                  <a:ln>
                    <a:noFill/>
                  </a:ln>
                  <a:solidFill>
                    <a:sysClr val="window" lastClr="FFFFFF"/>
                  </a:solidFill>
                  <a:effectLst/>
                  <a:uLnTx/>
                  <a:uFillTx/>
                  <a:latin typeface="Calibri"/>
                  <a:ea typeface="宋体"/>
                </a:rPr>
                <a:t>Sms Message</a:t>
              </a:r>
              <a:endParaRPr kumimoji="0" lang="zh-CN" altLang="en-US" sz="1400" b="1" i="0" u="none" strike="noStrike" kern="0" cap="none" spc="0" normalizeH="0" baseline="0" noProof="0" dirty="0">
                <a:ln>
                  <a:noFill/>
                </a:ln>
                <a:solidFill>
                  <a:sysClr val="window" lastClr="FFFFFF"/>
                </a:solidFill>
                <a:effectLst/>
                <a:uLnTx/>
                <a:uFillTx/>
                <a:latin typeface="Calibri"/>
                <a:ea typeface="宋体"/>
              </a:endParaRPr>
            </a:p>
          </p:txBody>
        </p:sp>
        <p:sp>
          <p:nvSpPr>
            <p:cNvPr id="98" name="圆角矩形 97"/>
            <p:cNvSpPr/>
            <p:nvPr/>
          </p:nvSpPr>
          <p:spPr>
            <a:xfrm>
              <a:off x="-618091" y="7728571"/>
              <a:ext cx="1436162" cy="52265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222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Calibri"/>
                  <a:ea typeface="宋体"/>
                </a:rPr>
                <a:t> </a:t>
              </a:r>
              <a:r>
                <a:rPr kumimoji="0" lang="en-US" altLang="zh-CN" sz="1400" b="1" i="0" u="none" strike="noStrike" kern="0" cap="none" spc="0" normalizeH="0" baseline="0" noProof="0" dirty="0">
                  <a:ln>
                    <a:noFill/>
                  </a:ln>
                  <a:solidFill>
                    <a:sysClr val="window" lastClr="FFFFFF"/>
                  </a:solidFill>
                  <a:effectLst/>
                  <a:uLnTx/>
                  <a:uFillTx/>
                  <a:latin typeface="Calibri"/>
                  <a:ea typeface="宋体"/>
                </a:rPr>
                <a:t>Phone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ysClr val="window" lastClr="FFFFFF"/>
                  </a:solidFill>
                  <a:effectLst/>
                  <a:uLnTx/>
                  <a:uFillTx/>
                  <a:latin typeface="Calibri"/>
                  <a:ea typeface="宋体"/>
                </a:rPr>
                <a:t>NumberUtils</a:t>
              </a:r>
              <a:endParaRPr kumimoji="0" lang="zh-CN" altLang="en-US" sz="1400" b="1" i="0" u="none" strike="noStrike" kern="0" cap="none" spc="0" normalizeH="0" baseline="0" noProof="0" dirty="0">
                <a:ln>
                  <a:noFill/>
                </a:ln>
                <a:solidFill>
                  <a:sysClr val="window" lastClr="FFFFFF"/>
                </a:solidFill>
                <a:effectLst/>
                <a:uLnTx/>
                <a:uFillTx/>
                <a:latin typeface="Calibri"/>
                <a:ea typeface="宋体"/>
              </a:endParaRPr>
            </a:p>
          </p:txBody>
        </p:sp>
        <p:sp>
          <p:nvSpPr>
            <p:cNvPr id="99" name="圆角矩形 98"/>
            <p:cNvSpPr/>
            <p:nvPr/>
          </p:nvSpPr>
          <p:spPr>
            <a:xfrm>
              <a:off x="-2434997" y="8348310"/>
              <a:ext cx="1437552" cy="52265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222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uLnTx/>
                  <a:uFillTx/>
                  <a:latin typeface="Calibri"/>
                  <a:ea typeface="宋体"/>
                </a:rPr>
                <a:t> </a:t>
              </a:r>
              <a:r>
                <a:rPr kumimoji="0" lang="en-US" altLang="zh-CN" sz="1400" b="1" i="0" u="none" strike="noStrike" kern="0" cap="none" spc="0" normalizeH="0" baseline="0" noProof="0" dirty="0" smtClean="0">
                  <a:ln>
                    <a:noFill/>
                  </a:ln>
                  <a:solidFill>
                    <a:sysClr val="window" lastClr="FFFFFF"/>
                  </a:solidFill>
                  <a:effectLst/>
                  <a:uLnTx/>
                  <a:uFillTx/>
                  <a:latin typeface="Calibri"/>
                  <a:ea typeface="宋体"/>
                </a:rPr>
                <a:t>location </a:t>
              </a:r>
              <a:r>
                <a:rPr kumimoji="0" lang="en-US" altLang="zh-CN" sz="1400" b="1" i="0" u="none" strike="noStrike" kern="0" cap="none" spc="0" normalizeH="0" baseline="0" noProof="0" dirty="0">
                  <a:ln>
                    <a:noFill/>
                  </a:ln>
                  <a:solidFill>
                    <a:sysClr val="window" lastClr="FFFFFF"/>
                  </a:solidFill>
                  <a:effectLst/>
                  <a:uLnTx/>
                  <a:uFillTx/>
                  <a:latin typeface="Calibri"/>
                  <a:ea typeface="宋体"/>
                </a:rPr>
                <a:t>Message</a:t>
              </a:r>
              <a:endParaRPr kumimoji="0" lang="zh-CN" altLang="en-US" sz="1400" b="1" i="0" u="none" strike="noStrike" kern="0" cap="none" spc="0" normalizeH="0" baseline="0" noProof="0" dirty="0">
                <a:ln>
                  <a:noFill/>
                </a:ln>
                <a:solidFill>
                  <a:sysClr val="window" lastClr="FFFFFF"/>
                </a:solidFill>
                <a:effectLst/>
                <a:uLnTx/>
                <a:uFillTx/>
                <a:latin typeface="Calibri"/>
                <a:ea typeface="宋体"/>
              </a:endParaRPr>
            </a:p>
          </p:txBody>
        </p:sp>
        <p:sp>
          <p:nvSpPr>
            <p:cNvPr id="100" name="圆角矩形 99"/>
            <p:cNvSpPr/>
            <p:nvPr/>
          </p:nvSpPr>
          <p:spPr>
            <a:xfrm>
              <a:off x="-6083281" y="8348310"/>
              <a:ext cx="1437552" cy="52265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222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 lastClr="FFFFFF"/>
                  </a:solidFill>
                  <a:effectLst/>
                  <a:uLnTx/>
                  <a:uFillTx/>
                  <a:latin typeface="Calibri"/>
                  <a:ea typeface="宋体"/>
                </a:rPr>
                <a:t>Content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 lastClr="FFFFFF"/>
                  </a:solidFill>
                  <a:effectLst/>
                  <a:uLnTx/>
                  <a:uFillTx/>
                  <a:latin typeface="Calibri"/>
                  <a:ea typeface="宋体"/>
                </a:rPr>
                <a:t>Resolver</a:t>
              </a:r>
              <a:endParaRPr kumimoji="0" lang="zh-CN" altLang="en-US" sz="1400" b="1" i="0" u="none" strike="noStrike" kern="0" cap="none" spc="0" normalizeH="0" baseline="0" noProof="0" dirty="0">
                <a:ln>
                  <a:noFill/>
                </a:ln>
                <a:solidFill>
                  <a:sysClr val="window" lastClr="FFFFFF"/>
                </a:solidFill>
                <a:effectLst/>
                <a:uLnTx/>
                <a:uFillTx/>
                <a:latin typeface="Calibri"/>
                <a:ea typeface="宋体"/>
              </a:endParaRPr>
            </a:p>
          </p:txBody>
        </p:sp>
        <p:sp>
          <p:nvSpPr>
            <p:cNvPr id="101" name="圆角矩形 100"/>
            <p:cNvSpPr/>
            <p:nvPr/>
          </p:nvSpPr>
          <p:spPr>
            <a:xfrm>
              <a:off x="-4204374" y="8348310"/>
              <a:ext cx="1437552" cy="52265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222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uLnTx/>
                  <a:uFillTx/>
                  <a:latin typeface="Calibri"/>
                  <a:ea typeface="宋体"/>
                </a:rPr>
                <a:t> </a:t>
              </a:r>
              <a:r>
                <a:rPr kumimoji="0" lang="en-US" altLang="zh-CN" sz="1400" b="1" i="0" u="none" strike="noStrike" kern="0" cap="none" spc="0" normalizeH="0" baseline="0" noProof="0" dirty="0">
                  <a:ln>
                    <a:noFill/>
                  </a:ln>
                  <a:solidFill>
                    <a:sysClr val="window" lastClr="FFFFFF"/>
                  </a:solidFill>
                  <a:effectLst/>
                  <a:uLnTx/>
                  <a:uFillTx/>
                  <a:latin typeface="Calibri"/>
                  <a:ea typeface="宋体"/>
                </a:rPr>
                <a:t>Camera</a:t>
              </a:r>
              <a:endParaRPr kumimoji="0" lang="zh-CN" altLang="en-US" sz="1400" b="1" i="0" u="none" strike="noStrike" kern="0" cap="none" spc="0" normalizeH="0" baseline="0" noProof="0" dirty="0">
                <a:ln>
                  <a:noFill/>
                </a:ln>
                <a:solidFill>
                  <a:sysClr val="window" lastClr="FFFFFF"/>
                </a:solidFill>
                <a:effectLst/>
                <a:uLnTx/>
                <a:uFillTx/>
                <a:latin typeface="Calibri"/>
                <a:ea typeface="宋体"/>
              </a:endParaRPr>
            </a:p>
          </p:txBody>
        </p:sp>
        <p:sp>
          <p:nvSpPr>
            <p:cNvPr id="102" name="圆角矩形 101"/>
            <p:cNvSpPr/>
            <p:nvPr/>
          </p:nvSpPr>
          <p:spPr>
            <a:xfrm>
              <a:off x="-616425" y="8348310"/>
              <a:ext cx="1436162" cy="52265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222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 lastClr="FFFFFF"/>
                  </a:solidFill>
                  <a:effectLst/>
                  <a:uLnTx/>
                  <a:uFillTx/>
                  <a:latin typeface="Calibri"/>
                  <a:ea typeface="宋体"/>
                </a:rPr>
                <a:t>Media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 lastClr="FFFFFF"/>
                  </a:solidFill>
                  <a:effectLst/>
                  <a:uLnTx/>
                  <a:uFillTx/>
                  <a:latin typeface="Calibri"/>
                  <a:ea typeface="宋体"/>
                </a:rPr>
                <a:t>Recorder</a:t>
              </a:r>
              <a:endParaRPr kumimoji="0" lang="zh-CN" altLang="en-US" sz="1400" b="1" i="0" u="none" strike="noStrike" kern="0" cap="none" spc="0" normalizeH="0" baseline="0" noProof="0" dirty="0">
                <a:ln>
                  <a:noFill/>
                </a:ln>
                <a:solidFill>
                  <a:sysClr val="window" lastClr="FFFFFF"/>
                </a:solidFill>
                <a:effectLst/>
                <a:uLnTx/>
                <a:uFillTx/>
                <a:latin typeface="Calibri"/>
                <a:ea typeface="宋体"/>
              </a:endParaRPr>
            </a:p>
          </p:txBody>
        </p:sp>
      </p:grpSp>
      <p:sp>
        <p:nvSpPr>
          <p:cNvPr id="103" name="流程图: 多文档 102"/>
          <p:cNvSpPr/>
          <p:nvPr/>
        </p:nvSpPr>
        <p:spPr bwMode="auto">
          <a:xfrm>
            <a:off x="6351935" y="1520306"/>
            <a:ext cx="1034647" cy="540542"/>
          </a:xfrm>
          <a:prstGeom prst="flowChartMultidocument">
            <a:avLst/>
          </a:prstGeom>
          <a:blipFill dpi="0" rotWithShape="1">
            <a:blip r:embed="rId4">
              <a:extLst>
                <a:ext uri="{28A0092B-C50C-407E-A947-70E740481C1C}">
                  <a14:useLocalDpi xmlns:a14="http://schemas.microsoft.com/office/drawing/2010/main" val="0"/>
                </a:ext>
              </a:extLst>
            </a:blip>
            <a:srcRect/>
            <a:stretch>
              <a:fillRect/>
            </a:stretch>
          </a:blipFill>
          <a:ln w="1905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Calibri"/>
                <a:ea typeface="宋体"/>
              </a:rPr>
              <a:t>HOOK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latin typeface="Calibri"/>
                <a:ea typeface="宋体"/>
              </a:rPr>
              <a:t>代码</a:t>
            </a:r>
            <a:endParaRPr kumimoji="0" lang="zh-CN" altLang="en-US" sz="1800" b="1" i="0" u="none" strike="noStrike" kern="0" cap="none" spc="0" normalizeH="0" baseline="0" noProof="0" dirty="0">
              <a:ln>
                <a:noFill/>
              </a:ln>
              <a:solidFill>
                <a:sysClr val="window" lastClr="FFFFFF"/>
              </a:solidFill>
              <a:effectLst/>
              <a:uLnTx/>
              <a:uFillTx/>
              <a:latin typeface="Calibri"/>
              <a:ea typeface="宋体"/>
            </a:endParaRPr>
          </a:p>
        </p:txBody>
      </p:sp>
      <p:sp>
        <p:nvSpPr>
          <p:cNvPr id="104" name="流程图: 多文档 103"/>
          <p:cNvSpPr/>
          <p:nvPr/>
        </p:nvSpPr>
        <p:spPr bwMode="auto">
          <a:xfrm>
            <a:off x="3199684" y="1540886"/>
            <a:ext cx="1034647" cy="540542"/>
          </a:xfrm>
          <a:prstGeom prst="flowChartMultidocument">
            <a:avLst/>
          </a:prstGeom>
          <a:blipFill dpi="0" rotWithShape="1">
            <a:blip r:embed="rId4">
              <a:extLst>
                <a:ext uri="{28A0092B-C50C-407E-A947-70E740481C1C}">
                  <a14:useLocalDpi xmlns:a14="http://schemas.microsoft.com/office/drawing/2010/main" val="0"/>
                </a:ext>
              </a:extLst>
            </a:blip>
            <a:srcRect/>
            <a:stretch>
              <a:fillRect/>
            </a:stretch>
          </a:blipFill>
          <a:ln w="1905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Calibri"/>
                <a:ea typeface="宋体"/>
              </a:rPr>
              <a:t>HOOK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latin typeface="Calibri"/>
                <a:ea typeface="宋体"/>
              </a:rPr>
              <a:t>代码</a:t>
            </a:r>
            <a:endParaRPr kumimoji="0" lang="zh-CN" altLang="en-US" sz="1800" b="1" i="0" u="none" strike="noStrike" kern="0" cap="none" spc="0" normalizeH="0" baseline="0" noProof="0" dirty="0">
              <a:ln>
                <a:noFill/>
              </a:ln>
              <a:solidFill>
                <a:sysClr val="window" lastClr="FFFFFF"/>
              </a:solidFill>
              <a:effectLst/>
              <a:uLnTx/>
              <a:uFillTx/>
              <a:latin typeface="Calibri"/>
              <a:ea typeface="宋体"/>
            </a:endParaRPr>
          </a:p>
        </p:txBody>
      </p:sp>
      <p:sp>
        <p:nvSpPr>
          <p:cNvPr id="105" name="流程图: 多文档 104"/>
          <p:cNvSpPr/>
          <p:nvPr/>
        </p:nvSpPr>
        <p:spPr bwMode="auto">
          <a:xfrm>
            <a:off x="1634488" y="1520513"/>
            <a:ext cx="1034647" cy="540542"/>
          </a:xfrm>
          <a:prstGeom prst="flowChartMultidocument">
            <a:avLst/>
          </a:prstGeom>
          <a:blipFill dpi="0" rotWithShape="1">
            <a:blip r:embed="rId4">
              <a:extLst>
                <a:ext uri="{28A0092B-C50C-407E-A947-70E740481C1C}">
                  <a14:useLocalDpi xmlns:a14="http://schemas.microsoft.com/office/drawing/2010/main" val="0"/>
                </a:ext>
              </a:extLst>
            </a:blip>
            <a:srcRect/>
            <a:stretch>
              <a:fillRect/>
            </a:stretch>
          </a:blipFill>
          <a:ln w="1905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Calibri"/>
                <a:ea typeface="宋体"/>
              </a:rPr>
              <a:t>HOOK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latin typeface="Calibri"/>
                <a:ea typeface="宋体"/>
              </a:rPr>
              <a:t>代码</a:t>
            </a:r>
            <a:endParaRPr kumimoji="0" lang="zh-CN" altLang="en-US" sz="1800" b="1" i="0" u="none" strike="noStrike" kern="0" cap="none" spc="0" normalizeH="0" baseline="0" noProof="0" dirty="0">
              <a:ln>
                <a:noFill/>
              </a:ln>
              <a:solidFill>
                <a:sysClr val="window" lastClr="FFFFFF"/>
              </a:solidFill>
              <a:effectLst/>
              <a:uLnTx/>
              <a:uFillTx/>
              <a:latin typeface="Calibri"/>
              <a:ea typeface="宋体"/>
            </a:endParaRPr>
          </a:p>
        </p:txBody>
      </p:sp>
      <p:sp>
        <p:nvSpPr>
          <p:cNvPr id="106" name="流程图: 多文档 105"/>
          <p:cNvSpPr/>
          <p:nvPr/>
        </p:nvSpPr>
        <p:spPr bwMode="auto">
          <a:xfrm>
            <a:off x="4763924" y="1520513"/>
            <a:ext cx="1034647" cy="540542"/>
          </a:xfrm>
          <a:prstGeom prst="flowChartMultidocument">
            <a:avLst/>
          </a:prstGeom>
          <a:blipFill dpi="0" rotWithShape="1">
            <a:blip r:embed="rId4">
              <a:extLst>
                <a:ext uri="{28A0092B-C50C-407E-A947-70E740481C1C}">
                  <a14:useLocalDpi xmlns:a14="http://schemas.microsoft.com/office/drawing/2010/main" val="0"/>
                </a:ext>
              </a:extLst>
            </a:blip>
            <a:srcRect/>
            <a:stretch>
              <a:fillRect/>
            </a:stretch>
          </a:blipFill>
          <a:ln w="1905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Calibri"/>
                <a:ea typeface="宋体"/>
              </a:rPr>
              <a:t>HOOK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latin typeface="Calibri"/>
                <a:ea typeface="宋体"/>
              </a:rPr>
              <a:t>代码</a:t>
            </a:r>
            <a:endParaRPr kumimoji="0" lang="zh-CN" altLang="en-US" sz="1800" b="1" i="0" u="none" strike="noStrike" kern="0" cap="none" spc="0" normalizeH="0" baseline="0" noProof="0" dirty="0">
              <a:ln>
                <a:noFill/>
              </a:ln>
              <a:solidFill>
                <a:sysClr val="window" lastClr="FFFFFF"/>
              </a:solidFill>
              <a:effectLst/>
              <a:uLnTx/>
              <a:uFillTx/>
              <a:latin typeface="Calibri"/>
              <a:ea typeface="宋体"/>
            </a:endParaRPr>
          </a:p>
        </p:txBody>
      </p:sp>
      <p:sp>
        <p:nvSpPr>
          <p:cNvPr id="107" name="流程图: 多文档 106"/>
          <p:cNvSpPr/>
          <p:nvPr/>
        </p:nvSpPr>
        <p:spPr bwMode="auto">
          <a:xfrm>
            <a:off x="3199206" y="1520513"/>
            <a:ext cx="1034647" cy="540542"/>
          </a:xfrm>
          <a:prstGeom prst="flowChartMultidocument">
            <a:avLst/>
          </a:prstGeom>
          <a:blipFill dpi="0" rotWithShape="1">
            <a:blip r:embed="rId4">
              <a:extLst>
                <a:ext uri="{28A0092B-C50C-407E-A947-70E740481C1C}">
                  <a14:useLocalDpi xmlns:a14="http://schemas.microsoft.com/office/drawing/2010/main" val="0"/>
                </a:ext>
              </a:extLst>
            </a:blip>
            <a:srcRect/>
            <a:stretch>
              <a:fillRect/>
            </a:stretch>
          </a:blipFill>
          <a:ln w="1905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Calibri"/>
                <a:ea typeface="宋体"/>
              </a:rPr>
              <a:t>HOOK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latin typeface="Calibri"/>
                <a:ea typeface="宋体"/>
              </a:rPr>
              <a:t>代码</a:t>
            </a:r>
            <a:endParaRPr kumimoji="0" lang="zh-CN" altLang="en-US" sz="1800" b="1" i="0" u="none" strike="noStrike" kern="0" cap="none" spc="0" normalizeH="0" baseline="0" noProof="0" dirty="0">
              <a:ln>
                <a:noFill/>
              </a:ln>
              <a:solidFill>
                <a:sysClr val="window" lastClr="FFFFFF"/>
              </a:solidFill>
              <a:effectLst/>
              <a:uLnTx/>
              <a:uFillTx/>
              <a:latin typeface="Calibri"/>
              <a:ea typeface="宋体"/>
            </a:endParaRPr>
          </a:p>
        </p:txBody>
      </p:sp>
      <p:grpSp>
        <p:nvGrpSpPr>
          <p:cNvPr id="108" name="组合 107"/>
          <p:cNvGrpSpPr/>
          <p:nvPr/>
        </p:nvGrpSpPr>
        <p:grpSpPr>
          <a:xfrm>
            <a:off x="1250696" y="2364176"/>
            <a:ext cx="6629313" cy="1424864"/>
            <a:chOff x="1491995" y="7288697"/>
            <a:chExt cx="7826660" cy="1724771"/>
          </a:xfrm>
        </p:grpSpPr>
        <p:sp>
          <p:nvSpPr>
            <p:cNvPr id="109" name="矩形 108"/>
            <p:cNvSpPr/>
            <p:nvPr/>
          </p:nvSpPr>
          <p:spPr>
            <a:xfrm>
              <a:off x="1491995" y="7288697"/>
              <a:ext cx="7826660" cy="1724771"/>
            </a:xfrm>
            <a:prstGeom prst="rect">
              <a:avLst/>
            </a:prstGeom>
            <a:noFill/>
            <a:ln w="22225" cap="flat" cmpd="sng" algn="ctr">
              <a:solidFill>
                <a:sysClr val="windowText" lastClr="000000">
                  <a:lumMod val="75000"/>
                  <a:lumOff val="2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110" name="TextBox 17"/>
            <p:cNvSpPr txBox="1"/>
            <p:nvPr/>
          </p:nvSpPr>
          <p:spPr>
            <a:xfrm>
              <a:off x="3728184" y="7289790"/>
              <a:ext cx="3753602" cy="400110"/>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lumMod val="75000"/>
                      <a:lumOff val="25000"/>
                    </a:sysClr>
                  </a:solidFill>
                  <a:effectLst>
                    <a:outerShdw blurRad="50800" dist="38100" dir="2700000" algn="tl" rotWithShape="0">
                      <a:prstClr val="black">
                        <a:alpha val="40000"/>
                      </a:prstClr>
                    </a:outerShdw>
                  </a:effectLst>
                  <a:uLnTx/>
                  <a:uFillTx/>
                </a:rPr>
                <a:t>Application  frameworks</a:t>
              </a:r>
              <a:endParaRPr kumimoji="0" lang="zh-CN" altLang="en-US" sz="2000" b="1" i="0" u="none" strike="noStrike" kern="0" cap="none" spc="0" normalizeH="0" baseline="0" noProof="0" dirty="0">
                <a:ln>
                  <a:noFill/>
                </a:ln>
                <a:solidFill>
                  <a:sysClr val="windowText" lastClr="000000">
                    <a:lumMod val="75000"/>
                    <a:lumOff val="25000"/>
                  </a:sysClr>
                </a:solidFill>
                <a:effectLst>
                  <a:outerShdw blurRad="50800" dist="38100" dir="2700000" algn="tl" rotWithShape="0">
                    <a:prstClr val="black">
                      <a:alpha val="40000"/>
                    </a:prstClr>
                  </a:outerShdw>
                </a:effectLst>
                <a:uLnTx/>
                <a:uFillTx/>
              </a:endParaRPr>
            </a:p>
          </p:txBody>
        </p:sp>
        <p:sp>
          <p:nvSpPr>
            <p:cNvPr id="111" name="圆角矩形 110"/>
            <p:cNvSpPr/>
            <p:nvPr/>
          </p:nvSpPr>
          <p:spPr>
            <a:xfrm>
              <a:off x="1849276" y="7730067"/>
              <a:ext cx="1437551" cy="522928"/>
            </a:xfrm>
            <a:prstGeom prst="roundRect">
              <a:avLst/>
            </a:prstGeom>
            <a:noFill/>
            <a:ln w="22225" cap="flat" cmpd="sng" algn="ctr">
              <a:solidFill>
                <a:sysClr val="windowText" lastClr="000000">
                  <a:lumMod val="75000"/>
                  <a:lumOff val="2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lumMod val="75000"/>
                      <a:lumOff val="25000"/>
                    </a:sysClr>
                  </a:solidFill>
                  <a:effectLst/>
                  <a:uLnTx/>
                  <a:uFillTx/>
                  <a:latin typeface="Calibri"/>
                  <a:ea typeface="宋体"/>
                </a:rPr>
                <a:t> </a:t>
              </a:r>
              <a:r>
                <a:rPr kumimoji="0" lang="en-US" altLang="zh-CN" sz="1400" b="1" i="0" u="none" strike="noStrike" kern="0" cap="none" spc="0" normalizeH="0" baseline="0" noProof="0" dirty="0" smtClean="0">
                  <a:ln>
                    <a:noFill/>
                  </a:ln>
                  <a:solidFill>
                    <a:sysClr val="windowText" lastClr="000000">
                      <a:lumMod val="75000"/>
                      <a:lumOff val="25000"/>
                    </a:sysClr>
                  </a:solidFill>
                  <a:effectLst/>
                  <a:uLnTx/>
                  <a:uFillTx/>
                  <a:latin typeface="Calibri"/>
                  <a:ea typeface="宋体"/>
                </a:rPr>
                <a:t>Telephony </a:t>
              </a:r>
              <a:r>
                <a:rPr kumimoji="0" lang="en-US" altLang="zh-CN" sz="1400" b="1" i="0" u="none" strike="noStrike" kern="0" cap="none" spc="0" normalizeH="0" baseline="0" noProof="0" dirty="0">
                  <a:ln>
                    <a:noFill/>
                  </a:ln>
                  <a:solidFill>
                    <a:sysClr val="windowText" lastClr="000000">
                      <a:lumMod val="75000"/>
                      <a:lumOff val="25000"/>
                    </a:sysClr>
                  </a:solidFill>
                  <a:effectLst/>
                  <a:uLnTx/>
                  <a:uFillTx/>
                  <a:latin typeface="Calibri"/>
                  <a:ea typeface="宋体"/>
                </a:rPr>
                <a:t>M</a:t>
              </a:r>
              <a:r>
                <a:rPr kumimoji="0" lang="en-US" altLang="zh-CN" sz="1400" b="1" i="0" u="none" strike="noStrike" kern="0" cap="none" spc="0" normalizeH="0" baseline="0" noProof="0" dirty="0" smtClean="0">
                  <a:ln>
                    <a:noFill/>
                  </a:ln>
                  <a:solidFill>
                    <a:sysClr val="windowText" lastClr="000000">
                      <a:lumMod val="75000"/>
                      <a:lumOff val="25000"/>
                    </a:sysClr>
                  </a:solidFill>
                  <a:effectLst/>
                  <a:uLnTx/>
                  <a:uFillTx/>
                  <a:latin typeface="Calibri"/>
                  <a:ea typeface="宋体"/>
                </a:rPr>
                <a:t>anager</a:t>
              </a:r>
              <a:endParaRPr kumimoji="0" lang="zh-CN" altLang="en-US" sz="1400" b="1" i="0" u="none" strike="noStrike" kern="0" cap="none" spc="0" normalizeH="0" baseline="0" noProof="0" dirty="0">
                <a:ln>
                  <a:noFill/>
                </a:ln>
                <a:solidFill>
                  <a:sysClr val="windowText" lastClr="000000">
                    <a:lumMod val="75000"/>
                    <a:lumOff val="25000"/>
                  </a:sysClr>
                </a:solidFill>
                <a:effectLst/>
                <a:uLnTx/>
                <a:uFillTx/>
                <a:latin typeface="Calibri"/>
                <a:ea typeface="宋体"/>
              </a:endParaRPr>
            </a:p>
          </p:txBody>
        </p:sp>
        <p:sp>
          <p:nvSpPr>
            <p:cNvPr id="112" name="圆角矩形 111"/>
            <p:cNvSpPr/>
            <p:nvPr/>
          </p:nvSpPr>
          <p:spPr>
            <a:xfrm>
              <a:off x="3728184" y="7730067"/>
              <a:ext cx="1437551" cy="522928"/>
            </a:xfrm>
            <a:prstGeom prst="roundRect">
              <a:avLst/>
            </a:prstGeom>
            <a:noFill/>
            <a:ln w="22225" cap="flat" cmpd="sng" algn="ctr">
              <a:solidFill>
                <a:sysClr val="windowText" lastClr="000000">
                  <a:lumMod val="75000"/>
                  <a:lumOff val="2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ysClr val="windowText" lastClr="000000">
                      <a:lumMod val="75000"/>
                      <a:lumOff val="25000"/>
                    </a:sysClr>
                  </a:solidFill>
                  <a:effectLst/>
                  <a:uLnTx/>
                  <a:uFillTx/>
                  <a:latin typeface="Calibri"/>
                  <a:ea typeface="宋体"/>
                </a:rPr>
                <a:t> </a:t>
              </a:r>
              <a:r>
                <a:rPr kumimoji="0" lang="en-US" altLang="zh-CN" sz="1400" b="1" i="0" u="none" strike="noStrike" kern="0" cap="none" spc="0" normalizeH="0" baseline="0" noProof="0" dirty="0">
                  <a:ln>
                    <a:noFill/>
                  </a:ln>
                  <a:solidFill>
                    <a:sysClr val="windowText" lastClr="000000">
                      <a:lumMod val="75000"/>
                      <a:lumOff val="25000"/>
                    </a:sysClr>
                  </a:solidFill>
                  <a:effectLst/>
                  <a:uLnTx/>
                  <a:uFillTx/>
                  <a:latin typeface="Calibri"/>
                  <a:ea typeface="宋体"/>
                </a:rPr>
                <a:t>Sms Manager</a:t>
              </a:r>
              <a:endParaRPr kumimoji="0" lang="zh-CN" altLang="en-US" sz="1400" b="1" i="0" u="none" strike="noStrike" kern="0" cap="none" spc="0" normalizeH="0" baseline="0" noProof="0" dirty="0">
                <a:ln>
                  <a:noFill/>
                </a:ln>
                <a:solidFill>
                  <a:sysClr val="windowText" lastClr="000000">
                    <a:lumMod val="75000"/>
                    <a:lumOff val="25000"/>
                  </a:sysClr>
                </a:solidFill>
                <a:effectLst/>
                <a:uLnTx/>
                <a:uFillTx/>
                <a:latin typeface="Calibri"/>
                <a:ea typeface="宋体"/>
              </a:endParaRPr>
            </a:p>
          </p:txBody>
        </p:sp>
        <p:sp>
          <p:nvSpPr>
            <p:cNvPr id="113" name="圆角矩形 112"/>
            <p:cNvSpPr/>
            <p:nvPr/>
          </p:nvSpPr>
          <p:spPr>
            <a:xfrm>
              <a:off x="5495507" y="7730112"/>
              <a:ext cx="1437551" cy="522928"/>
            </a:xfrm>
            <a:prstGeom prst="roundRect">
              <a:avLst/>
            </a:prstGeom>
            <a:noFill/>
            <a:ln w="22225" cap="flat" cmpd="sng" algn="ctr">
              <a:solidFill>
                <a:sysClr val="windowText" lastClr="000000">
                  <a:lumMod val="75000"/>
                  <a:lumOff val="2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lumMod val="75000"/>
                      <a:lumOff val="25000"/>
                    </a:sysClr>
                  </a:solidFill>
                  <a:effectLst/>
                  <a:uLnTx/>
                  <a:uFillTx/>
                  <a:latin typeface="Calibri"/>
                  <a:ea typeface="宋体"/>
                </a:rPr>
                <a:t> Sms Message</a:t>
              </a:r>
              <a:endParaRPr kumimoji="0" lang="zh-CN" altLang="en-US" sz="1400" b="1" i="0" u="none" strike="noStrike" kern="0" cap="none" spc="0" normalizeH="0" baseline="0" noProof="0" dirty="0">
                <a:ln>
                  <a:noFill/>
                </a:ln>
                <a:solidFill>
                  <a:sysClr val="windowText" lastClr="000000">
                    <a:lumMod val="75000"/>
                    <a:lumOff val="25000"/>
                  </a:sysClr>
                </a:solidFill>
                <a:effectLst/>
                <a:uLnTx/>
                <a:uFillTx/>
                <a:latin typeface="Calibri"/>
                <a:ea typeface="宋体"/>
              </a:endParaRPr>
            </a:p>
          </p:txBody>
        </p:sp>
        <p:sp>
          <p:nvSpPr>
            <p:cNvPr id="114" name="圆角矩形 113"/>
            <p:cNvSpPr/>
            <p:nvPr/>
          </p:nvSpPr>
          <p:spPr>
            <a:xfrm>
              <a:off x="7314465" y="7730067"/>
              <a:ext cx="1436571" cy="522928"/>
            </a:xfrm>
            <a:prstGeom prst="roundRect">
              <a:avLst/>
            </a:prstGeom>
            <a:noFill/>
            <a:ln w="22225" cap="flat" cmpd="sng" algn="ctr">
              <a:solidFill>
                <a:sysClr val="windowText" lastClr="000000">
                  <a:lumMod val="75000"/>
                  <a:lumOff val="2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lumMod val="75000"/>
                      <a:lumOff val="25000"/>
                    </a:sysClr>
                  </a:solidFill>
                  <a:effectLst/>
                  <a:uLnTx/>
                  <a:uFillTx/>
                  <a:latin typeface="Calibri"/>
                  <a:ea typeface="宋体"/>
                </a:rPr>
                <a:t> Phone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ysClr val="windowText" lastClr="000000">
                      <a:lumMod val="75000"/>
                      <a:lumOff val="25000"/>
                    </a:sysClr>
                  </a:solidFill>
                  <a:effectLst/>
                  <a:uLnTx/>
                  <a:uFillTx/>
                  <a:latin typeface="Calibri"/>
                  <a:ea typeface="宋体"/>
                </a:rPr>
                <a:t>NumberUtils</a:t>
              </a:r>
              <a:endParaRPr kumimoji="0" lang="zh-CN" altLang="en-US" sz="1400" b="1" i="0" u="none" strike="noStrike" kern="0" cap="none" spc="0" normalizeH="0" baseline="0" noProof="0" dirty="0">
                <a:ln>
                  <a:noFill/>
                </a:ln>
                <a:solidFill>
                  <a:sysClr val="windowText" lastClr="000000">
                    <a:lumMod val="75000"/>
                    <a:lumOff val="25000"/>
                  </a:sysClr>
                </a:solidFill>
                <a:effectLst/>
                <a:uLnTx/>
                <a:uFillTx/>
                <a:latin typeface="Calibri"/>
                <a:ea typeface="宋体"/>
              </a:endParaRPr>
            </a:p>
          </p:txBody>
        </p:sp>
        <p:sp>
          <p:nvSpPr>
            <p:cNvPr id="115" name="圆角矩形 114"/>
            <p:cNvSpPr/>
            <p:nvPr/>
          </p:nvSpPr>
          <p:spPr>
            <a:xfrm>
              <a:off x="5496375" y="8348310"/>
              <a:ext cx="1437551" cy="522928"/>
            </a:xfrm>
            <a:prstGeom prst="roundRect">
              <a:avLst/>
            </a:prstGeom>
            <a:noFill/>
            <a:ln w="22225" cap="flat" cmpd="sng" algn="ctr">
              <a:solidFill>
                <a:sysClr val="windowText" lastClr="000000">
                  <a:lumMod val="75000"/>
                  <a:lumOff val="2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uLnTx/>
                  <a:uFillTx/>
                  <a:latin typeface="Calibri"/>
                  <a:ea typeface="宋体"/>
                </a:rPr>
                <a:t> </a:t>
              </a:r>
              <a:r>
                <a:rPr kumimoji="0" lang="en-US" altLang="zh-CN" sz="1400" b="1" i="0" u="none" strike="noStrike" kern="0" cap="none" spc="0" normalizeH="0" baseline="0" noProof="0" dirty="0" smtClean="0">
                  <a:ln>
                    <a:noFill/>
                  </a:ln>
                  <a:solidFill>
                    <a:sysClr val="windowText" lastClr="000000">
                      <a:lumMod val="75000"/>
                      <a:lumOff val="25000"/>
                    </a:sysClr>
                  </a:solidFill>
                  <a:effectLst/>
                  <a:uLnTx/>
                  <a:uFillTx/>
                  <a:latin typeface="Calibri"/>
                  <a:ea typeface="宋体"/>
                </a:rPr>
                <a:t>location </a:t>
              </a:r>
              <a:r>
                <a:rPr kumimoji="0" lang="en-US" altLang="zh-CN" sz="1400" b="1" i="0" u="none" strike="noStrike" kern="0" cap="none" spc="0" normalizeH="0" baseline="0" noProof="0" dirty="0">
                  <a:ln>
                    <a:noFill/>
                  </a:ln>
                  <a:solidFill>
                    <a:sysClr val="windowText" lastClr="000000">
                      <a:lumMod val="75000"/>
                      <a:lumOff val="25000"/>
                    </a:sysClr>
                  </a:solidFill>
                  <a:effectLst/>
                  <a:uLnTx/>
                  <a:uFillTx/>
                  <a:latin typeface="Calibri"/>
                  <a:ea typeface="宋体"/>
                </a:rPr>
                <a:t>Message</a:t>
              </a:r>
              <a:endParaRPr kumimoji="0" lang="zh-CN" altLang="en-US" sz="1400" b="1" i="0" u="none" strike="noStrike" kern="0" cap="none" spc="0" normalizeH="0" baseline="0" noProof="0" dirty="0">
                <a:ln>
                  <a:noFill/>
                </a:ln>
                <a:solidFill>
                  <a:sysClr val="windowText" lastClr="000000">
                    <a:lumMod val="75000"/>
                    <a:lumOff val="25000"/>
                  </a:sysClr>
                </a:solidFill>
                <a:effectLst/>
                <a:uLnTx/>
                <a:uFillTx/>
                <a:latin typeface="Calibri"/>
                <a:ea typeface="宋体"/>
              </a:endParaRPr>
            </a:p>
          </p:txBody>
        </p:sp>
        <p:sp>
          <p:nvSpPr>
            <p:cNvPr id="116" name="圆角矩形 115"/>
            <p:cNvSpPr/>
            <p:nvPr/>
          </p:nvSpPr>
          <p:spPr>
            <a:xfrm>
              <a:off x="1849275" y="8348310"/>
              <a:ext cx="1437551" cy="522928"/>
            </a:xfrm>
            <a:prstGeom prst="roundRect">
              <a:avLst/>
            </a:prstGeom>
            <a:noFill/>
            <a:ln w="22225" cap="flat" cmpd="sng" algn="ctr">
              <a:solidFill>
                <a:sysClr val="windowText" lastClr="000000">
                  <a:lumMod val="75000"/>
                  <a:lumOff val="2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lumMod val="75000"/>
                      <a:lumOff val="25000"/>
                    </a:sysClr>
                  </a:solidFill>
                  <a:effectLst/>
                  <a:uLnTx/>
                  <a:uFillTx/>
                  <a:latin typeface="Calibri"/>
                  <a:ea typeface="宋体"/>
                </a:rPr>
                <a:t>Content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lumMod val="75000"/>
                      <a:lumOff val="25000"/>
                    </a:sysClr>
                  </a:solidFill>
                  <a:effectLst/>
                  <a:uLnTx/>
                  <a:uFillTx/>
                  <a:latin typeface="Calibri"/>
                  <a:ea typeface="宋体"/>
                </a:rPr>
                <a:t>Resolver</a:t>
              </a:r>
              <a:endParaRPr kumimoji="0" lang="zh-CN" altLang="en-US" sz="1400" b="1" i="0" u="none" strike="noStrike" kern="0" cap="none" spc="0" normalizeH="0" baseline="0" noProof="0" dirty="0">
                <a:ln>
                  <a:noFill/>
                </a:ln>
                <a:solidFill>
                  <a:sysClr val="windowText" lastClr="000000">
                    <a:lumMod val="75000"/>
                    <a:lumOff val="25000"/>
                  </a:sysClr>
                </a:solidFill>
                <a:effectLst/>
                <a:uLnTx/>
                <a:uFillTx/>
                <a:latin typeface="Calibri"/>
                <a:ea typeface="宋体"/>
              </a:endParaRPr>
            </a:p>
          </p:txBody>
        </p:sp>
        <p:sp>
          <p:nvSpPr>
            <p:cNvPr id="117" name="圆角矩形 116"/>
            <p:cNvSpPr/>
            <p:nvPr/>
          </p:nvSpPr>
          <p:spPr>
            <a:xfrm>
              <a:off x="3728182" y="8348310"/>
              <a:ext cx="1437551" cy="522928"/>
            </a:xfrm>
            <a:prstGeom prst="roundRect">
              <a:avLst/>
            </a:prstGeom>
            <a:noFill/>
            <a:ln w="22225" cap="flat" cmpd="sng" algn="ctr">
              <a:solidFill>
                <a:sysClr val="windowText" lastClr="000000">
                  <a:lumMod val="75000"/>
                  <a:lumOff val="2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uLnTx/>
                  <a:uFillTx/>
                  <a:latin typeface="Calibri"/>
                  <a:ea typeface="宋体"/>
                </a:rPr>
                <a:t> </a:t>
              </a:r>
              <a:r>
                <a:rPr kumimoji="0" lang="en-US" altLang="zh-CN" sz="1400" b="1" i="0" u="none" strike="noStrike" kern="0" cap="none" spc="0" normalizeH="0" baseline="0" noProof="0" dirty="0">
                  <a:ln>
                    <a:noFill/>
                  </a:ln>
                  <a:solidFill>
                    <a:sysClr val="windowText" lastClr="000000">
                      <a:lumMod val="75000"/>
                      <a:lumOff val="25000"/>
                    </a:sysClr>
                  </a:solidFill>
                  <a:effectLst/>
                  <a:uLnTx/>
                  <a:uFillTx/>
                  <a:latin typeface="Calibri"/>
                  <a:ea typeface="宋体"/>
                </a:rPr>
                <a:t>Camera</a:t>
              </a:r>
              <a:endParaRPr kumimoji="0" lang="zh-CN" altLang="en-US" sz="1400" b="1" i="0" u="none" strike="noStrike" kern="0" cap="none" spc="0" normalizeH="0" baseline="0" noProof="0" dirty="0">
                <a:ln>
                  <a:noFill/>
                </a:ln>
                <a:solidFill>
                  <a:sysClr val="windowText" lastClr="000000">
                    <a:lumMod val="75000"/>
                    <a:lumOff val="25000"/>
                  </a:sysClr>
                </a:solidFill>
                <a:effectLst/>
                <a:uLnTx/>
                <a:uFillTx/>
                <a:latin typeface="Calibri"/>
                <a:ea typeface="宋体"/>
              </a:endParaRPr>
            </a:p>
          </p:txBody>
        </p:sp>
        <p:sp>
          <p:nvSpPr>
            <p:cNvPr id="118" name="圆角矩形 117"/>
            <p:cNvSpPr/>
            <p:nvPr/>
          </p:nvSpPr>
          <p:spPr>
            <a:xfrm>
              <a:off x="7315465" y="8348310"/>
              <a:ext cx="1436571" cy="522928"/>
            </a:xfrm>
            <a:prstGeom prst="roundRect">
              <a:avLst/>
            </a:prstGeom>
            <a:noFill/>
            <a:ln w="22225" cap="flat" cmpd="sng" algn="ctr">
              <a:solidFill>
                <a:sysClr val="windowText" lastClr="000000">
                  <a:lumMod val="75000"/>
                  <a:lumOff val="2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lumMod val="75000"/>
                      <a:lumOff val="25000"/>
                    </a:sysClr>
                  </a:solidFill>
                  <a:effectLst/>
                  <a:uLnTx/>
                  <a:uFillTx/>
                  <a:latin typeface="Calibri"/>
                  <a:ea typeface="宋体"/>
                </a:rPr>
                <a:t>Media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lumMod val="75000"/>
                      <a:lumOff val="25000"/>
                    </a:sysClr>
                  </a:solidFill>
                  <a:effectLst/>
                  <a:uLnTx/>
                  <a:uFillTx/>
                  <a:latin typeface="Calibri"/>
                  <a:ea typeface="宋体"/>
                </a:rPr>
                <a:t>Recorder</a:t>
              </a:r>
              <a:endParaRPr kumimoji="0" lang="zh-CN" altLang="en-US" sz="1400" b="1" i="0" u="none" strike="noStrike" kern="0" cap="none" spc="0" normalizeH="0" baseline="0" noProof="0" dirty="0">
                <a:ln>
                  <a:noFill/>
                </a:ln>
                <a:solidFill>
                  <a:sysClr val="windowText" lastClr="000000">
                    <a:lumMod val="75000"/>
                    <a:lumOff val="25000"/>
                  </a:sysClr>
                </a:solidFill>
                <a:effectLst/>
                <a:uLnTx/>
                <a:uFillTx/>
                <a:latin typeface="Calibri"/>
                <a:ea typeface="宋体"/>
              </a:endParaRPr>
            </a:p>
          </p:txBody>
        </p:sp>
      </p:grpSp>
      <p:sp>
        <p:nvSpPr>
          <p:cNvPr id="119" name="流程图: 多文档 118"/>
          <p:cNvSpPr/>
          <p:nvPr/>
        </p:nvSpPr>
        <p:spPr bwMode="auto">
          <a:xfrm>
            <a:off x="1665145" y="1520513"/>
            <a:ext cx="1034647" cy="540542"/>
          </a:xfrm>
          <a:prstGeom prst="flowChartMultidocument">
            <a:avLst/>
          </a:prstGeom>
          <a:blipFill dpi="0" rotWithShape="1">
            <a:blip r:embed="rId4">
              <a:extLst>
                <a:ext uri="{28A0092B-C50C-407E-A947-70E740481C1C}">
                  <a14:useLocalDpi xmlns:a14="http://schemas.microsoft.com/office/drawing/2010/main" val="0"/>
                </a:ext>
              </a:extLst>
            </a:blip>
            <a:srcRect/>
            <a:stretch>
              <a:fillRect/>
            </a:stretch>
          </a:blipFill>
          <a:ln w="1905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Calibri"/>
                <a:ea typeface="宋体"/>
              </a:rPr>
              <a:t>HOOK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latin typeface="Calibri"/>
                <a:ea typeface="宋体"/>
              </a:rPr>
              <a:t>代码</a:t>
            </a:r>
            <a:endParaRPr kumimoji="0" lang="zh-CN" altLang="en-US" sz="1800" b="1" i="0" u="none" strike="noStrike" kern="0" cap="none" spc="0" normalizeH="0" baseline="0" noProof="0" dirty="0">
              <a:ln>
                <a:noFill/>
              </a:ln>
              <a:solidFill>
                <a:sysClr val="window" lastClr="FFFFFF"/>
              </a:solidFill>
              <a:effectLst/>
              <a:uLnTx/>
              <a:uFillTx/>
              <a:latin typeface="Calibri"/>
              <a:ea typeface="宋体"/>
            </a:endParaRPr>
          </a:p>
        </p:txBody>
      </p:sp>
      <p:pic>
        <p:nvPicPr>
          <p:cNvPr id="120" name="图片 1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2047" y="1936637"/>
            <a:ext cx="749873" cy="556260"/>
          </a:xfrm>
          <a:prstGeom prst="rect">
            <a:avLst/>
          </a:prstGeom>
        </p:spPr>
      </p:pic>
      <p:pic>
        <p:nvPicPr>
          <p:cNvPr id="121" name="图片 1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3083" y="1961445"/>
            <a:ext cx="749873" cy="531452"/>
          </a:xfrm>
          <a:prstGeom prst="rect">
            <a:avLst/>
          </a:prstGeom>
        </p:spPr>
      </p:pic>
      <p:grpSp>
        <p:nvGrpSpPr>
          <p:cNvPr id="122" name="组合 121"/>
          <p:cNvGrpSpPr/>
          <p:nvPr/>
        </p:nvGrpSpPr>
        <p:grpSpPr>
          <a:xfrm>
            <a:off x="2119350" y="4953640"/>
            <a:ext cx="461666" cy="875945"/>
            <a:chOff x="1734070" y="4596895"/>
            <a:chExt cx="461666" cy="875945"/>
          </a:xfrm>
          <a:effectLst>
            <a:outerShdw blurRad="50800" dist="38100" dir="2700000" algn="tl" rotWithShape="0">
              <a:prstClr val="black">
                <a:alpha val="40000"/>
              </a:prstClr>
            </a:outerShdw>
          </a:effectLst>
        </p:grpSpPr>
        <p:cxnSp>
          <p:nvCxnSpPr>
            <p:cNvPr id="123" name="直接箭头连接符 122"/>
            <p:cNvCxnSpPr/>
            <p:nvPr/>
          </p:nvCxnSpPr>
          <p:spPr>
            <a:xfrm flipH="1">
              <a:off x="1734070" y="4643757"/>
              <a:ext cx="3" cy="765897"/>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24" name="文本框 219"/>
            <p:cNvSpPr txBox="1"/>
            <p:nvPr/>
          </p:nvSpPr>
          <p:spPr>
            <a:xfrm>
              <a:off x="1734071" y="4596895"/>
              <a:ext cx="461665" cy="875945"/>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读短信</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nvGrpSpPr>
          <p:cNvPr id="125" name="组合 124"/>
          <p:cNvGrpSpPr/>
          <p:nvPr/>
        </p:nvGrpSpPr>
        <p:grpSpPr>
          <a:xfrm>
            <a:off x="6403350" y="4953640"/>
            <a:ext cx="461666" cy="875945"/>
            <a:chOff x="7062662" y="4581128"/>
            <a:chExt cx="461666" cy="875945"/>
          </a:xfrm>
          <a:effectLst>
            <a:outerShdw blurRad="50800" dist="38100" dir="2700000" algn="tl" rotWithShape="0">
              <a:prstClr val="black">
                <a:alpha val="40000"/>
              </a:prstClr>
            </a:outerShdw>
          </a:effectLst>
        </p:grpSpPr>
        <p:cxnSp>
          <p:nvCxnSpPr>
            <p:cNvPr id="126" name="直接箭头连接符 125"/>
            <p:cNvCxnSpPr/>
            <p:nvPr/>
          </p:nvCxnSpPr>
          <p:spPr>
            <a:xfrm flipH="1">
              <a:off x="7062662" y="4627990"/>
              <a:ext cx="3" cy="765897"/>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27" name="文本框 223"/>
            <p:cNvSpPr txBox="1"/>
            <p:nvPr/>
          </p:nvSpPr>
          <p:spPr>
            <a:xfrm>
              <a:off x="7062663" y="4581128"/>
              <a:ext cx="461665" cy="875945"/>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摄像</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nvGrpSpPr>
          <p:cNvPr id="128" name="组合 127"/>
          <p:cNvGrpSpPr/>
          <p:nvPr/>
        </p:nvGrpSpPr>
        <p:grpSpPr>
          <a:xfrm>
            <a:off x="5791350" y="4953640"/>
            <a:ext cx="461666" cy="875945"/>
            <a:chOff x="6270574" y="4604474"/>
            <a:chExt cx="461666" cy="875945"/>
          </a:xfrm>
          <a:effectLst>
            <a:outerShdw blurRad="50800" dist="38100" dir="2700000" algn="tl" rotWithShape="0">
              <a:prstClr val="black">
                <a:alpha val="40000"/>
              </a:prstClr>
            </a:outerShdw>
          </a:effectLst>
        </p:grpSpPr>
        <p:cxnSp>
          <p:nvCxnSpPr>
            <p:cNvPr id="129" name="直接箭头连接符 128"/>
            <p:cNvCxnSpPr/>
            <p:nvPr/>
          </p:nvCxnSpPr>
          <p:spPr>
            <a:xfrm flipH="1">
              <a:off x="6270574" y="4651336"/>
              <a:ext cx="3" cy="765897"/>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30" name="文本框 225"/>
            <p:cNvSpPr txBox="1"/>
            <p:nvPr/>
          </p:nvSpPr>
          <p:spPr>
            <a:xfrm>
              <a:off x="6270575" y="4604474"/>
              <a:ext cx="461665" cy="875945"/>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打电话</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nvGrpSpPr>
          <p:cNvPr id="131" name="组合 130"/>
          <p:cNvGrpSpPr/>
          <p:nvPr/>
        </p:nvGrpSpPr>
        <p:grpSpPr>
          <a:xfrm>
            <a:off x="5215350" y="4953640"/>
            <a:ext cx="461666" cy="875945"/>
            <a:chOff x="5550494" y="4707900"/>
            <a:chExt cx="461666" cy="875945"/>
          </a:xfrm>
          <a:effectLst>
            <a:outerShdw blurRad="50800" dist="38100" dir="2700000" algn="tl" rotWithShape="0">
              <a:prstClr val="black">
                <a:alpha val="40000"/>
              </a:prstClr>
            </a:outerShdw>
          </a:effectLst>
        </p:grpSpPr>
        <p:cxnSp>
          <p:nvCxnSpPr>
            <p:cNvPr id="132" name="直接箭头连接符 131"/>
            <p:cNvCxnSpPr/>
            <p:nvPr/>
          </p:nvCxnSpPr>
          <p:spPr>
            <a:xfrm flipH="1">
              <a:off x="5550494" y="4754762"/>
              <a:ext cx="3" cy="765897"/>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33" name="文本框 227"/>
            <p:cNvSpPr txBox="1"/>
            <p:nvPr/>
          </p:nvSpPr>
          <p:spPr>
            <a:xfrm>
              <a:off x="5550495" y="4707900"/>
              <a:ext cx="461665" cy="875945"/>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读书签</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nvGrpSpPr>
          <p:cNvPr id="134" name="组合 133"/>
          <p:cNvGrpSpPr/>
          <p:nvPr/>
        </p:nvGrpSpPr>
        <p:grpSpPr>
          <a:xfrm>
            <a:off x="4641408" y="4941661"/>
            <a:ext cx="484832" cy="1268233"/>
            <a:chOff x="4843498" y="4719433"/>
            <a:chExt cx="484832" cy="1268233"/>
          </a:xfrm>
          <a:effectLst>
            <a:outerShdw blurRad="50800" dist="38100" dir="2700000" algn="tl" rotWithShape="0">
              <a:prstClr val="black">
                <a:alpha val="40000"/>
              </a:prstClr>
            </a:outerShdw>
          </a:effectLst>
        </p:grpSpPr>
        <p:cxnSp>
          <p:nvCxnSpPr>
            <p:cNvPr id="135" name="直接箭头连接符 134"/>
            <p:cNvCxnSpPr/>
            <p:nvPr/>
          </p:nvCxnSpPr>
          <p:spPr>
            <a:xfrm flipH="1">
              <a:off x="4843498" y="4780449"/>
              <a:ext cx="3" cy="765897"/>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36" name="文本框 229"/>
            <p:cNvSpPr txBox="1"/>
            <p:nvPr/>
          </p:nvSpPr>
          <p:spPr>
            <a:xfrm>
              <a:off x="4866665" y="4719433"/>
              <a:ext cx="461665" cy="1268233"/>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读手机状态</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3955350" y="4953640"/>
            <a:ext cx="461666" cy="1037508"/>
            <a:chOff x="4038326" y="4627990"/>
            <a:chExt cx="461666" cy="1037508"/>
          </a:xfrm>
          <a:effectLst>
            <a:outerShdw blurRad="50800" dist="38100" dir="2700000" algn="tl" rotWithShape="0">
              <a:prstClr val="black">
                <a:alpha val="40000"/>
              </a:prstClr>
            </a:outerShdw>
          </a:effectLst>
        </p:grpSpPr>
        <p:cxnSp>
          <p:nvCxnSpPr>
            <p:cNvPr id="138" name="直接箭头连接符 137"/>
            <p:cNvCxnSpPr/>
            <p:nvPr/>
          </p:nvCxnSpPr>
          <p:spPr>
            <a:xfrm flipH="1">
              <a:off x="4038326" y="4674852"/>
              <a:ext cx="3" cy="765897"/>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39" name="文本框 231"/>
            <p:cNvSpPr txBox="1"/>
            <p:nvPr/>
          </p:nvSpPr>
          <p:spPr>
            <a:xfrm>
              <a:off x="4038327" y="4627990"/>
              <a:ext cx="461665" cy="1037508"/>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读通讯录</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nvGrpSpPr>
          <p:cNvPr id="140" name="组合 139"/>
          <p:cNvGrpSpPr/>
          <p:nvPr/>
        </p:nvGrpSpPr>
        <p:grpSpPr>
          <a:xfrm>
            <a:off x="7015350" y="4953640"/>
            <a:ext cx="461666" cy="875945"/>
            <a:chOff x="7889818" y="4616556"/>
            <a:chExt cx="461666" cy="875945"/>
          </a:xfrm>
          <a:effectLst>
            <a:outerShdw blurRad="50800" dist="38100" dir="2700000" algn="tl" rotWithShape="0">
              <a:prstClr val="black">
                <a:alpha val="40000"/>
              </a:prstClr>
            </a:outerShdw>
          </a:effectLst>
        </p:grpSpPr>
        <p:cxnSp>
          <p:nvCxnSpPr>
            <p:cNvPr id="141" name="直接箭头连接符 140"/>
            <p:cNvCxnSpPr/>
            <p:nvPr/>
          </p:nvCxnSpPr>
          <p:spPr>
            <a:xfrm flipH="1">
              <a:off x="7889818" y="4663418"/>
              <a:ext cx="3" cy="765897"/>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42" name="文本框 233"/>
            <p:cNvSpPr txBox="1"/>
            <p:nvPr/>
          </p:nvSpPr>
          <p:spPr>
            <a:xfrm>
              <a:off x="7889819" y="4616556"/>
              <a:ext cx="461665" cy="875945"/>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录音</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nvGrpSpPr>
          <p:cNvPr id="143" name="组合 142"/>
          <p:cNvGrpSpPr/>
          <p:nvPr/>
        </p:nvGrpSpPr>
        <p:grpSpPr>
          <a:xfrm>
            <a:off x="3343350" y="4951921"/>
            <a:ext cx="461665" cy="875945"/>
            <a:chOff x="3246239" y="4591881"/>
            <a:chExt cx="461665" cy="875945"/>
          </a:xfrm>
          <a:effectLst>
            <a:outerShdw blurRad="50800" dist="38100" dir="2700000" algn="tl" rotWithShape="0">
              <a:prstClr val="black">
                <a:alpha val="40000"/>
              </a:prstClr>
            </a:outerShdw>
          </a:effectLst>
        </p:grpSpPr>
        <p:cxnSp>
          <p:nvCxnSpPr>
            <p:cNvPr id="144" name="直接箭头连接符 143"/>
            <p:cNvCxnSpPr/>
            <p:nvPr/>
          </p:nvCxnSpPr>
          <p:spPr>
            <a:xfrm flipH="1">
              <a:off x="3246240" y="4614583"/>
              <a:ext cx="3" cy="765897"/>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45" name="文本框 235"/>
            <p:cNvSpPr txBox="1"/>
            <p:nvPr/>
          </p:nvSpPr>
          <p:spPr>
            <a:xfrm>
              <a:off x="3246239" y="4591881"/>
              <a:ext cx="461665" cy="875945"/>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发短信</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nvGrpSpPr>
          <p:cNvPr id="146" name="组合 145"/>
          <p:cNvGrpSpPr/>
          <p:nvPr/>
        </p:nvGrpSpPr>
        <p:grpSpPr>
          <a:xfrm>
            <a:off x="1507350" y="4951921"/>
            <a:ext cx="461666" cy="875945"/>
            <a:chOff x="1599454" y="4807905"/>
            <a:chExt cx="461666" cy="875945"/>
          </a:xfrm>
        </p:grpSpPr>
        <p:cxnSp>
          <p:nvCxnSpPr>
            <p:cNvPr id="147" name="直接箭头连接符 146"/>
            <p:cNvCxnSpPr/>
            <p:nvPr/>
          </p:nvCxnSpPr>
          <p:spPr>
            <a:xfrm flipH="1">
              <a:off x="1599454" y="4854767"/>
              <a:ext cx="3" cy="765897"/>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48" name="文本框 237"/>
            <p:cNvSpPr txBox="1"/>
            <p:nvPr/>
          </p:nvSpPr>
          <p:spPr>
            <a:xfrm>
              <a:off x="1599455" y="4807905"/>
              <a:ext cx="461665" cy="875945"/>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定位</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nvGrpSpPr>
          <p:cNvPr id="149" name="组合 148"/>
          <p:cNvGrpSpPr/>
          <p:nvPr/>
        </p:nvGrpSpPr>
        <p:grpSpPr>
          <a:xfrm>
            <a:off x="2731350" y="4953640"/>
            <a:ext cx="461666" cy="875945"/>
            <a:chOff x="2526158" y="4596563"/>
            <a:chExt cx="461666" cy="875945"/>
          </a:xfrm>
          <a:effectLst>
            <a:outerShdw blurRad="50800" dist="38100" dir="2700000" algn="tl" rotWithShape="0">
              <a:prstClr val="black">
                <a:alpha val="40000"/>
              </a:prstClr>
            </a:outerShdw>
          </a:effectLst>
        </p:grpSpPr>
        <p:cxnSp>
          <p:nvCxnSpPr>
            <p:cNvPr id="150" name="直接箭头连接符 149"/>
            <p:cNvCxnSpPr/>
            <p:nvPr/>
          </p:nvCxnSpPr>
          <p:spPr>
            <a:xfrm flipH="1">
              <a:off x="2526158" y="4643425"/>
              <a:ext cx="3" cy="765897"/>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51" name="文本框 239"/>
            <p:cNvSpPr txBox="1"/>
            <p:nvPr/>
          </p:nvSpPr>
          <p:spPr>
            <a:xfrm>
              <a:off x="2526159" y="4596563"/>
              <a:ext cx="461665" cy="875945"/>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收短信</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sp>
        <p:nvSpPr>
          <p:cNvPr id="152" name="文本框 250"/>
          <p:cNvSpPr txBox="1"/>
          <p:nvPr/>
        </p:nvSpPr>
        <p:spPr>
          <a:xfrm>
            <a:off x="1251750" y="5708525"/>
            <a:ext cx="662937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  </a:t>
            </a:r>
            <a:r>
              <a:rPr kumimoji="0" lang="en-US" altLang="zh-CN" sz="1800" b="0" i="0" u="none" strike="noStrike" kern="0" cap="none" spc="0" normalizeH="0" baseline="0" noProof="0" dirty="0" smtClean="0">
                <a:ln>
                  <a:noFill/>
                </a:ln>
                <a:solidFill>
                  <a:sysClr val="windowText" lastClr="000000">
                    <a:lumMod val="75000"/>
                    <a:lumOff val="25000"/>
                  </a:sysClr>
                </a:solidFill>
                <a:effectLst/>
                <a:uLnTx/>
                <a:uFillTx/>
              </a:rPr>
              <a:t>0         0          0         0          0           0         0        0          0          0  </a:t>
            </a:r>
            <a:endParaRPr kumimoji="0" lang="zh-CN" altLang="en-US" sz="1800" b="0" i="0" u="none" strike="noStrike" kern="0" cap="none" spc="0" normalizeH="0" baseline="0" noProof="0" dirty="0">
              <a:ln>
                <a:noFill/>
              </a:ln>
              <a:solidFill>
                <a:sysClr val="windowText" lastClr="000000">
                  <a:lumMod val="75000"/>
                  <a:lumOff val="25000"/>
                </a:sysClr>
              </a:solidFill>
              <a:effectLst/>
              <a:uLnTx/>
              <a:uFillTx/>
            </a:endParaRPr>
          </a:p>
        </p:txBody>
      </p:sp>
      <p:sp>
        <p:nvSpPr>
          <p:cNvPr id="153" name="文本框 251"/>
          <p:cNvSpPr txBox="1"/>
          <p:nvPr/>
        </p:nvSpPr>
        <p:spPr>
          <a:xfrm>
            <a:off x="1254990" y="5723964"/>
            <a:ext cx="662937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C00000"/>
                </a:solidFill>
                <a:effectLst/>
                <a:uLnTx/>
                <a:uFillTx/>
              </a:rPr>
              <a:t> </a:t>
            </a:r>
            <a:r>
              <a:rPr kumimoji="0" lang="en-US" altLang="zh-CN" sz="1800" b="1" i="0" u="none" strike="noStrike" kern="0" cap="none" spc="0" normalizeH="0" baseline="0" noProof="0" dirty="0" smtClean="0">
                <a:ln>
                  <a:noFill/>
                </a:ln>
                <a:solidFill>
                  <a:srgbClr val="C00000"/>
                </a:solidFill>
                <a:effectLst/>
                <a:uLnTx/>
                <a:uFillTx/>
              </a:rPr>
              <a:t>1</a:t>
            </a:r>
            <a:r>
              <a:rPr kumimoji="0" lang="en-US" altLang="zh-CN" sz="1800" b="0" i="0" u="none" strike="noStrike" kern="0" cap="none" spc="0" normalizeH="0" baseline="0" noProof="0" dirty="0" smtClean="0">
                <a:ln>
                  <a:noFill/>
                </a:ln>
                <a:solidFill>
                  <a:srgbClr val="C00000"/>
                </a:solidFill>
                <a:effectLst/>
                <a:uLnTx/>
                <a:uFillTx/>
              </a:rPr>
              <a:t> </a:t>
            </a:r>
            <a:r>
              <a:rPr kumimoji="0" lang="en-US" altLang="zh-CN" sz="1800" b="0" i="0" u="none" strike="noStrike" kern="0" cap="none" spc="0" normalizeH="0" baseline="0" noProof="0" dirty="0" smtClean="0">
                <a:ln>
                  <a:noFill/>
                </a:ln>
                <a:solidFill>
                  <a:sysClr val="windowText" lastClr="000000"/>
                </a:solidFill>
                <a:effectLst/>
                <a:uLnTx/>
                <a:uFillTx/>
              </a:rPr>
              <a:t>         </a:t>
            </a:r>
            <a:r>
              <a:rPr kumimoji="0" lang="en-US" altLang="zh-CN" sz="1800" b="0" i="0" u="none" strike="noStrike" kern="0" cap="none" spc="0" normalizeH="0" baseline="0" noProof="0" dirty="0" smtClean="0">
                <a:ln>
                  <a:noFill/>
                </a:ln>
                <a:solidFill>
                  <a:sysClr val="windowText" lastClr="000000">
                    <a:lumMod val="75000"/>
                    <a:lumOff val="25000"/>
                  </a:sysClr>
                </a:solidFill>
                <a:effectLst/>
                <a:uLnTx/>
                <a:uFillTx/>
              </a:rPr>
              <a:t>0          0         </a:t>
            </a:r>
            <a:r>
              <a:rPr kumimoji="0" lang="en-US" altLang="zh-CN" sz="1800" b="1" i="0" u="none" strike="noStrike" kern="0" cap="none" spc="0" normalizeH="0" baseline="0" noProof="0" dirty="0" smtClean="0">
                <a:ln>
                  <a:noFill/>
                </a:ln>
                <a:solidFill>
                  <a:srgbClr val="C00000"/>
                </a:solidFill>
                <a:effectLst/>
                <a:uLnTx/>
                <a:uFillTx/>
              </a:rPr>
              <a:t>1</a:t>
            </a:r>
            <a:r>
              <a:rPr kumimoji="0" lang="en-US" altLang="zh-CN" sz="1800" b="1" i="0" u="none" strike="noStrike" kern="0" cap="none" spc="0" normalizeH="0" baseline="0" noProof="0" dirty="0" smtClean="0">
                <a:ln>
                  <a:noFill/>
                </a:ln>
                <a:solidFill>
                  <a:sysClr val="windowText" lastClr="000000">
                    <a:lumMod val="75000"/>
                    <a:lumOff val="25000"/>
                  </a:sysClr>
                </a:solidFill>
                <a:effectLst/>
                <a:uLnTx/>
                <a:uFillTx/>
              </a:rPr>
              <a:t> </a:t>
            </a:r>
            <a:r>
              <a:rPr kumimoji="0" lang="en-US" altLang="zh-CN" sz="1800" b="0" i="0" u="none" strike="noStrike" kern="0" cap="none" spc="0" normalizeH="0" baseline="0" noProof="0" dirty="0" smtClean="0">
                <a:ln>
                  <a:noFill/>
                </a:ln>
                <a:solidFill>
                  <a:sysClr val="windowText" lastClr="000000">
                    <a:lumMod val="75000"/>
                    <a:lumOff val="25000"/>
                  </a:sysClr>
                </a:solidFill>
                <a:effectLst/>
                <a:uLnTx/>
                <a:uFillTx/>
              </a:rPr>
              <a:t>         0           0         0        0          </a:t>
            </a:r>
            <a:r>
              <a:rPr kumimoji="0" lang="en-US" altLang="zh-CN" sz="1800" b="1" i="0" u="none" strike="noStrike" kern="0" cap="none" spc="0" normalizeH="0" baseline="0" noProof="0" dirty="0" smtClean="0">
                <a:ln>
                  <a:noFill/>
                </a:ln>
                <a:solidFill>
                  <a:srgbClr val="C00000"/>
                </a:solidFill>
                <a:effectLst/>
                <a:uLnTx/>
                <a:uFillTx/>
              </a:rPr>
              <a:t>1</a:t>
            </a:r>
            <a:r>
              <a:rPr kumimoji="0" lang="en-US" altLang="zh-CN" sz="1800" b="1" i="0" u="none" strike="noStrike" kern="0" cap="none" spc="0" normalizeH="0" baseline="0" noProof="0" dirty="0" smtClean="0">
                <a:ln>
                  <a:noFill/>
                </a:ln>
                <a:solidFill>
                  <a:sysClr val="windowText" lastClr="000000">
                    <a:lumMod val="75000"/>
                    <a:lumOff val="25000"/>
                  </a:sysClr>
                </a:solidFill>
                <a:effectLst/>
                <a:uLnTx/>
                <a:uFillTx/>
              </a:rPr>
              <a:t>          </a:t>
            </a:r>
            <a:r>
              <a:rPr kumimoji="0" lang="en-US" altLang="zh-CN" sz="1800" b="1" i="0" u="none" strike="noStrike" kern="0" cap="none" spc="0" normalizeH="0" baseline="0" noProof="0" dirty="0" smtClean="0">
                <a:ln>
                  <a:noFill/>
                </a:ln>
                <a:solidFill>
                  <a:srgbClr val="C00000"/>
                </a:solidFill>
                <a:effectLst/>
                <a:uLnTx/>
                <a:uFillTx/>
              </a:rPr>
              <a:t>1  </a:t>
            </a:r>
            <a:endParaRPr kumimoji="0" lang="zh-CN" altLang="en-US" sz="1800" b="1" i="0" u="none" strike="noStrike" kern="0" cap="none" spc="0" normalizeH="0" baseline="0" noProof="0" dirty="0">
              <a:ln>
                <a:noFill/>
              </a:ln>
              <a:solidFill>
                <a:srgbClr val="C00000"/>
              </a:solidFill>
              <a:effectLst/>
              <a:uLnTx/>
              <a:uFillTx/>
            </a:endParaRPr>
          </a:p>
        </p:txBody>
      </p:sp>
      <p:pic>
        <p:nvPicPr>
          <p:cNvPr id="154" name="图片 1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3968" y="4221088"/>
            <a:ext cx="1182727" cy="450815"/>
          </a:xfrm>
          <a:prstGeom prst="rect">
            <a:avLst/>
          </a:prstGeom>
        </p:spPr>
      </p:pic>
      <p:pic>
        <p:nvPicPr>
          <p:cNvPr id="155" name="图片 1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7190" y="4398922"/>
            <a:ext cx="2334970" cy="902286"/>
          </a:xfrm>
          <a:prstGeom prst="rect">
            <a:avLst/>
          </a:prstGeom>
        </p:spPr>
      </p:pic>
      <p:sp>
        <p:nvSpPr>
          <p:cNvPr id="156" name="圆角矩形 155"/>
          <p:cNvSpPr/>
          <p:nvPr/>
        </p:nvSpPr>
        <p:spPr>
          <a:xfrm>
            <a:off x="1361223" y="4863130"/>
            <a:ext cx="616174" cy="926319"/>
          </a:xfrm>
          <a:prstGeom prst="roundRect">
            <a:avLst/>
          </a:prstGeom>
          <a:noFill/>
          <a:ln w="381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157" name="圆角矩形 156"/>
          <p:cNvSpPr/>
          <p:nvPr/>
        </p:nvSpPr>
        <p:spPr>
          <a:xfrm>
            <a:off x="3215650" y="4869160"/>
            <a:ext cx="616174" cy="926319"/>
          </a:xfrm>
          <a:prstGeom prst="roundRect">
            <a:avLst/>
          </a:prstGeom>
          <a:noFill/>
          <a:ln w="381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158" name="圆角矩形 157"/>
          <p:cNvSpPr/>
          <p:nvPr/>
        </p:nvSpPr>
        <p:spPr>
          <a:xfrm>
            <a:off x="6239986" y="4869160"/>
            <a:ext cx="616174" cy="926319"/>
          </a:xfrm>
          <a:prstGeom prst="roundRect">
            <a:avLst/>
          </a:prstGeom>
          <a:noFill/>
          <a:ln w="381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159" name="圆角矩形 158"/>
          <p:cNvSpPr/>
          <p:nvPr/>
        </p:nvSpPr>
        <p:spPr>
          <a:xfrm>
            <a:off x="6928168" y="4869160"/>
            <a:ext cx="616174" cy="926319"/>
          </a:xfrm>
          <a:prstGeom prst="roundRect">
            <a:avLst/>
          </a:prstGeom>
          <a:noFill/>
          <a:ln w="381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160" name="圆角矩形 159"/>
          <p:cNvSpPr/>
          <p:nvPr/>
        </p:nvSpPr>
        <p:spPr>
          <a:xfrm>
            <a:off x="1115616" y="2276872"/>
            <a:ext cx="6912768" cy="1944216"/>
          </a:xfrm>
          <a:prstGeom prst="roundRect">
            <a:avLst/>
          </a:prstGeom>
          <a:noFill/>
          <a:ln w="381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161" name="文本框 5"/>
          <p:cNvSpPr txBox="1"/>
          <p:nvPr/>
        </p:nvSpPr>
        <p:spPr>
          <a:xfrm>
            <a:off x="3851920" y="3861048"/>
            <a:ext cx="223224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w="0"/>
                <a:solidFill>
                  <a:sysClr val="windowText" lastClr="000000"/>
                </a:solidFill>
                <a:effectLst>
                  <a:outerShdw blurRad="38100" dist="19050" dir="2700000" algn="tl" rotWithShape="0">
                    <a:sysClr val="windowText" lastClr="000000">
                      <a:alpha val="40000"/>
                    </a:sysClr>
                  </a:outerShdw>
                </a:effectLst>
                <a:uLnTx/>
                <a:uFillTx/>
              </a:rPr>
              <a:t>Android</a:t>
            </a:r>
            <a:r>
              <a:rPr kumimoji="0" lang="zh-CN" altLang="en-US" sz="1800" b="1" i="0" u="none" strike="noStrike" kern="0" cap="none" spc="0" normalizeH="0" baseline="0" noProof="0" dirty="0" smtClean="0">
                <a:ln w="0"/>
                <a:solidFill>
                  <a:sysClr val="windowText" lastClr="000000"/>
                </a:solidFill>
                <a:effectLst>
                  <a:outerShdw blurRad="38100" dist="19050" dir="2700000" algn="tl" rotWithShape="0">
                    <a:sysClr val="windowText" lastClr="000000">
                      <a:alpha val="40000"/>
                    </a:sysClr>
                  </a:outerShdw>
                </a:effectLst>
                <a:uLnTx/>
                <a:uFillTx/>
              </a:rPr>
              <a:t>模拟器</a:t>
            </a:r>
            <a:endParaRPr kumimoji="0" lang="zh-CN" altLang="en-US" sz="1800" b="1" i="0" u="none" strike="noStrike" kern="0" cap="none" spc="0" normalizeH="0" baseline="0" noProof="0" dirty="0">
              <a:ln w="0"/>
              <a:solidFill>
                <a:sysClr val="windowText" lastClr="000000"/>
              </a:solidFill>
              <a:effectLst>
                <a:outerShdw blurRad="38100" dist="19050" dir="2700000" algn="tl" rotWithShape="0">
                  <a:sysClr val="windowText" lastClr="000000">
                    <a:alpha val="40000"/>
                  </a:sysClr>
                </a:outerShdw>
              </a:effectLst>
              <a:uLnTx/>
              <a:uFillTx/>
            </a:endParaRPr>
          </a:p>
        </p:txBody>
      </p:sp>
      <p:pic>
        <p:nvPicPr>
          <p:cNvPr id="162" name="图片 16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0051" y="1739572"/>
            <a:ext cx="1237595" cy="841321"/>
          </a:xfrm>
          <a:prstGeom prst="rect">
            <a:avLst/>
          </a:prstGeom>
        </p:spPr>
      </p:pic>
      <p:cxnSp>
        <p:nvCxnSpPr>
          <p:cNvPr id="163" name="直接箭头连接符 162"/>
          <p:cNvCxnSpPr/>
          <p:nvPr/>
        </p:nvCxnSpPr>
        <p:spPr>
          <a:xfrm>
            <a:off x="3131840" y="1124744"/>
            <a:ext cx="0" cy="1080120"/>
          </a:xfrm>
          <a:prstGeom prst="straightConnector1">
            <a:avLst/>
          </a:prstGeom>
          <a:noFill/>
          <a:ln w="38100" cap="flat" cmpd="sng" algn="ctr">
            <a:solidFill>
              <a:sysClr val="windowText" lastClr="000000">
                <a:lumMod val="75000"/>
                <a:lumOff val="25000"/>
              </a:sysClr>
            </a:solidFill>
            <a:prstDash val="solid"/>
            <a:tailEnd type="triangle"/>
          </a:ln>
          <a:effectLst/>
        </p:spPr>
      </p:cxnSp>
      <p:cxnSp>
        <p:nvCxnSpPr>
          <p:cNvPr id="164" name="直接箭头连接符 163"/>
          <p:cNvCxnSpPr/>
          <p:nvPr/>
        </p:nvCxnSpPr>
        <p:spPr>
          <a:xfrm>
            <a:off x="3635896" y="1124744"/>
            <a:ext cx="0" cy="1080120"/>
          </a:xfrm>
          <a:prstGeom prst="straightConnector1">
            <a:avLst/>
          </a:prstGeom>
          <a:noFill/>
          <a:ln w="38100" cap="flat" cmpd="sng" algn="ctr">
            <a:solidFill>
              <a:sysClr val="windowText" lastClr="000000">
                <a:lumMod val="75000"/>
                <a:lumOff val="25000"/>
              </a:sysClr>
            </a:solidFill>
            <a:prstDash val="solid"/>
            <a:tailEnd type="triangle"/>
          </a:ln>
          <a:effectLst/>
        </p:spPr>
      </p:cxnSp>
      <p:cxnSp>
        <p:nvCxnSpPr>
          <p:cNvPr id="165" name="直接箭头连接符 164"/>
          <p:cNvCxnSpPr/>
          <p:nvPr/>
        </p:nvCxnSpPr>
        <p:spPr>
          <a:xfrm>
            <a:off x="4139952" y="1124744"/>
            <a:ext cx="0" cy="1080120"/>
          </a:xfrm>
          <a:prstGeom prst="straightConnector1">
            <a:avLst/>
          </a:prstGeom>
          <a:noFill/>
          <a:ln w="38100" cap="flat" cmpd="sng" algn="ctr">
            <a:solidFill>
              <a:sysClr val="windowText" lastClr="000000">
                <a:lumMod val="75000"/>
                <a:lumOff val="25000"/>
              </a:sysClr>
            </a:solidFill>
            <a:prstDash val="solid"/>
            <a:tailEnd type="triangle"/>
          </a:ln>
          <a:effectLst/>
        </p:spPr>
      </p:cxnSp>
      <p:cxnSp>
        <p:nvCxnSpPr>
          <p:cNvPr id="166" name="直接箭头连接符 165"/>
          <p:cNvCxnSpPr/>
          <p:nvPr/>
        </p:nvCxnSpPr>
        <p:spPr>
          <a:xfrm>
            <a:off x="4644008" y="1124744"/>
            <a:ext cx="0" cy="1080120"/>
          </a:xfrm>
          <a:prstGeom prst="straightConnector1">
            <a:avLst/>
          </a:prstGeom>
          <a:noFill/>
          <a:ln w="38100" cap="flat" cmpd="sng" algn="ctr">
            <a:solidFill>
              <a:sysClr val="windowText" lastClr="000000">
                <a:lumMod val="75000"/>
                <a:lumOff val="25000"/>
              </a:sysClr>
            </a:solidFill>
            <a:prstDash val="solid"/>
            <a:tailEnd type="triangle"/>
          </a:ln>
          <a:effectLst/>
        </p:spPr>
      </p:cxnSp>
      <p:cxnSp>
        <p:nvCxnSpPr>
          <p:cNvPr id="167" name="直接箭头连接符 166"/>
          <p:cNvCxnSpPr/>
          <p:nvPr/>
        </p:nvCxnSpPr>
        <p:spPr>
          <a:xfrm>
            <a:off x="5148000" y="1124744"/>
            <a:ext cx="0" cy="1080120"/>
          </a:xfrm>
          <a:prstGeom prst="straightConnector1">
            <a:avLst/>
          </a:prstGeom>
          <a:noFill/>
          <a:ln w="38100" cap="flat" cmpd="sng" algn="ctr">
            <a:solidFill>
              <a:sysClr val="windowText" lastClr="000000">
                <a:lumMod val="75000"/>
                <a:lumOff val="25000"/>
              </a:sysClr>
            </a:solidFill>
            <a:prstDash val="solid"/>
            <a:tailEnd type="triangle"/>
          </a:ln>
          <a:effectLst/>
        </p:spPr>
      </p:cxnSp>
      <p:cxnSp>
        <p:nvCxnSpPr>
          <p:cNvPr id="168" name="直接箭头连接符 167"/>
          <p:cNvCxnSpPr/>
          <p:nvPr/>
        </p:nvCxnSpPr>
        <p:spPr>
          <a:xfrm>
            <a:off x="5652000" y="1124744"/>
            <a:ext cx="0" cy="1080120"/>
          </a:xfrm>
          <a:prstGeom prst="straightConnector1">
            <a:avLst/>
          </a:prstGeom>
          <a:noFill/>
          <a:ln w="38100" cap="flat" cmpd="sng" algn="ctr">
            <a:solidFill>
              <a:sysClr val="windowText" lastClr="000000">
                <a:lumMod val="75000"/>
                <a:lumOff val="25000"/>
              </a:sysClr>
            </a:solidFill>
            <a:prstDash val="solid"/>
            <a:tailEnd type="triangle"/>
          </a:ln>
          <a:effectLst/>
        </p:spPr>
      </p:cxnSp>
      <p:sp>
        <p:nvSpPr>
          <p:cNvPr id="169" name="文本框 10"/>
          <p:cNvSpPr txBox="1"/>
          <p:nvPr/>
        </p:nvSpPr>
        <p:spPr>
          <a:xfrm>
            <a:off x="3102223" y="1124744"/>
            <a:ext cx="461665" cy="1008112"/>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w="0"/>
                <a:solidFill>
                  <a:sysClr val="windowText" lastClr="000000"/>
                </a:solidFill>
                <a:effectLst>
                  <a:outerShdw blurRad="38100" dist="19050" dir="2700000" algn="tl" rotWithShape="0">
                    <a:sysClr val="windowText" lastClr="000000">
                      <a:alpha val="40000"/>
                    </a:sysClr>
                  </a:outerShdw>
                </a:effectLst>
                <a:uLnTx/>
                <a:uFillTx/>
              </a:rPr>
              <a:t>打电话</a:t>
            </a:r>
            <a:endParaRPr kumimoji="0" lang="zh-CN" altLang="en-US" sz="1800" b="1" i="0" u="none" strike="noStrike" kern="0" cap="none" spc="0" normalizeH="0" baseline="0" noProof="0" dirty="0">
              <a:ln w="0"/>
              <a:solidFill>
                <a:sysClr val="windowText" lastClr="000000"/>
              </a:solidFill>
              <a:effectLst>
                <a:outerShdw blurRad="38100" dist="19050" dir="2700000" algn="tl" rotWithShape="0">
                  <a:sysClr val="windowText" lastClr="000000">
                    <a:alpha val="40000"/>
                  </a:sysClr>
                </a:outerShdw>
              </a:effectLst>
              <a:uLnTx/>
              <a:uFillTx/>
            </a:endParaRPr>
          </a:p>
        </p:txBody>
      </p:sp>
      <p:sp>
        <p:nvSpPr>
          <p:cNvPr id="170" name="文本框 118"/>
          <p:cNvSpPr txBox="1"/>
          <p:nvPr/>
        </p:nvSpPr>
        <p:spPr>
          <a:xfrm>
            <a:off x="3635896" y="1124744"/>
            <a:ext cx="461665" cy="1008112"/>
          </a:xfrm>
          <a:prstGeom prst="rect">
            <a:avLst/>
          </a:prstGeom>
          <a:noFill/>
        </p:spPr>
        <p:txBody>
          <a:bodyPr vert="eaVert" wrap="square" rtlCol="0">
            <a:spAutoFit/>
          </a:bodyPr>
          <a:lstStyle>
            <a:defPPr>
              <a:defRPr lang="es-ES"/>
            </a:defPPr>
            <a:lvl1pPr>
              <a:defRPr b="1">
                <a:ln w="0"/>
                <a:effectLst>
                  <a:outerShdw blurRad="38100" dist="19050" dir="2700000" algn="tl" rotWithShape="0">
                    <a:schemeClr val="dk1">
                      <a:alpha val="40000"/>
                    </a:schemeClr>
                  </a:outerShdw>
                </a:effectLst>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w="0"/>
                <a:solidFill>
                  <a:sysClr val="windowText" lastClr="000000"/>
                </a:solidFill>
                <a:effectLst>
                  <a:outerShdw blurRad="38100" dist="19050" dir="2700000" algn="tl" rotWithShape="0">
                    <a:sysClr val="windowText" lastClr="000000">
                      <a:alpha val="40000"/>
                    </a:sysClr>
                  </a:outerShdw>
                </a:effectLst>
                <a:uLnTx/>
                <a:uFillTx/>
              </a:rPr>
              <a:t>发短信</a:t>
            </a:r>
          </a:p>
        </p:txBody>
      </p:sp>
      <p:sp>
        <p:nvSpPr>
          <p:cNvPr id="171" name="文本框 119"/>
          <p:cNvSpPr txBox="1"/>
          <p:nvPr/>
        </p:nvSpPr>
        <p:spPr>
          <a:xfrm>
            <a:off x="4110335" y="1124744"/>
            <a:ext cx="461665" cy="1008112"/>
          </a:xfrm>
          <a:prstGeom prst="rect">
            <a:avLst/>
          </a:prstGeom>
          <a:noFill/>
        </p:spPr>
        <p:txBody>
          <a:bodyPr vert="eaVert" wrap="square" rtlCol="0">
            <a:spAutoFit/>
          </a:bodyPr>
          <a:lstStyle>
            <a:defPPr>
              <a:defRPr lang="es-ES"/>
            </a:defPPr>
            <a:lvl1pPr>
              <a:defRPr b="1">
                <a:ln w="0"/>
                <a:effectLst>
                  <a:outerShdw blurRad="38100" dist="19050" dir="2700000" algn="tl" rotWithShape="0">
                    <a:schemeClr val="dk1">
                      <a:alpha val="40000"/>
                    </a:schemeClr>
                  </a:outerShdw>
                </a:effectLst>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w="0"/>
                <a:solidFill>
                  <a:sysClr val="windowText" lastClr="000000"/>
                </a:solidFill>
                <a:effectLst>
                  <a:outerShdw blurRad="38100" dist="19050" dir="2700000" algn="tl" rotWithShape="0">
                    <a:sysClr val="windowText" lastClr="000000">
                      <a:alpha val="40000"/>
                    </a:sysClr>
                  </a:outerShdw>
                </a:effectLst>
                <a:uLnTx/>
                <a:uFillTx/>
              </a:rPr>
              <a:t>系统广播</a:t>
            </a:r>
          </a:p>
        </p:txBody>
      </p:sp>
      <p:sp>
        <p:nvSpPr>
          <p:cNvPr id="172" name="文本框 120"/>
          <p:cNvSpPr txBox="1"/>
          <p:nvPr/>
        </p:nvSpPr>
        <p:spPr>
          <a:xfrm>
            <a:off x="4614391" y="1124744"/>
            <a:ext cx="461665" cy="1008112"/>
          </a:xfrm>
          <a:prstGeom prst="rect">
            <a:avLst/>
          </a:prstGeom>
          <a:noFill/>
        </p:spPr>
        <p:txBody>
          <a:bodyPr vert="eaVert" wrap="square" rtlCol="0">
            <a:spAutoFit/>
          </a:bodyPr>
          <a:lstStyle>
            <a:defPPr>
              <a:defRPr lang="es-ES"/>
            </a:defPPr>
            <a:lvl1pPr>
              <a:defRPr b="1">
                <a:ln w="0"/>
                <a:effectLst>
                  <a:outerShdw blurRad="38100" dist="19050" dir="2700000" algn="tl" rotWithShape="0">
                    <a:schemeClr val="dk1">
                      <a:alpha val="40000"/>
                    </a:schemeClr>
                  </a:outerShdw>
                </a:effectLst>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w="0"/>
                <a:solidFill>
                  <a:sysClr val="windowText" lastClr="000000"/>
                </a:solidFill>
                <a:effectLst>
                  <a:outerShdw blurRad="38100" dist="19050" dir="2700000" algn="tl" rotWithShape="0">
                    <a:sysClr val="windowText" lastClr="000000">
                      <a:alpha val="40000"/>
                    </a:sysClr>
                  </a:outerShdw>
                </a:effectLst>
                <a:uLnTx/>
                <a:uFillTx/>
              </a:rPr>
              <a:t>模拟点击</a:t>
            </a:r>
          </a:p>
        </p:txBody>
      </p:sp>
      <p:sp>
        <p:nvSpPr>
          <p:cNvPr id="173" name="文本框 121"/>
          <p:cNvSpPr txBox="1"/>
          <p:nvPr/>
        </p:nvSpPr>
        <p:spPr>
          <a:xfrm>
            <a:off x="5118447" y="1124744"/>
            <a:ext cx="461665" cy="1008112"/>
          </a:xfrm>
          <a:prstGeom prst="rect">
            <a:avLst/>
          </a:prstGeom>
          <a:noFill/>
        </p:spPr>
        <p:txBody>
          <a:bodyPr vert="eaVert" wrap="square" rtlCol="0">
            <a:spAutoFit/>
          </a:bodyPr>
          <a:lstStyle>
            <a:defPPr>
              <a:defRPr lang="es-ES"/>
            </a:defPPr>
            <a:lvl1pPr>
              <a:defRPr b="1">
                <a:ln w="0"/>
                <a:effectLst>
                  <a:outerShdw blurRad="38100" dist="19050" dir="2700000" algn="tl" rotWithShape="0">
                    <a:schemeClr val="dk1">
                      <a:alpha val="40000"/>
                    </a:schemeClr>
                  </a:outerShdw>
                </a:effectLst>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w="0"/>
                <a:solidFill>
                  <a:sysClr val="windowText" lastClr="000000"/>
                </a:solidFill>
                <a:effectLst>
                  <a:outerShdw blurRad="38100" dist="19050" dir="2700000" algn="tl" rotWithShape="0">
                    <a:sysClr val="windowText" lastClr="000000">
                      <a:alpha val="40000"/>
                    </a:sysClr>
                  </a:outerShdw>
                </a:effectLst>
                <a:uLnTx/>
                <a:uFillTx/>
              </a:rPr>
              <a:t>接听电话</a:t>
            </a:r>
          </a:p>
        </p:txBody>
      </p:sp>
      <p:sp>
        <p:nvSpPr>
          <p:cNvPr id="174" name="文本框 122"/>
          <p:cNvSpPr txBox="1"/>
          <p:nvPr/>
        </p:nvSpPr>
        <p:spPr>
          <a:xfrm>
            <a:off x="5622503" y="1124744"/>
            <a:ext cx="461665" cy="1008112"/>
          </a:xfrm>
          <a:prstGeom prst="rect">
            <a:avLst/>
          </a:prstGeom>
          <a:noFill/>
        </p:spPr>
        <p:txBody>
          <a:bodyPr vert="eaVert" wrap="square" rtlCol="0">
            <a:spAutoFit/>
          </a:bodyPr>
          <a:lstStyle>
            <a:defPPr>
              <a:defRPr lang="es-ES"/>
            </a:defPPr>
            <a:lvl1pPr>
              <a:defRPr b="1">
                <a:ln w="0"/>
                <a:effectLst>
                  <a:outerShdw blurRad="38100" dist="19050" dir="2700000" algn="tl" rotWithShape="0">
                    <a:schemeClr val="dk1">
                      <a:alpha val="40000"/>
                    </a:schemeClr>
                  </a:outerShdw>
                </a:effectLst>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w="0"/>
                <a:solidFill>
                  <a:sysClr val="windowText" lastClr="000000"/>
                </a:solidFill>
                <a:effectLst>
                  <a:outerShdw blurRad="38100" dist="19050" dir="2700000" algn="tl" rotWithShape="0">
                    <a:sysClr val="windowText" lastClr="000000">
                      <a:alpha val="40000"/>
                    </a:sysClr>
                  </a:outerShdw>
                </a:effectLst>
                <a:uLnTx/>
                <a:uFillTx/>
              </a:rPr>
              <a:t>接收短信</a:t>
            </a:r>
          </a:p>
        </p:txBody>
      </p:sp>
      <p:sp>
        <p:nvSpPr>
          <p:cNvPr id="175" name="流程图: 多文档 174"/>
          <p:cNvSpPr/>
          <p:nvPr/>
        </p:nvSpPr>
        <p:spPr bwMode="auto">
          <a:xfrm>
            <a:off x="6345665" y="1520306"/>
            <a:ext cx="1034647" cy="540542"/>
          </a:xfrm>
          <a:prstGeom prst="flowChartMultidocument">
            <a:avLst/>
          </a:prstGeom>
          <a:blipFill dpi="0" rotWithShape="1">
            <a:blip r:embed="rId4">
              <a:extLst>
                <a:ext uri="{28A0092B-C50C-407E-A947-70E740481C1C}">
                  <a14:useLocalDpi xmlns:a14="http://schemas.microsoft.com/office/drawing/2010/main" val="0"/>
                </a:ext>
              </a:extLst>
            </a:blip>
            <a:srcRect/>
            <a:stretch>
              <a:fillRect/>
            </a:stretch>
          </a:blipFill>
          <a:ln w="1905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Calibri"/>
                <a:ea typeface="宋体"/>
              </a:rPr>
              <a:t>HOOK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latin typeface="Calibri"/>
                <a:ea typeface="宋体"/>
              </a:rPr>
              <a:t>代码</a:t>
            </a:r>
            <a:endParaRPr kumimoji="0" lang="zh-CN" altLang="en-US" sz="1800" b="1" i="0" u="none" strike="noStrike" kern="0" cap="none" spc="0" normalizeH="0" baseline="0" noProof="0" dirty="0">
              <a:ln>
                <a:noFill/>
              </a:ln>
              <a:solidFill>
                <a:sysClr val="window" lastClr="FFFFFF"/>
              </a:solidFill>
              <a:effectLst/>
              <a:uLnTx/>
              <a:uFillTx/>
              <a:latin typeface="Calibri"/>
              <a:ea typeface="宋体"/>
            </a:endParaRPr>
          </a:p>
        </p:txBody>
      </p:sp>
      <p:sp>
        <p:nvSpPr>
          <p:cNvPr id="176" name="矩形 175"/>
          <p:cNvSpPr/>
          <p:nvPr/>
        </p:nvSpPr>
        <p:spPr>
          <a:xfrm>
            <a:off x="168523" y="159071"/>
            <a:ext cx="2185214" cy="730328"/>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动态分析模块</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769047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05556E-6 -1.11111E-6 L -3.05556E-6 0.25 " pathEditMode="relative" rAng="0" ptsTypes="AA">
                                      <p:cBhvr>
                                        <p:cTn id="6" dur="1000" fill="hold"/>
                                        <p:tgtEl>
                                          <p:spTgt spid="105"/>
                                        </p:tgtEl>
                                        <p:attrNameLst>
                                          <p:attrName>ppt_x</p:attrName>
                                          <p:attrName>ppt_y</p:attrName>
                                        </p:attrNameLst>
                                      </p:cBhvr>
                                      <p:rCtr x="0" y="12500"/>
                                    </p:animMotion>
                                  </p:childTnLst>
                                </p:cTn>
                              </p:par>
                              <p:par>
                                <p:cTn id="7" presetID="42" presetClass="path" presetSubtype="0" accel="50000" decel="50000" fill="hold" grpId="0" nodeType="withEffect">
                                  <p:stCondLst>
                                    <p:cond delay="0"/>
                                  </p:stCondLst>
                                  <p:childTnLst>
                                    <p:animMotion origin="layout" path="M -3.61111E-6 -1.11111E-6 L -3.61111E-6 0.25 " pathEditMode="relative" rAng="0" ptsTypes="AA">
                                      <p:cBhvr>
                                        <p:cTn id="8" dur="1000" fill="hold"/>
                                        <p:tgtEl>
                                          <p:spTgt spid="107"/>
                                        </p:tgtEl>
                                        <p:attrNameLst>
                                          <p:attrName>ppt_x</p:attrName>
                                          <p:attrName>ppt_y</p:attrName>
                                        </p:attrNameLst>
                                      </p:cBhvr>
                                      <p:rCtr x="0" y="12500"/>
                                    </p:animMotion>
                                  </p:childTnLst>
                                </p:cTn>
                              </p:par>
                              <p:par>
                                <p:cTn id="9" presetID="42" presetClass="path" presetSubtype="0" accel="50000" decel="50000" fill="hold" grpId="0" nodeType="withEffect">
                                  <p:stCondLst>
                                    <p:cond delay="0"/>
                                  </p:stCondLst>
                                  <p:childTnLst>
                                    <p:animMotion origin="layout" path="M -4.16667E-6 -1.11111E-6 L -4.16667E-6 0.25 " pathEditMode="relative" rAng="0" ptsTypes="AA">
                                      <p:cBhvr>
                                        <p:cTn id="10" dur="1000" fill="hold"/>
                                        <p:tgtEl>
                                          <p:spTgt spid="106"/>
                                        </p:tgtEl>
                                        <p:attrNameLst>
                                          <p:attrName>ppt_x</p:attrName>
                                          <p:attrName>ppt_y</p:attrName>
                                        </p:attrNameLst>
                                      </p:cBhvr>
                                      <p:rCtr x="0" y="12500"/>
                                    </p:animMotion>
                                  </p:childTnLst>
                                </p:cTn>
                              </p:par>
                              <p:par>
                                <p:cTn id="11" presetID="42" presetClass="path" presetSubtype="0" accel="50000" decel="50000" fill="hold" grpId="0" nodeType="withEffect">
                                  <p:stCondLst>
                                    <p:cond delay="0"/>
                                  </p:stCondLst>
                                  <p:childTnLst>
                                    <p:animMotion origin="layout" path="M 4.72222E-6 -1.11111E-6 L 0.00052 0.16227 " pathEditMode="relative" rAng="0" ptsTypes="AA">
                                      <p:cBhvr>
                                        <p:cTn id="12" dur="1000" fill="hold"/>
                                        <p:tgtEl>
                                          <p:spTgt spid="119"/>
                                        </p:tgtEl>
                                        <p:attrNameLst>
                                          <p:attrName>ppt_x</p:attrName>
                                          <p:attrName>ppt_y</p:attrName>
                                        </p:attrNameLst>
                                      </p:cBhvr>
                                      <p:rCtr x="17" y="8102"/>
                                    </p:animMotion>
                                  </p:childTnLst>
                                </p:cTn>
                              </p:par>
                              <p:par>
                                <p:cTn id="13" presetID="42" presetClass="path" presetSubtype="0" accel="50000" decel="50000" fill="hold" grpId="0" nodeType="withEffect">
                                  <p:stCondLst>
                                    <p:cond delay="0"/>
                                  </p:stCondLst>
                                  <p:childTnLst>
                                    <p:animMotion origin="layout" path="M -8.33333E-7 -1.11111E-6 L -8.33333E-7 0.25 " pathEditMode="relative" rAng="0" ptsTypes="AA">
                                      <p:cBhvr>
                                        <p:cTn id="14" dur="1000" fill="hold"/>
                                        <p:tgtEl>
                                          <p:spTgt spid="175"/>
                                        </p:tgtEl>
                                        <p:attrNameLst>
                                          <p:attrName>ppt_x</p:attrName>
                                          <p:attrName>ppt_y</p:attrName>
                                        </p:attrNameLst>
                                      </p:cBhvr>
                                      <p:rCtr x="0" y="12500"/>
                                    </p:animMotion>
                                  </p:childTnLst>
                                </p:cTn>
                              </p:par>
                              <p:par>
                                <p:cTn id="15" presetID="42" presetClass="path" presetSubtype="0" accel="50000" decel="50000" fill="hold" grpId="0" nodeType="withEffect">
                                  <p:stCondLst>
                                    <p:cond delay="0"/>
                                  </p:stCondLst>
                                  <p:childTnLst>
                                    <p:animMotion origin="layout" path="M -3.61111E-6 -3.7037E-7 L 0.00052 0.16227 " pathEditMode="relative" rAng="0" ptsTypes="AA">
                                      <p:cBhvr>
                                        <p:cTn id="16" dur="1000" fill="hold"/>
                                        <p:tgtEl>
                                          <p:spTgt spid="104"/>
                                        </p:tgtEl>
                                        <p:attrNameLst>
                                          <p:attrName>ppt_x</p:attrName>
                                          <p:attrName>ppt_y</p:attrName>
                                        </p:attrNameLst>
                                      </p:cBhvr>
                                      <p:rCtr x="17" y="8102"/>
                                    </p:animMotion>
                                  </p:childTnLst>
                                </p:cTn>
                              </p:par>
                              <p:par>
                                <p:cTn id="17" presetID="42" presetClass="path" presetSubtype="0" accel="50000" decel="50000" fill="hold" grpId="0" nodeType="withEffect">
                                  <p:stCondLst>
                                    <p:cond delay="0"/>
                                  </p:stCondLst>
                                  <p:childTnLst>
                                    <p:animMotion origin="layout" path="M 4.72222E-6 -1.11111E-6 L 0.00052 0.16227 " pathEditMode="relative" rAng="0" ptsTypes="AA">
                                      <p:cBhvr>
                                        <p:cTn id="18" dur="1000" fill="hold"/>
                                        <p:tgtEl>
                                          <p:spTgt spid="103"/>
                                        </p:tgtEl>
                                        <p:attrNameLst>
                                          <p:attrName>ppt_x</p:attrName>
                                          <p:attrName>ppt_y</p:attrName>
                                        </p:attrNameLst>
                                      </p:cBhvr>
                                      <p:rCtr x="17" y="8102"/>
                                    </p:animMotion>
                                  </p:childTnLst>
                                </p:cTn>
                              </p:par>
                              <p:par>
                                <p:cTn id="19" presetID="42" presetClass="path" presetSubtype="0" accel="50000" decel="50000" fill="hold" grpId="0" nodeType="withEffect">
                                  <p:stCondLst>
                                    <p:cond delay="0"/>
                                  </p:stCondLst>
                                  <p:childTnLst>
                                    <p:animMotion origin="layout" path="M -1.38889E-6 -4.07407E-6 L 0.00052 0.16227 " pathEditMode="relative" rAng="0" ptsTypes="AA">
                                      <p:cBhvr>
                                        <p:cTn id="20" dur="1000" fill="hold"/>
                                        <p:tgtEl>
                                          <p:spTgt spid="91"/>
                                        </p:tgtEl>
                                        <p:attrNameLst>
                                          <p:attrName>ppt_x</p:attrName>
                                          <p:attrName>ppt_y</p:attrName>
                                        </p:attrNameLst>
                                      </p:cBhvr>
                                      <p:rCtr x="17" y="8102"/>
                                    </p:animMotion>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fade">
                                      <p:cBhvr>
                                        <p:cTn id="24" dur="500"/>
                                        <p:tgtEl>
                                          <p:spTgt spid="92"/>
                                        </p:tgtEl>
                                      </p:cBhvr>
                                    </p:animEffect>
                                  </p:childTnLst>
                                </p:cTn>
                              </p:par>
                            </p:childTnLst>
                          </p:cTn>
                        </p:par>
                        <p:par>
                          <p:cTn id="25" fill="hold">
                            <p:stCondLst>
                              <p:cond delay="1500"/>
                            </p:stCondLst>
                            <p:childTnLst>
                              <p:par>
                                <p:cTn id="26" presetID="10" presetClass="exit" presetSubtype="0" fill="hold" grpId="1" nodeType="afterEffect">
                                  <p:stCondLst>
                                    <p:cond delay="0"/>
                                  </p:stCondLst>
                                  <p:childTnLst>
                                    <p:animEffect transition="out" filter="fade">
                                      <p:cBhvr>
                                        <p:cTn id="27" dur="500"/>
                                        <p:tgtEl>
                                          <p:spTgt spid="105"/>
                                        </p:tgtEl>
                                      </p:cBhvr>
                                    </p:animEffect>
                                    <p:set>
                                      <p:cBhvr>
                                        <p:cTn id="28" dur="1" fill="hold">
                                          <p:stCondLst>
                                            <p:cond delay="499"/>
                                          </p:stCondLst>
                                        </p:cTn>
                                        <p:tgtEl>
                                          <p:spTgt spid="10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07"/>
                                        </p:tgtEl>
                                      </p:cBhvr>
                                    </p:animEffect>
                                    <p:set>
                                      <p:cBhvr>
                                        <p:cTn id="31" dur="1" fill="hold">
                                          <p:stCondLst>
                                            <p:cond delay="499"/>
                                          </p:stCondLst>
                                        </p:cTn>
                                        <p:tgtEl>
                                          <p:spTgt spid="10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75"/>
                                        </p:tgtEl>
                                      </p:cBhvr>
                                    </p:animEffect>
                                    <p:set>
                                      <p:cBhvr>
                                        <p:cTn id="34" dur="1" fill="hold">
                                          <p:stCondLst>
                                            <p:cond delay="499"/>
                                          </p:stCondLst>
                                        </p:cTn>
                                        <p:tgtEl>
                                          <p:spTgt spid="175"/>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06"/>
                                        </p:tgtEl>
                                      </p:cBhvr>
                                    </p:animEffect>
                                    <p:set>
                                      <p:cBhvr>
                                        <p:cTn id="37" dur="1" fill="hold">
                                          <p:stCondLst>
                                            <p:cond delay="499"/>
                                          </p:stCondLst>
                                        </p:cTn>
                                        <p:tgtEl>
                                          <p:spTgt spid="10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19"/>
                                        </p:tgtEl>
                                      </p:cBhvr>
                                    </p:animEffect>
                                    <p:set>
                                      <p:cBhvr>
                                        <p:cTn id="40" dur="1" fill="hold">
                                          <p:stCondLst>
                                            <p:cond delay="499"/>
                                          </p:stCondLst>
                                        </p:cTn>
                                        <p:tgtEl>
                                          <p:spTgt spid="119"/>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04"/>
                                        </p:tgtEl>
                                      </p:cBhvr>
                                    </p:animEffect>
                                    <p:set>
                                      <p:cBhvr>
                                        <p:cTn id="43" dur="1" fill="hold">
                                          <p:stCondLst>
                                            <p:cond delay="499"/>
                                          </p:stCondLst>
                                        </p:cTn>
                                        <p:tgtEl>
                                          <p:spTgt spid="10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03"/>
                                        </p:tgtEl>
                                      </p:cBhvr>
                                    </p:animEffect>
                                    <p:set>
                                      <p:cBhvr>
                                        <p:cTn id="46" dur="1" fill="hold">
                                          <p:stCondLst>
                                            <p:cond delay="499"/>
                                          </p:stCondLst>
                                        </p:cTn>
                                        <p:tgtEl>
                                          <p:spTgt spid="103"/>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91"/>
                                        </p:tgtEl>
                                      </p:cBhvr>
                                    </p:animEffect>
                                    <p:set>
                                      <p:cBhvr>
                                        <p:cTn id="49" dur="1" fill="hold">
                                          <p:stCondLst>
                                            <p:cond delay="499"/>
                                          </p:stCondLst>
                                        </p:cTn>
                                        <p:tgtEl>
                                          <p:spTgt spid="9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08"/>
                                        </p:tgtEl>
                                      </p:cBhvr>
                                    </p:animEffect>
                                    <p:set>
                                      <p:cBhvr>
                                        <p:cTn id="52" dur="1" fill="hold">
                                          <p:stCondLst>
                                            <p:cond delay="499"/>
                                          </p:stCondLst>
                                        </p:cTn>
                                        <p:tgtEl>
                                          <p:spTgt spid="10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500"/>
                                        <p:tgtEl>
                                          <p:spTgt spid="90"/>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120"/>
                                        </p:tgtEl>
                                        <p:attrNameLst>
                                          <p:attrName>style.visibility</p:attrName>
                                        </p:attrNameLst>
                                      </p:cBhvr>
                                      <p:to>
                                        <p:strVal val="visible"/>
                                      </p:to>
                                    </p:set>
                                    <p:animEffect transition="in" filter="wipe(up)">
                                      <p:cBhvr>
                                        <p:cTn id="61" dur="500"/>
                                        <p:tgtEl>
                                          <p:spTgt spid="120"/>
                                        </p:tgtEl>
                                      </p:cBhvr>
                                    </p:animEffect>
                                  </p:childTnLst>
                                </p:cTn>
                              </p:par>
                              <p:par>
                                <p:cTn id="62" presetID="10" presetClass="entr" presetSubtype="0" fill="hold" nodeType="withEffect">
                                  <p:stCondLst>
                                    <p:cond delay="0"/>
                                  </p:stCondLst>
                                  <p:childTnLst>
                                    <p:set>
                                      <p:cBhvr>
                                        <p:cTn id="63" dur="1" fill="hold">
                                          <p:stCondLst>
                                            <p:cond delay="0"/>
                                          </p:stCondLst>
                                        </p:cTn>
                                        <p:tgtEl>
                                          <p:spTgt spid="162"/>
                                        </p:tgtEl>
                                        <p:attrNameLst>
                                          <p:attrName>style.visibility</p:attrName>
                                        </p:attrNameLst>
                                      </p:cBhvr>
                                      <p:to>
                                        <p:strVal val="visible"/>
                                      </p:to>
                                    </p:set>
                                    <p:animEffect transition="in" filter="fade">
                                      <p:cBhvr>
                                        <p:cTn id="64" dur="500"/>
                                        <p:tgtEl>
                                          <p:spTgt spid="16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fade">
                                      <p:cBhvr>
                                        <p:cTn id="69" dur="500"/>
                                        <p:tgtEl>
                                          <p:spTgt spid="8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121"/>
                                        </p:tgtEl>
                                        <p:attrNameLst>
                                          <p:attrName>style.visibility</p:attrName>
                                        </p:attrNameLst>
                                      </p:cBhvr>
                                      <p:to>
                                        <p:strVal val="visible"/>
                                      </p:to>
                                    </p:set>
                                    <p:animEffect transition="in" filter="wipe(up)">
                                      <p:cBhvr>
                                        <p:cTn id="73" dur="500"/>
                                        <p:tgtEl>
                                          <p:spTgt spid="121"/>
                                        </p:tgtEl>
                                      </p:cBhvr>
                                    </p:animEffect>
                                  </p:childTnLst>
                                </p:cTn>
                              </p:par>
                            </p:childTnLst>
                          </p:cTn>
                        </p:par>
                        <p:par>
                          <p:cTn id="74" fill="hold">
                            <p:stCondLst>
                              <p:cond delay="1000"/>
                            </p:stCondLst>
                            <p:childTnLst>
                              <p:par>
                                <p:cTn id="75" presetID="0" presetClass="path" presetSubtype="0" accel="50000" decel="50000" fill="hold" nodeType="afterEffect">
                                  <p:stCondLst>
                                    <p:cond delay="0"/>
                                  </p:stCondLst>
                                  <p:childTnLst>
                                    <p:animMotion origin="layout" path="M -5E-6 4.07407E-6 L -0.1448 -0.00139 L -0.14376 4.07407E-6 " pathEditMode="relative" ptsTypes="AAA">
                                      <p:cBhvr>
                                        <p:cTn id="76" dur="1000" fill="hold"/>
                                        <p:tgtEl>
                                          <p:spTgt spid="90"/>
                                        </p:tgtEl>
                                        <p:attrNameLst>
                                          <p:attrName>ppt_x</p:attrName>
                                          <p:attrName>ppt_y</p:attrName>
                                        </p:attrNameLst>
                                      </p:cBhvr>
                                    </p:animMotion>
                                  </p:childTnLst>
                                </p:cTn>
                              </p:par>
                              <p:par>
                                <p:cTn id="77" presetID="0" presetClass="path" presetSubtype="0" accel="50000" decel="50000" fill="hold" nodeType="withEffect">
                                  <p:stCondLst>
                                    <p:cond delay="0"/>
                                  </p:stCondLst>
                                  <p:childTnLst>
                                    <p:animMotion origin="layout" path="M -5E-6 4.07407E-6 L -0.1448 -0.00139 L -0.14376 4.07407E-6 " pathEditMode="relative" ptsTypes="AAA">
                                      <p:cBhvr>
                                        <p:cTn id="78" dur="1000" fill="hold"/>
                                        <p:tgtEl>
                                          <p:spTgt spid="120"/>
                                        </p:tgtEl>
                                        <p:attrNameLst>
                                          <p:attrName>ppt_x</p:attrName>
                                          <p:attrName>ppt_y</p:attrName>
                                        </p:attrNameLst>
                                      </p:cBhvr>
                                    </p:animMotion>
                                  </p:childTnLst>
                                </p:cTn>
                              </p:par>
                              <p:par>
                                <p:cTn id="79" presetID="0" presetClass="path" presetSubtype="0" accel="50000" decel="50000" fill="hold" nodeType="withEffect">
                                  <p:stCondLst>
                                    <p:cond delay="0"/>
                                  </p:stCondLst>
                                  <p:childTnLst>
                                    <p:animMotion origin="layout" path="M -5E-6 4.07407E-6 L -0.1448 -0.00139 L -0.14376 4.07407E-6 " pathEditMode="relative" ptsTypes="AAA">
                                      <p:cBhvr>
                                        <p:cTn id="80" dur="1000" fill="hold"/>
                                        <p:tgtEl>
                                          <p:spTgt spid="162"/>
                                        </p:tgtEl>
                                        <p:attrNameLst>
                                          <p:attrName>ppt_x</p:attrName>
                                          <p:attrName>ppt_y</p:attrName>
                                        </p:attrNameLst>
                                      </p:cBhvr>
                                    </p:animMotion>
                                  </p:childTnLst>
                                </p:cTn>
                              </p:par>
                              <p:par>
                                <p:cTn id="81" presetID="0" presetClass="path" presetSubtype="0" accel="50000" decel="50000" fill="hold" grpId="1" nodeType="withEffect">
                                  <p:stCondLst>
                                    <p:cond delay="0"/>
                                  </p:stCondLst>
                                  <p:childTnLst>
                                    <p:animMotion origin="layout" path="M 0 0 L 0.14583 0 " pathEditMode="relative" ptsTypes="AA">
                                      <p:cBhvr>
                                        <p:cTn id="82" dur="1000" fill="hold"/>
                                        <p:tgtEl>
                                          <p:spTgt spid="89"/>
                                        </p:tgtEl>
                                        <p:attrNameLst>
                                          <p:attrName>ppt_x</p:attrName>
                                          <p:attrName>ppt_y</p:attrName>
                                        </p:attrNameLst>
                                      </p:cBhvr>
                                    </p:animMotion>
                                  </p:childTnLst>
                                </p:cTn>
                              </p:par>
                              <p:par>
                                <p:cTn id="83" presetID="0" presetClass="path" presetSubtype="0" accel="50000" decel="50000" fill="hold" nodeType="withEffect">
                                  <p:stCondLst>
                                    <p:cond delay="0"/>
                                  </p:stCondLst>
                                  <p:childTnLst>
                                    <p:animMotion origin="layout" path="M 0 0 L 0.14583 0 " pathEditMode="relative" ptsTypes="AA">
                                      <p:cBhvr>
                                        <p:cTn id="84" dur="1000" fill="hold"/>
                                        <p:tgtEl>
                                          <p:spTgt spid="121"/>
                                        </p:tgtEl>
                                        <p:attrNameLst>
                                          <p:attrName>ppt_x</p:attrName>
                                          <p:attrName>ppt_y</p:attrName>
                                        </p:attrNameLst>
                                      </p:cBhvr>
                                    </p:animMotion>
                                  </p:childTnLst>
                                </p:cTn>
                              </p:par>
                              <p:par>
                                <p:cTn id="85" presetID="10" presetClass="entr" presetSubtype="0" fill="hold" nodeType="withEffect">
                                  <p:stCondLst>
                                    <p:cond delay="0"/>
                                  </p:stCondLst>
                                  <p:childTnLst>
                                    <p:set>
                                      <p:cBhvr>
                                        <p:cTn id="86" dur="1" fill="hold">
                                          <p:stCondLst>
                                            <p:cond delay="0"/>
                                          </p:stCondLst>
                                        </p:cTn>
                                        <p:tgtEl>
                                          <p:spTgt spid="163"/>
                                        </p:tgtEl>
                                        <p:attrNameLst>
                                          <p:attrName>style.visibility</p:attrName>
                                        </p:attrNameLst>
                                      </p:cBhvr>
                                      <p:to>
                                        <p:strVal val="visible"/>
                                      </p:to>
                                    </p:set>
                                    <p:animEffect transition="in" filter="fade">
                                      <p:cBhvr>
                                        <p:cTn id="87" dur="500"/>
                                        <p:tgtEl>
                                          <p:spTgt spid="16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69"/>
                                        </p:tgtEl>
                                        <p:attrNameLst>
                                          <p:attrName>style.visibility</p:attrName>
                                        </p:attrNameLst>
                                      </p:cBhvr>
                                      <p:to>
                                        <p:strVal val="visible"/>
                                      </p:to>
                                    </p:set>
                                    <p:animEffect transition="in" filter="fade">
                                      <p:cBhvr>
                                        <p:cTn id="90" dur="500"/>
                                        <p:tgtEl>
                                          <p:spTgt spid="169"/>
                                        </p:tgtEl>
                                      </p:cBhvr>
                                    </p:animEffect>
                                  </p:childTnLst>
                                </p:cTn>
                              </p:par>
                              <p:par>
                                <p:cTn id="91" presetID="10" presetClass="entr" presetSubtype="0" fill="hold" nodeType="withEffect">
                                  <p:stCondLst>
                                    <p:cond delay="0"/>
                                  </p:stCondLst>
                                  <p:childTnLst>
                                    <p:set>
                                      <p:cBhvr>
                                        <p:cTn id="92" dur="1" fill="hold">
                                          <p:stCondLst>
                                            <p:cond delay="0"/>
                                          </p:stCondLst>
                                        </p:cTn>
                                        <p:tgtEl>
                                          <p:spTgt spid="164"/>
                                        </p:tgtEl>
                                        <p:attrNameLst>
                                          <p:attrName>style.visibility</p:attrName>
                                        </p:attrNameLst>
                                      </p:cBhvr>
                                      <p:to>
                                        <p:strVal val="visible"/>
                                      </p:to>
                                    </p:set>
                                    <p:animEffect transition="in" filter="fade">
                                      <p:cBhvr>
                                        <p:cTn id="93" dur="500"/>
                                        <p:tgtEl>
                                          <p:spTgt spid="16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70"/>
                                        </p:tgtEl>
                                        <p:attrNameLst>
                                          <p:attrName>style.visibility</p:attrName>
                                        </p:attrNameLst>
                                      </p:cBhvr>
                                      <p:to>
                                        <p:strVal val="visible"/>
                                      </p:to>
                                    </p:set>
                                    <p:animEffect transition="in" filter="fade">
                                      <p:cBhvr>
                                        <p:cTn id="96" dur="500"/>
                                        <p:tgtEl>
                                          <p:spTgt spid="170"/>
                                        </p:tgtEl>
                                      </p:cBhvr>
                                    </p:animEffect>
                                  </p:childTnLst>
                                </p:cTn>
                              </p:par>
                              <p:par>
                                <p:cTn id="97" presetID="10" presetClass="entr" presetSubtype="0" fill="hold" nodeType="withEffect">
                                  <p:stCondLst>
                                    <p:cond delay="0"/>
                                  </p:stCondLst>
                                  <p:childTnLst>
                                    <p:set>
                                      <p:cBhvr>
                                        <p:cTn id="98" dur="1" fill="hold">
                                          <p:stCondLst>
                                            <p:cond delay="0"/>
                                          </p:stCondLst>
                                        </p:cTn>
                                        <p:tgtEl>
                                          <p:spTgt spid="165"/>
                                        </p:tgtEl>
                                        <p:attrNameLst>
                                          <p:attrName>style.visibility</p:attrName>
                                        </p:attrNameLst>
                                      </p:cBhvr>
                                      <p:to>
                                        <p:strVal val="visible"/>
                                      </p:to>
                                    </p:set>
                                    <p:animEffect transition="in" filter="fade">
                                      <p:cBhvr>
                                        <p:cTn id="99" dur="500"/>
                                        <p:tgtEl>
                                          <p:spTgt spid="16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71"/>
                                        </p:tgtEl>
                                        <p:attrNameLst>
                                          <p:attrName>style.visibility</p:attrName>
                                        </p:attrNameLst>
                                      </p:cBhvr>
                                      <p:to>
                                        <p:strVal val="visible"/>
                                      </p:to>
                                    </p:set>
                                    <p:animEffect transition="in" filter="fade">
                                      <p:cBhvr>
                                        <p:cTn id="102" dur="500"/>
                                        <p:tgtEl>
                                          <p:spTgt spid="171"/>
                                        </p:tgtEl>
                                      </p:cBhvr>
                                    </p:animEffect>
                                  </p:childTnLst>
                                </p:cTn>
                              </p:par>
                              <p:par>
                                <p:cTn id="103" presetID="10" presetClass="entr" presetSubtype="0" fill="hold" nodeType="withEffect">
                                  <p:stCondLst>
                                    <p:cond delay="0"/>
                                  </p:stCondLst>
                                  <p:childTnLst>
                                    <p:set>
                                      <p:cBhvr>
                                        <p:cTn id="104" dur="1" fill="hold">
                                          <p:stCondLst>
                                            <p:cond delay="0"/>
                                          </p:stCondLst>
                                        </p:cTn>
                                        <p:tgtEl>
                                          <p:spTgt spid="166"/>
                                        </p:tgtEl>
                                        <p:attrNameLst>
                                          <p:attrName>style.visibility</p:attrName>
                                        </p:attrNameLst>
                                      </p:cBhvr>
                                      <p:to>
                                        <p:strVal val="visible"/>
                                      </p:to>
                                    </p:set>
                                    <p:animEffect transition="in" filter="fade">
                                      <p:cBhvr>
                                        <p:cTn id="105" dur="500"/>
                                        <p:tgtEl>
                                          <p:spTgt spid="16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72"/>
                                        </p:tgtEl>
                                        <p:attrNameLst>
                                          <p:attrName>style.visibility</p:attrName>
                                        </p:attrNameLst>
                                      </p:cBhvr>
                                      <p:to>
                                        <p:strVal val="visible"/>
                                      </p:to>
                                    </p:set>
                                    <p:animEffect transition="in" filter="fade">
                                      <p:cBhvr>
                                        <p:cTn id="108" dur="500"/>
                                        <p:tgtEl>
                                          <p:spTgt spid="172"/>
                                        </p:tgtEl>
                                      </p:cBhvr>
                                    </p:animEffect>
                                  </p:childTnLst>
                                </p:cTn>
                              </p:par>
                              <p:par>
                                <p:cTn id="109" presetID="10" presetClass="entr" presetSubtype="0" fill="hold" nodeType="withEffect">
                                  <p:stCondLst>
                                    <p:cond delay="0"/>
                                  </p:stCondLst>
                                  <p:childTnLst>
                                    <p:set>
                                      <p:cBhvr>
                                        <p:cTn id="110" dur="1" fill="hold">
                                          <p:stCondLst>
                                            <p:cond delay="0"/>
                                          </p:stCondLst>
                                        </p:cTn>
                                        <p:tgtEl>
                                          <p:spTgt spid="167"/>
                                        </p:tgtEl>
                                        <p:attrNameLst>
                                          <p:attrName>style.visibility</p:attrName>
                                        </p:attrNameLst>
                                      </p:cBhvr>
                                      <p:to>
                                        <p:strVal val="visible"/>
                                      </p:to>
                                    </p:set>
                                    <p:animEffect transition="in" filter="fade">
                                      <p:cBhvr>
                                        <p:cTn id="111" dur="500"/>
                                        <p:tgtEl>
                                          <p:spTgt spid="16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73"/>
                                        </p:tgtEl>
                                        <p:attrNameLst>
                                          <p:attrName>style.visibility</p:attrName>
                                        </p:attrNameLst>
                                      </p:cBhvr>
                                      <p:to>
                                        <p:strVal val="visible"/>
                                      </p:to>
                                    </p:set>
                                    <p:animEffect transition="in" filter="fade">
                                      <p:cBhvr>
                                        <p:cTn id="114" dur="500"/>
                                        <p:tgtEl>
                                          <p:spTgt spid="173"/>
                                        </p:tgtEl>
                                      </p:cBhvr>
                                    </p:animEffect>
                                  </p:childTnLst>
                                </p:cTn>
                              </p:par>
                              <p:par>
                                <p:cTn id="115" presetID="10" presetClass="entr" presetSubtype="0" fill="hold" nodeType="withEffect">
                                  <p:stCondLst>
                                    <p:cond delay="0"/>
                                  </p:stCondLst>
                                  <p:childTnLst>
                                    <p:set>
                                      <p:cBhvr>
                                        <p:cTn id="116" dur="1" fill="hold">
                                          <p:stCondLst>
                                            <p:cond delay="0"/>
                                          </p:stCondLst>
                                        </p:cTn>
                                        <p:tgtEl>
                                          <p:spTgt spid="168"/>
                                        </p:tgtEl>
                                        <p:attrNameLst>
                                          <p:attrName>style.visibility</p:attrName>
                                        </p:attrNameLst>
                                      </p:cBhvr>
                                      <p:to>
                                        <p:strVal val="visible"/>
                                      </p:to>
                                    </p:set>
                                    <p:animEffect transition="in" filter="fade">
                                      <p:cBhvr>
                                        <p:cTn id="117" dur="500"/>
                                        <p:tgtEl>
                                          <p:spTgt spid="168"/>
                                        </p:tgtEl>
                                      </p:cBhvr>
                                    </p:animEffect>
                                  </p:childTnLst>
                                </p:cTn>
                              </p:par>
                              <p:par>
                                <p:cTn id="118" presetID="10" presetClass="entr" presetSubtype="0" fill="hold" grpId="0" nodeType="withEffect">
                                  <p:stCondLst>
                                    <p:cond delay="0"/>
                                  </p:stCondLst>
                                  <p:iterate type="lt">
                                    <p:tmPct val="0"/>
                                  </p:iterate>
                                  <p:childTnLst>
                                    <p:set>
                                      <p:cBhvr>
                                        <p:cTn id="119" dur="1" fill="hold">
                                          <p:stCondLst>
                                            <p:cond delay="0"/>
                                          </p:stCondLst>
                                        </p:cTn>
                                        <p:tgtEl>
                                          <p:spTgt spid="174"/>
                                        </p:tgtEl>
                                        <p:attrNameLst>
                                          <p:attrName>style.visibility</p:attrName>
                                        </p:attrNameLst>
                                      </p:cBhvr>
                                      <p:to>
                                        <p:strVal val="visible"/>
                                      </p:to>
                                    </p:set>
                                    <p:animEffect transition="in" filter="fade">
                                      <p:cBhvr>
                                        <p:cTn id="120" dur="500"/>
                                        <p:tgtEl>
                                          <p:spTgt spid="174"/>
                                        </p:tgtEl>
                                      </p:cBhvr>
                                    </p:animEffect>
                                  </p:childTnLst>
                                </p:cTn>
                              </p:par>
                            </p:childTnLst>
                          </p:cTn>
                        </p:par>
                        <p:par>
                          <p:cTn id="121" fill="hold">
                            <p:stCondLst>
                              <p:cond delay="2000"/>
                            </p:stCondLst>
                            <p:childTnLst>
                              <p:par>
                                <p:cTn id="122" presetID="26" presetClass="emph" presetSubtype="0" fill="hold" nodeType="afterEffect">
                                  <p:stCondLst>
                                    <p:cond delay="0"/>
                                  </p:stCondLst>
                                  <p:childTnLst>
                                    <p:animEffect transition="out" filter="fade">
                                      <p:cBhvr>
                                        <p:cTn id="123" dur="500" tmFilter="0, 0; .2, .5; .8, .5; 1, 0"/>
                                        <p:tgtEl>
                                          <p:spTgt spid="163"/>
                                        </p:tgtEl>
                                      </p:cBhvr>
                                    </p:animEffect>
                                    <p:animScale>
                                      <p:cBhvr>
                                        <p:cTn id="124" dur="250" autoRev="1" fill="hold"/>
                                        <p:tgtEl>
                                          <p:spTgt spid="163"/>
                                        </p:tgtEl>
                                      </p:cBhvr>
                                      <p:by x="105000" y="105000"/>
                                    </p:animScale>
                                  </p:childTnLst>
                                </p:cTn>
                              </p:par>
                              <p:par>
                                <p:cTn id="125" presetID="26" presetClass="emph" presetSubtype="0" fill="hold" grpId="1" nodeType="withEffect">
                                  <p:stCondLst>
                                    <p:cond delay="0"/>
                                  </p:stCondLst>
                                  <p:childTnLst>
                                    <p:animEffect transition="out" filter="fade">
                                      <p:cBhvr>
                                        <p:cTn id="126" dur="500" tmFilter="0, 0; .2, .5; .8, .5; 1, 0"/>
                                        <p:tgtEl>
                                          <p:spTgt spid="169"/>
                                        </p:tgtEl>
                                      </p:cBhvr>
                                    </p:animEffect>
                                    <p:animScale>
                                      <p:cBhvr>
                                        <p:cTn id="127" dur="250" autoRev="1" fill="hold"/>
                                        <p:tgtEl>
                                          <p:spTgt spid="169"/>
                                        </p:tgtEl>
                                      </p:cBhvr>
                                      <p:by x="105000" y="105000"/>
                                    </p:animScale>
                                  </p:childTnLst>
                                </p:cTn>
                              </p:par>
                              <p:par>
                                <p:cTn id="128" presetID="26" presetClass="emph" presetSubtype="0" fill="hold" nodeType="withEffect">
                                  <p:stCondLst>
                                    <p:cond delay="0"/>
                                  </p:stCondLst>
                                  <p:childTnLst>
                                    <p:animEffect transition="out" filter="fade">
                                      <p:cBhvr>
                                        <p:cTn id="129" dur="500" tmFilter="0, 0; .2, .5; .8, .5; 1, 0"/>
                                        <p:tgtEl>
                                          <p:spTgt spid="164"/>
                                        </p:tgtEl>
                                      </p:cBhvr>
                                    </p:animEffect>
                                    <p:animScale>
                                      <p:cBhvr>
                                        <p:cTn id="130" dur="250" autoRev="1" fill="hold"/>
                                        <p:tgtEl>
                                          <p:spTgt spid="164"/>
                                        </p:tgtEl>
                                      </p:cBhvr>
                                      <p:by x="105000" y="105000"/>
                                    </p:animScale>
                                  </p:childTnLst>
                                </p:cTn>
                              </p:par>
                              <p:par>
                                <p:cTn id="131" presetID="26" presetClass="emph" presetSubtype="0" fill="hold" grpId="1" nodeType="withEffect">
                                  <p:stCondLst>
                                    <p:cond delay="0"/>
                                  </p:stCondLst>
                                  <p:childTnLst>
                                    <p:animEffect transition="out" filter="fade">
                                      <p:cBhvr>
                                        <p:cTn id="132" dur="500" tmFilter="0, 0; .2, .5; .8, .5; 1, 0"/>
                                        <p:tgtEl>
                                          <p:spTgt spid="170"/>
                                        </p:tgtEl>
                                      </p:cBhvr>
                                    </p:animEffect>
                                    <p:animScale>
                                      <p:cBhvr>
                                        <p:cTn id="133" dur="250" autoRev="1" fill="hold"/>
                                        <p:tgtEl>
                                          <p:spTgt spid="170"/>
                                        </p:tgtEl>
                                      </p:cBhvr>
                                      <p:by x="105000" y="105000"/>
                                    </p:animScale>
                                  </p:childTnLst>
                                </p:cTn>
                              </p:par>
                              <p:par>
                                <p:cTn id="134" presetID="26" presetClass="emph" presetSubtype="0" fill="hold" nodeType="withEffect">
                                  <p:stCondLst>
                                    <p:cond delay="0"/>
                                  </p:stCondLst>
                                  <p:childTnLst>
                                    <p:animEffect transition="out" filter="fade">
                                      <p:cBhvr>
                                        <p:cTn id="135" dur="500" tmFilter="0, 0; .2, .5; .8, .5; 1, 0"/>
                                        <p:tgtEl>
                                          <p:spTgt spid="165"/>
                                        </p:tgtEl>
                                      </p:cBhvr>
                                    </p:animEffect>
                                    <p:animScale>
                                      <p:cBhvr>
                                        <p:cTn id="136" dur="250" autoRev="1" fill="hold"/>
                                        <p:tgtEl>
                                          <p:spTgt spid="165"/>
                                        </p:tgtEl>
                                      </p:cBhvr>
                                      <p:by x="105000" y="105000"/>
                                    </p:animScale>
                                  </p:childTnLst>
                                </p:cTn>
                              </p:par>
                              <p:par>
                                <p:cTn id="137" presetID="26" presetClass="emph" presetSubtype="0" fill="hold" grpId="1" nodeType="withEffect">
                                  <p:stCondLst>
                                    <p:cond delay="0"/>
                                  </p:stCondLst>
                                  <p:childTnLst>
                                    <p:animEffect transition="out" filter="fade">
                                      <p:cBhvr>
                                        <p:cTn id="138" dur="500" tmFilter="0, 0; .2, .5; .8, .5; 1, 0"/>
                                        <p:tgtEl>
                                          <p:spTgt spid="171"/>
                                        </p:tgtEl>
                                      </p:cBhvr>
                                    </p:animEffect>
                                    <p:animScale>
                                      <p:cBhvr>
                                        <p:cTn id="139" dur="250" autoRev="1" fill="hold"/>
                                        <p:tgtEl>
                                          <p:spTgt spid="171"/>
                                        </p:tgtEl>
                                      </p:cBhvr>
                                      <p:by x="105000" y="105000"/>
                                    </p:animScale>
                                  </p:childTnLst>
                                </p:cTn>
                              </p:par>
                              <p:par>
                                <p:cTn id="140" presetID="26" presetClass="emph" presetSubtype="0" fill="hold" nodeType="withEffect">
                                  <p:stCondLst>
                                    <p:cond delay="0"/>
                                  </p:stCondLst>
                                  <p:childTnLst>
                                    <p:animEffect transition="out" filter="fade">
                                      <p:cBhvr>
                                        <p:cTn id="141" dur="500" tmFilter="0, 0; .2, .5; .8, .5; 1, 0"/>
                                        <p:tgtEl>
                                          <p:spTgt spid="166"/>
                                        </p:tgtEl>
                                      </p:cBhvr>
                                    </p:animEffect>
                                    <p:animScale>
                                      <p:cBhvr>
                                        <p:cTn id="142" dur="250" autoRev="1" fill="hold"/>
                                        <p:tgtEl>
                                          <p:spTgt spid="166"/>
                                        </p:tgtEl>
                                      </p:cBhvr>
                                      <p:by x="105000" y="105000"/>
                                    </p:animScale>
                                  </p:childTnLst>
                                </p:cTn>
                              </p:par>
                              <p:par>
                                <p:cTn id="143" presetID="26" presetClass="emph" presetSubtype="0" fill="hold" grpId="1" nodeType="withEffect">
                                  <p:stCondLst>
                                    <p:cond delay="0"/>
                                  </p:stCondLst>
                                  <p:childTnLst>
                                    <p:animEffect transition="out" filter="fade">
                                      <p:cBhvr>
                                        <p:cTn id="144" dur="500" tmFilter="0, 0; .2, .5; .8, .5; 1, 0"/>
                                        <p:tgtEl>
                                          <p:spTgt spid="172"/>
                                        </p:tgtEl>
                                      </p:cBhvr>
                                    </p:animEffect>
                                    <p:animScale>
                                      <p:cBhvr>
                                        <p:cTn id="145" dur="250" autoRev="1" fill="hold"/>
                                        <p:tgtEl>
                                          <p:spTgt spid="172"/>
                                        </p:tgtEl>
                                      </p:cBhvr>
                                      <p:by x="105000" y="105000"/>
                                    </p:animScale>
                                  </p:childTnLst>
                                </p:cTn>
                              </p:par>
                              <p:par>
                                <p:cTn id="146" presetID="26" presetClass="emph" presetSubtype="0" fill="hold" nodeType="withEffect">
                                  <p:stCondLst>
                                    <p:cond delay="0"/>
                                  </p:stCondLst>
                                  <p:childTnLst>
                                    <p:animEffect transition="out" filter="fade">
                                      <p:cBhvr>
                                        <p:cTn id="147" dur="500" tmFilter="0, 0; .2, .5; .8, .5; 1, 0"/>
                                        <p:tgtEl>
                                          <p:spTgt spid="167"/>
                                        </p:tgtEl>
                                      </p:cBhvr>
                                    </p:animEffect>
                                    <p:animScale>
                                      <p:cBhvr>
                                        <p:cTn id="148" dur="250" autoRev="1" fill="hold"/>
                                        <p:tgtEl>
                                          <p:spTgt spid="167"/>
                                        </p:tgtEl>
                                      </p:cBhvr>
                                      <p:by x="105000" y="105000"/>
                                    </p:animScale>
                                  </p:childTnLst>
                                </p:cTn>
                              </p:par>
                              <p:par>
                                <p:cTn id="149" presetID="26" presetClass="emph" presetSubtype="0" fill="hold" grpId="1" nodeType="withEffect">
                                  <p:stCondLst>
                                    <p:cond delay="0"/>
                                  </p:stCondLst>
                                  <p:childTnLst>
                                    <p:animEffect transition="out" filter="fade">
                                      <p:cBhvr>
                                        <p:cTn id="150" dur="500" tmFilter="0, 0; .2, .5; .8, .5; 1, 0"/>
                                        <p:tgtEl>
                                          <p:spTgt spid="173"/>
                                        </p:tgtEl>
                                      </p:cBhvr>
                                    </p:animEffect>
                                    <p:animScale>
                                      <p:cBhvr>
                                        <p:cTn id="151" dur="250" autoRev="1" fill="hold"/>
                                        <p:tgtEl>
                                          <p:spTgt spid="173"/>
                                        </p:tgtEl>
                                      </p:cBhvr>
                                      <p:by x="105000" y="105000"/>
                                    </p:animScale>
                                  </p:childTnLst>
                                </p:cTn>
                              </p:par>
                              <p:par>
                                <p:cTn id="152" presetID="26" presetClass="emph" presetSubtype="0" fill="hold" nodeType="withEffect">
                                  <p:stCondLst>
                                    <p:cond delay="0"/>
                                  </p:stCondLst>
                                  <p:childTnLst>
                                    <p:animEffect transition="out" filter="fade">
                                      <p:cBhvr>
                                        <p:cTn id="153" dur="500" tmFilter="0, 0; .2, .5; .8, .5; 1, 0"/>
                                        <p:tgtEl>
                                          <p:spTgt spid="168"/>
                                        </p:tgtEl>
                                      </p:cBhvr>
                                    </p:animEffect>
                                    <p:animScale>
                                      <p:cBhvr>
                                        <p:cTn id="154" dur="250" autoRev="1" fill="hold"/>
                                        <p:tgtEl>
                                          <p:spTgt spid="168"/>
                                        </p:tgtEl>
                                      </p:cBhvr>
                                      <p:by x="105000" y="105000"/>
                                    </p:animScale>
                                  </p:childTnLst>
                                </p:cTn>
                              </p:par>
                              <p:par>
                                <p:cTn id="155" presetID="26" presetClass="emph" presetSubtype="0" fill="hold" grpId="1" nodeType="withEffect">
                                  <p:stCondLst>
                                    <p:cond delay="0"/>
                                  </p:stCondLst>
                                  <p:iterate type="lt">
                                    <p:tmPct val="0"/>
                                  </p:iterate>
                                  <p:childTnLst>
                                    <p:animEffect transition="out" filter="fade">
                                      <p:cBhvr>
                                        <p:cTn id="156" dur="500" tmFilter="0, 0; .2, .5; .8, .5; 1, 0"/>
                                        <p:tgtEl>
                                          <p:spTgt spid="174"/>
                                        </p:tgtEl>
                                      </p:cBhvr>
                                    </p:animEffect>
                                    <p:animScale>
                                      <p:cBhvr>
                                        <p:cTn id="157" dur="250" autoRev="1" fill="hold"/>
                                        <p:tgtEl>
                                          <p:spTgt spid="174"/>
                                        </p:tgtEl>
                                      </p:cBhvr>
                                      <p:by x="105000" y="105000"/>
                                    </p:animScale>
                                  </p:childTnLst>
                                </p:cTn>
                              </p:par>
                            </p:childTnLst>
                          </p:cTn>
                        </p:par>
                        <p:par>
                          <p:cTn id="158" fill="hold">
                            <p:stCondLst>
                              <p:cond delay="2500"/>
                            </p:stCondLst>
                            <p:childTnLst>
                              <p:par>
                                <p:cTn id="159" presetID="3" presetClass="emph" presetSubtype="2" fill="hold" grpId="2" nodeType="afterEffect">
                                  <p:stCondLst>
                                    <p:cond delay="0"/>
                                  </p:stCondLst>
                                  <p:iterate type="lt">
                                    <p:tmPct val="0"/>
                                  </p:iterate>
                                  <p:childTnLst>
                                    <p:animClr clrSpc="rgb" dir="cw">
                                      <p:cBhvr override="childStyle">
                                        <p:cTn id="160" dur="1000" fill="hold"/>
                                        <p:tgtEl>
                                          <p:spTgt spid="174"/>
                                        </p:tgtEl>
                                        <p:attrNameLst>
                                          <p:attrName>style.color</p:attrName>
                                        </p:attrNameLst>
                                      </p:cBhvr>
                                      <p:to>
                                        <a:srgbClr val="C00000"/>
                                      </p:to>
                                    </p:animClr>
                                  </p:childTnLst>
                                </p:cTn>
                              </p:par>
                              <p:par>
                                <p:cTn id="161" presetID="7" presetClass="emph" presetSubtype="2" fill="hold" nodeType="withEffect">
                                  <p:stCondLst>
                                    <p:cond delay="0"/>
                                  </p:stCondLst>
                                  <p:childTnLst>
                                    <p:animClr clrSpc="rgb" dir="cw">
                                      <p:cBhvr>
                                        <p:cTn id="162" dur="1000" fill="hold"/>
                                        <p:tgtEl>
                                          <p:spTgt spid="168"/>
                                        </p:tgtEl>
                                        <p:attrNameLst>
                                          <p:attrName>stroke.color</p:attrName>
                                        </p:attrNameLst>
                                      </p:cBhvr>
                                      <p:to>
                                        <a:srgbClr val="C00000"/>
                                      </p:to>
                                    </p:animClr>
                                    <p:set>
                                      <p:cBhvr>
                                        <p:cTn id="163" dur="1000" fill="hold"/>
                                        <p:tgtEl>
                                          <p:spTgt spid="168"/>
                                        </p:tgtEl>
                                        <p:attrNameLst>
                                          <p:attrName>stroke.on</p:attrName>
                                        </p:attrNameLst>
                                      </p:cBhvr>
                                      <p:to>
                                        <p:strVal val="true"/>
                                      </p:to>
                                    </p:set>
                                  </p:childTnLst>
                                </p:cTn>
                              </p:par>
                              <p:par>
                                <p:cTn id="164" presetID="3" presetClass="emph" presetSubtype="2" fill="hold" grpId="2" nodeType="withEffect">
                                  <p:stCondLst>
                                    <p:cond delay="0"/>
                                  </p:stCondLst>
                                  <p:childTnLst>
                                    <p:animClr clrSpc="rgb" dir="cw">
                                      <p:cBhvr override="childStyle">
                                        <p:cTn id="165" dur="1000" fill="hold"/>
                                        <p:tgtEl>
                                          <p:spTgt spid="169"/>
                                        </p:tgtEl>
                                        <p:attrNameLst>
                                          <p:attrName>style.color</p:attrName>
                                        </p:attrNameLst>
                                      </p:cBhvr>
                                      <p:to>
                                        <a:srgbClr val="C00000"/>
                                      </p:to>
                                    </p:animClr>
                                  </p:childTnLst>
                                </p:cTn>
                              </p:par>
                              <p:par>
                                <p:cTn id="166" presetID="3" presetClass="emph" presetSubtype="2" fill="hold" grpId="2" nodeType="withEffect">
                                  <p:stCondLst>
                                    <p:cond delay="0"/>
                                  </p:stCondLst>
                                  <p:childTnLst>
                                    <p:animClr clrSpc="rgb" dir="cw">
                                      <p:cBhvr override="childStyle">
                                        <p:cTn id="167" dur="1000" fill="hold"/>
                                        <p:tgtEl>
                                          <p:spTgt spid="173"/>
                                        </p:tgtEl>
                                        <p:attrNameLst>
                                          <p:attrName>style.color</p:attrName>
                                        </p:attrNameLst>
                                      </p:cBhvr>
                                      <p:to>
                                        <a:srgbClr val="C00000"/>
                                      </p:to>
                                    </p:animClr>
                                  </p:childTnLst>
                                </p:cTn>
                              </p:par>
                              <p:par>
                                <p:cTn id="168" presetID="3" presetClass="emph" presetSubtype="2" fill="hold" grpId="2" nodeType="withEffect">
                                  <p:stCondLst>
                                    <p:cond delay="0"/>
                                  </p:stCondLst>
                                  <p:childTnLst>
                                    <p:animClr clrSpc="rgb" dir="cw">
                                      <p:cBhvr override="childStyle">
                                        <p:cTn id="169" dur="1000" fill="hold"/>
                                        <p:tgtEl>
                                          <p:spTgt spid="172"/>
                                        </p:tgtEl>
                                        <p:attrNameLst>
                                          <p:attrName>style.color</p:attrName>
                                        </p:attrNameLst>
                                      </p:cBhvr>
                                      <p:to>
                                        <a:srgbClr val="C00000"/>
                                      </p:to>
                                    </p:animClr>
                                  </p:childTnLst>
                                </p:cTn>
                              </p:par>
                              <p:par>
                                <p:cTn id="170" presetID="3" presetClass="emph" presetSubtype="2" fill="hold" grpId="2" nodeType="withEffect">
                                  <p:stCondLst>
                                    <p:cond delay="0"/>
                                  </p:stCondLst>
                                  <p:childTnLst>
                                    <p:animClr clrSpc="rgb" dir="cw">
                                      <p:cBhvr override="childStyle">
                                        <p:cTn id="171" dur="1000" fill="hold"/>
                                        <p:tgtEl>
                                          <p:spTgt spid="171"/>
                                        </p:tgtEl>
                                        <p:attrNameLst>
                                          <p:attrName>style.color</p:attrName>
                                        </p:attrNameLst>
                                      </p:cBhvr>
                                      <p:to>
                                        <a:srgbClr val="C00000"/>
                                      </p:to>
                                    </p:animClr>
                                  </p:childTnLst>
                                </p:cTn>
                              </p:par>
                              <p:par>
                                <p:cTn id="172" presetID="3" presetClass="emph" presetSubtype="2" fill="hold" grpId="2" nodeType="withEffect">
                                  <p:stCondLst>
                                    <p:cond delay="0"/>
                                  </p:stCondLst>
                                  <p:childTnLst>
                                    <p:animClr clrSpc="rgb" dir="cw">
                                      <p:cBhvr override="childStyle">
                                        <p:cTn id="173" dur="1000" fill="hold"/>
                                        <p:tgtEl>
                                          <p:spTgt spid="170"/>
                                        </p:tgtEl>
                                        <p:attrNameLst>
                                          <p:attrName>style.color</p:attrName>
                                        </p:attrNameLst>
                                      </p:cBhvr>
                                      <p:to>
                                        <a:srgbClr val="C00000"/>
                                      </p:to>
                                    </p:animClr>
                                  </p:childTnLst>
                                </p:cTn>
                              </p:par>
                              <p:par>
                                <p:cTn id="174" presetID="7" presetClass="emph" presetSubtype="2" fill="hold" nodeType="withEffect">
                                  <p:stCondLst>
                                    <p:cond delay="0"/>
                                  </p:stCondLst>
                                  <p:childTnLst>
                                    <p:animClr clrSpc="rgb" dir="cw">
                                      <p:cBhvr>
                                        <p:cTn id="175" dur="1000" fill="hold"/>
                                        <p:tgtEl>
                                          <p:spTgt spid="165"/>
                                        </p:tgtEl>
                                        <p:attrNameLst>
                                          <p:attrName>stroke.color</p:attrName>
                                        </p:attrNameLst>
                                      </p:cBhvr>
                                      <p:to>
                                        <a:srgbClr val="C00000"/>
                                      </p:to>
                                    </p:animClr>
                                    <p:set>
                                      <p:cBhvr>
                                        <p:cTn id="176" dur="1000" fill="hold"/>
                                        <p:tgtEl>
                                          <p:spTgt spid="165"/>
                                        </p:tgtEl>
                                        <p:attrNameLst>
                                          <p:attrName>stroke.on</p:attrName>
                                        </p:attrNameLst>
                                      </p:cBhvr>
                                      <p:to>
                                        <p:strVal val="true"/>
                                      </p:to>
                                    </p:set>
                                  </p:childTnLst>
                                </p:cTn>
                              </p:par>
                              <p:par>
                                <p:cTn id="177" presetID="7" presetClass="emph" presetSubtype="2" fill="hold" nodeType="withEffect">
                                  <p:stCondLst>
                                    <p:cond delay="0"/>
                                  </p:stCondLst>
                                  <p:childTnLst>
                                    <p:animClr clrSpc="rgb" dir="cw">
                                      <p:cBhvr>
                                        <p:cTn id="178" dur="1000" fill="hold"/>
                                        <p:tgtEl>
                                          <p:spTgt spid="166"/>
                                        </p:tgtEl>
                                        <p:attrNameLst>
                                          <p:attrName>stroke.color</p:attrName>
                                        </p:attrNameLst>
                                      </p:cBhvr>
                                      <p:to>
                                        <a:srgbClr val="C00000"/>
                                      </p:to>
                                    </p:animClr>
                                    <p:set>
                                      <p:cBhvr>
                                        <p:cTn id="179" dur="1000" fill="hold"/>
                                        <p:tgtEl>
                                          <p:spTgt spid="166"/>
                                        </p:tgtEl>
                                        <p:attrNameLst>
                                          <p:attrName>stroke.on</p:attrName>
                                        </p:attrNameLst>
                                      </p:cBhvr>
                                      <p:to>
                                        <p:strVal val="true"/>
                                      </p:to>
                                    </p:set>
                                  </p:childTnLst>
                                </p:cTn>
                              </p:par>
                              <p:par>
                                <p:cTn id="180" presetID="7" presetClass="emph" presetSubtype="2" fill="hold" nodeType="withEffect">
                                  <p:stCondLst>
                                    <p:cond delay="0"/>
                                  </p:stCondLst>
                                  <p:childTnLst>
                                    <p:animClr clrSpc="rgb" dir="cw">
                                      <p:cBhvr>
                                        <p:cTn id="181" dur="1000" fill="hold"/>
                                        <p:tgtEl>
                                          <p:spTgt spid="167"/>
                                        </p:tgtEl>
                                        <p:attrNameLst>
                                          <p:attrName>stroke.color</p:attrName>
                                        </p:attrNameLst>
                                      </p:cBhvr>
                                      <p:to>
                                        <a:srgbClr val="C00000"/>
                                      </p:to>
                                    </p:animClr>
                                    <p:set>
                                      <p:cBhvr>
                                        <p:cTn id="182" dur="1000" fill="hold"/>
                                        <p:tgtEl>
                                          <p:spTgt spid="167"/>
                                        </p:tgtEl>
                                        <p:attrNameLst>
                                          <p:attrName>stroke.on</p:attrName>
                                        </p:attrNameLst>
                                      </p:cBhvr>
                                      <p:to>
                                        <p:strVal val="true"/>
                                      </p:to>
                                    </p:set>
                                  </p:childTnLst>
                                </p:cTn>
                              </p:par>
                              <p:par>
                                <p:cTn id="183" presetID="7" presetClass="emph" presetSubtype="2" fill="hold" nodeType="withEffect">
                                  <p:stCondLst>
                                    <p:cond delay="0"/>
                                  </p:stCondLst>
                                  <p:childTnLst>
                                    <p:animClr clrSpc="rgb" dir="cw">
                                      <p:cBhvr>
                                        <p:cTn id="184" dur="1000" fill="hold"/>
                                        <p:tgtEl>
                                          <p:spTgt spid="163"/>
                                        </p:tgtEl>
                                        <p:attrNameLst>
                                          <p:attrName>stroke.color</p:attrName>
                                        </p:attrNameLst>
                                      </p:cBhvr>
                                      <p:to>
                                        <a:srgbClr val="C00000"/>
                                      </p:to>
                                    </p:animClr>
                                    <p:set>
                                      <p:cBhvr>
                                        <p:cTn id="185" dur="1000" fill="hold"/>
                                        <p:tgtEl>
                                          <p:spTgt spid="163"/>
                                        </p:tgtEl>
                                        <p:attrNameLst>
                                          <p:attrName>stroke.on</p:attrName>
                                        </p:attrNameLst>
                                      </p:cBhvr>
                                      <p:to>
                                        <p:strVal val="true"/>
                                      </p:to>
                                    </p:set>
                                  </p:childTnLst>
                                </p:cTn>
                              </p:par>
                              <p:par>
                                <p:cTn id="186" presetID="7" presetClass="emph" presetSubtype="2" fill="hold" nodeType="withEffect">
                                  <p:stCondLst>
                                    <p:cond delay="0"/>
                                  </p:stCondLst>
                                  <p:childTnLst>
                                    <p:animClr clrSpc="rgb" dir="cw">
                                      <p:cBhvr>
                                        <p:cTn id="187" dur="1000" fill="hold"/>
                                        <p:tgtEl>
                                          <p:spTgt spid="164"/>
                                        </p:tgtEl>
                                        <p:attrNameLst>
                                          <p:attrName>stroke.color</p:attrName>
                                        </p:attrNameLst>
                                      </p:cBhvr>
                                      <p:to>
                                        <a:srgbClr val="C00000"/>
                                      </p:to>
                                    </p:animClr>
                                    <p:set>
                                      <p:cBhvr>
                                        <p:cTn id="188" dur="1000" fill="hold"/>
                                        <p:tgtEl>
                                          <p:spTgt spid="164"/>
                                        </p:tgtEl>
                                        <p:attrNameLst>
                                          <p:attrName>stroke.on</p:attrName>
                                        </p:attrNameLst>
                                      </p:cBhvr>
                                      <p:to>
                                        <p:strVal val="true"/>
                                      </p:to>
                                    </p:set>
                                  </p:childTnLst>
                                </p:cTn>
                              </p:par>
                            </p:childTnLst>
                          </p:cTn>
                        </p:par>
                      </p:childTnLst>
                    </p:cTn>
                  </p:par>
                  <p:par>
                    <p:cTn id="189" fill="hold">
                      <p:stCondLst>
                        <p:cond delay="indefinite"/>
                      </p:stCondLst>
                      <p:childTnLst>
                        <p:par>
                          <p:cTn id="190" fill="hold">
                            <p:stCondLst>
                              <p:cond delay="0"/>
                            </p:stCondLst>
                            <p:childTnLst>
                              <p:par>
                                <p:cTn id="191" presetID="22" presetClass="entr" presetSubtype="1" fill="hold" nodeType="clickEffect">
                                  <p:stCondLst>
                                    <p:cond delay="0"/>
                                  </p:stCondLst>
                                  <p:childTnLst>
                                    <p:set>
                                      <p:cBhvr>
                                        <p:cTn id="192" dur="1" fill="hold">
                                          <p:stCondLst>
                                            <p:cond delay="0"/>
                                          </p:stCondLst>
                                        </p:cTn>
                                        <p:tgtEl>
                                          <p:spTgt spid="154"/>
                                        </p:tgtEl>
                                        <p:attrNameLst>
                                          <p:attrName>style.visibility</p:attrName>
                                        </p:attrNameLst>
                                      </p:cBhvr>
                                      <p:to>
                                        <p:strVal val="visible"/>
                                      </p:to>
                                    </p:set>
                                    <p:animEffect transition="in" filter="wipe(up)">
                                      <p:cBhvr>
                                        <p:cTn id="193" dur="500"/>
                                        <p:tgtEl>
                                          <p:spTgt spid="154"/>
                                        </p:tgtEl>
                                      </p:cBhvr>
                                    </p:animEffect>
                                  </p:childTnLst>
                                </p:cTn>
                              </p:par>
                            </p:childTnLst>
                          </p:cTn>
                        </p:par>
                        <p:par>
                          <p:cTn id="194" fill="hold">
                            <p:stCondLst>
                              <p:cond delay="500"/>
                            </p:stCondLst>
                            <p:childTnLst>
                              <p:par>
                                <p:cTn id="195" presetID="10" presetClass="entr" presetSubtype="0" fill="hold" nodeType="afterEffect">
                                  <p:stCondLst>
                                    <p:cond delay="0"/>
                                  </p:stCondLst>
                                  <p:childTnLst>
                                    <p:set>
                                      <p:cBhvr>
                                        <p:cTn id="196" dur="1" fill="hold">
                                          <p:stCondLst>
                                            <p:cond delay="0"/>
                                          </p:stCondLst>
                                        </p:cTn>
                                        <p:tgtEl>
                                          <p:spTgt spid="155"/>
                                        </p:tgtEl>
                                        <p:attrNameLst>
                                          <p:attrName>style.visibility</p:attrName>
                                        </p:attrNameLst>
                                      </p:cBhvr>
                                      <p:to>
                                        <p:strVal val="visible"/>
                                      </p:to>
                                    </p:set>
                                    <p:animEffect transition="in" filter="fade">
                                      <p:cBhvr>
                                        <p:cTn id="197" dur="500"/>
                                        <p:tgtEl>
                                          <p:spTgt spid="155"/>
                                        </p:tgtEl>
                                      </p:cBhvr>
                                    </p:animEffect>
                                  </p:childTnLst>
                                </p:cTn>
                              </p:par>
                              <p:par>
                                <p:cTn id="198" presetID="10" presetClass="entr" presetSubtype="0" fill="hold" nodeType="withEffect">
                                  <p:stCondLst>
                                    <p:cond delay="0"/>
                                  </p:stCondLst>
                                  <p:childTnLst>
                                    <p:set>
                                      <p:cBhvr>
                                        <p:cTn id="199" dur="1" fill="hold">
                                          <p:stCondLst>
                                            <p:cond delay="0"/>
                                          </p:stCondLst>
                                        </p:cTn>
                                        <p:tgtEl>
                                          <p:spTgt spid="122"/>
                                        </p:tgtEl>
                                        <p:attrNameLst>
                                          <p:attrName>style.visibility</p:attrName>
                                        </p:attrNameLst>
                                      </p:cBhvr>
                                      <p:to>
                                        <p:strVal val="visible"/>
                                      </p:to>
                                    </p:set>
                                    <p:animEffect transition="in" filter="fade">
                                      <p:cBhvr>
                                        <p:cTn id="200" dur="500"/>
                                        <p:tgtEl>
                                          <p:spTgt spid="122"/>
                                        </p:tgtEl>
                                      </p:cBhvr>
                                    </p:animEffect>
                                  </p:childTnLst>
                                </p:cTn>
                              </p:par>
                              <p:par>
                                <p:cTn id="201" presetID="10" presetClass="entr" presetSubtype="0" fill="hold" nodeType="withEffect">
                                  <p:stCondLst>
                                    <p:cond delay="0"/>
                                  </p:stCondLst>
                                  <p:childTnLst>
                                    <p:set>
                                      <p:cBhvr>
                                        <p:cTn id="202" dur="1" fill="hold">
                                          <p:stCondLst>
                                            <p:cond delay="0"/>
                                          </p:stCondLst>
                                        </p:cTn>
                                        <p:tgtEl>
                                          <p:spTgt spid="125"/>
                                        </p:tgtEl>
                                        <p:attrNameLst>
                                          <p:attrName>style.visibility</p:attrName>
                                        </p:attrNameLst>
                                      </p:cBhvr>
                                      <p:to>
                                        <p:strVal val="visible"/>
                                      </p:to>
                                    </p:set>
                                    <p:animEffect transition="in" filter="fade">
                                      <p:cBhvr>
                                        <p:cTn id="203" dur="500"/>
                                        <p:tgtEl>
                                          <p:spTgt spid="125"/>
                                        </p:tgtEl>
                                      </p:cBhvr>
                                    </p:animEffect>
                                  </p:childTnLst>
                                </p:cTn>
                              </p:par>
                              <p:par>
                                <p:cTn id="204" presetID="10" presetClass="entr" presetSubtype="0" fill="hold" nodeType="withEffect">
                                  <p:stCondLst>
                                    <p:cond delay="0"/>
                                  </p:stCondLst>
                                  <p:childTnLst>
                                    <p:set>
                                      <p:cBhvr>
                                        <p:cTn id="205" dur="1" fill="hold">
                                          <p:stCondLst>
                                            <p:cond delay="0"/>
                                          </p:stCondLst>
                                        </p:cTn>
                                        <p:tgtEl>
                                          <p:spTgt spid="128"/>
                                        </p:tgtEl>
                                        <p:attrNameLst>
                                          <p:attrName>style.visibility</p:attrName>
                                        </p:attrNameLst>
                                      </p:cBhvr>
                                      <p:to>
                                        <p:strVal val="visible"/>
                                      </p:to>
                                    </p:set>
                                    <p:animEffect transition="in" filter="fade">
                                      <p:cBhvr>
                                        <p:cTn id="206" dur="500"/>
                                        <p:tgtEl>
                                          <p:spTgt spid="128"/>
                                        </p:tgtEl>
                                      </p:cBhvr>
                                    </p:animEffect>
                                  </p:childTnLst>
                                </p:cTn>
                              </p:par>
                              <p:par>
                                <p:cTn id="207" presetID="10" presetClass="entr" presetSubtype="0" fill="hold" nodeType="withEffect">
                                  <p:stCondLst>
                                    <p:cond delay="0"/>
                                  </p:stCondLst>
                                  <p:childTnLst>
                                    <p:set>
                                      <p:cBhvr>
                                        <p:cTn id="208" dur="1" fill="hold">
                                          <p:stCondLst>
                                            <p:cond delay="0"/>
                                          </p:stCondLst>
                                        </p:cTn>
                                        <p:tgtEl>
                                          <p:spTgt spid="131"/>
                                        </p:tgtEl>
                                        <p:attrNameLst>
                                          <p:attrName>style.visibility</p:attrName>
                                        </p:attrNameLst>
                                      </p:cBhvr>
                                      <p:to>
                                        <p:strVal val="visible"/>
                                      </p:to>
                                    </p:set>
                                    <p:animEffect transition="in" filter="fade">
                                      <p:cBhvr>
                                        <p:cTn id="209" dur="500"/>
                                        <p:tgtEl>
                                          <p:spTgt spid="131"/>
                                        </p:tgtEl>
                                      </p:cBhvr>
                                    </p:animEffect>
                                  </p:childTnLst>
                                </p:cTn>
                              </p:par>
                              <p:par>
                                <p:cTn id="210" presetID="10" presetClass="entr" presetSubtype="0" fill="hold" nodeType="withEffect">
                                  <p:stCondLst>
                                    <p:cond delay="0"/>
                                  </p:stCondLst>
                                  <p:childTnLst>
                                    <p:set>
                                      <p:cBhvr>
                                        <p:cTn id="211" dur="1" fill="hold">
                                          <p:stCondLst>
                                            <p:cond delay="0"/>
                                          </p:stCondLst>
                                        </p:cTn>
                                        <p:tgtEl>
                                          <p:spTgt spid="134"/>
                                        </p:tgtEl>
                                        <p:attrNameLst>
                                          <p:attrName>style.visibility</p:attrName>
                                        </p:attrNameLst>
                                      </p:cBhvr>
                                      <p:to>
                                        <p:strVal val="visible"/>
                                      </p:to>
                                    </p:set>
                                    <p:animEffect transition="in" filter="fade">
                                      <p:cBhvr>
                                        <p:cTn id="212" dur="500"/>
                                        <p:tgtEl>
                                          <p:spTgt spid="134"/>
                                        </p:tgtEl>
                                      </p:cBhvr>
                                    </p:animEffect>
                                  </p:childTnLst>
                                </p:cTn>
                              </p:par>
                              <p:par>
                                <p:cTn id="213" presetID="10" presetClass="entr" presetSubtype="0" fill="hold" nodeType="withEffect">
                                  <p:stCondLst>
                                    <p:cond delay="0"/>
                                  </p:stCondLst>
                                  <p:childTnLst>
                                    <p:set>
                                      <p:cBhvr>
                                        <p:cTn id="214" dur="1" fill="hold">
                                          <p:stCondLst>
                                            <p:cond delay="0"/>
                                          </p:stCondLst>
                                        </p:cTn>
                                        <p:tgtEl>
                                          <p:spTgt spid="137"/>
                                        </p:tgtEl>
                                        <p:attrNameLst>
                                          <p:attrName>style.visibility</p:attrName>
                                        </p:attrNameLst>
                                      </p:cBhvr>
                                      <p:to>
                                        <p:strVal val="visible"/>
                                      </p:to>
                                    </p:set>
                                    <p:animEffect transition="in" filter="fade">
                                      <p:cBhvr>
                                        <p:cTn id="215" dur="500"/>
                                        <p:tgtEl>
                                          <p:spTgt spid="137"/>
                                        </p:tgtEl>
                                      </p:cBhvr>
                                    </p:animEffect>
                                  </p:childTnLst>
                                </p:cTn>
                              </p:par>
                              <p:par>
                                <p:cTn id="216" presetID="10" presetClass="entr" presetSubtype="0" fill="hold" nodeType="withEffect">
                                  <p:stCondLst>
                                    <p:cond delay="0"/>
                                  </p:stCondLst>
                                  <p:childTnLst>
                                    <p:set>
                                      <p:cBhvr>
                                        <p:cTn id="217" dur="1" fill="hold">
                                          <p:stCondLst>
                                            <p:cond delay="0"/>
                                          </p:stCondLst>
                                        </p:cTn>
                                        <p:tgtEl>
                                          <p:spTgt spid="140"/>
                                        </p:tgtEl>
                                        <p:attrNameLst>
                                          <p:attrName>style.visibility</p:attrName>
                                        </p:attrNameLst>
                                      </p:cBhvr>
                                      <p:to>
                                        <p:strVal val="visible"/>
                                      </p:to>
                                    </p:set>
                                    <p:animEffect transition="in" filter="fade">
                                      <p:cBhvr>
                                        <p:cTn id="218" dur="500"/>
                                        <p:tgtEl>
                                          <p:spTgt spid="140"/>
                                        </p:tgtEl>
                                      </p:cBhvr>
                                    </p:animEffect>
                                  </p:childTnLst>
                                </p:cTn>
                              </p:par>
                              <p:par>
                                <p:cTn id="219" presetID="10" presetClass="entr" presetSubtype="0" fill="hold" nodeType="withEffect">
                                  <p:stCondLst>
                                    <p:cond delay="0"/>
                                  </p:stCondLst>
                                  <p:childTnLst>
                                    <p:set>
                                      <p:cBhvr>
                                        <p:cTn id="220" dur="1" fill="hold">
                                          <p:stCondLst>
                                            <p:cond delay="0"/>
                                          </p:stCondLst>
                                        </p:cTn>
                                        <p:tgtEl>
                                          <p:spTgt spid="143"/>
                                        </p:tgtEl>
                                        <p:attrNameLst>
                                          <p:attrName>style.visibility</p:attrName>
                                        </p:attrNameLst>
                                      </p:cBhvr>
                                      <p:to>
                                        <p:strVal val="visible"/>
                                      </p:to>
                                    </p:set>
                                    <p:animEffect transition="in" filter="fade">
                                      <p:cBhvr>
                                        <p:cTn id="221" dur="500"/>
                                        <p:tgtEl>
                                          <p:spTgt spid="143"/>
                                        </p:tgtEl>
                                      </p:cBhvr>
                                    </p:animEffect>
                                  </p:childTnLst>
                                </p:cTn>
                              </p:par>
                              <p:par>
                                <p:cTn id="222" presetID="10" presetClass="entr" presetSubtype="0" fill="hold" nodeType="withEffect">
                                  <p:stCondLst>
                                    <p:cond delay="0"/>
                                  </p:stCondLst>
                                  <p:childTnLst>
                                    <p:set>
                                      <p:cBhvr>
                                        <p:cTn id="223" dur="1" fill="hold">
                                          <p:stCondLst>
                                            <p:cond delay="0"/>
                                          </p:stCondLst>
                                        </p:cTn>
                                        <p:tgtEl>
                                          <p:spTgt spid="149"/>
                                        </p:tgtEl>
                                        <p:attrNameLst>
                                          <p:attrName>style.visibility</p:attrName>
                                        </p:attrNameLst>
                                      </p:cBhvr>
                                      <p:to>
                                        <p:strVal val="visible"/>
                                      </p:to>
                                    </p:set>
                                    <p:animEffect transition="in" filter="fade">
                                      <p:cBhvr>
                                        <p:cTn id="224" dur="500"/>
                                        <p:tgtEl>
                                          <p:spTgt spid="149"/>
                                        </p:tgtEl>
                                      </p:cBhvr>
                                    </p:animEffect>
                                  </p:childTnLst>
                                </p:cTn>
                              </p:par>
                              <p:par>
                                <p:cTn id="225" presetID="10" presetClass="entr" presetSubtype="0" fill="hold" nodeType="withEffect">
                                  <p:stCondLst>
                                    <p:cond delay="0"/>
                                  </p:stCondLst>
                                  <p:childTnLst>
                                    <p:set>
                                      <p:cBhvr>
                                        <p:cTn id="226" dur="1" fill="hold">
                                          <p:stCondLst>
                                            <p:cond delay="0"/>
                                          </p:stCondLst>
                                        </p:cTn>
                                        <p:tgtEl>
                                          <p:spTgt spid="146"/>
                                        </p:tgtEl>
                                        <p:attrNameLst>
                                          <p:attrName>style.visibility</p:attrName>
                                        </p:attrNameLst>
                                      </p:cBhvr>
                                      <p:to>
                                        <p:strVal val="visible"/>
                                      </p:to>
                                    </p:set>
                                    <p:animEffect transition="in" filter="fade">
                                      <p:cBhvr>
                                        <p:cTn id="227" dur="500"/>
                                        <p:tgtEl>
                                          <p:spTgt spid="146"/>
                                        </p:tgtEl>
                                      </p:cBhvr>
                                    </p:animEffect>
                                  </p:childTnLst>
                                </p:cTn>
                              </p:par>
                            </p:childTnLst>
                          </p:cTn>
                        </p:par>
                        <p:par>
                          <p:cTn id="228" fill="hold">
                            <p:stCondLst>
                              <p:cond delay="1000"/>
                            </p:stCondLst>
                            <p:childTnLst>
                              <p:par>
                                <p:cTn id="229" presetID="10" presetClass="entr" presetSubtype="0" fill="hold" grpId="0" nodeType="afterEffect">
                                  <p:stCondLst>
                                    <p:cond delay="0"/>
                                  </p:stCondLst>
                                  <p:childTnLst>
                                    <p:set>
                                      <p:cBhvr>
                                        <p:cTn id="230" dur="1" fill="hold">
                                          <p:stCondLst>
                                            <p:cond delay="0"/>
                                          </p:stCondLst>
                                        </p:cTn>
                                        <p:tgtEl>
                                          <p:spTgt spid="152"/>
                                        </p:tgtEl>
                                        <p:attrNameLst>
                                          <p:attrName>style.visibility</p:attrName>
                                        </p:attrNameLst>
                                      </p:cBhvr>
                                      <p:to>
                                        <p:strVal val="visible"/>
                                      </p:to>
                                    </p:set>
                                    <p:animEffect transition="in" filter="fade">
                                      <p:cBhvr>
                                        <p:cTn id="231" dur="500"/>
                                        <p:tgtEl>
                                          <p:spTgt spid="152"/>
                                        </p:tgtEl>
                                      </p:cBhvr>
                                    </p:animEffect>
                                  </p:childTnLst>
                                </p:cTn>
                              </p:par>
                              <p:par>
                                <p:cTn id="232" presetID="26" presetClass="emph" presetSubtype="0" fill="hold" nodeType="withEffect">
                                  <p:stCondLst>
                                    <p:cond delay="0"/>
                                  </p:stCondLst>
                                  <p:childTnLst>
                                    <p:animEffect transition="out" filter="fade">
                                      <p:cBhvr>
                                        <p:cTn id="233" dur="500" tmFilter="0, 0; .2, .5; .8, .5; 1, 0"/>
                                        <p:tgtEl>
                                          <p:spTgt spid="143"/>
                                        </p:tgtEl>
                                      </p:cBhvr>
                                    </p:animEffect>
                                    <p:animScale>
                                      <p:cBhvr>
                                        <p:cTn id="234" dur="250" autoRev="1" fill="hold"/>
                                        <p:tgtEl>
                                          <p:spTgt spid="143"/>
                                        </p:tgtEl>
                                      </p:cBhvr>
                                      <p:by x="105000" y="105000"/>
                                    </p:animScale>
                                  </p:childTnLst>
                                </p:cTn>
                              </p:par>
                              <p:par>
                                <p:cTn id="235" presetID="26" presetClass="emph" presetSubtype="0" fill="hold" nodeType="withEffect">
                                  <p:stCondLst>
                                    <p:cond delay="0"/>
                                  </p:stCondLst>
                                  <p:childTnLst>
                                    <p:animEffect transition="out" filter="fade">
                                      <p:cBhvr>
                                        <p:cTn id="236" dur="500" tmFilter="0, 0; .2, .5; .8, .5; 1, 0"/>
                                        <p:tgtEl>
                                          <p:spTgt spid="146"/>
                                        </p:tgtEl>
                                      </p:cBhvr>
                                    </p:animEffect>
                                    <p:animScale>
                                      <p:cBhvr>
                                        <p:cTn id="237" dur="250" autoRev="1" fill="hold"/>
                                        <p:tgtEl>
                                          <p:spTgt spid="146"/>
                                        </p:tgtEl>
                                      </p:cBhvr>
                                      <p:by x="105000" y="105000"/>
                                    </p:animScale>
                                  </p:childTnLst>
                                </p:cTn>
                              </p:par>
                              <p:par>
                                <p:cTn id="238" presetID="26" presetClass="emph" presetSubtype="0" fill="hold" nodeType="withEffect">
                                  <p:stCondLst>
                                    <p:cond delay="0"/>
                                  </p:stCondLst>
                                  <p:childTnLst>
                                    <p:animEffect transition="out" filter="fade">
                                      <p:cBhvr>
                                        <p:cTn id="239" dur="500" tmFilter="0, 0; .2, .5; .8, .5; 1, 0"/>
                                        <p:tgtEl>
                                          <p:spTgt spid="125"/>
                                        </p:tgtEl>
                                      </p:cBhvr>
                                    </p:animEffect>
                                    <p:animScale>
                                      <p:cBhvr>
                                        <p:cTn id="240" dur="250" autoRev="1" fill="hold"/>
                                        <p:tgtEl>
                                          <p:spTgt spid="125"/>
                                        </p:tgtEl>
                                      </p:cBhvr>
                                      <p:by x="105000" y="105000"/>
                                    </p:animScale>
                                  </p:childTnLst>
                                </p:cTn>
                              </p:par>
                              <p:par>
                                <p:cTn id="241" presetID="26" presetClass="emph" presetSubtype="0" fill="hold" nodeType="withEffect">
                                  <p:stCondLst>
                                    <p:cond delay="0"/>
                                  </p:stCondLst>
                                  <p:childTnLst>
                                    <p:animEffect transition="out" filter="fade">
                                      <p:cBhvr>
                                        <p:cTn id="242" dur="500" tmFilter="0, 0; .2, .5; .8, .5; 1, 0"/>
                                        <p:tgtEl>
                                          <p:spTgt spid="140"/>
                                        </p:tgtEl>
                                      </p:cBhvr>
                                    </p:animEffect>
                                    <p:animScale>
                                      <p:cBhvr>
                                        <p:cTn id="243" dur="250" autoRev="1" fill="hold"/>
                                        <p:tgtEl>
                                          <p:spTgt spid="140"/>
                                        </p:tgtEl>
                                      </p:cBhvr>
                                      <p:by x="105000" y="105000"/>
                                    </p:animScale>
                                  </p:childTnLst>
                                </p:cTn>
                              </p:par>
                              <p:par>
                                <p:cTn id="244" presetID="10" presetClass="entr" presetSubtype="0" fill="hold" grpId="0" nodeType="withEffect">
                                  <p:stCondLst>
                                    <p:cond delay="0"/>
                                  </p:stCondLst>
                                  <p:childTnLst>
                                    <p:set>
                                      <p:cBhvr>
                                        <p:cTn id="245" dur="1" fill="hold">
                                          <p:stCondLst>
                                            <p:cond delay="0"/>
                                          </p:stCondLst>
                                        </p:cTn>
                                        <p:tgtEl>
                                          <p:spTgt spid="156"/>
                                        </p:tgtEl>
                                        <p:attrNameLst>
                                          <p:attrName>style.visibility</p:attrName>
                                        </p:attrNameLst>
                                      </p:cBhvr>
                                      <p:to>
                                        <p:strVal val="visible"/>
                                      </p:to>
                                    </p:set>
                                    <p:animEffect transition="in" filter="fade">
                                      <p:cBhvr>
                                        <p:cTn id="246" dur="500"/>
                                        <p:tgtEl>
                                          <p:spTgt spid="156"/>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157"/>
                                        </p:tgtEl>
                                        <p:attrNameLst>
                                          <p:attrName>style.visibility</p:attrName>
                                        </p:attrNameLst>
                                      </p:cBhvr>
                                      <p:to>
                                        <p:strVal val="visible"/>
                                      </p:to>
                                    </p:set>
                                    <p:animEffect transition="in" filter="fade">
                                      <p:cBhvr>
                                        <p:cTn id="249" dur="500"/>
                                        <p:tgtEl>
                                          <p:spTgt spid="157"/>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158"/>
                                        </p:tgtEl>
                                        <p:attrNameLst>
                                          <p:attrName>style.visibility</p:attrName>
                                        </p:attrNameLst>
                                      </p:cBhvr>
                                      <p:to>
                                        <p:strVal val="visible"/>
                                      </p:to>
                                    </p:set>
                                    <p:animEffect transition="in" filter="fade">
                                      <p:cBhvr>
                                        <p:cTn id="252" dur="500"/>
                                        <p:tgtEl>
                                          <p:spTgt spid="158"/>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159"/>
                                        </p:tgtEl>
                                        <p:attrNameLst>
                                          <p:attrName>style.visibility</p:attrName>
                                        </p:attrNameLst>
                                      </p:cBhvr>
                                      <p:to>
                                        <p:strVal val="visible"/>
                                      </p:to>
                                    </p:set>
                                    <p:animEffect transition="in" filter="fade">
                                      <p:cBhvr>
                                        <p:cTn id="255" dur="500"/>
                                        <p:tgtEl>
                                          <p:spTgt spid="159"/>
                                        </p:tgtEl>
                                      </p:cBhvr>
                                    </p:animEffect>
                                  </p:childTnLst>
                                </p:cTn>
                              </p:par>
                            </p:childTnLst>
                          </p:cTn>
                        </p:par>
                        <p:par>
                          <p:cTn id="256" fill="hold">
                            <p:stCondLst>
                              <p:cond delay="1500"/>
                            </p:stCondLst>
                            <p:childTnLst>
                              <p:par>
                                <p:cTn id="257" presetID="10" presetClass="exit" presetSubtype="0" fill="hold" grpId="1" nodeType="afterEffect">
                                  <p:stCondLst>
                                    <p:cond delay="0"/>
                                  </p:stCondLst>
                                  <p:childTnLst>
                                    <p:animEffect transition="out" filter="fade">
                                      <p:cBhvr>
                                        <p:cTn id="258" dur="500"/>
                                        <p:tgtEl>
                                          <p:spTgt spid="152"/>
                                        </p:tgtEl>
                                      </p:cBhvr>
                                    </p:animEffect>
                                    <p:set>
                                      <p:cBhvr>
                                        <p:cTn id="259" dur="1" fill="hold">
                                          <p:stCondLst>
                                            <p:cond delay="499"/>
                                          </p:stCondLst>
                                        </p:cTn>
                                        <p:tgtEl>
                                          <p:spTgt spid="152"/>
                                        </p:tgtEl>
                                        <p:attrNameLst>
                                          <p:attrName>style.visibility</p:attrName>
                                        </p:attrNameLst>
                                      </p:cBhvr>
                                      <p:to>
                                        <p:strVal val="hidden"/>
                                      </p:to>
                                    </p:set>
                                  </p:childTnLst>
                                </p:cTn>
                              </p:par>
                            </p:childTnLst>
                          </p:cTn>
                        </p:par>
                        <p:par>
                          <p:cTn id="260" fill="hold">
                            <p:stCondLst>
                              <p:cond delay="2000"/>
                            </p:stCondLst>
                            <p:childTnLst>
                              <p:par>
                                <p:cTn id="261" presetID="10" presetClass="entr" presetSubtype="0" fill="hold" grpId="0" nodeType="afterEffect">
                                  <p:stCondLst>
                                    <p:cond delay="0"/>
                                  </p:stCondLst>
                                  <p:childTnLst>
                                    <p:set>
                                      <p:cBhvr>
                                        <p:cTn id="262" dur="1" fill="hold">
                                          <p:stCondLst>
                                            <p:cond delay="0"/>
                                          </p:stCondLst>
                                        </p:cTn>
                                        <p:tgtEl>
                                          <p:spTgt spid="153"/>
                                        </p:tgtEl>
                                        <p:attrNameLst>
                                          <p:attrName>style.visibility</p:attrName>
                                        </p:attrNameLst>
                                      </p:cBhvr>
                                      <p:to>
                                        <p:strVal val="visible"/>
                                      </p:to>
                                    </p:set>
                                    <p:animEffect transition="in" filter="fade">
                                      <p:cBhvr>
                                        <p:cTn id="263"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91" grpId="0" animBg="1"/>
      <p:bldP spid="91"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19" grpId="0" animBg="1"/>
      <p:bldP spid="119" grpId="1" animBg="1"/>
      <p:bldP spid="152" grpId="0"/>
      <p:bldP spid="152" grpId="1"/>
      <p:bldP spid="153" grpId="0"/>
      <p:bldP spid="156" grpId="0" animBg="1"/>
      <p:bldP spid="157" grpId="0" animBg="1"/>
      <p:bldP spid="158" grpId="0" animBg="1"/>
      <p:bldP spid="159" grpId="0" animBg="1"/>
      <p:bldP spid="169" grpId="0"/>
      <p:bldP spid="169" grpId="1"/>
      <p:bldP spid="169" grpId="2"/>
      <p:bldP spid="170" grpId="0"/>
      <p:bldP spid="170" grpId="1"/>
      <p:bldP spid="170" grpId="2"/>
      <p:bldP spid="171" grpId="0"/>
      <p:bldP spid="171" grpId="1"/>
      <p:bldP spid="171" grpId="2"/>
      <p:bldP spid="172" grpId="0"/>
      <p:bldP spid="172" grpId="1"/>
      <p:bldP spid="172" grpId="2"/>
      <p:bldP spid="173" grpId="0"/>
      <p:bldP spid="173" grpId="1"/>
      <p:bldP spid="173" grpId="2"/>
      <p:bldP spid="174" grpId="0"/>
      <p:bldP spid="174" grpId="1"/>
      <p:bldP spid="174" grpId="2"/>
      <p:bldP spid="175" grpId="0" animBg="1"/>
      <p:bldP spid="17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ln>
            <a:noFill/>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rtlCol="0">
            <a:normAutofit/>
          </a:bodyPr>
          <a:lstStyle/>
          <a:p>
            <a:pPr eaLnBrk="1" fontAlgn="auto" hangingPunct="1">
              <a:spcAft>
                <a:spcPts val="0"/>
              </a:spcAft>
              <a:defRPr/>
            </a:pPr>
            <a:r>
              <a:rPr lang="zh-CN" altLang="en-US" b="1" dirty="0">
                <a:solidFill>
                  <a:schemeClr val="tx1">
                    <a:lumMod val="95000"/>
                    <a:lumOff val="5000"/>
                  </a:schemeClr>
                </a:solidFill>
              </a:rPr>
              <a:t>基于</a:t>
            </a:r>
            <a:r>
              <a:rPr lang="zh-CN" altLang="en-US" b="1" dirty="0" smtClean="0">
                <a:solidFill>
                  <a:schemeClr val="tx1">
                    <a:lumMod val="95000"/>
                    <a:lumOff val="5000"/>
                  </a:schemeClr>
                </a:solidFill>
              </a:rPr>
              <a:t>行为的</a:t>
            </a:r>
            <a:r>
              <a:rPr lang="en-US" altLang="zh-CN" b="1" dirty="0" smtClean="0">
                <a:solidFill>
                  <a:schemeClr val="tx1">
                    <a:lumMod val="95000"/>
                    <a:lumOff val="5000"/>
                  </a:schemeClr>
                </a:solidFill>
              </a:rPr>
              <a:t>Android</a:t>
            </a:r>
            <a:r>
              <a:rPr lang="zh-CN" altLang="en-US" b="1" dirty="0" smtClean="0">
                <a:solidFill>
                  <a:schemeClr val="tx1">
                    <a:lumMod val="95000"/>
                    <a:lumOff val="5000"/>
                  </a:schemeClr>
                </a:solidFill>
              </a:rPr>
              <a:t>恶意软件自动化分析与检测系统</a:t>
            </a:r>
          </a:p>
        </p:txBody>
      </p:sp>
      <p:sp>
        <p:nvSpPr>
          <p:cNvPr id="8196" name="TextBox 3"/>
          <p:cNvSpPr txBox="1">
            <a:spLocks noChangeArrowheads="1"/>
          </p:cNvSpPr>
          <p:nvPr/>
        </p:nvSpPr>
        <p:spPr bwMode="auto">
          <a:xfrm>
            <a:off x="2195513" y="4005263"/>
            <a:ext cx="61214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lnSpc>
                <a:spcPct val="150000"/>
              </a:lnSpc>
            </a:pPr>
            <a:r>
              <a:rPr lang="zh-CN" altLang="en-US" b="1" dirty="0">
                <a:solidFill>
                  <a:srgbClr val="0070C0"/>
                </a:solidFill>
                <a:latin typeface="华文细黑" pitchFamily="2" charset="-122"/>
                <a:ea typeface="华文细黑" pitchFamily="2" charset="-122"/>
              </a:rPr>
              <a:t>获奖类型：</a:t>
            </a:r>
            <a:r>
              <a:rPr lang="en-US" altLang="zh-CN" b="1" dirty="0">
                <a:solidFill>
                  <a:srgbClr val="0070C0"/>
                </a:solidFill>
                <a:latin typeface="华文细黑" pitchFamily="2" charset="-122"/>
                <a:ea typeface="华文细黑" pitchFamily="2" charset="-122"/>
              </a:rPr>
              <a:t>2013</a:t>
            </a:r>
            <a:r>
              <a:rPr lang="zh-CN" altLang="en-US" b="1" dirty="0">
                <a:solidFill>
                  <a:srgbClr val="0070C0"/>
                </a:solidFill>
                <a:latin typeface="华文细黑" pitchFamily="2" charset="-122"/>
                <a:ea typeface="华文细黑" pitchFamily="2" charset="-122"/>
              </a:rPr>
              <a:t>年全国大学生信息安全竞赛 一</a:t>
            </a:r>
            <a:r>
              <a:rPr lang="zh-CN" altLang="en-US" b="1" dirty="0" smtClean="0">
                <a:solidFill>
                  <a:srgbClr val="0070C0"/>
                </a:solidFill>
                <a:latin typeface="华文细黑" pitchFamily="2" charset="-122"/>
                <a:ea typeface="华文细黑" pitchFamily="2" charset="-122"/>
              </a:rPr>
              <a:t>等奖</a:t>
            </a:r>
            <a:endParaRPr lang="en-US" altLang="zh-CN" b="1" dirty="0">
              <a:solidFill>
                <a:srgbClr val="0070C0"/>
              </a:solidFill>
              <a:latin typeface="华文细黑" pitchFamily="2" charset="-122"/>
              <a:ea typeface="华文细黑" pitchFamily="2" charset="-122"/>
            </a:endParaRPr>
          </a:p>
          <a:p>
            <a:pPr eaLnBrk="1" hangingPunct="1">
              <a:lnSpc>
                <a:spcPct val="150000"/>
              </a:lnSpc>
            </a:pPr>
            <a:r>
              <a:rPr lang="zh-CN" altLang="en-US" b="1" dirty="0">
                <a:solidFill>
                  <a:srgbClr val="0070C0"/>
                </a:solidFill>
                <a:latin typeface="华文细黑" pitchFamily="2" charset="-122"/>
                <a:ea typeface="华文细黑" pitchFamily="2" charset="-122"/>
              </a:rPr>
              <a:t>学生代表</a:t>
            </a:r>
            <a:r>
              <a:rPr lang="zh-CN" altLang="en-US" b="1" dirty="0" smtClean="0">
                <a:solidFill>
                  <a:srgbClr val="0070C0"/>
                </a:solidFill>
                <a:latin typeface="华文细黑" pitchFamily="2" charset="-122"/>
                <a:ea typeface="华文细黑" pitchFamily="2" charset="-122"/>
              </a:rPr>
              <a:t>：展鹇</a:t>
            </a:r>
            <a:endParaRPr lang="en-US" altLang="zh-CN" b="1" dirty="0">
              <a:solidFill>
                <a:srgbClr val="0070C0"/>
              </a:solidFill>
              <a:latin typeface="华文细黑" pitchFamily="2" charset="-122"/>
              <a:ea typeface="华文细黑" pitchFamily="2" charset="-122"/>
            </a:endParaRPr>
          </a:p>
          <a:p>
            <a:pPr eaLnBrk="1" hangingPunct="1">
              <a:lnSpc>
                <a:spcPct val="150000"/>
              </a:lnSpc>
            </a:pPr>
            <a:r>
              <a:rPr lang="zh-CN" altLang="en-US" b="1" dirty="0">
                <a:solidFill>
                  <a:srgbClr val="0070C0"/>
                </a:solidFill>
                <a:latin typeface="华文细黑" pitchFamily="2" charset="-122"/>
                <a:ea typeface="华文细黑" pitchFamily="2" charset="-122"/>
              </a:rPr>
              <a:t>指导老师</a:t>
            </a:r>
            <a:r>
              <a:rPr lang="zh-CN" altLang="en-US" b="1" dirty="0" smtClean="0">
                <a:solidFill>
                  <a:srgbClr val="0070C0"/>
                </a:solidFill>
                <a:latin typeface="华文细黑" pitchFamily="2" charset="-122"/>
                <a:ea typeface="华文细黑" pitchFamily="2" charset="-122"/>
              </a:rPr>
              <a:t>：彭国军</a:t>
            </a:r>
            <a:endParaRPr lang="en-US" altLang="zh-CN" b="1" dirty="0">
              <a:solidFill>
                <a:srgbClr val="0070C0"/>
              </a:solidFill>
              <a:latin typeface="华文细黑" pitchFamily="2" charset="-122"/>
              <a:ea typeface="华文细黑" pitchFamily="2" charset="-122"/>
            </a:endParaRPr>
          </a:p>
          <a:p>
            <a:pPr eaLnBrk="1" hangingPunct="1">
              <a:lnSpc>
                <a:spcPct val="150000"/>
              </a:lnSpc>
            </a:pPr>
            <a:r>
              <a:rPr lang="zh-CN" altLang="en-US" b="1" dirty="0">
                <a:solidFill>
                  <a:srgbClr val="0070C0"/>
                </a:solidFill>
                <a:latin typeface="华文细黑" pitchFamily="2" charset="-122"/>
                <a:ea typeface="华文细黑" pitchFamily="2" charset="-122"/>
              </a:rPr>
              <a:t>所在学校</a:t>
            </a:r>
            <a:r>
              <a:rPr lang="zh-CN" altLang="en-US" b="1" dirty="0" smtClean="0">
                <a:solidFill>
                  <a:srgbClr val="0070C0"/>
                </a:solidFill>
                <a:latin typeface="华文细黑" pitchFamily="2" charset="-122"/>
                <a:ea typeface="华文细黑" pitchFamily="2" charset="-122"/>
              </a:rPr>
              <a:t>：武汉大学</a:t>
            </a:r>
            <a:endParaRPr lang="zh-CN" altLang="en-US" b="1" dirty="0">
              <a:solidFill>
                <a:srgbClr val="0070C0"/>
              </a:solidFill>
              <a:latin typeface="华文细黑" pitchFamily="2" charset="-122"/>
              <a:ea typeface="华文细黑"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88640"/>
            <a:ext cx="3185487" cy="730328"/>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关键技术与原理介绍</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grpSp>
        <p:nvGrpSpPr>
          <p:cNvPr id="3" name="4 Grupo"/>
          <p:cNvGrpSpPr/>
          <p:nvPr/>
        </p:nvGrpSpPr>
        <p:grpSpPr>
          <a:xfrm>
            <a:off x="844712" y="1898271"/>
            <a:ext cx="2301758" cy="2826873"/>
            <a:chOff x="395536" y="2852936"/>
            <a:chExt cx="2301758" cy="2826873"/>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852936"/>
              <a:ext cx="2301758" cy="2826873"/>
            </a:xfrm>
            <a:prstGeom prst="rect">
              <a:avLst/>
            </a:prstGeom>
          </p:spPr>
        </p:pic>
        <p:pic>
          <p:nvPicPr>
            <p:cNvPr id="5" name="Imagen 4" descr="C:\Users\Design\Documents\Edu\Product Launch\shadown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268" y="3371011"/>
              <a:ext cx="859557" cy="264488"/>
            </a:xfrm>
            <a:prstGeom prst="rect">
              <a:avLst/>
            </a:prstGeom>
            <a:noFill/>
            <a:extLst>
              <a:ext uri="{909E8E84-426E-40DD-AFC4-6F175D3DCCD1}">
                <a14:hiddenFill xmlns:a14="http://schemas.microsoft.com/office/drawing/2010/main">
                  <a:solidFill>
                    <a:srgbClr val="FFFFFF"/>
                  </a:solidFill>
                </a14:hiddenFill>
              </a:ext>
            </a:extLst>
          </p:spPr>
        </p:pic>
        <p:sp>
          <p:nvSpPr>
            <p:cNvPr id="6" name="2 Marcador de contenido"/>
            <p:cNvSpPr txBox="1">
              <a:spLocks/>
            </p:cNvSpPr>
            <p:nvPr/>
          </p:nvSpPr>
          <p:spPr>
            <a:xfrm>
              <a:off x="698448" y="3624659"/>
              <a:ext cx="1820171" cy="189257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权限提取</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敏感</a:t>
              </a:r>
              <a:r>
                <a:rPr lang="en-US" altLang="zh-CN" sz="1800" dirty="0" smtClean="0">
                  <a:ln w="0"/>
                  <a:latin typeface="微软雅黑" panose="020B0503020204020204" pitchFamily="34" charset="-122"/>
                  <a:ea typeface="微软雅黑" panose="020B0503020204020204" pitchFamily="34" charset="-122"/>
                </a:rPr>
                <a:t>API</a:t>
              </a:r>
              <a:r>
                <a:rPr lang="zh-CN" altLang="en-US" sz="1800" dirty="0" smtClean="0">
                  <a:ln w="0"/>
                  <a:latin typeface="微软雅黑" panose="020B0503020204020204" pitchFamily="34" charset="-122"/>
                  <a:ea typeface="微软雅黑" panose="020B0503020204020204" pitchFamily="34" charset="-122"/>
                </a:rPr>
                <a:t>提取</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a:ln w="0"/>
                  <a:latin typeface="微软雅黑" panose="020B0503020204020204" pitchFamily="34" charset="-122"/>
                  <a:ea typeface="微软雅黑" panose="020B0503020204020204" pitchFamily="34" charset="-122"/>
                </a:rPr>
                <a:t>恶意</a:t>
              </a:r>
              <a:r>
                <a:rPr lang="zh-CN" altLang="en-US" sz="1800" dirty="0" smtClean="0">
                  <a:ln w="0"/>
                  <a:latin typeface="微软雅黑" panose="020B0503020204020204" pitchFamily="34" charset="-122"/>
                  <a:ea typeface="微软雅黑" panose="020B0503020204020204" pitchFamily="34" charset="-122"/>
                </a:rPr>
                <a:t>代码    快速定位</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a:ln w="0"/>
                  <a:latin typeface="微软雅黑" panose="020B0503020204020204" pitchFamily="34" charset="-122"/>
                  <a:ea typeface="微软雅黑" panose="020B0503020204020204" pitchFamily="34" charset="-122"/>
                </a:rPr>
                <a:t>启动项</a:t>
              </a:r>
              <a:r>
                <a:rPr lang="zh-CN" altLang="en-US" sz="1800" dirty="0" smtClean="0">
                  <a:ln w="0"/>
                  <a:latin typeface="微软雅黑" panose="020B0503020204020204" pitchFamily="34" charset="-122"/>
                  <a:ea typeface="微软雅黑" panose="020B0503020204020204" pitchFamily="34" charset="-122"/>
                </a:rPr>
                <a:t>检测</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广告检测</a:t>
              </a:r>
              <a:endParaRPr lang="en-US" sz="1800" dirty="0">
                <a:ln w="0"/>
                <a:latin typeface="微软雅黑" panose="020B0503020204020204" pitchFamily="34" charset="-122"/>
                <a:ea typeface="微软雅黑" panose="020B0503020204020204" pitchFamily="34" charset="-122"/>
              </a:endParaRPr>
            </a:p>
          </p:txBody>
        </p:sp>
        <p:sp>
          <p:nvSpPr>
            <p:cNvPr id="7" name="2 Marcador de contenido"/>
            <p:cNvSpPr txBox="1">
              <a:spLocks/>
            </p:cNvSpPr>
            <p:nvPr/>
          </p:nvSpPr>
          <p:spPr bwMode="auto">
            <a:xfrm>
              <a:off x="1007407" y="3068960"/>
              <a:ext cx="13579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b="1" dirty="0" smtClean="0">
                  <a:solidFill>
                    <a:schemeClr val="bg1"/>
                  </a:solidFill>
                  <a:latin typeface="微软雅黑" panose="020B0503020204020204" pitchFamily="34" charset="-122"/>
                  <a:ea typeface="微软雅黑" panose="020B0503020204020204" pitchFamily="34" charset="-122"/>
                </a:rPr>
                <a:t>静态分析</a:t>
              </a:r>
              <a:endParaRPr lang="es-ES" b="1" dirty="0">
                <a:solidFill>
                  <a:schemeClr val="bg1"/>
                </a:solidFill>
                <a:latin typeface="微软雅黑" panose="020B0503020204020204" pitchFamily="34" charset="-122"/>
                <a:ea typeface="微软雅黑" panose="020B0503020204020204" pitchFamily="34" charset="-122"/>
              </a:endParaRPr>
            </a:p>
          </p:txBody>
        </p:sp>
      </p:grpSp>
      <p:grpSp>
        <p:nvGrpSpPr>
          <p:cNvPr id="8" name="5 Grupo"/>
          <p:cNvGrpSpPr/>
          <p:nvPr/>
        </p:nvGrpSpPr>
        <p:grpSpPr>
          <a:xfrm>
            <a:off x="3392293" y="1898270"/>
            <a:ext cx="2301758" cy="2826873"/>
            <a:chOff x="3422370" y="2852936"/>
            <a:chExt cx="2301758" cy="2826873"/>
          </a:xfrm>
        </p:grpSpPr>
        <p:pic>
          <p:nvPicPr>
            <p:cNvPr id="9"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2370" y="2852936"/>
              <a:ext cx="2301758" cy="2826873"/>
            </a:xfrm>
            <a:prstGeom prst="rect">
              <a:avLst/>
            </a:prstGeom>
          </p:spPr>
        </p:pic>
        <p:pic>
          <p:nvPicPr>
            <p:cNvPr id="10" name="Imagen 4" descr="C:\Users\Design\Documents\Edu\Product Launch\shadown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8289" y="3351738"/>
              <a:ext cx="859557" cy="264488"/>
            </a:xfrm>
            <a:prstGeom prst="rect">
              <a:avLst/>
            </a:prstGeom>
            <a:noFill/>
            <a:extLst>
              <a:ext uri="{909E8E84-426E-40DD-AFC4-6F175D3DCCD1}">
                <a14:hiddenFill xmlns:a14="http://schemas.microsoft.com/office/drawing/2010/main">
                  <a:solidFill>
                    <a:srgbClr val="FFFFFF"/>
                  </a:solidFill>
                </a14:hiddenFill>
              </a:ext>
            </a:extLst>
          </p:spPr>
        </p:pic>
        <p:sp>
          <p:nvSpPr>
            <p:cNvPr id="11" name="2 Marcador de contenido"/>
            <p:cNvSpPr txBox="1">
              <a:spLocks/>
            </p:cNvSpPr>
            <p:nvPr/>
          </p:nvSpPr>
          <p:spPr>
            <a:xfrm>
              <a:off x="3728606" y="3624659"/>
              <a:ext cx="1700849" cy="189257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en-US" altLang="zh-CN" sz="1800" dirty="0" smtClean="0">
                  <a:ln w="0"/>
                  <a:latin typeface="微软雅黑" panose="020B0503020204020204" pitchFamily="34" charset="-122"/>
                  <a:ea typeface="微软雅黑" panose="020B0503020204020204" pitchFamily="34" charset="-122"/>
                </a:rPr>
                <a:t>Android</a:t>
              </a:r>
              <a:r>
                <a:rPr lang="zh-CN" altLang="en-US" sz="1800" dirty="0" smtClean="0">
                  <a:ln w="0"/>
                  <a:latin typeface="微软雅黑" panose="020B0503020204020204" pitchFamily="34" charset="-122"/>
                  <a:ea typeface="微软雅黑" panose="020B0503020204020204" pitchFamily="34" charset="-122"/>
                </a:rPr>
                <a:t>模拟器的定制</a:t>
              </a:r>
              <a:endParaRPr lang="en-US" altLang="zh-CN" sz="1800" dirty="0" smtClean="0">
                <a:ln w="0"/>
                <a:latin typeface="微软雅黑" panose="020B0503020204020204" pitchFamily="34" charset="-122"/>
                <a:ea typeface="微软雅黑" panose="020B0503020204020204" pitchFamily="34" charset="-122"/>
              </a:endParaRPr>
            </a:p>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行为</a:t>
              </a:r>
              <a:r>
                <a:rPr lang="zh-CN" altLang="en-US" sz="1800" dirty="0">
                  <a:ln w="0"/>
                  <a:latin typeface="微软雅黑" panose="020B0503020204020204" pitchFamily="34" charset="-122"/>
                  <a:ea typeface="微软雅黑" panose="020B0503020204020204" pitchFamily="34" charset="-122"/>
                </a:rPr>
                <a:t>触发</a:t>
              </a:r>
              <a:endParaRPr lang="en-US" sz="1800" dirty="0">
                <a:ln w="0"/>
                <a:latin typeface="微软雅黑" panose="020B0503020204020204" pitchFamily="34" charset="-122"/>
                <a:ea typeface="微软雅黑" panose="020B0503020204020204" pitchFamily="34" charset="-122"/>
              </a:endParaRPr>
            </a:p>
          </p:txBody>
        </p:sp>
        <p:sp>
          <p:nvSpPr>
            <p:cNvPr id="12" name="2 Marcador de contenido"/>
            <p:cNvSpPr txBox="1">
              <a:spLocks/>
            </p:cNvSpPr>
            <p:nvPr/>
          </p:nvSpPr>
          <p:spPr bwMode="auto">
            <a:xfrm>
              <a:off x="3983355" y="3063378"/>
              <a:ext cx="13579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b="1" dirty="0" smtClean="0">
                  <a:solidFill>
                    <a:schemeClr val="bg1"/>
                  </a:solidFill>
                  <a:latin typeface="微软雅黑" panose="020B0503020204020204" pitchFamily="34" charset="-122"/>
                  <a:ea typeface="微软雅黑" panose="020B0503020204020204" pitchFamily="34" charset="-122"/>
                </a:rPr>
                <a:t>动态</a:t>
              </a:r>
              <a:r>
                <a:rPr lang="zh-CN" altLang="en-US" b="1" dirty="0">
                  <a:solidFill>
                    <a:schemeClr val="bg1"/>
                  </a:solidFill>
                  <a:latin typeface="微软雅黑" panose="020B0503020204020204" pitchFamily="34" charset="-122"/>
                  <a:ea typeface="微软雅黑" panose="020B0503020204020204" pitchFamily="34" charset="-122"/>
                </a:rPr>
                <a:t>分析</a:t>
              </a:r>
              <a:endParaRPr lang="es-ES" b="1" dirty="0">
                <a:solidFill>
                  <a:schemeClr val="bg1"/>
                </a:solidFill>
                <a:latin typeface="微软雅黑" panose="020B0503020204020204" pitchFamily="34" charset="-122"/>
                <a:ea typeface="微软雅黑" panose="020B0503020204020204" pitchFamily="34" charset="-122"/>
              </a:endParaRPr>
            </a:p>
          </p:txBody>
        </p:sp>
      </p:grpSp>
      <p:grpSp>
        <p:nvGrpSpPr>
          <p:cNvPr id="13" name="7 Grupo"/>
          <p:cNvGrpSpPr/>
          <p:nvPr/>
        </p:nvGrpSpPr>
        <p:grpSpPr>
          <a:xfrm>
            <a:off x="5941803" y="1898269"/>
            <a:ext cx="2301758" cy="2826873"/>
            <a:chOff x="6393773" y="2852936"/>
            <a:chExt cx="2301758" cy="2826873"/>
          </a:xfrm>
        </p:grpSpPr>
        <p:pic>
          <p:nvPicPr>
            <p:cNvPr id="14" name="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3773" y="2852936"/>
              <a:ext cx="2301758" cy="2826873"/>
            </a:xfrm>
            <a:prstGeom prst="rect">
              <a:avLst/>
            </a:prstGeom>
          </p:spPr>
        </p:pic>
        <p:pic>
          <p:nvPicPr>
            <p:cNvPr id="15" name="Imagen 4" descr="C:\Users\Design\Documents\Edu\Product Launch\shadown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0617" y="3333457"/>
              <a:ext cx="859557" cy="264488"/>
            </a:xfrm>
            <a:prstGeom prst="rect">
              <a:avLst/>
            </a:prstGeom>
            <a:noFill/>
            <a:extLst>
              <a:ext uri="{909E8E84-426E-40DD-AFC4-6F175D3DCCD1}">
                <a14:hiddenFill xmlns:a14="http://schemas.microsoft.com/office/drawing/2010/main">
                  <a:solidFill>
                    <a:srgbClr val="FFFFFF"/>
                  </a:solidFill>
                </a14:hiddenFill>
              </a:ext>
            </a:extLst>
          </p:spPr>
        </p:pic>
        <p:sp>
          <p:nvSpPr>
            <p:cNvPr id="16" name="2 Marcador de contenido"/>
            <p:cNvSpPr txBox="1">
              <a:spLocks/>
            </p:cNvSpPr>
            <p:nvPr/>
          </p:nvSpPr>
          <p:spPr>
            <a:xfrm>
              <a:off x="6573488" y="3624659"/>
              <a:ext cx="1944216" cy="189257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1800" dirty="0" smtClean="0">
                  <a:ln w="0"/>
                  <a:latin typeface="微软雅黑" panose="020B0503020204020204" pitchFamily="34" charset="-122"/>
                  <a:ea typeface="微软雅黑" panose="020B0503020204020204" pitchFamily="34" charset="-122"/>
                </a:rPr>
                <a:t>基于支持向量机算法的数据建模及分类</a:t>
              </a:r>
              <a:endParaRPr lang="en-US" altLang="zh-CN" sz="1800" dirty="0" smtClean="0">
                <a:ln w="0"/>
                <a:latin typeface="微软雅黑" panose="020B0503020204020204" pitchFamily="34" charset="-122"/>
                <a:ea typeface="微软雅黑" panose="020B0503020204020204" pitchFamily="34" charset="-122"/>
              </a:endParaRPr>
            </a:p>
          </p:txBody>
        </p:sp>
        <p:sp>
          <p:nvSpPr>
            <p:cNvPr id="17" name="2 Marcador de contenido"/>
            <p:cNvSpPr txBox="1">
              <a:spLocks/>
            </p:cNvSpPr>
            <p:nvPr/>
          </p:nvSpPr>
          <p:spPr bwMode="auto">
            <a:xfrm>
              <a:off x="6920394" y="3063379"/>
              <a:ext cx="1484799"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b="1" dirty="0" smtClean="0">
                  <a:solidFill>
                    <a:schemeClr val="bg1"/>
                  </a:solidFill>
                  <a:latin typeface="微软雅黑" panose="020B0503020204020204" pitchFamily="34" charset="-122"/>
                  <a:ea typeface="微软雅黑" panose="020B0503020204020204" pitchFamily="34" charset="-122"/>
                </a:rPr>
                <a:t>安全性评估</a:t>
              </a:r>
              <a:endParaRPr lang="es-ES"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843878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50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2518638" cy="730328"/>
          </a:xfrm>
          <a:prstGeom prst="rect">
            <a:avLst/>
          </a:prstGeom>
          <a:scene3d>
            <a:camera prst="orthographicFront"/>
            <a:lightRig rig="threePt" dir="t"/>
          </a:scene3d>
          <a:sp3d>
            <a:bevelT/>
          </a:sp3d>
        </p:spPr>
        <p:txBody>
          <a:bodyPr wrap="none">
            <a:spAutoFit/>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安全性评估模块</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grpSp>
        <p:nvGrpSpPr>
          <p:cNvPr id="3" name="组合 2"/>
          <p:cNvGrpSpPr/>
          <p:nvPr/>
        </p:nvGrpSpPr>
        <p:grpSpPr>
          <a:xfrm>
            <a:off x="518823" y="1906325"/>
            <a:ext cx="2198149" cy="1530659"/>
            <a:chOff x="411918" y="2291980"/>
            <a:chExt cx="2961808" cy="1991143"/>
          </a:xfrm>
        </p:grpSpPr>
        <p:sp>
          <p:nvSpPr>
            <p:cNvPr id="4" name="圆角矩形 3"/>
            <p:cNvSpPr/>
            <p:nvPr/>
          </p:nvSpPr>
          <p:spPr>
            <a:xfrm>
              <a:off x="411918" y="2291980"/>
              <a:ext cx="2961808" cy="1991143"/>
            </a:xfrm>
            <a:prstGeom prst="roundRect">
              <a:avLst/>
            </a:prstGeom>
            <a:noFill/>
            <a:ln w="28575">
              <a:solidFill>
                <a:schemeClr val="bg1">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431" y="2291981"/>
              <a:ext cx="1260149" cy="106466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31" y="2340599"/>
              <a:ext cx="1147616" cy="103928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110" y="3139953"/>
              <a:ext cx="1147616" cy="103928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84" y="3074284"/>
              <a:ext cx="1260149" cy="106466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sp>
        <p:nvSpPr>
          <p:cNvPr id="9" name="右箭头 8"/>
          <p:cNvSpPr/>
          <p:nvPr/>
        </p:nvSpPr>
        <p:spPr>
          <a:xfrm>
            <a:off x="3163376" y="2495372"/>
            <a:ext cx="520145" cy="433176"/>
          </a:xfrm>
          <a:prstGeom prst="rightArrow">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3"/>
          <p:cNvSpPr txBox="1"/>
          <p:nvPr/>
        </p:nvSpPr>
        <p:spPr>
          <a:xfrm>
            <a:off x="718180" y="1477813"/>
            <a:ext cx="1799433" cy="400110"/>
          </a:xfrm>
          <a:prstGeom prst="rect">
            <a:avLst/>
          </a:prstGeom>
          <a:noFill/>
        </p:spPr>
        <p:txBody>
          <a:bodyPr wrap="square" rtlCol="0">
            <a:spAutoFit/>
          </a:bodyPr>
          <a:lstStyle/>
          <a:p>
            <a:r>
              <a:rPr lang="zh-CN" altLang="en-US" sz="2000" dirty="0" smtClean="0">
                <a:latin typeface="Microsoft JhengHei" panose="020B0604030504040204" pitchFamily="34" charset="-120"/>
                <a:ea typeface="Microsoft JhengHei" panose="020B0604030504040204" pitchFamily="34" charset="-120"/>
              </a:rPr>
              <a:t>软件样本集合</a:t>
            </a:r>
            <a:endParaRPr lang="zh-CN" altLang="en-US" sz="2000" dirty="0">
              <a:latin typeface="Microsoft JhengHei" panose="020B0604030504040204" pitchFamily="34" charset="-120"/>
              <a:ea typeface="Microsoft JhengHei" panose="020B0604030504040204" pitchFamily="34" charset="-120"/>
            </a:endParaRPr>
          </a:p>
        </p:txBody>
      </p:sp>
      <p:sp>
        <p:nvSpPr>
          <p:cNvPr id="11" name="文本框 4"/>
          <p:cNvSpPr txBox="1"/>
          <p:nvPr/>
        </p:nvSpPr>
        <p:spPr>
          <a:xfrm>
            <a:off x="2754580" y="2224117"/>
            <a:ext cx="1389702" cy="369332"/>
          </a:xfrm>
          <a:prstGeom prst="rect">
            <a:avLst/>
          </a:prstGeom>
          <a:noFill/>
        </p:spPr>
        <p:txBody>
          <a:bodyPr wrap="square" rtlCol="0">
            <a:spAutoFit/>
          </a:bodyPr>
          <a:lstStyle/>
          <a:p>
            <a:r>
              <a:rPr lang="zh-CN" altLang="en-US" dirty="0" smtClean="0">
                <a:latin typeface="Microsoft JhengHei" panose="020B0604030504040204" pitchFamily="34" charset="-120"/>
                <a:ea typeface="Microsoft JhengHei" panose="020B0604030504040204" pitchFamily="34" charset="-120"/>
              </a:rPr>
              <a:t>提取特征值</a:t>
            </a:r>
            <a:endParaRPr lang="zh-CN" altLang="en-US" dirty="0">
              <a:latin typeface="Microsoft JhengHei" panose="020B0604030504040204" pitchFamily="34" charset="-120"/>
              <a:ea typeface="Microsoft JhengHei" panose="020B0604030504040204" pitchFamily="34" charset="-120"/>
            </a:endParaRPr>
          </a:p>
        </p:txBody>
      </p:sp>
      <p:sp>
        <p:nvSpPr>
          <p:cNvPr id="12" name="圆角矩形 11"/>
          <p:cNvSpPr/>
          <p:nvPr/>
        </p:nvSpPr>
        <p:spPr>
          <a:xfrm>
            <a:off x="4044747" y="1671941"/>
            <a:ext cx="1370625" cy="701159"/>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静态特征向量</a:t>
            </a:r>
            <a:endParaRPr lang="zh-CN" altLang="en-US" sz="2000" dirty="0">
              <a:latin typeface="微软雅黑" panose="020B0503020204020204" pitchFamily="34" charset="-122"/>
              <a:ea typeface="微软雅黑" panose="020B0503020204020204" pitchFamily="34" charset="-122"/>
            </a:endParaRPr>
          </a:p>
        </p:txBody>
      </p:sp>
      <p:sp>
        <p:nvSpPr>
          <p:cNvPr id="13" name="圆角矩形 12"/>
          <p:cNvSpPr/>
          <p:nvPr/>
        </p:nvSpPr>
        <p:spPr>
          <a:xfrm>
            <a:off x="4044747" y="2815811"/>
            <a:ext cx="1370625" cy="701159"/>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动态特征向量</a:t>
            </a:r>
            <a:endParaRPr lang="zh-CN" altLang="en-US" sz="2000"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540279" y="1671941"/>
            <a:ext cx="944987" cy="1845029"/>
            <a:chOff x="5540279" y="1671941"/>
            <a:chExt cx="944987" cy="1845029"/>
          </a:xfrm>
        </p:grpSpPr>
        <p:sp>
          <p:nvSpPr>
            <p:cNvPr id="15" name="右大括号 14"/>
            <p:cNvSpPr/>
            <p:nvPr/>
          </p:nvSpPr>
          <p:spPr>
            <a:xfrm>
              <a:off x="5540279" y="1671941"/>
              <a:ext cx="369270" cy="1845029"/>
            </a:xfrm>
            <a:prstGeom prst="rightBrace">
              <a:avLst>
                <a:gd name="adj1" fmla="val 50542"/>
                <a:gd name="adj2" fmla="val 50000"/>
              </a:avLst>
            </a:prstGeom>
            <a:ln w="25400">
              <a:solidFill>
                <a:schemeClr val="bg1">
                  <a:lumMod val="65000"/>
                </a:schemeClr>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燕尾形 15"/>
            <p:cNvSpPr/>
            <p:nvPr/>
          </p:nvSpPr>
          <p:spPr>
            <a:xfrm>
              <a:off x="6034455" y="2394406"/>
              <a:ext cx="266177" cy="454499"/>
            </a:xfrm>
            <a:prstGeom prst="chevron">
              <a:avLst>
                <a:gd name="adj" fmla="val 62310"/>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燕尾形 16"/>
            <p:cNvSpPr/>
            <p:nvPr/>
          </p:nvSpPr>
          <p:spPr>
            <a:xfrm>
              <a:off x="6219089" y="2394406"/>
              <a:ext cx="266177" cy="454499"/>
            </a:xfrm>
            <a:prstGeom prst="chevron">
              <a:avLst>
                <a:gd name="adj" fmla="val 62310"/>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8" name="椭圆 17"/>
          <p:cNvSpPr/>
          <p:nvPr/>
        </p:nvSpPr>
        <p:spPr>
          <a:xfrm>
            <a:off x="6602923" y="1831071"/>
            <a:ext cx="1548000" cy="154800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数据</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处理</a:t>
            </a:r>
            <a:endParaRPr lang="zh-CN" altLang="en-US" dirty="0">
              <a:latin typeface="微软雅黑" panose="020B0503020204020204" pitchFamily="34" charset="-122"/>
              <a:ea typeface="微软雅黑" panose="020B0503020204020204" pitchFamily="34" charset="-122"/>
            </a:endParaRPr>
          </a:p>
        </p:txBody>
      </p:sp>
      <p:sp>
        <p:nvSpPr>
          <p:cNvPr id="19" name="圆角矩形 18"/>
          <p:cNvSpPr/>
          <p:nvPr/>
        </p:nvSpPr>
        <p:spPr>
          <a:xfrm>
            <a:off x="6571022" y="4312984"/>
            <a:ext cx="1611801" cy="1072532"/>
          </a:xfrm>
          <a:prstGeom prst="roundRect">
            <a:avLst/>
          </a:prstGeom>
          <a:blipFill dpi="0" rotWithShape="1">
            <a:blip r:embed="rId8">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latin typeface="Microsoft YaHei UI" panose="020B0503020204020204" pitchFamily="34" charset="-122"/>
                <a:ea typeface="Microsoft YaHei UI" panose="020B0503020204020204" pitchFamily="34" charset="-122"/>
              </a:rPr>
              <a:t>已处理特征数据集合</a:t>
            </a:r>
            <a:endParaRPr lang="zh-CN" altLang="en-US" dirty="0">
              <a:solidFill>
                <a:schemeClr val="tx1"/>
              </a:solidFill>
              <a:latin typeface="Microsoft YaHei UI" panose="020B0503020204020204" pitchFamily="34" charset="-122"/>
              <a:ea typeface="Microsoft YaHei UI" panose="020B0503020204020204" pitchFamily="34" charset="-122"/>
            </a:endParaRPr>
          </a:p>
        </p:txBody>
      </p:sp>
      <p:sp>
        <p:nvSpPr>
          <p:cNvPr id="20" name="右箭头 19"/>
          <p:cNvSpPr/>
          <p:nvPr/>
        </p:nvSpPr>
        <p:spPr>
          <a:xfrm rot="9607853">
            <a:off x="5290239" y="5049693"/>
            <a:ext cx="760763" cy="240760"/>
          </a:xfrm>
          <a:prstGeom prst="rightArrow">
            <a:avLst>
              <a:gd name="adj1" fmla="val 49246"/>
              <a:gd name="adj2" fmla="val 79779"/>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159056" y="4173145"/>
            <a:ext cx="1611801" cy="556579"/>
          </a:xfrm>
          <a:prstGeom prst="roundRect">
            <a:avLst/>
          </a:prstGeom>
          <a:blipFill dpi="0" rotWithShape="1">
            <a:blip r:embed="rId8">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latin typeface="Microsoft YaHei UI" panose="020B0503020204020204" pitchFamily="34" charset="-122"/>
                <a:ea typeface="Microsoft YaHei UI" panose="020B0503020204020204" pitchFamily="34" charset="-122"/>
              </a:rPr>
              <a:t>训练</a:t>
            </a:r>
            <a:r>
              <a:rPr lang="zh-CN" altLang="en-US" dirty="0">
                <a:solidFill>
                  <a:schemeClr val="tx1"/>
                </a:solidFill>
                <a:latin typeface="Microsoft YaHei UI" panose="020B0503020204020204" pitchFamily="34" charset="-122"/>
                <a:ea typeface="Microsoft YaHei UI" panose="020B0503020204020204" pitchFamily="34" charset="-122"/>
              </a:rPr>
              <a:t>样本</a:t>
            </a:r>
          </a:p>
        </p:txBody>
      </p:sp>
      <p:sp>
        <p:nvSpPr>
          <p:cNvPr id="22" name="圆角矩形 21"/>
          <p:cNvSpPr/>
          <p:nvPr/>
        </p:nvSpPr>
        <p:spPr>
          <a:xfrm>
            <a:off x="3159056" y="4995495"/>
            <a:ext cx="1611801" cy="556579"/>
          </a:xfrm>
          <a:prstGeom prst="roundRect">
            <a:avLst/>
          </a:prstGeom>
          <a:blipFill dpi="0" rotWithShape="1">
            <a:blip r:embed="rId8">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latin typeface="Microsoft YaHei UI" panose="020B0503020204020204" pitchFamily="34" charset="-122"/>
                <a:ea typeface="Microsoft YaHei UI" panose="020B0503020204020204" pitchFamily="34" charset="-122"/>
              </a:rPr>
              <a:t>测试样本</a:t>
            </a:r>
            <a:endParaRPr lang="zh-CN" altLang="en-US" dirty="0">
              <a:solidFill>
                <a:schemeClr val="tx1"/>
              </a:solidFill>
              <a:latin typeface="Microsoft YaHei UI" panose="020B0503020204020204" pitchFamily="34" charset="-122"/>
              <a:ea typeface="Microsoft YaHei UI" panose="020B0503020204020204" pitchFamily="34" charset="-122"/>
            </a:endParaRPr>
          </a:p>
        </p:txBody>
      </p:sp>
      <p:sp>
        <p:nvSpPr>
          <p:cNvPr id="23" name="右箭头 22"/>
          <p:cNvSpPr/>
          <p:nvPr/>
        </p:nvSpPr>
        <p:spPr>
          <a:xfrm rot="5400000">
            <a:off x="7116851" y="3552245"/>
            <a:ext cx="520145" cy="433176"/>
          </a:xfrm>
          <a:prstGeom prst="rightArrow">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11870571">
            <a:off x="5290558" y="4433808"/>
            <a:ext cx="760763" cy="240760"/>
          </a:xfrm>
          <a:prstGeom prst="rightArrow">
            <a:avLst>
              <a:gd name="adj1" fmla="val 49246"/>
              <a:gd name="adj2" fmla="val 79779"/>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4038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900365" y="1160943"/>
            <a:ext cx="1611801" cy="556579"/>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latin typeface="Microsoft YaHei UI" panose="020B0503020204020204" pitchFamily="34" charset="-122"/>
                <a:ea typeface="Microsoft YaHei UI" panose="020B0503020204020204" pitchFamily="34" charset="-122"/>
              </a:rPr>
              <a:t>训练样本</a:t>
            </a:r>
            <a:endParaRPr lang="zh-CN" altLang="en-US" dirty="0">
              <a:solidFill>
                <a:schemeClr val="tx1"/>
              </a:solidFill>
              <a:latin typeface="Microsoft YaHei UI" panose="020B0503020204020204" pitchFamily="34" charset="-122"/>
              <a:ea typeface="Microsoft YaHei UI" panose="020B0503020204020204" pitchFamily="34" charset="-122"/>
            </a:endParaRPr>
          </a:p>
        </p:txBody>
      </p:sp>
      <p:sp>
        <p:nvSpPr>
          <p:cNvPr id="3" name="圆角矩形 2"/>
          <p:cNvSpPr/>
          <p:nvPr/>
        </p:nvSpPr>
        <p:spPr>
          <a:xfrm>
            <a:off x="2913164" y="4896998"/>
            <a:ext cx="1611801" cy="556579"/>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latin typeface="Microsoft YaHei UI" panose="020B0503020204020204" pitchFamily="34" charset="-122"/>
                <a:ea typeface="Microsoft YaHei UI" panose="020B0503020204020204" pitchFamily="34" charset="-122"/>
              </a:rPr>
              <a:t>测试样本</a:t>
            </a:r>
            <a:endParaRPr lang="zh-CN" altLang="en-US" dirty="0">
              <a:solidFill>
                <a:schemeClr val="tx1"/>
              </a:solidFill>
              <a:latin typeface="Microsoft YaHei UI" panose="020B0503020204020204" pitchFamily="34" charset="-122"/>
              <a:ea typeface="Microsoft YaHei UI" panose="020B0503020204020204" pitchFamily="34" charset="-122"/>
            </a:endParaRPr>
          </a:p>
        </p:txBody>
      </p:sp>
      <p:sp>
        <p:nvSpPr>
          <p:cNvPr id="4" name="下箭头 3"/>
          <p:cNvSpPr/>
          <p:nvPr/>
        </p:nvSpPr>
        <p:spPr>
          <a:xfrm>
            <a:off x="3454028" y="1939419"/>
            <a:ext cx="458260" cy="309826"/>
          </a:xfrm>
          <a:prstGeom prst="downArrow">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6200000">
            <a:off x="3481853" y="4351517"/>
            <a:ext cx="453837" cy="472822"/>
          </a:xfrm>
          <a:prstGeom prst="rightArrow">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3454028" y="3019904"/>
            <a:ext cx="458260" cy="309826"/>
          </a:xfrm>
          <a:prstGeom prst="downArrow">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910826" y="2333102"/>
            <a:ext cx="1556058" cy="546382"/>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样本学习</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 name="椭圆 7"/>
          <p:cNvSpPr/>
          <p:nvPr/>
        </p:nvSpPr>
        <p:spPr>
          <a:xfrm>
            <a:off x="2947964" y="3382316"/>
            <a:ext cx="1431323" cy="825556"/>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待测</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r>
              <a:rPr lang="zh-CN" altLang="en-US" dirty="0" smtClean="0">
                <a:solidFill>
                  <a:schemeClr val="tx1"/>
                </a:solidFill>
                <a:latin typeface="微软雅黑" panose="020B0503020204020204" pitchFamily="34" charset="-122"/>
                <a:ea typeface="微软雅黑" panose="020B0503020204020204" pitchFamily="34" charset="-122"/>
              </a:rPr>
              <a:t>模型</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
        <p:nvSpPr>
          <p:cNvPr id="9" name="立方体 8"/>
          <p:cNvSpPr/>
          <p:nvPr/>
        </p:nvSpPr>
        <p:spPr>
          <a:xfrm>
            <a:off x="5343843" y="5081779"/>
            <a:ext cx="1532413" cy="677004"/>
          </a:xfrm>
          <a:prstGeom prst="cube">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90500" dist="38100" dir="2700000" sx="103000" sy="103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模型</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下箭头 9"/>
          <p:cNvSpPr/>
          <p:nvPr/>
        </p:nvSpPr>
        <p:spPr>
          <a:xfrm rot="16200000">
            <a:off x="4407942" y="3633929"/>
            <a:ext cx="458260" cy="309826"/>
          </a:xfrm>
          <a:prstGeom prst="downArrow">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5871559" y="4485695"/>
            <a:ext cx="458260" cy="529840"/>
          </a:xfrm>
          <a:prstGeom prst="downArrow">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1619672" y="1657825"/>
            <a:ext cx="1220984" cy="712498"/>
          </a:xfrm>
          <a:prstGeom prst="wedgeRoundRectCallout">
            <a:avLst>
              <a:gd name="adj1" fmla="val 32573"/>
              <a:gd name="adj2" fmla="val 73625"/>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SVM</a:t>
            </a:r>
            <a:r>
              <a:rPr lang="zh-CN" altLang="en-US" dirty="0" smtClean="0"/>
              <a:t>方法训练模型</a:t>
            </a:r>
            <a:endParaRPr lang="zh-CN" altLang="en-US" dirty="0"/>
          </a:p>
        </p:txBody>
      </p:sp>
      <p:sp>
        <p:nvSpPr>
          <p:cNvPr id="13" name="圆角矩形标注 12"/>
          <p:cNvSpPr/>
          <p:nvPr/>
        </p:nvSpPr>
        <p:spPr>
          <a:xfrm>
            <a:off x="6155948" y="2545306"/>
            <a:ext cx="922262" cy="520590"/>
          </a:xfrm>
          <a:prstGeom prst="wedgeRoundRectCallout">
            <a:avLst>
              <a:gd name="adj1" fmla="val -28114"/>
              <a:gd name="adj2" fmla="val 71412"/>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不满足</a:t>
            </a:r>
            <a:endParaRPr lang="zh-CN" altLang="en-US" dirty="0"/>
          </a:p>
        </p:txBody>
      </p:sp>
      <p:grpSp>
        <p:nvGrpSpPr>
          <p:cNvPr id="14" name="组合 13"/>
          <p:cNvGrpSpPr/>
          <p:nvPr/>
        </p:nvGrpSpPr>
        <p:grpSpPr>
          <a:xfrm>
            <a:off x="4945227" y="3328401"/>
            <a:ext cx="2310925" cy="992555"/>
            <a:chOff x="5285411" y="2249245"/>
            <a:chExt cx="2310925" cy="992555"/>
          </a:xfrm>
        </p:grpSpPr>
        <p:sp>
          <p:nvSpPr>
            <p:cNvPr id="15" name="流程图: 决策 14"/>
            <p:cNvSpPr/>
            <p:nvPr/>
          </p:nvSpPr>
          <p:spPr>
            <a:xfrm>
              <a:off x="5285411" y="2249245"/>
              <a:ext cx="2310925" cy="992555"/>
            </a:xfrm>
            <a:prstGeom prst="flowChartDecision">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sp>
          <p:nvSpPr>
            <p:cNvPr id="16" name="文本框 3"/>
            <p:cNvSpPr txBox="1"/>
            <p:nvPr/>
          </p:nvSpPr>
          <p:spPr>
            <a:xfrm>
              <a:off x="5564441" y="2479846"/>
              <a:ext cx="1607992" cy="646331"/>
            </a:xfrm>
            <a:prstGeom prst="rect">
              <a:avLst/>
            </a:prstGeom>
            <a:noFill/>
          </p:spPr>
          <p:txBody>
            <a:bodyPr wrap="square" rtlCol="0">
              <a:spAutoFit/>
            </a:bodyPr>
            <a:lstStyle/>
            <a:p>
              <a:pPr algn="ctr"/>
              <a:r>
                <a:rPr lang="zh-CN" altLang="en-US" dirty="0" smtClean="0">
                  <a:solidFill>
                    <a:schemeClr val="bg1"/>
                  </a:solidFill>
                  <a:latin typeface="Microsoft YaHei UI" panose="020B0503020204020204" pitchFamily="34" charset="-122"/>
                  <a:ea typeface="Microsoft YaHei UI" panose="020B0503020204020204" pitchFamily="34" charset="-122"/>
                </a:rPr>
                <a:t>分类准确率满足要求？</a:t>
              </a:r>
              <a:endParaRPr lang="zh-CN" altLang="en-US" dirty="0">
                <a:solidFill>
                  <a:schemeClr val="bg1"/>
                </a:solidFill>
                <a:latin typeface="Microsoft YaHei UI" panose="020B0503020204020204" pitchFamily="34" charset="-122"/>
                <a:ea typeface="Microsoft YaHei UI" panose="020B0503020204020204" pitchFamily="34" charset="-122"/>
              </a:endParaRPr>
            </a:p>
          </p:txBody>
        </p:sp>
      </p:grpSp>
      <p:sp>
        <p:nvSpPr>
          <p:cNvPr id="17" name="直角上箭头 16"/>
          <p:cNvSpPr/>
          <p:nvPr/>
        </p:nvSpPr>
        <p:spPr>
          <a:xfrm rot="16200000">
            <a:off x="4547840" y="1550935"/>
            <a:ext cx="1868027" cy="1379737"/>
          </a:xfrm>
          <a:prstGeom prst="bentUpArrow">
            <a:avLst>
              <a:gd name="adj1" fmla="val 16001"/>
              <a:gd name="adj2" fmla="val 13755"/>
              <a:gd name="adj3" fmla="val 25000"/>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6654857" y="3773583"/>
            <a:ext cx="922262" cy="520590"/>
          </a:xfrm>
          <a:prstGeom prst="wedgeRoundRectCallout">
            <a:avLst>
              <a:gd name="adj1" fmla="val -28114"/>
              <a:gd name="adj2" fmla="val 71412"/>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满足</a:t>
            </a:r>
            <a:endParaRPr lang="zh-CN" altLang="en-US" dirty="0"/>
          </a:p>
        </p:txBody>
      </p:sp>
      <p:sp>
        <p:nvSpPr>
          <p:cNvPr id="19" name="圆角矩形标注 18"/>
          <p:cNvSpPr/>
          <p:nvPr/>
        </p:nvSpPr>
        <p:spPr>
          <a:xfrm>
            <a:off x="5863617" y="1046945"/>
            <a:ext cx="1686565" cy="915173"/>
          </a:xfrm>
          <a:prstGeom prst="wedgeRoundRectCallout">
            <a:avLst>
              <a:gd name="adj1" fmla="val -31352"/>
              <a:gd name="adj2" fmla="val 69921"/>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更改训练样本</a:t>
            </a:r>
            <a:endParaRPr lang="en-US" altLang="zh-CN" dirty="0" smtClean="0"/>
          </a:p>
          <a:p>
            <a:pPr algn="ctr"/>
            <a:r>
              <a:rPr lang="zh-CN" altLang="en-US" dirty="0" smtClean="0"/>
              <a:t>更改相关参数重新训练</a:t>
            </a:r>
            <a:endParaRPr lang="en-US" altLang="zh-CN" dirty="0" smtClean="0"/>
          </a:p>
        </p:txBody>
      </p:sp>
      <p:sp>
        <p:nvSpPr>
          <p:cNvPr id="20" name="矩形 19"/>
          <p:cNvSpPr/>
          <p:nvPr/>
        </p:nvSpPr>
        <p:spPr>
          <a:xfrm>
            <a:off x="179512" y="116632"/>
            <a:ext cx="2518638" cy="730328"/>
          </a:xfrm>
          <a:prstGeom prst="rect">
            <a:avLst/>
          </a:prstGeom>
          <a:scene3d>
            <a:camera prst="orthographicFront"/>
            <a:lightRig rig="threePt" dir="t"/>
          </a:scene3d>
          <a:sp3d>
            <a:bevelT/>
          </a:sp3d>
        </p:spPr>
        <p:txBody>
          <a:bodyPr wrap="none">
            <a:spAutoFit/>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安全性评估模块</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7356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2"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2"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p:stCondLst>
                              <p:cond delay="0"/>
                            </p:stCondLst>
                            <p:childTnLst>
                              <p:par>
                                <p:cTn id="26" presetID="26" presetClass="emph" presetSubtype="0" fill="hold" grpId="0" nodeType="afterEffect">
                                  <p:stCondLst>
                                    <p:cond delay="500"/>
                                  </p:stCondLst>
                                  <p:childTnLst>
                                    <p:animEffect transition="out" filter="fade">
                                      <p:cBhvr>
                                        <p:cTn id="27" dur="500" tmFilter="0, 0; .2, .5; .8, .5; 1, 0"/>
                                        <p:tgtEl>
                                          <p:spTgt spid="2"/>
                                        </p:tgtEl>
                                      </p:cBhvr>
                                    </p:animEffect>
                                    <p:animScale>
                                      <p:cBhvr>
                                        <p:cTn id="28" dur="250" autoRev="1" fill="hold"/>
                                        <p:tgtEl>
                                          <p:spTgt spid="2"/>
                                        </p:tgtEl>
                                      </p:cBhvr>
                                      <p:by x="105000" y="105000"/>
                                    </p:animScale>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par>
                          <p:cTn id="33" fill="hold">
                            <p:stCondLst>
                              <p:cond delay="1500"/>
                            </p:stCondLst>
                            <p:childTnLst>
                              <p:par>
                                <p:cTn id="34" presetID="26" presetClass="emph" presetSubtype="0" fill="hold" grpId="0" nodeType="afterEffect">
                                  <p:stCondLst>
                                    <p:cond delay="0"/>
                                  </p:stCondLst>
                                  <p:childTnLst>
                                    <p:animEffect transition="out" filter="fade">
                                      <p:cBhvr>
                                        <p:cTn id="35" dur="500" tmFilter="0, 0; .2, .5; .8, .5; 1, 0"/>
                                        <p:tgtEl>
                                          <p:spTgt spid="7"/>
                                        </p:tgtEl>
                                      </p:cBhvr>
                                    </p:animEffect>
                                    <p:animScale>
                                      <p:cBhvr>
                                        <p:cTn id="36" dur="250" autoRev="1" fill="hold"/>
                                        <p:tgtEl>
                                          <p:spTgt spid="7"/>
                                        </p:tgtEl>
                                      </p:cBhvr>
                                      <p:by x="105000" y="105000"/>
                                    </p:animScale>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par>
                          <p:cTn id="42" fill="hold">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par>
                                <p:cTn id="46" presetID="26" presetClass="emph" presetSubtype="0" fill="hold" grpId="0" nodeType="withEffect">
                                  <p:stCondLst>
                                    <p:cond delay="0"/>
                                  </p:stCondLst>
                                  <p:childTnLst>
                                    <p:animEffect transition="out" filter="fade">
                                      <p:cBhvr>
                                        <p:cTn id="47" dur="500" tmFilter="0, 0; .2, .5; .8, .5; 1, 0"/>
                                        <p:tgtEl>
                                          <p:spTgt spid="8"/>
                                        </p:tgtEl>
                                      </p:cBhvr>
                                    </p:animEffect>
                                    <p:animScale>
                                      <p:cBhvr>
                                        <p:cTn id="48" dur="250" autoRev="1" fill="hold"/>
                                        <p:tgtEl>
                                          <p:spTgt spid="8"/>
                                        </p:tgtEl>
                                      </p:cBhvr>
                                      <p:by x="105000" y="105000"/>
                                    </p:animScale>
                                  </p:childTnLst>
                                </p:cTn>
                              </p:par>
                            </p:childTnLst>
                          </p:cTn>
                        </p:par>
                        <p:par>
                          <p:cTn id="49" fill="hold">
                            <p:stCondLst>
                              <p:cond delay="3000"/>
                            </p:stCondLst>
                            <p:childTnLst>
                              <p:par>
                                <p:cTn id="50" presetID="22" presetClass="entr" presetSubtype="4"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par>
                                <p:cTn id="53" presetID="26" presetClass="emph" presetSubtype="0" fill="hold" grpId="1" nodeType="withEffect">
                                  <p:stCondLst>
                                    <p:cond delay="0"/>
                                  </p:stCondLst>
                                  <p:childTnLst>
                                    <p:animEffect transition="out" filter="fade">
                                      <p:cBhvr>
                                        <p:cTn id="54" dur="500" tmFilter="0, 0; .2, .5; .8, .5; 1, 0"/>
                                        <p:tgtEl>
                                          <p:spTgt spid="8"/>
                                        </p:tgtEl>
                                      </p:cBhvr>
                                    </p:animEffect>
                                    <p:animScale>
                                      <p:cBhvr>
                                        <p:cTn id="55" dur="250" autoRev="1" fill="hold"/>
                                        <p:tgtEl>
                                          <p:spTgt spid="8"/>
                                        </p:tgtEl>
                                      </p:cBhvr>
                                      <p:by x="105000" y="105000"/>
                                    </p:animScale>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par>
                                <p:cTn id="60" presetID="26" presetClass="emph" presetSubtype="0" fill="hold" nodeType="withEffect">
                                  <p:stCondLst>
                                    <p:cond delay="0"/>
                                  </p:stCondLst>
                                  <p:childTnLst>
                                    <p:animEffect transition="out" filter="fade">
                                      <p:cBhvr>
                                        <p:cTn id="61" dur="500" tmFilter="0, 0; .2, .5; .8, .5; 1, 0"/>
                                        <p:tgtEl>
                                          <p:spTgt spid="14"/>
                                        </p:tgtEl>
                                      </p:cBhvr>
                                    </p:animEffect>
                                    <p:animScale>
                                      <p:cBhvr>
                                        <p:cTn id="62" dur="250" autoRev="1" fill="hold"/>
                                        <p:tgtEl>
                                          <p:spTgt spid="14"/>
                                        </p:tgtEl>
                                      </p:cBhvr>
                                      <p:by x="105000" y="105000"/>
                                    </p:animScale>
                                  </p:childTnLst>
                                </p:cTn>
                              </p:par>
                            </p:childTnLst>
                          </p:cTn>
                        </p:par>
                        <p:par>
                          <p:cTn id="63" fill="hold">
                            <p:stCondLst>
                              <p:cond delay="4000"/>
                            </p:stCondLst>
                            <p:childTnLst>
                              <p:par>
                                <p:cTn id="64" presetID="42" presetClass="entr" presetSubtype="0"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childTnLst>
                          </p:cTn>
                        </p:par>
                        <p:par>
                          <p:cTn id="69" fill="hold">
                            <p:stCondLst>
                              <p:cond delay="5000"/>
                            </p:stCondLst>
                            <p:childTnLst>
                              <p:par>
                                <p:cTn id="70" presetID="22" presetClass="entr" presetSubtype="4" fill="hold" grpId="0" nodeType="after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1000"/>
                                        <p:tgtEl>
                                          <p:spTgt spid="17"/>
                                        </p:tgtEl>
                                      </p:cBhvr>
                                    </p:animEffect>
                                  </p:childTnLst>
                                </p:cTn>
                              </p:par>
                              <p:par>
                                <p:cTn id="73" presetID="42"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1000" fill="hold"/>
                                        <p:tgtEl>
                                          <p:spTgt spid="19"/>
                                        </p:tgtEl>
                                        <p:attrNameLst>
                                          <p:attrName>ppt_y</p:attrName>
                                        </p:attrNameLst>
                                      </p:cBhvr>
                                      <p:tavLst>
                                        <p:tav tm="0">
                                          <p:val>
                                            <p:strVal val="#ppt_y+.1"/>
                                          </p:val>
                                        </p:tav>
                                        <p:tav tm="100000">
                                          <p:val>
                                            <p:strVal val="#ppt_y"/>
                                          </p:val>
                                        </p:tav>
                                      </p:tavLst>
                                    </p:anim>
                                  </p:childTnLst>
                                </p:cTn>
                              </p:par>
                            </p:childTnLst>
                          </p:cTn>
                        </p:par>
                        <p:par>
                          <p:cTn id="78" fill="hold">
                            <p:stCondLst>
                              <p:cond delay="6000"/>
                            </p:stCondLst>
                            <p:childTnLst>
                              <p:par>
                                <p:cTn id="79" presetID="26" presetClass="emph" presetSubtype="0" fill="hold" grpId="1" nodeType="afterEffect">
                                  <p:stCondLst>
                                    <p:cond delay="0"/>
                                  </p:stCondLst>
                                  <p:childTnLst>
                                    <p:animEffect transition="out" filter="fade">
                                      <p:cBhvr>
                                        <p:cTn id="80" dur="500" tmFilter="0, 0; .2, .5; .8, .5; 1, 0"/>
                                        <p:tgtEl>
                                          <p:spTgt spid="2"/>
                                        </p:tgtEl>
                                      </p:cBhvr>
                                    </p:animEffect>
                                    <p:animScale>
                                      <p:cBhvr>
                                        <p:cTn id="81" dur="250" autoRev="1" fill="hold"/>
                                        <p:tgtEl>
                                          <p:spTgt spid="2"/>
                                        </p:tgtEl>
                                      </p:cBhvr>
                                      <p:by x="105000" y="105000"/>
                                    </p:animScale>
                                  </p:childTnLst>
                                </p:cTn>
                              </p:par>
                            </p:childTnLst>
                          </p:cTn>
                        </p:par>
                        <p:par>
                          <p:cTn id="82" fill="hold">
                            <p:stCondLst>
                              <p:cond delay="6500"/>
                            </p:stCondLst>
                            <p:childTnLst>
                              <p:par>
                                <p:cTn id="83" presetID="22" presetClass="entr" presetSubtype="1" fill="hold" grpId="1" nodeType="after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wipe(up)">
                                      <p:cBhvr>
                                        <p:cTn id="85" dur="500"/>
                                        <p:tgtEl>
                                          <p:spTgt spid="4"/>
                                        </p:tgtEl>
                                      </p:cBhvr>
                                    </p:animEffect>
                                  </p:childTnLst>
                                </p:cTn>
                              </p:par>
                            </p:childTnLst>
                          </p:cTn>
                        </p:par>
                        <p:par>
                          <p:cTn id="86" fill="hold">
                            <p:stCondLst>
                              <p:cond delay="7000"/>
                            </p:stCondLst>
                            <p:childTnLst>
                              <p:par>
                                <p:cTn id="87" presetID="26" presetClass="emph" presetSubtype="0" fill="hold" grpId="1" nodeType="afterEffect">
                                  <p:stCondLst>
                                    <p:cond delay="0"/>
                                  </p:stCondLst>
                                  <p:childTnLst>
                                    <p:animEffect transition="out" filter="fade">
                                      <p:cBhvr>
                                        <p:cTn id="88" dur="500" tmFilter="0, 0; .2, .5; .8, .5; 1, 0"/>
                                        <p:tgtEl>
                                          <p:spTgt spid="7"/>
                                        </p:tgtEl>
                                      </p:cBhvr>
                                    </p:animEffect>
                                    <p:animScale>
                                      <p:cBhvr>
                                        <p:cTn id="89" dur="250" autoRev="1" fill="hold"/>
                                        <p:tgtEl>
                                          <p:spTgt spid="7"/>
                                        </p:tgtEl>
                                      </p:cBhvr>
                                      <p:by x="105000" y="105000"/>
                                    </p:animScale>
                                  </p:childTnLst>
                                </p:cTn>
                              </p:par>
                            </p:childTnLst>
                          </p:cTn>
                        </p:par>
                        <p:par>
                          <p:cTn id="90" fill="hold">
                            <p:stCondLst>
                              <p:cond delay="7500"/>
                            </p:stCondLst>
                            <p:childTnLst>
                              <p:par>
                                <p:cTn id="91" presetID="22" presetClass="entr" presetSubtype="1" fill="hold" grpId="1" nodeType="after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wipe(up)">
                                      <p:cBhvr>
                                        <p:cTn id="93" dur="500"/>
                                        <p:tgtEl>
                                          <p:spTgt spid="6"/>
                                        </p:tgtEl>
                                      </p:cBhvr>
                                    </p:animEffect>
                                  </p:childTnLst>
                                </p:cTn>
                              </p:par>
                            </p:childTnLst>
                          </p:cTn>
                        </p:par>
                        <p:par>
                          <p:cTn id="94" fill="hold">
                            <p:stCondLst>
                              <p:cond delay="8000"/>
                            </p:stCondLst>
                            <p:childTnLst>
                              <p:par>
                                <p:cTn id="95" presetID="26" presetClass="emph" presetSubtype="0" fill="hold" grpId="3" nodeType="afterEffect">
                                  <p:stCondLst>
                                    <p:cond delay="0"/>
                                  </p:stCondLst>
                                  <p:childTnLst>
                                    <p:animEffect transition="out" filter="fade">
                                      <p:cBhvr>
                                        <p:cTn id="96" dur="500" tmFilter="0, 0; .2, .5; .8, .5; 1, 0"/>
                                        <p:tgtEl>
                                          <p:spTgt spid="8"/>
                                        </p:tgtEl>
                                      </p:cBhvr>
                                    </p:animEffect>
                                    <p:animScale>
                                      <p:cBhvr>
                                        <p:cTn id="97" dur="250" autoRev="1" fill="hold"/>
                                        <p:tgtEl>
                                          <p:spTgt spid="8"/>
                                        </p:tgtEl>
                                      </p:cBhvr>
                                      <p:by x="105000" y="105000"/>
                                    </p:animScale>
                                  </p:childTnLst>
                                </p:cTn>
                              </p:par>
                            </p:childTnLst>
                          </p:cTn>
                        </p:par>
                        <p:par>
                          <p:cTn id="98" fill="hold">
                            <p:stCondLst>
                              <p:cond delay="8500"/>
                            </p:stCondLst>
                            <p:childTnLst>
                              <p:par>
                                <p:cTn id="99" presetID="26" presetClass="emph" presetSubtype="0" fill="hold" grpId="0" nodeType="afterEffect">
                                  <p:stCondLst>
                                    <p:cond delay="0"/>
                                  </p:stCondLst>
                                  <p:childTnLst>
                                    <p:animEffect transition="out" filter="fade">
                                      <p:cBhvr>
                                        <p:cTn id="100" dur="500" tmFilter="0, 0; .2, .5; .8, .5; 1, 0"/>
                                        <p:tgtEl>
                                          <p:spTgt spid="3"/>
                                        </p:tgtEl>
                                      </p:cBhvr>
                                    </p:animEffect>
                                    <p:animScale>
                                      <p:cBhvr>
                                        <p:cTn id="101" dur="250" autoRev="1" fill="hold"/>
                                        <p:tgtEl>
                                          <p:spTgt spid="3"/>
                                        </p:tgtEl>
                                      </p:cBhvr>
                                      <p:by x="105000" y="105000"/>
                                    </p:animScale>
                                  </p:childTnLst>
                                </p:cTn>
                              </p:par>
                            </p:childTnLst>
                          </p:cTn>
                        </p:par>
                        <p:par>
                          <p:cTn id="102" fill="hold">
                            <p:stCondLst>
                              <p:cond delay="9000"/>
                            </p:stCondLst>
                            <p:childTnLst>
                              <p:par>
                                <p:cTn id="103" presetID="22" presetClass="entr" presetSubtype="4" fill="hold" grpId="1" nodeType="afterEffect">
                                  <p:stCondLst>
                                    <p:cond delay="0"/>
                                  </p:stCondLst>
                                  <p:childTnLst>
                                    <p:set>
                                      <p:cBhvr>
                                        <p:cTn id="104" dur="1" fill="hold">
                                          <p:stCondLst>
                                            <p:cond delay="0"/>
                                          </p:stCondLst>
                                        </p:cTn>
                                        <p:tgtEl>
                                          <p:spTgt spid="5"/>
                                        </p:tgtEl>
                                        <p:attrNameLst>
                                          <p:attrName>style.visibility</p:attrName>
                                        </p:attrNameLst>
                                      </p:cBhvr>
                                      <p:to>
                                        <p:strVal val="visible"/>
                                      </p:to>
                                    </p:set>
                                    <p:animEffect transition="in" filter="wipe(down)">
                                      <p:cBhvr>
                                        <p:cTn id="105" dur="500"/>
                                        <p:tgtEl>
                                          <p:spTgt spid="5"/>
                                        </p:tgtEl>
                                      </p:cBhvr>
                                    </p:animEffect>
                                  </p:childTnLst>
                                </p:cTn>
                              </p:par>
                            </p:childTnLst>
                          </p:cTn>
                        </p:par>
                        <p:par>
                          <p:cTn id="106" fill="hold">
                            <p:stCondLst>
                              <p:cond delay="9500"/>
                            </p:stCondLst>
                            <p:childTnLst>
                              <p:par>
                                <p:cTn id="107" presetID="22" presetClass="entr" presetSubtype="8" fill="hold" grpId="1" nodeType="after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wipe(left)">
                                      <p:cBhvr>
                                        <p:cTn id="109" dur="500"/>
                                        <p:tgtEl>
                                          <p:spTgt spid="10"/>
                                        </p:tgtEl>
                                      </p:cBhvr>
                                    </p:animEffect>
                                  </p:childTnLst>
                                </p:cTn>
                              </p:par>
                            </p:childTnLst>
                          </p:cTn>
                        </p:par>
                        <p:par>
                          <p:cTn id="110" fill="hold">
                            <p:stCondLst>
                              <p:cond delay="10000"/>
                            </p:stCondLst>
                            <p:childTnLst>
                              <p:par>
                                <p:cTn id="111" presetID="26" presetClass="emph" presetSubtype="0" fill="hold" nodeType="afterEffect">
                                  <p:stCondLst>
                                    <p:cond delay="0"/>
                                  </p:stCondLst>
                                  <p:childTnLst>
                                    <p:animEffect transition="out" filter="fade">
                                      <p:cBhvr>
                                        <p:cTn id="112" dur="500" tmFilter="0, 0; .2, .5; .8, .5; 1, 0"/>
                                        <p:tgtEl>
                                          <p:spTgt spid="14"/>
                                        </p:tgtEl>
                                      </p:cBhvr>
                                    </p:animEffect>
                                    <p:animScale>
                                      <p:cBhvr>
                                        <p:cTn id="113" dur="250" autoRev="1" fill="hold"/>
                                        <p:tgtEl>
                                          <p:spTgt spid="14"/>
                                        </p:tgtEl>
                                      </p:cBhvr>
                                      <p:by x="105000" y="105000"/>
                                    </p:animScale>
                                  </p:childTnLst>
                                </p:cTn>
                              </p:par>
                            </p:childTnLst>
                          </p:cTn>
                        </p:par>
                        <p:par>
                          <p:cTn id="114" fill="hold">
                            <p:stCondLst>
                              <p:cond delay="10500"/>
                            </p:stCondLst>
                            <p:childTnLst>
                              <p:par>
                                <p:cTn id="115" presetID="42" presetClass="entr" presetSubtype="0" fill="hold" grpId="0" nodeType="after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fade">
                                      <p:cBhvr>
                                        <p:cTn id="117" dur="1000"/>
                                        <p:tgtEl>
                                          <p:spTgt spid="18"/>
                                        </p:tgtEl>
                                      </p:cBhvr>
                                    </p:animEffect>
                                    <p:anim calcmode="lin" valueType="num">
                                      <p:cBhvr>
                                        <p:cTn id="118" dur="1000" fill="hold"/>
                                        <p:tgtEl>
                                          <p:spTgt spid="18"/>
                                        </p:tgtEl>
                                        <p:attrNameLst>
                                          <p:attrName>ppt_x</p:attrName>
                                        </p:attrNameLst>
                                      </p:cBhvr>
                                      <p:tavLst>
                                        <p:tav tm="0">
                                          <p:val>
                                            <p:strVal val="#ppt_x"/>
                                          </p:val>
                                        </p:tav>
                                        <p:tav tm="100000">
                                          <p:val>
                                            <p:strVal val="#ppt_x"/>
                                          </p:val>
                                        </p:tav>
                                      </p:tavLst>
                                    </p:anim>
                                    <p:anim calcmode="lin" valueType="num">
                                      <p:cBhvr>
                                        <p:cTn id="119" dur="1000" fill="hold"/>
                                        <p:tgtEl>
                                          <p:spTgt spid="18"/>
                                        </p:tgtEl>
                                        <p:attrNameLst>
                                          <p:attrName>ppt_y</p:attrName>
                                        </p:attrNameLst>
                                      </p:cBhvr>
                                      <p:tavLst>
                                        <p:tav tm="0">
                                          <p:val>
                                            <p:strVal val="#ppt_y+.1"/>
                                          </p:val>
                                        </p:tav>
                                        <p:tav tm="100000">
                                          <p:val>
                                            <p:strVal val="#ppt_y"/>
                                          </p:val>
                                        </p:tav>
                                      </p:tavLst>
                                    </p:anim>
                                  </p:childTnLst>
                                </p:cTn>
                              </p:par>
                            </p:childTnLst>
                          </p:cTn>
                        </p:par>
                        <p:par>
                          <p:cTn id="120" fill="hold">
                            <p:stCondLst>
                              <p:cond delay="11500"/>
                            </p:stCondLst>
                            <p:childTnLst>
                              <p:par>
                                <p:cTn id="121" presetID="22" presetClass="entr" presetSubtype="1" fill="hold" grpId="0" nodeType="after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wipe(up)">
                                      <p:cBhvr>
                                        <p:cTn id="123" dur="500"/>
                                        <p:tgtEl>
                                          <p:spTgt spid="11"/>
                                        </p:tgtEl>
                                      </p:cBhvr>
                                    </p:animEffect>
                                  </p:childTnLst>
                                </p:cTn>
                              </p:par>
                            </p:childTnLst>
                          </p:cTn>
                        </p:par>
                        <p:par>
                          <p:cTn id="124" fill="hold">
                            <p:stCondLst>
                              <p:cond delay="12000"/>
                            </p:stCondLst>
                            <p:childTnLst>
                              <p:par>
                                <p:cTn id="125" presetID="10" presetClass="entr" presetSubtype="0" fill="hold" grpId="0" nodeType="afterEffect">
                                  <p:stCondLst>
                                    <p:cond delay="0"/>
                                  </p:stCondLst>
                                  <p:childTnLst>
                                    <p:set>
                                      <p:cBhvr>
                                        <p:cTn id="126" dur="1" fill="hold">
                                          <p:stCondLst>
                                            <p:cond delay="0"/>
                                          </p:stCondLst>
                                        </p:cTn>
                                        <p:tgtEl>
                                          <p:spTgt spid="9"/>
                                        </p:tgtEl>
                                        <p:attrNameLst>
                                          <p:attrName>style.visibility</p:attrName>
                                        </p:attrNameLst>
                                      </p:cBhvr>
                                      <p:to>
                                        <p:strVal val="visible"/>
                                      </p:to>
                                    </p:set>
                                    <p:animEffect transition="in" filter="fade">
                                      <p:cBhvr>
                                        <p:cTn id="1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3" grpId="0" animBg="1"/>
      <p:bldP spid="3" grpId="1" animBg="1"/>
      <p:bldP spid="4" grpId="0" animBg="1"/>
      <p:bldP spid="4" grpId="1" animBg="1"/>
      <p:bldP spid="4" grpId="2"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8" grpId="1" animBg="1"/>
      <p:bldP spid="8" grpId="2" animBg="1"/>
      <p:bldP spid="8" grpId="3" animBg="1"/>
      <p:bldP spid="9" grpId="0" animBg="1"/>
      <p:bldP spid="10" grpId="0" animBg="1"/>
      <p:bldP spid="10" grpId="1" animBg="1"/>
      <p:bldP spid="10" grpId="2" animBg="1"/>
      <p:bldP spid="11" grpId="0" animBg="1"/>
      <p:bldP spid="12" grpId="0" animBg="1"/>
      <p:bldP spid="13" grpId="0" animBg="1"/>
      <p:bldP spid="17" grpId="0" animBg="1"/>
      <p:bldP spid="17" grpId="1" animBg="1"/>
      <p:bldP spid="18"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88640"/>
            <a:ext cx="1518364" cy="729495"/>
          </a:xfrm>
          <a:prstGeom prst="rect">
            <a:avLst/>
          </a:prstGeom>
        </p:spPr>
        <p:txBody>
          <a:bodyPr wrap="none">
            <a:spAutoFit/>
          </a:bodyPr>
          <a:lstStyle/>
          <a:p>
            <a:pPr>
              <a:lnSpc>
                <a:spcPts val="5760"/>
              </a:lnSpc>
              <a:spcBef>
                <a:spcPts val="0"/>
              </a:spcBef>
            </a:pPr>
            <a:r>
              <a:rPr lang="zh-CN" altLang="en-US" sz="2600" b="1" dirty="0" smtClean="0">
                <a:solidFill>
                  <a:srgbClr val="0062AC"/>
                </a:solidFill>
                <a:latin typeface="微软雅黑" panose="020B0503020204020204" pitchFamily="34" charset="-122"/>
                <a:ea typeface="微软雅黑" panose="020B0503020204020204" pitchFamily="34" charset="-122"/>
              </a:rPr>
              <a:t>内容提要</a:t>
            </a:r>
            <a:endParaRPr lang="es-HN" altLang="zh-CN" sz="2600" b="1" dirty="0">
              <a:solidFill>
                <a:srgbClr val="0062A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916271" y="1791519"/>
            <a:ext cx="4797629" cy="597250"/>
            <a:chOff x="1916271" y="1791519"/>
            <a:chExt cx="4797629" cy="597250"/>
          </a:xfrm>
        </p:grpSpPr>
        <p:sp>
          <p:nvSpPr>
            <p:cNvPr id="4" name="任意多边形 3"/>
            <p:cNvSpPr/>
            <p:nvPr/>
          </p:nvSpPr>
          <p:spPr>
            <a:xfrm>
              <a:off x="2214896" y="1851244"/>
              <a:ext cx="4499004" cy="477800"/>
            </a:xfrm>
            <a:custGeom>
              <a:avLst/>
              <a:gdLst>
                <a:gd name="connsiteX0" fmla="*/ 0 w 4499004"/>
                <a:gd name="connsiteY0" fmla="*/ 0 h 477800"/>
                <a:gd name="connsiteX1" fmla="*/ 4499004 w 4499004"/>
                <a:gd name="connsiteY1" fmla="*/ 0 h 477800"/>
                <a:gd name="connsiteX2" fmla="*/ 4499004 w 4499004"/>
                <a:gd name="connsiteY2" fmla="*/ 477800 h 477800"/>
                <a:gd name="connsiteX3" fmla="*/ 0 w 4499004"/>
                <a:gd name="connsiteY3" fmla="*/ 477800 h 477800"/>
                <a:gd name="connsiteX4" fmla="*/ 0 w 4499004"/>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004" h="477800">
                  <a:moveTo>
                    <a:pt x="0" y="0"/>
                  </a:moveTo>
                  <a:lnTo>
                    <a:pt x="4499004" y="0"/>
                  </a:lnTo>
                  <a:lnTo>
                    <a:pt x="4499004" y="477800"/>
                  </a:lnTo>
                  <a:lnTo>
                    <a:pt x="0" y="477800"/>
                  </a:lnTo>
                  <a:lnTo>
                    <a:pt x="0" y="0"/>
                  </a:lnTo>
                  <a:close/>
                </a:path>
              </a:pathLst>
            </a:custGeom>
            <a:blipFill dpi="0" rotWithShape="0">
              <a:blip r:embed="rId2">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softEdge rad="12700"/>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smtClean="0">
                  <a:solidFill>
                    <a:prstClr val="white"/>
                  </a:solidFill>
                  <a:latin typeface="Microsoft YaHei UI" panose="020B0503020204020204" pitchFamily="34" charset="-122"/>
                  <a:ea typeface="Microsoft YaHei UI" panose="020B0503020204020204" pitchFamily="34" charset="-122"/>
                </a:rPr>
                <a:t>一、选题背景</a:t>
              </a:r>
              <a:endParaRPr lang="zh-CN" altLang="en-US" sz="2300" dirty="0">
                <a:solidFill>
                  <a:prstClr val="white"/>
                </a:solidFill>
                <a:latin typeface="Microsoft YaHei UI" panose="020B0503020204020204" pitchFamily="34" charset="-122"/>
                <a:ea typeface="Microsoft YaHei UI" panose="020B0503020204020204" pitchFamily="34" charset="-122"/>
              </a:endParaRPr>
            </a:p>
          </p:txBody>
        </p:sp>
        <p:sp>
          <p:nvSpPr>
            <p:cNvPr id="5" name="椭圆 4"/>
            <p:cNvSpPr/>
            <p:nvPr/>
          </p:nvSpPr>
          <p:spPr>
            <a:xfrm>
              <a:off x="1916271" y="1791519"/>
              <a:ext cx="597250" cy="597250"/>
            </a:xfrm>
            <a:prstGeom prst="ellips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6" name="组合 5"/>
          <p:cNvGrpSpPr/>
          <p:nvPr/>
        </p:nvGrpSpPr>
        <p:grpSpPr>
          <a:xfrm>
            <a:off x="2185180" y="2492154"/>
            <a:ext cx="4528720" cy="597250"/>
            <a:chOff x="2258648" y="2507991"/>
            <a:chExt cx="4455252" cy="597250"/>
          </a:xfrm>
        </p:grpSpPr>
        <p:sp>
          <p:nvSpPr>
            <p:cNvPr id="7" name="任意多边形 6"/>
            <p:cNvSpPr/>
            <p:nvPr/>
          </p:nvSpPr>
          <p:spPr>
            <a:xfrm>
              <a:off x="2557274" y="2567716"/>
              <a:ext cx="4156626" cy="477800"/>
            </a:xfrm>
            <a:custGeom>
              <a:avLst/>
              <a:gdLst>
                <a:gd name="connsiteX0" fmla="*/ 0 w 4156626"/>
                <a:gd name="connsiteY0" fmla="*/ 0 h 477800"/>
                <a:gd name="connsiteX1" fmla="*/ 4156626 w 4156626"/>
                <a:gd name="connsiteY1" fmla="*/ 0 h 477800"/>
                <a:gd name="connsiteX2" fmla="*/ 4156626 w 4156626"/>
                <a:gd name="connsiteY2" fmla="*/ 477800 h 477800"/>
                <a:gd name="connsiteX3" fmla="*/ 0 w 4156626"/>
                <a:gd name="connsiteY3" fmla="*/ 477800 h 477800"/>
                <a:gd name="connsiteX4" fmla="*/ 0 w 4156626"/>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626" h="477800">
                  <a:moveTo>
                    <a:pt x="0" y="0"/>
                  </a:moveTo>
                  <a:lnTo>
                    <a:pt x="4156626" y="0"/>
                  </a:lnTo>
                  <a:lnTo>
                    <a:pt x="4156626" y="477800"/>
                  </a:lnTo>
                  <a:lnTo>
                    <a:pt x="0" y="477800"/>
                  </a:lnTo>
                  <a:lnTo>
                    <a:pt x="0"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smtClean="0">
                  <a:solidFill>
                    <a:prstClr val="white"/>
                  </a:solidFill>
                  <a:latin typeface="Microsoft YaHei UI" panose="020B0503020204020204" pitchFamily="34" charset="-122"/>
                  <a:ea typeface="Microsoft YaHei UI" panose="020B0503020204020204" pitchFamily="34" charset="-122"/>
                </a:rPr>
                <a:t>二、作品介绍</a:t>
              </a:r>
              <a:endParaRPr lang="zh-CN" altLang="en-US" sz="2300" dirty="0">
                <a:solidFill>
                  <a:prstClr val="white"/>
                </a:solidFill>
                <a:latin typeface="Microsoft YaHei UI" panose="020B0503020204020204" pitchFamily="34" charset="-122"/>
                <a:ea typeface="Microsoft YaHei UI" panose="020B0503020204020204" pitchFamily="34" charset="-122"/>
              </a:endParaRPr>
            </a:p>
          </p:txBody>
        </p:sp>
        <p:sp>
          <p:nvSpPr>
            <p:cNvPr id="8" name="椭圆 7"/>
            <p:cNvSpPr/>
            <p:nvPr/>
          </p:nvSpPr>
          <p:spPr>
            <a:xfrm>
              <a:off x="2258648" y="2507991"/>
              <a:ext cx="597250" cy="597250"/>
            </a:xfrm>
            <a:prstGeom prst="ellips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9" name="组合 8"/>
          <p:cNvGrpSpPr/>
          <p:nvPr/>
        </p:nvGrpSpPr>
        <p:grpSpPr>
          <a:xfrm>
            <a:off x="2396916" y="3232734"/>
            <a:ext cx="4335324" cy="597250"/>
            <a:chOff x="2363731" y="3224462"/>
            <a:chExt cx="4350168" cy="597250"/>
          </a:xfrm>
        </p:grpSpPr>
        <p:sp>
          <p:nvSpPr>
            <p:cNvPr id="10" name="任意多边形 9"/>
            <p:cNvSpPr/>
            <p:nvPr/>
          </p:nvSpPr>
          <p:spPr>
            <a:xfrm>
              <a:off x="2662356" y="3284187"/>
              <a:ext cx="4051543" cy="477800"/>
            </a:xfrm>
            <a:custGeom>
              <a:avLst/>
              <a:gdLst>
                <a:gd name="connsiteX0" fmla="*/ 0 w 4051543"/>
                <a:gd name="connsiteY0" fmla="*/ 0 h 477800"/>
                <a:gd name="connsiteX1" fmla="*/ 4051543 w 4051543"/>
                <a:gd name="connsiteY1" fmla="*/ 0 h 477800"/>
                <a:gd name="connsiteX2" fmla="*/ 4051543 w 4051543"/>
                <a:gd name="connsiteY2" fmla="*/ 477800 h 477800"/>
                <a:gd name="connsiteX3" fmla="*/ 0 w 4051543"/>
                <a:gd name="connsiteY3" fmla="*/ 477800 h 477800"/>
                <a:gd name="connsiteX4" fmla="*/ 0 w 4051543"/>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1543" h="477800">
                  <a:moveTo>
                    <a:pt x="0" y="0"/>
                  </a:moveTo>
                  <a:lnTo>
                    <a:pt x="4051543" y="0"/>
                  </a:lnTo>
                  <a:lnTo>
                    <a:pt x="4051543" y="477800"/>
                  </a:lnTo>
                  <a:lnTo>
                    <a:pt x="0" y="477800"/>
                  </a:lnTo>
                  <a:lnTo>
                    <a:pt x="0" y="0"/>
                  </a:lnTo>
                  <a:close/>
                </a:path>
              </a:pathLst>
            </a:custGeom>
            <a:blipFill dpi="0" rotWithShape="0">
              <a:blip r:embed="rId5">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smtClean="0">
                  <a:solidFill>
                    <a:prstClr val="white"/>
                  </a:solidFill>
                  <a:latin typeface="Microsoft YaHei UI" panose="020B0503020204020204" pitchFamily="34" charset="-122"/>
                  <a:ea typeface="Microsoft YaHei UI" panose="020B0503020204020204" pitchFamily="34" charset="-122"/>
                </a:rPr>
                <a:t>三、性能测试</a:t>
              </a:r>
              <a:endParaRPr lang="zh-CN" altLang="en-US" sz="2300" dirty="0">
                <a:solidFill>
                  <a:prstClr val="white"/>
                </a:solidFill>
                <a:latin typeface="Microsoft YaHei UI" panose="020B0503020204020204" pitchFamily="34" charset="-122"/>
                <a:ea typeface="Microsoft YaHei UI" panose="020B0503020204020204" pitchFamily="34" charset="-122"/>
              </a:endParaRPr>
            </a:p>
          </p:txBody>
        </p:sp>
        <p:sp>
          <p:nvSpPr>
            <p:cNvPr id="11" name="椭圆 10"/>
            <p:cNvSpPr/>
            <p:nvPr/>
          </p:nvSpPr>
          <p:spPr>
            <a:xfrm>
              <a:off x="2363731" y="3224462"/>
              <a:ext cx="597250" cy="597250"/>
            </a:xfrm>
            <a:prstGeom prst="ellips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12" name="组合 11"/>
          <p:cNvGrpSpPr/>
          <p:nvPr/>
        </p:nvGrpSpPr>
        <p:grpSpPr>
          <a:xfrm>
            <a:off x="2258648" y="3940934"/>
            <a:ext cx="4473592" cy="597250"/>
            <a:chOff x="2258648" y="3940934"/>
            <a:chExt cx="4455252" cy="597250"/>
          </a:xfrm>
        </p:grpSpPr>
        <p:sp>
          <p:nvSpPr>
            <p:cNvPr id="13" name="任意多边形 12"/>
            <p:cNvSpPr/>
            <p:nvPr/>
          </p:nvSpPr>
          <p:spPr>
            <a:xfrm>
              <a:off x="2557274" y="4000659"/>
              <a:ext cx="4156626" cy="477800"/>
            </a:xfrm>
            <a:custGeom>
              <a:avLst/>
              <a:gdLst>
                <a:gd name="connsiteX0" fmla="*/ 0 w 4156626"/>
                <a:gd name="connsiteY0" fmla="*/ 0 h 477800"/>
                <a:gd name="connsiteX1" fmla="*/ 4156626 w 4156626"/>
                <a:gd name="connsiteY1" fmla="*/ 0 h 477800"/>
                <a:gd name="connsiteX2" fmla="*/ 4156626 w 4156626"/>
                <a:gd name="connsiteY2" fmla="*/ 477800 h 477800"/>
                <a:gd name="connsiteX3" fmla="*/ 0 w 4156626"/>
                <a:gd name="connsiteY3" fmla="*/ 477800 h 477800"/>
                <a:gd name="connsiteX4" fmla="*/ 0 w 4156626"/>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626" h="477800">
                  <a:moveTo>
                    <a:pt x="0" y="0"/>
                  </a:moveTo>
                  <a:lnTo>
                    <a:pt x="4156626" y="0"/>
                  </a:lnTo>
                  <a:lnTo>
                    <a:pt x="4156626" y="477800"/>
                  </a:lnTo>
                  <a:lnTo>
                    <a:pt x="0" y="477800"/>
                  </a:lnTo>
                  <a:lnTo>
                    <a:pt x="0"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smtClean="0">
                  <a:solidFill>
                    <a:prstClr val="white"/>
                  </a:solidFill>
                  <a:latin typeface="Microsoft YaHei UI" panose="020B0503020204020204" pitchFamily="34" charset="-122"/>
                  <a:ea typeface="Microsoft YaHei UI" panose="020B0503020204020204" pitchFamily="34" charset="-122"/>
                </a:rPr>
                <a:t>四、创新性与实用性</a:t>
              </a:r>
              <a:endParaRPr lang="zh-CN" altLang="en-US" sz="2300" dirty="0">
                <a:solidFill>
                  <a:prstClr val="white"/>
                </a:solidFill>
                <a:latin typeface="Microsoft YaHei UI" panose="020B0503020204020204" pitchFamily="34" charset="-122"/>
                <a:ea typeface="Microsoft YaHei UI" panose="020B0503020204020204" pitchFamily="34" charset="-122"/>
              </a:endParaRPr>
            </a:p>
          </p:txBody>
        </p:sp>
        <p:sp>
          <p:nvSpPr>
            <p:cNvPr id="14" name="椭圆 13"/>
            <p:cNvSpPr/>
            <p:nvPr/>
          </p:nvSpPr>
          <p:spPr>
            <a:xfrm>
              <a:off x="2258648" y="3940934"/>
              <a:ext cx="597250" cy="597250"/>
            </a:xfrm>
            <a:prstGeom prst="ellips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15" name="组合 14"/>
          <p:cNvGrpSpPr/>
          <p:nvPr/>
        </p:nvGrpSpPr>
        <p:grpSpPr>
          <a:xfrm>
            <a:off x="1916271" y="4657405"/>
            <a:ext cx="4815969" cy="597250"/>
            <a:chOff x="1916271" y="4657405"/>
            <a:chExt cx="4797629" cy="597250"/>
          </a:xfrm>
        </p:grpSpPr>
        <p:sp>
          <p:nvSpPr>
            <p:cNvPr id="16" name="任意多边形 15"/>
            <p:cNvSpPr/>
            <p:nvPr/>
          </p:nvSpPr>
          <p:spPr>
            <a:xfrm>
              <a:off x="2214896" y="4717130"/>
              <a:ext cx="4499004" cy="477800"/>
            </a:xfrm>
            <a:custGeom>
              <a:avLst/>
              <a:gdLst>
                <a:gd name="connsiteX0" fmla="*/ 0 w 4499004"/>
                <a:gd name="connsiteY0" fmla="*/ 0 h 477800"/>
                <a:gd name="connsiteX1" fmla="*/ 4499004 w 4499004"/>
                <a:gd name="connsiteY1" fmla="*/ 0 h 477800"/>
                <a:gd name="connsiteX2" fmla="*/ 4499004 w 4499004"/>
                <a:gd name="connsiteY2" fmla="*/ 477800 h 477800"/>
                <a:gd name="connsiteX3" fmla="*/ 0 w 4499004"/>
                <a:gd name="connsiteY3" fmla="*/ 477800 h 477800"/>
                <a:gd name="connsiteX4" fmla="*/ 0 w 4499004"/>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004" h="477800">
                  <a:moveTo>
                    <a:pt x="0" y="0"/>
                  </a:moveTo>
                  <a:lnTo>
                    <a:pt x="4499004" y="0"/>
                  </a:lnTo>
                  <a:lnTo>
                    <a:pt x="4499004" y="477800"/>
                  </a:lnTo>
                  <a:lnTo>
                    <a:pt x="0" y="477800"/>
                  </a:lnTo>
                  <a:lnTo>
                    <a:pt x="0" y="0"/>
                  </a:lnTo>
                  <a:close/>
                </a:path>
              </a:pathLst>
            </a:custGeom>
            <a:blipFill dpi="0" rotWithShape="0">
              <a:blip r:embed="rId2">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smtClean="0">
                  <a:solidFill>
                    <a:prstClr val="white"/>
                  </a:solidFill>
                  <a:latin typeface="Microsoft YaHei UI" panose="020B0503020204020204" pitchFamily="34" charset="-122"/>
                  <a:ea typeface="Microsoft YaHei UI" panose="020B0503020204020204" pitchFamily="34" charset="-122"/>
                </a:rPr>
                <a:t>五、演示与问答</a:t>
              </a:r>
              <a:endParaRPr lang="zh-CN" altLang="en-US" sz="2300" dirty="0">
                <a:solidFill>
                  <a:prstClr val="white"/>
                </a:solidFill>
                <a:latin typeface="Microsoft YaHei UI" panose="020B0503020204020204" pitchFamily="34" charset="-122"/>
                <a:ea typeface="Microsoft YaHei UI" panose="020B0503020204020204" pitchFamily="34" charset="-122"/>
              </a:endParaRPr>
            </a:p>
          </p:txBody>
        </p:sp>
        <p:sp>
          <p:nvSpPr>
            <p:cNvPr id="17" name="椭圆 16"/>
            <p:cNvSpPr/>
            <p:nvPr/>
          </p:nvSpPr>
          <p:spPr>
            <a:xfrm>
              <a:off x="1916271" y="4657405"/>
              <a:ext cx="597250" cy="597250"/>
            </a:xfrm>
            <a:prstGeom prst="ellips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spTree>
    <p:extLst>
      <p:ext uri="{BB962C8B-B14F-4D97-AF65-F5344CB8AC3E}">
        <p14:creationId xmlns:p14="http://schemas.microsoft.com/office/powerpoint/2010/main" val="78537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childTnLst>
                          </p:cTn>
                        </p:par>
                        <p:par>
                          <p:cTn id="17" fill="hold">
                            <p:stCondLst>
                              <p:cond delay="500"/>
                            </p:stCondLst>
                            <p:childTnLst>
                              <p:par>
                                <p:cTn id="18" presetID="26" presetClass="emph" presetSubtype="0" fill="hold" nodeType="afterEffect">
                                  <p:stCondLst>
                                    <p:cond delay="100"/>
                                  </p:stCondLst>
                                  <p:childTnLst>
                                    <p:animEffect transition="out" filter="fade">
                                      <p:cBhvr>
                                        <p:cTn id="19" dur="800" tmFilter="0, 0; .2, .5; .8, .5; 1, 0"/>
                                        <p:tgtEl>
                                          <p:spTgt spid="9"/>
                                        </p:tgtEl>
                                      </p:cBhvr>
                                    </p:animEffect>
                                    <p:animScale>
                                      <p:cBhvr>
                                        <p:cTn id="20" dur="4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39552" y="2348880"/>
            <a:ext cx="7776864" cy="2155016"/>
            <a:chOff x="395536" y="3284984"/>
            <a:chExt cx="7776864" cy="2155016"/>
          </a:xfrm>
        </p:grpSpPr>
        <p:sp>
          <p:nvSpPr>
            <p:cNvPr id="4" name="矩形 3"/>
            <p:cNvSpPr/>
            <p:nvPr/>
          </p:nvSpPr>
          <p:spPr>
            <a:xfrm>
              <a:off x="2771800" y="3501008"/>
              <a:ext cx="5400600" cy="1938992"/>
            </a:xfrm>
            <a:prstGeom prst="rect">
              <a:avLst/>
            </a:prstGeom>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endParaRPr lang="en-US" altLang="zh-CN" sz="2000" dirty="0" smtClean="0">
                <a:latin typeface="Microsoft YaHei UI" panose="020B0503020204020204" pitchFamily="34" charset="-122"/>
                <a:ea typeface="Microsoft YaHei UI" panose="020B0503020204020204" pitchFamily="34" charset="-122"/>
              </a:endParaRPr>
            </a:p>
            <a:p>
              <a:pPr marL="342900" indent="-342900">
                <a:buFont typeface="Wingdings" panose="05000000000000000000" pitchFamily="2" charset="2"/>
                <a:buChar char="l"/>
              </a:pPr>
              <a:r>
                <a:rPr lang="zh-CN" altLang="zh-CN" sz="2000" dirty="0" smtClean="0">
                  <a:latin typeface="Microsoft YaHei UI" panose="020B0503020204020204" pitchFamily="34" charset="-122"/>
                  <a:ea typeface="Microsoft YaHei UI" panose="020B0503020204020204" pitchFamily="34" charset="-122"/>
                </a:rPr>
                <a:t>无图标</a:t>
              </a:r>
              <a:r>
                <a:rPr lang="zh-CN" altLang="en-US" sz="2000" dirty="0">
                  <a:latin typeface="Microsoft YaHei UI" panose="020B0503020204020204" pitchFamily="34" charset="-122"/>
                  <a:ea typeface="Microsoft YaHei UI" panose="020B0503020204020204" pitchFamily="34" charset="-122"/>
                </a:rPr>
                <a:t>，</a:t>
              </a:r>
              <a:r>
                <a:rPr lang="zh-CN" altLang="zh-CN" sz="2000" dirty="0" smtClean="0">
                  <a:latin typeface="Microsoft YaHei UI" panose="020B0503020204020204" pitchFamily="34" charset="-122"/>
                  <a:ea typeface="Microsoft YaHei UI" panose="020B0503020204020204" pitchFamily="34" charset="-122"/>
                </a:rPr>
                <a:t>运行</a:t>
              </a:r>
              <a:r>
                <a:rPr lang="zh-CN" altLang="zh-CN" sz="2000" dirty="0">
                  <a:latin typeface="Microsoft YaHei UI" panose="020B0503020204020204" pitchFamily="34" charset="-122"/>
                  <a:ea typeface="Microsoft YaHei UI" panose="020B0503020204020204" pitchFamily="34" charset="-122"/>
                </a:rPr>
                <a:t>在</a:t>
              </a:r>
              <a:r>
                <a:rPr lang="zh-CN" altLang="zh-CN" sz="2000" dirty="0" smtClean="0">
                  <a:latin typeface="Microsoft YaHei UI" panose="020B0503020204020204" pitchFamily="34" charset="-122"/>
                  <a:ea typeface="Microsoft YaHei UI" panose="020B0503020204020204" pitchFamily="34" charset="-122"/>
                </a:rPr>
                <a:t>后台</a:t>
              </a:r>
              <a:endParaRPr lang="en-US" altLang="zh-CN" sz="2000" dirty="0" smtClean="0">
                <a:latin typeface="Microsoft YaHei UI" panose="020B0503020204020204" pitchFamily="34" charset="-122"/>
                <a:ea typeface="Microsoft YaHei UI" panose="020B0503020204020204" pitchFamily="34" charset="-122"/>
              </a:endParaRPr>
            </a:p>
            <a:p>
              <a:pPr marL="342900" indent="-342900">
                <a:buFont typeface="Wingdings" panose="05000000000000000000" pitchFamily="2" charset="2"/>
                <a:buChar char="l"/>
              </a:pPr>
              <a:r>
                <a:rPr lang="zh-CN" altLang="en-US" sz="2000" dirty="0" smtClean="0">
                  <a:latin typeface="Microsoft YaHei UI" panose="020B0503020204020204" pitchFamily="34" charset="-122"/>
                  <a:ea typeface="Microsoft YaHei UI" panose="020B0503020204020204" pitchFamily="34" charset="-122"/>
                </a:rPr>
                <a:t>恶意行为简介：</a:t>
              </a:r>
              <a:endParaRPr lang="en-US" altLang="zh-CN" sz="2000" dirty="0" smtClean="0">
                <a:latin typeface="Microsoft YaHei UI" panose="020B0503020204020204" pitchFamily="34" charset="-122"/>
                <a:ea typeface="Microsoft YaHei UI" panose="020B0503020204020204" pitchFamily="34" charset="-122"/>
              </a:endParaRPr>
            </a:p>
            <a:p>
              <a:pPr marL="720000" indent="-342900">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读取</a:t>
              </a:r>
              <a:r>
                <a:rPr lang="zh-CN" altLang="zh-CN" sz="2000" dirty="0" smtClean="0">
                  <a:latin typeface="Microsoft YaHei UI" panose="020B0503020204020204" pitchFamily="34" charset="-122"/>
                  <a:ea typeface="Microsoft YaHei UI" panose="020B0503020204020204" pitchFamily="34" charset="-122"/>
                </a:rPr>
                <a:t>用户</a:t>
              </a:r>
              <a:r>
                <a:rPr lang="zh-CN" altLang="zh-CN" sz="2000" dirty="0">
                  <a:latin typeface="Microsoft YaHei UI" panose="020B0503020204020204" pitchFamily="34" charset="-122"/>
                  <a:ea typeface="Microsoft YaHei UI" panose="020B0503020204020204" pitchFamily="34" charset="-122"/>
                </a:rPr>
                <a:t>短</a:t>
              </a:r>
              <a:r>
                <a:rPr lang="zh-CN" altLang="zh-CN" sz="2000" dirty="0" smtClean="0">
                  <a:latin typeface="Microsoft YaHei UI" panose="020B0503020204020204" pitchFamily="34" charset="-122"/>
                  <a:ea typeface="Microsoft YaHei UI" panose="020B0503020204020204" pitchFamily="34" charset="-122"/>
                </a:rPr>
                <a:t>信</a:t>
              </a:r>
              <a:endParaRPr lang="en-US" altLang="zh-CN" sz="2000" dirty="0" smtClean="0">
                <a:latin typeface="Microsoft YaHei UI" panose="020B0503020204020204" pitchFamily="34" charset="-122"/>
                <a:ea typeface="Microsoft YaHei UI" panose="020B0503020204020204" pitchFamily="34" charset="-122"/>
              </a:endParaRPr>
            </a:p>
            <a:p>
              <a:pPr marL="720000" indent="-342900">
                <a:buFont typeface="Arial" panose="020B0604020202020204" pitchFamily="34" charset="0"/>
                <a:buChar char="•"/>
              </a:pPr>
              <a:r>
                <a:rPr lang="zh-CN" altLang="zh-CN" sz="2000" dirty="0" smtClean="0">
                  <a:latin typeface="Microsoft YaHei UI" panose="020B0503020204020204" pitchFamily="34" charset="-122"/>
                  <a:ea typeface="Microsoft YaHei UI" panose="020B0503020204020204" pitchFamily="34" charset="-122"/>
                </a:rPr>
                <a:t>录音</a:t>
              </a:r>
              <a:endParaRPr lang="en-US" altLang="zh-CN" sz="2000" dirty="0" smtClean="0">
                <a:latin typeface="Microsoft YaHei UI" panose="020B0503020204020204" pitchFamily="34" charset="-122"/>
                <a:ea typeface="Microsoft YaHei UI" panose="020B0503020204020204" pitchFamily="34" charset="-122"/>
              </a:endParaRPr>
            </a:p>
            <a:p>
              <a:pPr marL="720000" indent="-342900">
                <a:buFont typeface="Arial" panose="020B0604020202020204" pitchFamily="34" charset="0"/>
                <a:buChar char="•"/>
              </a:pPr>
              <a:r>
                <a:rPr lang="zh-CN" altLang="zh-CN" sz="2000" dirty="0" smtClean="0">
                  <a:latin typeface="Microsoft YaHei UI" panose="020B0503020204020204" pitchFamily="34" charset="-122"/>
                  <a:ea typeface="Microsoft YaHei UI" panose="020B0503020204020204" pitchFamily="34" charset="-122"/>
                </a:rPr>
                <a:t>发送短信</a:t>
              </a:r>
              <a:r>
                <a:rPr lang="zh-CN" altLang="en-US" sz="2000" dirty="0" smtClean="0">
                  <a:latin typeface="Microsoft YaHei UI" panose="020B0503020204020204" pitchFamily="34" charset="-122"/>
                  <a:ea typeface="Microsoft YaHei UI" panose="020B0503020204020204" pitchFamily="34" charset="-122"/>
                </a:rPr>
                <a:t>等</a:t>
              </a:r>
              <a:endParaRPr lang="en-US" altLang="zh-CN" sz="2000" dirty="0" smtClean="0">
                <a:latin typeface="Microsoft YaHei UI" panose="020B0503020204020204" pitchFamily="34" charset="-122"/>
                <a:ea typeface="Microsoft YaHei UI" panose="020B0503020204020204" pitchFamily="34" charset="-122"/>
              </a:endParaRPr>
            </a:p>
          </p:txBody>
        </p:sp>
        <p:sp>
          <p:nvSpPr>
            <p:cNvPr id="5" name="任意多边形 4"/>
            <p:cNvSpPr/>
            <p:nvPr/>
          </p:nvSpPr>
          <p:spPr>
            <a:xfrm>
              <a:off x="3059832" y="3284984"/>
              <a:ext cx="1691041" cy="370327"/>
            </a:xfrm>
            <a:custGeom>
              <a:avLst/>
              <a:gdLst>
                <a:gd name="connsiteX0" fmla="*/ 0 w 2333027"/>
                <a:gd name="connsiteY0" fmla="*/ 0 h 560665"/>
                <a:gd name="connsiteX1" fmla="*/ 2333027 w 2333027"/>
                <a:gd name="connsiteY1" fmla="*/ 0 h 560665"/>
                <a:gd name="connsiteX2" fmla="*/ 2333027 w 2333027"/>
                <a:gd name="connsiteY2" fmla="*/ 560665 h 560665"/>
                <a:gd name="connsiteX3" fmla="*/ 0 w 2333027"/>
                <a:gd name="connsiteY3" fmla="*/ 560665 h 560665"/>
                <a:gd name="connsiteX4" fmla="*/ 0 w 2333027"/>
                <a:gd name="connsiteY4" fmla="*/ 0 h 560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027" h="560665">
                  <a:moveTo>
                    <a:pt x="0" y="0"/>
                  </a:moveTo>
                  <a:lnTo>
                    <a:pt x="2333027" y="0"/>
                  </a:lnTo>
                  <a:lnTo>
                    <a:pt x="2333027" y="560665"/>
                  </a:lnTo>
                  <a:lnTo>
                    <a:pt x="0" y="560665"/>
                  </a:lnTo>
                  <a:lnTo>
                    <a:pt x="0"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57150" tIns="57150" rIns="57150" bIns="57150" numCol="1" spcCol="1270" anchor="ctr" anchorCtr="0">
              <a:noAutofit/>
            </a:bodyPr>
            <a:lstStyle/>
            <a:p>
              <a:pPr lvl="0" algn="ctr" defTabSz="1333500">
                <a:lnSpc>
                  <a:spcPct val="90000"/>
                </a:lnSpc>
                <a:spcBef>
                  <a:spcPct val="0"/>
                </a:spcBef>
                <a:spcAft>
                  <a:spcPct val="5000"/>
                </a:spcAft>
              </a:pPr>
              <a:r>
                <a:rPr lang="zh-CN" altLang="en-US" sz="2000" dirty="0">
                  <a:latin typeface="微软雅黑" panose="020B0503020204020204" pitchFamily="34" charset="-122"/>
                  <a:ea typeface="微软雅黑" panose="020B0503020204020204" pitchFamily="34" charset="-122"/>
                </a:rPr>
                <a:t>样本</a:t>
              </a:r>
              <a:r>
                <a:rPr lang="zh-CN" altLang="en-US" sz="2000" dirty="0" smtClean="0">
                  <a:latin typeface="微软雅黑" panose="020B0503020204020204" pitchFamily="34" charset="-122"/>
                  <a:ea typeface="微软雅黑" panose="020B0503020204020204" pitchFamily="34" charset="-122"/>
                </a:rPr>
                <a:t>介绍</a:t>
              </a:r>
              <a:endParaRPr lang="zh-CN" altLang="en-US" sz="2000" kern="1200" dirty="0">
                <a:latin typeface="微软雅黑" panose="020B0503020204020204" pitchFamily="34" charset="-122"/>
                <a:ea typeface="微软雅黑" panose="020B0503020204020204" pitchFamily="34" charset="-122"/>
              </a:endParaRPr>
            </a:p>
          </p:txBody>
        </p:sp>
        <p:sp>
          <p:nvSpPr>
            <p:cNvPr id="6" name="任意多边形 5"/>
            <p:cNvSpPr/>
            <p:nvPr/>
          </p:nvSpPr>
          <p:spPr>
            <a:xfrm>
              <a:off x="1052696" y="4365104"/>
              <a:ext cx="1860145" cy="432048"/>
            </a:xfrm>
            <a:custGeom>
              <a:avLst/>
              <a:gdLst>
                <a:gd name="connsiteX0" fmla="*/ 0 w 2333027"/>
                <a:gd name="connsiteY0" fmla="*/ 0 h 560665"/>
                <a:gd name="connsiteX1" fmla="*/ 2333027 w 2333027"/>
                <a:gd name="connsiteY1" fmla="*/ 0 h 560665"/>
                <a:gd name="connsiteX2" fmla="*/ 2333027 w 2333027"/>
                <a:gd name="connsiteY2" fmla="*/ 560665 h 560665"/>
                <a:gd name="connsiteX3" fmla="*/ 0 w 2333027"/>
                <a:gd name="connsiteY3" fmla="*/ 560665 h 560665"/>
                <a:gd name="connsiteX4" fmla="*/ 0 w 2333027"/>
                <a:gd name="connsiteY4" fmla="*/ 0 h 560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027" h="560665">
                  <a:moveTo>
                    <a:pt x="0" y="0"/>
                  </a:moveTo>
                  <a:lnTo>
                    <a:pt x="2333027" y="0"/>
                  </a:lnTo>
                  <a:lnTo>
                    <a:pt x="2333027" y="560665"/>
                  </a:lnTo>
                  <a:lnTo>
                    <a:pt x="0" y="560665"/>
                  </a:lnTo>
                  <a:lnTo>
                    <a:pt x="0"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57150" tIns="57150" rIns="57150" bIns="57150" numCol="1" spcCol="1270" anchor="ctr" anchorCtr="0">
              <a:noAutofit/>
            </a:bodyPr>
            <a:lstStyle/>
            <a:p>
              <a:pPr lvl="0" algn="ctr" defTabSz="1333500">
                <a:lnSpc>
                  <a:spcPct val="90000"/>
                </a:lnSpc>
                <a:spcBef>
                  <a:spcPct val="0"/>
                </a:spcBef>
                <a:spcAft>
                  <a:spcPct val="5000"/>
                </a:spcAft>
              </a:pPr>
              <a:r>
                <a:rPr lang="zh-CN" altLang="en-US" sz="2400" dirty="0" smtClean="0">
                  <a:latin typeface="微软雅黑" panose="020B0503020204020204" pitchFamily="34" charset="-122"/>
                  <a:ea typeface="微软雅黑" panose="020B0503020204020204" pitchFamily="34" charset="-122"/>
                </a:rPr>
                <a:t>对比样本</a:t>
              </a:r>
              <a:endParaRPr lang="zh-CN" altLang="en-US" sz="2400" kern="1200" dirty="0">
                <a:latin typeface="微软雅黑" panose="020B0503020204020204" pitchFamily="34" charset="-122"/>
                <a:ea typeface="微软雅黑" panose="020B0503020204020204" pitchFamily="34" charset="-122"/>
              </a:endParaRPr>
            </a:p>
          </p:txBody>
        </p:sp>
        <p:sp>
          <p:nvSpPr>
            <p:cNvPr id="7" name="矩形 6"/>
            <p:cNvSpPr/>
            <p:nvPr/>
          </p:nvSpPr>
          <p:spPr>
            <a:xfrm>
              <a:off x="395536" y="3645024"/>
              <a:ext cx="2808312" cy="707886"/>
            </a:xfrm>
            <a:prstGeom prst="rect">
              <a:avLst/>
            </a:prstGeom>
            <a:noFill/>
          </p:spPr>
          <p:txBody>
            <a:bodyPr wrap="square" lIns="91440" tIns="45720" rIns="91440" bIns="45720">
              <a:spAutoFit/>
            </a:bodyPr>
            <a:lstStyle/>
            <a:p>
              <a:pPr algn="ctr"/>
              <a:r>
                <a:rPr lang="en-US" altLang="zh-CN" sz="4000" b="1" dirty="0" smtClean="0">
                  <a:ln w="0"/>
                  <a:solidFill>
                    <a:schemeClr val="accent5">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SMS SPY</a:t>
              </a:r>
              <a:endParaRPr lang="zh-CN" altLang="en-US" sz="4000" b="1" dirty="0">
                <a:ln w="0"/>
                <a:solidFill>
                  <a:schemeClr val="accent5">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grpSp>
      <p:sp>
        <p:nvSpPr>
          <p:cNvPr id="8" name="1 Título"/>
          <p:cNvSpPr txBox="1">
            <a:spLocks/>
          </p:cNvSpPr>
          <p:nvPr/>
        </p:nvSpPr>
        <p:spPr>
          <a:xfrm>
            <a:off x="551477" y="334176"/>
            <a:ext cx="7845323" cy="8636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760"/>
              </a:lnSpc>
              <a:spcBef>
                <a:spcPts val="0"/>
              </a:spcBef>
            </a:pPr>
            <a:r>
              <a:rPr lang="en-US" altLang="zh-CN" sz="4000" dirty="0">
                <a:solidFill>
                  <a:srgbClr val="C00000"/>
                </a:solidFill>
                <a:latin typeface="微软雅黑" panose="020B0503020204020204" pitchFamily="34" charset="-122"/>
                <a:ea typeface="微软雅黑" panose="020B0503020204020204" pitchFamily="34" charset="-122"/>
              </a:rPr>
              <a:t>3.</a:t>
            </a:r>
            <a:r>
              <a:rPr lang="zh-CN" altLang="en-US" sz="4000" dirty="0">
                <a:solidFill>
                  <a:srgbClr val="C00000"/>
                </a:solidFill>
                <a:latin typeface="微软雅黑" panose="020B0503020204020204" pitchFamily="34" charset="-122"/>
                <a:ea typeface="微软雅黑" panose="020B0503020204020204" pitchFamily="34" charset="-122"/>
              </a:rPr>
              <a:t>性能测试</a:t>
            </a:r>
            <a:endParaRPr lang="es-HN" sz="4000" dirty="0">
              <a:solidFill>
                <a:srgbClr val="C00000"/>
              </a:solidFill>
              <a:latin typeface="微软雅黑" panose="020B0503020204020204" pitchFamily="34" charset="-122"/>
              <a:ea typeface="微软雅黑" panose="020B0503020204020204" pitchFamily="34" charset="-122"/>
            </a:endParaRPr>
          </a:p>
        </p:txBody>
      </p:sp>
      <p:sp>
        <p:nvSpPr>
          <p:cNvPr id="9" name="文本框 88"/>
          <p:cNvSpPr txBox="1"/>
          <p:nvPr/>
        </p:nvSpPr>
        <p:spPr>
          <a:xfrm>
            <a:off x="827584" y="1484784"/>
            <a:ext cx="7848872" cy="830997"/>
          </a:xfrm>
          <a:prstGeom prst="rect">
            <a:avLst/>
          </a:prstGeom>
          <a:noFill/>
        </p:spPr>
        <p:txBody>
          <a:bodyPr wrap="square" rtlCol="0">
            <a:spAutoFit/>
          </a:bodyPr>
          <a:lstStyle/>
          <a:p>
            <a:r>
              <a:rPr lang="zh-CN" altLang="en-US" sz="24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选用</a:t>
            </a:r>
            <a:r>
              <a:rPr lang="en-US" altLang="zh-CN" sz="24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24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个样本进行测试，以</a:t>
            </a:r>
            <a:r>
              <a:rPr lang="en-US" altLang="zh-CN" sz="24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24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SMS </a:t>
            </a:r>
            <a:r>
              <a:rPr lang="en-US" altLang="zh-CN" sz="24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SPY</a:t>
            </a:r>
            <a:r>
              <a:rPr lang="zh-CN" altLang="en-US" sz="24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为例进行测试说明</a:t>
            </a:r>
            <a:endParaRPr lang="en-US" altLang="zh-CN" sz="24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24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采用金山火眼作为对比系统</a:t>
            </a:r>
            <a:endParaRPr lang="zh-CN" altLang="en-US" sz="24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10" name="组合 9"/>
          <p:cNvGrpSpPr/>
          <p:nvPr/>
        </p:nvGrpSpPr>
        <p:grpSpPr>
          <a:xfrm>
            <a:off x="899592" y="2492896"/>
            <a:ext cx="7416824" cy="2318777"/>
            <a:chOff x="899592" y="2492896"/>
            <a:chExt cx="7416824" cy="2318777"/>
          </a:xfrm>
        </p:grpSpPr>
        <p:grpSp>
          <p:nvGrpSpPr>
            <p:cNvPr id="11" name="组合 10"/>
            <p:cNvGrpSpPr/>
            <p:nvPr/>
          </p:nvGrpSpPr>
          <p:grpSpPr>
            <a:xfrm>
              <a:off x="1196712" y="2492896"/>
              <a:ext cx="7119704" cy="2318777"/>
              <a:chOff x="908680" y="1484784"/>
              <a:chExt cx="7119704" cy="2318777"/>
            </a:xfrm>
          </p:grpSpPr>
          <p:sp>
            <p:nvSpPr>
              <p:cNvPr id="13" name="矩形 12"/>
              <p:cNvSpPr/>
              <p:nvPr/>
            </p:nvSpPr>
            <p:spPr>
              <a:xfrm>
                <a:off x="2627784" y="1556792"/>
                <a:ext cx="5400600" cy="2246769"/>
              </a:xfrm>
              <a:prstGeom prst="rect">
                <a:avLst/>
              </a:prstGeom>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金山火眼是业内权威的在线检测</a:t>
                </a:r>
                <a:r>
                  <a:rPr lang="zh-CN" altLang="en-US" sz="2000" dirty="0">
                    <a:latin typeface="微软雅黑" panose="020B0503020204020204" pitchFamily="34" charset="-122"/>
                    <a:ea typeface="微软雅黑" panose="020B0503020204020204" pitchFamily="34" charset="-122"/>
                  </a:rPr>
                  <a:t>的病毒查杀服务</a:t>
                </a:r>
                <a:r>
                  <a:rPr lang="zh-CN" altLang="en-US" sz="2000" dirty="0" smtClean="0">
                    <a:latin typeface="微软雅黑" panose="020B0503020204020204" pitchFamily="34" charset="-122"/>
                    <a:ea typeface="微软雅黑" panose="020B0503020204020204" pitchFamily="34" charset="-122"/>
                  </a:rPr>
                  <a:t>平台。</a:t>
                </a:r>
                <a:endParaRPr lang="en-US" altLang="zh-CN" sz="20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文件静态分析</a:t>
                </a:r>
                <a:endParaRPr lang="en-US" altLang="zh-CN" sz="20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恶意操作记录</a:t>
                </a:r>
                <a:endParaRPr lang="en-US" altLang="zh-CN" sz="2000" dirty="0" smtClean="0">
                  <a:latin typeface="微软雅黑" panose="020B0503020204020204" pitchFamily="34" charset="-122"/>
                  <a:ea typeface="微软雅黑" panose="020B0503020204020204" pitchFamily="34" charset="-122"/>
                </a:endParaRPr>
              </a:p>
            </p:txBody>
          </p:sp>
          <p:sp>
            <p:nvSpPr>
              <p:cNvPr id="14" name="任意多边形 13"/>
              <p:cNvSpPr/>
              <p:nvPr/>
            </p:nvSpPr>
            <p:spPr>
              <a:xfrm>
                <a:off x="2915816" y="1484784"/>
                <a:ext cx="1691041" cy="370327"/>
              </a:xfrm>
              <a:custGeom>
                <a:avLst/>
                <a:gdLst>
                  <a:gd name="connsiteX0" fmla="*/ 0 w 2333027"/>
                  <a:gd name="connsiteY0" fmla="*/ 0 h 560665"/>
                  <a:gd name="connsiteX1" fmla="*/ 2333027 w 2333027"/>
                  <a:gd name="connsiteY1" fmla="*/ 0 h 560665"/>
                  <a:gd name="connsiteX2" fmla="*/ 2333027 w 2333027"/>
                  <a:gd name="connsiteY2" fmla="*/ 560665 h 560665"/>
                  <a:gd name="connsiteX3" fmla="*/ 0 w 2333027"/>
                  <a:gd name="connsiteY3" fmla="*/ 560665 h 560665"/>
                  <a:gd name="connsiteX4" fmla="*/ 0 w 2333027"/>
                  <a:gd name="connsiteY4" fmla="*/ 0 h 560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027" h="560665">
                    <a:moveTo>
                      <a:pt x="0" y="0"/>
                    </a:moveTo>
                    <a:lnTo>
                      <a:pt x="2333027" y="0"/>
                    </a:lnTo>
                    <a:lnTo>
                      <a:pt x="2333027" y="560665"/>
                    </a:lnTo>
                    <a:lnTo>
                      <a:pt x="0" y="560665"/>
                    </a:lnTo>
                    <a:lnTo>
                      <a:pt x="0"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57150" tIns="57150" rIns="57150" bIns="57150" numCol="1" spcCol="1270" anchor="ctr" anchorCtr="0">
                <a:noAutofit/>
              </a:bodyPr>
              <a:lstStyle/>
              <a:p>
                <a:pPr lvl="0" algn="ctr" defTabSz="1333500">
                  <a:lnSpc>
                    <a:spcPct val="90000"/>
                  </a:lnSpc>
                  <a:spcBef>
                    <a:spcPct val="0"/>
                  </a:spcBef>
                  <a:spcAft>
                    <a:spcPct val="5000"/>
                  </a:spcAft>
                </a:pPr>
                <a:r>
                  <a:rPr lang="zh-CN" altLang="en-US" sz="2000" dirty="0" smtClean="0">
                    <a:latin typeface="微软雅黑" panose="020B0503020204020204" pitchFamily="34" charset="-122"/>
                    <a:ea typeface="微软雅黑" panose="020B0503020204020204" pitchFamily="34" charset="-122"/>
                  </a:rPr>
                  <a:t>系统介绍</a:t>
                </a:r>
                <a:endParaRPr lang="zh-CN" altLang="en-US" sz="2000" kern="1200" dirty="0">
                  <a:latin typeface="微软雅黑" panose="020B0503020204020204" pitchFamily="34" charset="-122"/>
                  <a:ea typeface="微软雅黑" panose="020B0503020204020204" pitchFamily="34" charset="-122"/>
                </a:endParaRPr>
              </a:p>
            </p:txBody>
          </p:sp>
          <p:sp>
            <p:nvSpPr>
              <p:cNvPr id="15" name="任意多边形 14"/>
              <p:cNvSpPr/>
              <p:nvPr/>
            </p:nvSpPr>
            <p:spPr>
              <a:xfrm>
                <a:off x="2931804" y="2713741"/>
                <a:ext cx="1691041" cy="370327"/>
              </a:xfrm>
              <a:custGeom>
                <a:avLst/>
                <a:gdLst>
                  <a:gd name="connsiteX0" fmla="*/ 0 w 2333027"/>
                  <a:gd name="connsiteY0" fmla="*/ 0 h 560665"/>
                  <a:gd name="connsiteX1" fmla="*/ 2333027 w 2333027"/>
                  <a:gd name="connsiteY1" fmla="*/ 0 h 560665"/>
                  <a:gd name="connsiteX2" fmla="*/ 2333027 w 2333027"/>
                  <a:gd name="connsiteY2" fmla="*/ 560665 h 560665"/>
                  <a:gd name="connsiteX3" fmla="*/ 0 w 2333027"/>
                  <a:gd name="connsiteY3" fmla="*/ 560665 h 560665"/>
                  <a:gd name="connsiteX4" fmla="*/ 0 w 2333027"/>
                  <a:gd name="connsiteY4" fmla="*/ 0 h 560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027" h="560665">
                    <a:moveTo>
                      <a:pt x="0" y="0"/>
                    </a:moveTo>
                    <a:lnTo>
                      <a:pt x="2333027" y="0"/>
                    </a:lnTo>
                    <a:lnTo>
                      <a:pt x="2333027" y="560665"/>
                    </a:lnTo>
                    <a:lnTo>
                      <a:pt x="0" y="560665"/>
                    </a:lnTo>
                    <a:lnTo>
                      <a:pt x="0"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57150" tIns="57150" rIns="57150" bIns="57150" numCol="1" spcCol="1270" anchor="ctr" anchorCtr="0">
                <a:noAutofit/>
              </a:bodyPr>
              <a:lstStyle/>
              <a:p>
                <a:pPr lvl="0" algn="ctr" defTabSz="1333500">
                  <a:lnSpc>
                    <a:spcPct val="90000"/>
                  </a:lnSpc>
                  <a:spcBef>
                    <a:spcPct val="0"/>
                  </a:spcBef>
                  <a:spcAft>
                    <a:spcPct val="5000"/>
                  </a:spcAft>
                </a:pPr>
                <a:r>
                  <a:rPr lang="zh-CN" altLang="en-US" sz="2000" dirty="0" smtClean="0">
                    <a:latin typeface="微软雅黑" panose="020B0503020204020204" pitchFamily="34" charset="-122"/>
                    <a:ea typeface="微软雅黑" panose="020B0503020204020204" pitchFamily="34" charset="-122"/>
                  </a:rPr>
                  <a:t>系统功能</a:t>
                </a:r>
                <a:endParaRPr lang="zh-CN" altLang="en-US" sz="2000" kern="1200" dirty="0">
                  <a:latin typeface="微软雅黑" panose="020B0503020204020204" pitchFamily="34" charset="-122"/>
                  <a:ea typeface="微软雅黑" panose="020B0503020204020204" pitchFamily="34" charset="-122"/>
                </a:endParaRPr>
              </a:p>
            </p:txBody>
          </p:sp>
          <p:sp>
            <p:nvSpPr>
              <p:cNvPr id="16" name="任意多边形 15"/>
              <p:cNvSpPr/>
              <p:nvPr/>
            </p:nvSpPr>
            <p:spPr>
              <a:xfrm>
                <a:off x="908680" y="2564904"/>
                <a:ext cx="1860145" cy="432048"/>
              </a:xfrm>
              <a:custGeom>
                <a:avLst/>
                <a:gdLst>
                  <a:gd name="connsiteX0" fmla="*/ 0 w 2333027"/>
                  <a:gd name="connsiteY0" fmla="*/ 0 h 560665"/>
                  <a:gd name="connsiteX1" fmla="*/ 2333027 w 2333027"/>
                  <a:gd name="connsiteY1" fmla="*/ 0 h 560665"/>
                  <a:gd name="connsiteX2" fmla="*/ 2333027 w 2333027"/>
                  <a:gd name="connsiteY2" fmla="*/ 560665 h 560665"/>
                  <a:gd name="connsiteX3" fmla="*/ 0 w 2333027"/>
                  <a:gd name="connsiteY3" fmla="*/ 560665 h 560665"/>
                  <a:gd name="connsiteX4" fmla="*/ 0 w 2333027"/>
                  <a:gd name="connsiteY4" fmla="*/ 0 h 560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027" h="560665">
                    <a:moveTo>
                      <a:pt x="0" y="0"/>
                    </a:moveTo>
                    <a:lnTo>
                      <a:pt x="2333027" y="0"/>
                    </a:lnTo>
                    <a:lnTo>
                      <a:pt x="2333027" y="560665"/>
                    </a:lnTo>
                    <a:lnTo>
                      <a:pt x="0" y="560665"/>
                    </a:lnTo>
                    <a:lnTo>
                      <a:pt x="0"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57150" tIns="57150" rIns="57150" bIns="57150" numCol="1" spcCol="1270" anchor="ctr" anchorCtr="0">
                <a:noAutofit/>
              </a:bodyPr>
              <a:lstStyle/>
              <a:p>
                <a:pPr lvl="0" algn="ctr" defTabSz="1333500">
                  <a:lnSpc>
                    <a:spcPct val="90000"/>
                  </a:lnSpc>
                  <a:spcBef>
                    <a:spcPct val="0"/>
                  </a:spcBef>
                  <a:spcAft>
                    <a:spcPct val="5000"/>
                  </a:spcAft>
                </a:pPr>
                <a:r>
                  <a:rPr lang="zh-CN" altLang="en-US" sz="2400" kern="1200" dirty="0" smtClean="0">
                    <a:latin typeface="微软雅黑" panose="020B0503020204020204" pitchFamily="34" charset="-122"/>
                    <a:ea typeface="微软雅黑" panose="020B0503020204020204" pitchFamily="34" charset="-122"/>
                    <a:cs typeface="Times New Roman" panose="02020603050405020304" pitchFamily="18" charset="0"/>
                  </a:rPr>
                  <a:t>对比系统</a:t>
                </a:r>
                <a:endParaRPr lang="zh-CN" altLang="en-US" sz="2400" kern="1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2996952"/>
              <a:ext cx="2228571" cy="523810"/>
            </a:xfrm>
            <a:prstGeom prst="rect">
              <a:avLst/>
            </a:prstGeom>
          </p:spPr>
        </p:pic>
      </p:grpSp>
    </p:spTree>
    <p:extLst>
      <p:ext uri="{BB962C8B-B14F-4D97-AF65-F5344CB8AC3E}">
        <p14:creationId xmlns:p14="http://schemas.microsoft.com/office/powerpoint/2010/main" val="18288607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800"/>
                                        <p:tgtEl>
                                          <p:spTgt spid="3"/>
                                        </p:tgtEl>
                                      </p:cBhvr>
                                    </p:animEffect>
                                    <p:anim calcmode="lin" valueType="num">
                                      <p:cBhvr>
                                        <p:cTn id="8" dur="800" fill="hold"/>
                                        <p:tgtEl>
                                          <p:spTgt spid="3"/>
                                        </p:tgtEl>
                                        <p:attrNameLst>
                                          <p:attrName>ppt_x</p:attrName>
                                        </p:attrNameLst>
                                      </p:cBhvr>
                                      <p:tavLst>
                                        <p:tav tm="0">
                                          <p:val>
                                            <p:strVal val="#ppt_x"/>
                                          </p:val>
                                        </p:tav>
                                        <p:tav tm="100000">
                                          <p:val>
                                            <p:strVal val="#ppt_x"/>
                                          </p:val>
                                        </p:tav>
                                      </p:tavLst>
                                    </p:anim>
                                    <p:anim calcmode="lin" valueType="num">
                                      <p:cBhvr>
                                        <p:cTn id="9" dur="8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99592" y="2060848"/>
            <a:ext cx="7560840" cy="2684313"/>
            <a:chOff x="899592" y="2060848"/>
            <a:chExt cx="7560840" cy="2684313"/>
          </a:xfrm>
        </p:grpSpPr>
        <p:pic>
          <p:nvPicPr>
            <p:cNvPr id="31" name="图片 30"/>
            <p:cNvPicPr>
              <a:picLocks noChangeAspect="1"/>
            </p:cNvPicPr>
            <p:nvPr/>
          </p:nvPicPr>
          <p:blipFill>
            <a:blip r:embed="rId2"/>
            <a:stretch>
              <a:fillRect/>
            </a:stretch>
          </p:blipFill>
          <p:spPr>
            <a:xfrm>
              <a:off x="899592" y="2060848"/>
              <a:ext cx="7560840" cy="2684313"/>
            </a:xfrm>
            <a:prstGeom prst="rect">
              <a:avLst/>
            </a:prstGeom>
          </p:spPr>
        </p:pic>
        <p:grpSp>
          <p:nvGrpSpPr>
            <p:cNvPr id="32" name="组合 31"/>
            <p:cNvGrpSpPr/>
            <p:nvPr/>
          </p:nvGrpSpPr>
          <p:grpSpPr>
            <a:xfrm>
              <a:off x="7251998" y="3472200"/>
              <a:ext cx="327288" cy="1272961"/>
              <a:chOff x="7251998" y="3472200"/>
              <a:chExt cx="327288" cy="1272961"/>
            </a:xfrm>
          </p:grpSpPr>
          <p:cxnSp>
            <p:nvCxnSpPr>
              <p:cNvPr id="36" name="直接连接符 35"/>
              <p:cNvCxnSpPr/>
              <p:nvPr/>
            </p:nvCxnSpPr>
            <p:spPr>
              <a:xfrm>
                <a:off x="7251998" y="3477239"/>
                <a:ext cx="327288" cy="1267922"/>
              </a:xfrm>
              <a:prstGeom prst="line">
                <a:avLst/>
              </a:prstGeom>
              <a:ln w="19050">
                <a:solidFill>
                  <a:srgbClr val="CC0505"/>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251998" y="3472200"/>
                <a:ext cx="327288" cy="12729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7856215" y="3470538"/>
              <a:ext cx="327288" cy="1272961"/>
              <a:chOff x="7251998" y="3472200"/>
              <a:chExt cx="327288" cy="1272961"/>
            </a:xfrm>
          </p:grpSpPr>
          <p:cxnSp>
            <p:nvCxnSpPr>
              <p:cNvPr id="34" name="直接连接符 33"/>
              <p:cNvCxnSpPr/>
              <p:nvPr/>
            </p:nvCxnSpPr>
            <p:spPr>
              <a:xfrm>
                <a:off x="7251998" y="3478901"/>
                <a:ext cx="327288" cy="1266260"/>
              </a:xfrm>
              <a:prstGeom prst="line">
                <a:avLst/>
              </a:prstGeom>
              <a:ln w="19050">
                <a:solidFill>
                  <a:srgbClr val="CC0505"/>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7251998" y="3472200"/>
                <a:ext cx="327288" cy="12729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graphicFrame>
        <p:nvGraphicFramePr>
          <p:cNvPr id="38" name="表格 37"/>
          <p:cNvGraphicFramePr>
            <a:graphicFrameLocks noGrp="1"/>
          </p:cNvGraphicFramePr>
          <p:nvPr>
            <p:extLst/>
          </p:nvPr>
        </p:nvGraphicFramePr>
        <p:xfrm>
          <a:off x="1043604" y="4869160"/>
          <a:ext cx="7344816" cy="731520"/>
        </p:xfrm>
        <a:graphic>
          <a:graphicData uri="http://schemas.openxmlformats.org/drawingml/2006/table">
            <a:tbl>
              <a:tblPr firstRow="1" bandRow="1">
                <a:tableStyleId>{5940675A-B579-460E-94D1-54222C63F5DA}</a:tableStyleId>
              </a:tblPr>
              <a:tblGrid>
                <a:gridCol w="612068"/>
                <a:gridCol w="612068"/>
                <a:gridCol w="612068"/>
                <a:gridCol w="612068"/>
                <a:gridCol w="612068"/>
                <a:gridCol w="612068"/>
                <a:gridCol w="612068"/>
                <a:gridCol w="612068"/>
                <a:gridCol w="612068"/>
                <a:gridCol w="612068"/>
                <a:gridCol w="612068"/>
                <a:gridCol w="612068"/>
              </a:tblGrid>
              <a:tr h="720080">
                <a:tc>
                  <a:txBody>
                    <a:bodyPr/>
                    <a:lstStyle/>
                    <a:p>
                      <a:r>
                        <a:rPr lang="zh-CN" altLang="en-US" sz="1400" dirty="0" smtClean="0"/>
                        <a:t>定位</a:t>
                      </a:r>
                      <a:endParaRPr lang="zh-CN" altLang="en-US" sz="1400" dirty="0"/>
                    </a:p>
                  </a:txBody>
                  <a:tcPr>
                    <a:lnL w="12700" cmpd="sng">
                      <a:noFill/>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zh-CN" altLang="en-US" sz="1400" dirty="0" smtClean="0"/>
                        <a:t>读取短信</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zh-CN" altLang="en-US" sz="1400" dirty="0" smtClean="0"/>
                        <a:t>接受短信</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zh-CN" altLang="en-US" sz="1400" dirty="0" smtClean="0"/>
                        <a:t>发送短信</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zh-CN" altLang="en-US" sz="1400" dirty="0" smtClean="0"/>
                        <a:t>读取联系人</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zh-CN" altLang="en-US" sz="1400" dirty="0" smtClean="0"/>
                        <a:t>读取浏览器</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zh-CN" altLang="en-US" sz="1400" dirty="0" smtClean="0"/>
                        <a:t>读取电话信息</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zh-CN" altLang="en-US" sz="1400" dirty="0" smtClean="0"/>
                        <a:t>拨号</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zh-CN" altLang="en-US" sz="1400" dirty="0" smtClean="0"/>
                        <a:t>摄像头</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zh-CN" altLang="en-US" sz="1400" dirty="0" smtClean="0"/>
                        <a:t>录音</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sz="1400" dirty="0" smtClean="0"/>
                        <a:t>ROOT</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zh-CN" altLang="en-US" sz="1400" dirty="0" smtClean="0"/>
                        <a:t>动态加载</a:t>
                      </a:r>
                      <a:endParaRPr lang="zh-CN" altLang="en-US" sz="1400" dirty="0"/>
                    </a:p>
                  </a:txBody>
                  <a:tcPr>
                    <a:lnL w="31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pSp>
        <p:nvGrpSpPr>
          <p:cNvPr id="39" name="组合 38"/>
          <p:cNvGrpSpPr/>
          <p:nvPr/>
        </p:nvGrpSpPr>
        <p:grpSpPr>
          <a:xfrm>
            <a:off x="251520" y="2192400"/>
            <a:ext cx="6700120" cy="2559600"/>
            <a:chOff x="251520" y="2192400"/>
            <a:chExt cx="6700120" cy="2559600"/>
          </a:xfrm>
        </p:grpSpPr>
        <p:pic>
          <p:nvPicPr>
            <p:cNvPr id="40" name="图片 39"/>
            <p:cNvPicPr>
              <a:picLocks/>
            </p:cNvPicPr>
            <p:nvPr/>
          </p:nvPicPr>
          <p:blipFill>
            <a:blip r:embed="rId3"/>
            <a:stretch>
              <a:fillRect/>
            </a:stretch>
          </p:blipFill>
          <p:spPr>
            <a:xfrm>
              <a:off x="1749600" y="2192400"/>
              <a:ext cx="1548000" cy="2559600"/>
            </a:xfrm>
            <a:prstGeom prst="rect">
              <a:avLst/>
            </a:prstGeom>
          </p:spPr>
        </p:pic>
        <p:pic>
          <p:nvPicPr>
            <p:cNvPr id="41" name="图片 40"/>
            <p:cNvPicPr>
              <a:picLocks/>
            </p:cNvPicPr>
            <p:nvPr/>
          </p:nvPicPr>
          <p:blipFill>
            <a:blip r:embed="rId4"/>
            <a:stretch>
              <a:fillRect/>
            </a:stretch>
          </p:blipFill>
          <p:spPr>
            <a:xfrm>
              <a:off x="4788024" y="2192400"/>
              <a:ext cx="360040" cy="2559600"/>
            </a:xfrm>
            <a:prstGeom prst="rect">
              <a:avLst/>
            </a:prstGeom>
          </p:spPr>
        </p:pic>
        <p:pic>
          <p:nvPicPr>
            <p:cNvPr id="42" name="图片 41"/>
            <p:cNvPicPr>
              <a:picLocks/>
            </p:cNvPicPr>
            <p:nvPr/>
          </p:nvPicPr>
          <p:blipFill>
            <a:blip r:embed="rId4"/>
            <a:stretch>
              <a:fillRect/>
            </a:stretch>
          </p:blipFill>
          <p:spPr>
            <a:xfrm>
              <a:off x="6591600" y="2192400"/>
              <a:ext cx="360040" cy="2559600"/>
            </a:xfrm>
            <a:prstGeom prst="rect">
              <a:avLst/>
            </a:prstGeom>
          </p:spPr>
        </p:pic>
        <p:grpSp>
          <p:nvGrpSpPr>
            <p:cNvPr id="43" name="组合 42"/>
            <p:cNvGrpSpPr/>
            <p:nvPr/>
          </p:nvGrpSpPr>
          <p:grpSpPr>
            <a:xfrm>
              <a:off x="251520" y="3573016"/>
              <a:ext cx="1086904" cy="276999"/>
              <a:chOff x="820800" y="2780928"/>
              <a:chExt cx="1086904" cy="276999"/>
            </a:xfrm>
          </p:grpSpPr>
          <p:sp>
            <p:nvSpPr>
              <p:cNvPr id="47" name="文本框 70"/>
              <p:cNvSpPr txBox="1"/>
              <p:nvPr/>
            </p:nvSpPr>
            <p:spPr>
              <a:xfrm>
                <a:off x="899592" y="2780928"/>
                <a:ext cx="1008112" cy="276999"/>
              </a:xfrm>
              <a:prstGeom prst="rect">
                <a:avLst/>
              </a:prstGeom>
              <a:noFill/>
            </p:spPr>
            <p:txBody>
              <a:bodyPr wrap="square" rtlCol="0">
                <a:spAutoFit/>
              </a:bodyPr>
              <a:lstStyle/>
              <a:p>
                <a:r>
                  <a:rPr lang="zh-CN" altLang="en-US" sz="1200" dirty="0" smtClean="0"/>
                  <a:t>火眼</a:t>
                </a:r>
                <a:endParaRPr lang="zh-CN" altLang="en-US" sz="1200" dirty="0"/>
              </a:p>
            </p:txBody>
          </p:sp>
          <p:sp>
            <p:nvSpPr>
              <p:cNvPr id="48" name="矩形 47"/>
              <p:cNvSpPr/>
              <p:nvPr/>
            </p:nvSpPr>
            <p:spPr>
              <a:xfrm>
                <a:off x="820800" y="2876400"/>
                <a:ext cx="93600" cy="900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51520" y="3068960"/>
              <a:ext cx="1086904" cy="276999"/>
              <a:chOff x="820800" y="2780928"/>
              <a:chExt cx="1086904" cy="276999"/>
            </a:xfrm>
          </p:grpSpPr>
          <p:sp>
            <p:nvSpPr>
              <p:cNvPr id="45" name="文本框 73"/>
              <p:cNvSpPr txBox="1"/>
              <p:nvPr/>
            </p:nvSpPr>
            <p:spPr>
              <a:xfrm>
                <a:off x="899592" y="2780928"/>
                <a:ext cx="1008112" cy="276999"/>
              </a:xfrm>
              <a:prstGeom prst="rect">
                <a:avLst/>
              </a:prstGeom>
              <a:noFill/>
            </p:spPr>
            <p:txBody>
              <a:bodyPr wrap="square" rtlCol="0">
                <a:spAutoFit/>
              </a:bodyPr>
              <a:lstStyle/>
              <a:p>
                <a:r>
                  <a:rPr lang="zh-CN" altLang="en-US" sz="1200" dirty="0" smtClean="0"/>
                  <a:t>作品系统</a:t>
                </a:r>
                <a:endParaRPr lang="zh-CN" altLang="en-US" sz="1200" dirty="0"/>
              </a:p>
            </p:txBody>
          </p:sp>
          <p:sp>
            <p:nvSpPr>
              <p:cNvPr id="46" name="矩形 45"/>
              <p:cNvSpPr/>
              <p:nvPr/>
            </p:nvSpPr>
            <p:spPr>
              <a:xfrm>
                <a:off x="820800" y="2876400"/>
                <a:ext cx="93600" cy="90000"/>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251520" y="2196000"/>
            <a:ext cx="6703680" cy="1278000"/>
            <a:chOff x="251520" y="2196000"/>
            <a:chExt cx="6703680" cy="1278000"/>
          </a:xfrm>
        </p:grpSpPr>
        <p:grpSp>
          <p:nvGrpSpPr>
            <p:cNvPr id="50" name="组合 49"/>
            <p:cNvGrpSpPr/>
            <p:nvPr/>
          </p:nvGrpSpPr>
          <p:grpSpPr>
            <a:xfrm>
              <a:off x="1756800" y="2196000"/>
              <a:ext cx="5198400" cy="1278000"/>
              <a:chOff x="1756800" y="2196000"/>
              <a:chExt cx="5198400" cy="1278000"/>
            </a:xfrm>
          </p:grpSpPr>
          <p:pic>
            <p:nvPicPr>
              <p:cNvPr id="52" name="图片 51"/>
              <p:cNvPicPr>
                <a:picLocks/>
              </p:cNvPicPr>
              <p:nvPr/>
            </p:nvPicPr>
            <p:blipFill>
              <a:blip r:embed="rId7"/>
              <a:stretch>
                <a:fillRect/>
              </a:stretch>
            </p:blipFill>
            <p:spPr>
              <a:xfrm>
                <a:off x="1756800" y="2199600"/>
                <a:ext cx="1544400" cy="1270800"/>
              </a:xfrm>
              <a:prstGeom prst="rect">
                <a:avLst/>
              </a:prstGeom>
            </p:spPr>
          </p:pic>
          <p:pic>
            <p:nvPicPr>
              <p:cNvPr id="53" name="图片 52"/>
              <p:cNvPicPr>
                <a:picLocks/>
              </p:cNvPicPr>
              <p:nvPr/>
            </p:nvPicPr>
            <p:blipFill>
              <a:blip r:embed="rId8"/>
              <a:stretch>
                <a:fillRect/>
              </a:stretch>
            </p:blipFill>
            <p:spPr>
              <a:xfrm>
                <a:off x="4788023" y="2196000"/>
                <a:ext cx="360000" cy="1278000"/>
              </a:xfrm>
              <a:prstGeom prst="rect">
                <a:avLst/>
              </a:prstGeom>
            </p:spPr>
          </p:pic>
          <p:pic>
            <p:nvPicPr>
              <p:cNvPr id="54" name="图片 53"/>
              <p:cNvPicPr>
                <a:picLocks/>
              </p:cNvPicPr>
              <p:nvPr/>
            </p:nvPicPr>
            <p:blipFill>
              <a:blip r:embed="rId8"/>
              <a:stretch>
                <a:fillRect/>
              </a:stretch>
            </p:blipFill>
            <p:spPr>
              <a:xfrm>
                <a:off x="6595200" y="2199600"/>
                <a:ext cx="360000" cy="1270800"/>
              </a:xfrm>
              <a:prstGeom prst="rect">
                <a:avLst/>
              </a:prstGeom>
            </p:spPr>
          </p:pic>
        </p:grpSp>
        <p:sp>
          <p:nvSpPr>
            <p:cNvPr id="51" name="矩形 50"/>
            <p:cNvSpPr/>
            <p:nvPr/>
          </p:nvSpPr>
          <p:spPr>
            <a:xfrm>
              <a:off x="251520" y="3164400"/>
              <a:ext cx="93600" cy="90000"/>
            </a:xfrm>
            <a:prstGeom prst="rect">
              <a:avLst/>
            </a:prstGeom>
            <a:solidFill>
              <a:srgbClr val="7E9F1C"/>
            </a:solidFill>
            <a:ln>
              <a:no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圆角矩形标注 54"/>
          <p:cNvSpPr/>
          <p:nvPr/>
        </p:nvSpPr>
        <p:spPr>
          <a:xfrm>
            <a:off x="3275856" y="2276872"/>
            <a:ext cx="1656184" cy="942586"/>
          </a:xfrm>
          <a:prstGeom prst="wedgeRoundRectCallout">
            <a:avLst>
              <a:gd name="adj1" fmla="val -45781"/>
              <a:gd name="adj2" fmla="val 73197"/>
              <a:gd name="adj3" fmla="val 16667"/>
            </a:avLst>
          </a:prstGeom>
          <a:solidFill>
            <a:schemeClr val="bg1"/>
          </a:solidFill>
          <a:ln w="38100"/>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n w="0"/>
                <a:solidFill>
                  <a:schemeClr val="tx1"/>
                </a:solidFill>
                <a:latin typeface="微软雅黑" panose="020B0503020204020204" pitchFamily="34" charset="-122"/>
                <a:ea typeface="微软雅黑" panose="020B0503020204020204" pitchFamily="34" charset="-122"/>
              </a:rPr>
              <a:t>敏感权限</a:t>
            </a:r>
            <a:r>
              <a:rPr lang="zh-CN" altLang="en-US" dirty="0" smtClean="0">
                <a:ln w="0"/>
                <a:solidFill>
                  <a:schemeClr val="tx1"/>
                </a:solidFill>
                <a:latin typeface="微软雅黑" panose="020B0503020204020204" pitchFamily="34" charset="-122"/>
                <a:ea typeface="微软雅黑" panose="020B0503020204020204" pitchFamily="34" charset="-122"/>
              </a:rPr>
              <a:t>检测结果对比</a:t>
            </a:r>
            <a:endParaRPr lang="zh-CN" altLang="en-US" dirty="0">
              <a:ln w="0"/>
              <a:solidFill>
                <a:schemeClr val="tx1"/>
              </a:solidFill>
              <a:latin typeface="微软雅黑" panose="020B0503020204020204" pitchFamily="34" charset="-122"/>
              <a:ea typeface="微软雅黑" panose="020B0503020204020204" pitchFamily="34" charset="-122"/>
            </a:endParaRPr>
          </a:p>
        </p:txBody>
      </p:sp>
      <p:sp>
        <p:nvSpPr>
          <p:cNvPr id="56" name="圆角矩形标注 55"/>
          <p:cNvSpPr/>
          <p:nvPr/>
        </p:nvSpPr>
        <p:spPr>
          <a:xfrm>
            <a:off x="5076056" y="2204864"/>
            <a:ext cx="1656184" cy="942586"/>
          </a:xfrm>
          <a:prstGeom prst="wedgeRoundRectCallout">
            <a:avLst>
              <a:gd name="adj1" fmla="val -38264"/>
              <a:gd name="adj2" fmla="val 81461"/>
              <a:gd name="adj3" fmla="val 16667"/>
            </a:avLst>
          </a:prstGeom>
          <a:ln w="38100"/>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n w="0"/>
                <a:solidFill>
                  <a:schemeClr val="tx1"/>
                </a:solidFill>
                <a:latin typeface="微软雅黑" panose="020B0503020204020204" pitchFamily="34" charset="-122"/>
                <a:ea typeface="微软雅黑" panose="020B0503020204020204" pitchFamily="34" charset="-122"/>
              </a:rPr>
              <a:t>敏感</a:t>
            </a:r>
            <a:r>
              <a:rPr lang="en-US" altLang="zh-CN" dirty="0">
                <a:ln w="0"/>
                <a:solidFill>
                  <a:schemeClr val="tx1"/>
                </a:solidFill>
                <a:latin typeface="微软雅黑" panose="020B0503020204020204" pitchFamily="34" charset="-122"/>
                <a:ea typeface="微软雅黑" panose="020B0503020204020204" pitchFamily="34" charset="-122"/>
              </a:rPr>
              <a:t>API</a:t>
            </a:r>
            <a:r>
              <a:rPr lang="zh-CN" altLang="en-US" dirty="0" smtClean="0">
                <a:ln w="0"/>
                <a:solidFill>
                  <a:schemeClr val="tx1"/>
                </a:solidFill>
                <a:latin typeface="微软雅黑" panose="020B0503020204020204" pitchFamily="34" charset="-122"/>
                <a:ea typeface="微软雅黑" panose="020B0503020204020204" pitchFamily="34" charset="-122"/>
              </a:rPr>
              <a:t>检测</a:t>
            </a:r>
            <a:endParaRPr lang="en-US" altLang="zh-CN" dirty="0" smtClean="0">
              <a:ln w="0"/>
              <a:solidFill>
                <a:schemeClr val="tx1"/>
              </a:solidFill>
              <a:latin typeface="微软雅黑" panose="020B0503020204020204" pitchFamily="34" charset="-122"/>
              <a:ea typeface="微软雅黑" panose="020B0503020204020204" pitchFamily="34" charset="-122"/>
            </a:endParaRPr>
          </a:p>
          <a:p>
            <a:pPr algn="ctr"/>
            <a:r>
              <a:rPr lang="zh-CN" altLang="en-US" dirty="0" smtClean="0">
                <a:ln w="0"/>
                <a:solidFill>
                  <a:schemeClr val="tx1"/>
                </a:solidFill>
                <a:latin typeface="微软雅黑" panose="020B0503020204020204" pitchFamily="34" charset="-122"/>
                <a:ea typeface="微软雅黑" panose="020B0503020204020204" pitchFamily="34" charset="-122"/>
              </a:rPr>
              <a:t>结果对比</a:t>
            </a:r>
            <a:endParaRPr lang="zh-CN" altLang="en-US" dirty="0">
              <a:ln w="0"/>
              <a:solidFill>
                <a:schemeClr val="tx1"/>
              </a:solidFill>
              <a:latin typeface="微软雅黑" panose="020B0503020204020204" pitchFamily="34" charset="-122"/>
              <a:ea typeface="微软雅黑" panose="020B0503020204020204" pitchFamily="34" charset="-122"/>
            </a:endParaRPr>
          </a:p>
        </p:txBody>
      </p:sp>
      <p:sp>
        <p:nvSpPr>
          <p:cNvPr id="57" name="圆角矩形 56"/>
          <p:cNvSpPr/>
          <p:nvPr/>
        </p:nvSpPr>
        <p:spPr>
          <a:xfrm>
            <a:off x="6111979" y="1520012"/>
            <a:ext cx="2204437" cy="1029645"/>
          </a:xfrm>
          <a:prstGeom prst="roundRect">
            <a:avLst/>
          </a:prstGeom>
          <a:blipFill dpi="0" rotWithShape="1">
            <a:blip r:embed="rId9">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恶意</a:t>
            </a:r>
            <a:r>
              <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反</a:t>
            </a:r>
            <a:r>
              <a:rPr lang="zh-CN" altLang="en-US" sz="20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编译代码</a:t>
            </a:r>
            <a:endParaRPr lang="en-US" altLang="zh-CN" sz="20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20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快速定位</a:t>
            </a:r>
            <a:endPar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8" name="矩形 57"/>
          <p:cNvSpPr/>
          <p:nvPr/>
        </p:nvSpPr>
        <p:spPr>
          <a:xfrm>
            <a:off x="497675" y="260648"/>
            <a:ext cx="2852063" cy="730328"/>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静态分析对比结果</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375617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outHorizontal)">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down)">
                                      <p:cBhvr>
                                        <p:cTn id="16" dur="500"/>
                                        <p:tgtEl>
                                          <p:spTgt spid="4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6"/>
                                        </p:tgtEl>
                                        <p:attrNameLst>
                                          <p:attrName>style.visibility</p:attrName>
                                        </p:attrNameLst>
                                      </p:cBhvr>
                                      <p:to>
                                        <p:strVal val="hidden"/>
                                      </p:to>
                                    </p:set>
                                  </p:childTnLst>
                                </p:cTn>
                              </p:par>
                              <p:par>
                                <p:cTn id="27" presetID="42"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anim calcmode="lin" valueType="num">
                                      <p:cBhvr>
                                        <p:cTn id="30" dur="500" fill="hold"/>
                                        <p:tgtEl>
                                          <p:spTgt spid="57"/>
                                        </p:tgtEl>
                                        <p:attrNameLst>
                                          <p:attrName>ppt_x</p:attrName>
                                        </p:attrNameLst>
                                      </p:cBhvr>
                                      <p:tavLst>
                                        <p:tav tm="0">
                                          <p:val>
                                            <p:strVal val="#ppt_x"/>
                                          </p:val>
                                        </p:tav>
                                        <p:tav tm="100000">
                                          <p:val>
                                            <p:strVal val="#ppt_x"/>
                                          </p:val>
                                        </p:tav>
                                      </p:tavLst>
                                    </p:anim>
                                    <p:anim calcmode="lin" valueType="num">
                                      <p:cBhvr>
                                        <p:cTn id="31" dur="500" fill="hold"/>
                                        <p:tgtEl>
                                          <p:spTgt spid="57"/>
                                        </p:tgtEl>
                                        <p:attrNameLst>
                                          <p:attrName>ppt_y</p:attrName>
                                        </p:attrNameLst>
                                      </p:cBhvr>
                                      <p:tavLst>
                                        <p:tav tm="0">
                                          <p:val>
                                            <p:strVal val="#ppt_y+.1"/>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57"/>
                                        </p:tgtEl>
                                        <p:attrNameLst>
                                          <p:attrName>style.opacity</p:attrName>
                                        </p:attrNameLst>
                                      </p:cBhvr>
                                      <p:to>
                                        <p:strVal val="0.5"/>
                                      </p:to>
                                    </p:set>
                                    <p:animEffect filter="image" prLst="opacity: 0.5">
                                      <p:cBhvr rctx="IE">
                                        <p:cTn id="34" dur="indefinite"/>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16315107"/>
              </p:ext>
            </p:extLst>
          </p:nvPr>
        </p:nvGraphicFramePr>
        <p:xfrm>
          <a:off x="1303165" y="1340768"/>
          <a:ext cx="6698126" cy="4170803"/>
        </p:xfrm>
        <a:graphic>
          <a:graphicData uri="http://schemas.openxmlformats.org/drawingml/2006/table">
            <a:tbl>
              <a:tblPr firstRow="1" firstCol="1" bandRow="1">
                <a:tableStyleId>{793D81CF-94F2-401A-BA57-92F5A7B2D0C5}</a:tableStyleId>
              </a:tblPr>
              <a:tblGrid>
                <a:gridCol w="1554669"/>
                <a:gridCol w="413426"/>
                <a:gridCol w="525821"/>
                <a:gridCol w="525035"/>
                <a:gridCol w="525821"/>
                <a:gridCol w="525821"/>
                <a:gridCol w="525035"/>
                <a:gridCol w="525821"/>
                <a:gridCol w="525035"/>
                <a:gridCol w="525821"/>
                <a:gridCol w="525821"/>
              </a:tblGrid>
              <a:tr h="742273">
                <a:tc>
                  <a:txBody>
                    <a:bodyPr/>
                    <a:lstStyle/>
                    <a:p>
                      <a:pPr algn="r">
                        <a:lnSpc>
                          <a:spcPct val="150000"/>
                        </a:lnSpc>
                        <a:spcAft>
                          <a:spcPts val="0"/>
                        </a:spcAft>
                      </a:pPr>
                      <a:r>
                        <a:rPr lang="zh-CN" sz="1400" kern="100" dirty="0">
                          <a:effectLst/>
                        </a:rPr>
                        <a:t>样本序号</a:t>
                      </a:r>
                    </a:p>
                    <a:p>
                      <a:pPr algn="l">
                        <a:lnSpc>
                          <a:spcPct val="150000"/>
                        </a:lnSpc>
                        <a:spcAft>
                          <a:spcPts val="0"/>
                        </a:spcAft>
                      </a:pPr>
                      <a:r>
                        <a:rPr lang="zh-CN" sz="1400" kern="100" dirty="0">
                          <a:effectLst/>
                        </a:rPr>
                        <a:t>权限名称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2853">
                <a:tc>
                  <a:txBody>
                    <a:bodyPr/>
                    <a:lstStyle/>
                    <a:p>
                      <a:pPr algn="ctr">
                        <a:lnSpc>
                          <a:spcPct val="150000"/>
                        </a:lnSpc>
                        <a:spcAft>
                          <a:spcPts val="0"/>
                        </a:spcAft>
                      </a:pPr>
                      <a:r>
                        <a:rPr lang="en-US" sz="1400" kern="100">
                          <a:effectLst/>
                        </a:rPr>
                        <a:t>1</a:t>
                      </a:r>
                      <a:r>
                        <a:rPr lang="zh-CN" sz="1400" kern="100">
                          <a:effectLst/>
                        </a:rPr>
                        <a:t>定位</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2853">
                <a:tc>
                  <a:txBody>
                    <a:bodyPr/>
                    <a:lstStyle/>
                    <a:p>
                      <a:pPr algn="ctr">
                        <a:lnSpc>
                          <a:spcPct val="150000"/>
                        </a:lnSpc>
                        <a:spcAft>
                          <a:spcPts val="0"/>
                        </a:spcAft>
                      </a:pPr>
                      <a:r>
                        <a:rPr lang="en-US" sz="1400" kern="100">
                          <a:effectLst/>
                        </a:rPr>
                        <a:t>2</a:t>
                      </a:r>
                      <a:r>
                        <a:rPr lang="zh-CN" sz="1400" kern="100">
                          <a:effectLst/>
                        </a:rPr>
                        <a:t>读取短信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2853">
                <a:tc>
                  <a:txBody>
                    <a:bodyPr/>
                    <a:lstStyle/>
                    <a:p>
                      <a:pPr algn="ctr">
                        <a:lnSpc>
                          <a:spcPct val="150000"/>
                        </a:lnSpc>
                        <a:spcAft>
                          <a:spcPts val="0"/>
                        </a:spcAft>
                      </a:pPr>
                      <a:r>
                        <a:rPr lang="en-US" sz="1400" kern="100">
                          <a:effectLst/>
                        </a:rPr>
                        <a:t>3</a:t>
                      </a:r>
                      <a:r>
                        <a:rPr lang="zh-CN" sz="1400" kern="100">
                          <a:effectLst/>
                        </a:rPr>
                        <a:t>接收短信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2853">
                <a:tc>
                  <a:txBody>
                    <a:bodyPr/>
                    <a:lstStyle/>
                    <a:p>
                      <a:pPr algn="ctr">
                        <a:lnSpc>
                          <a:spcPct val="150000"/>
                        </a:lnSpc>
                        <a:spcAft>
                          <a:spcPts val="0"/>
                        </a:spcAft>
                      </a:pPr>
                      <a:r>
                        <a:rPr lang="en-US" sz="1400" kern="100">
                          <a:effectLst/>
                        </a:rPr>
                        <a:t>4</a:t>
                      </a:r>
                      <a:r>
                        <a:rPr lang="zh-CN" sz="1400" kern="100">
                          <a:effectLst/>
                        </a:rPr>
                        <a:t>发送短信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2853">
                <a:tc>
                  <a:txBody>
                    <a:bodyPr/>
                    <a:lstStyle/>
                    <a:p>
                      <a:pPr algn="ctr">
                        <a:lnSpc>
                          <a:spcPct val="150000"/>
                        </a:lnSpc>
                        <a:spcAft>
                          <a:spcPts val="0"/>
                        </a:spcAft>
                      </a:pPr>
                      <a:r>
                        <a:rPr lang="en-US" sz="1400" kern="100">
                          <a:effectLst/>
                        </a:rPr>
                        <a:t>5</a:t>
                      </a:r>
                      <a:r>
                        <a:rPr lang="zh-CN" sz="1400" kern="100">
                          <a:effectLst/>
                        </a:rPr>
                        <a:t>读取联系人</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2853">
                <a:tc>
                  <a:txBody>
                    <a:bodyPr/>
                    <a:lstStyle/>
                    <a:p>
                      <a:pPr algn="ctr">
                        <a:lnSpc>
                          <a:spcPct val="150000"/>
                        </a:lnSpc>
                        <a:spcAft>
                          <a:spcPts val="0"/>
                        </a:spcAft>
                      </a:pPr>
                      <a:r>
                        <a:rPr lang="en-US" sz="1400" kern="100">
                          <a:effectLst/>
                        </a:rPr>
                        <a:t>6</a:t>
                      </a:r>
                      <a:r>
                        <a:rPr lang="zh-CN" sz="1400" kern="100">
                          <a:effectLst/>
                        </a:rPr>
                        <a:t>读取浏览器</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2853">
                <a:tc>
                  <a:txBody>
                    <a:bodyPr/>
                    <a:lstStyle/>
                    <a:p>
                      <a:pPr algn="ctr">
                        <a:lnSpc>
                          <a:spcPct val="150000"/>
                        </a:lnSpc>
                        <a:spcAft>
                          <a:spcPts val="0"/>
                        </a:spcAft>
                      </a:pPr>
                      <a:r>
                        <a:rPr lang="en-US" sz="1400" kern="100">
                          <a:effectLst/>
                        </a:rPr>
                        <a:t>7</a:t>
                      </a:r>
                      <a:r>
                        <a:rPr lang="zh-CN" sz="1400" kern="100">
                          <a:effectLst/>
                        </a:rPr>
                        <a:t>读取电话状态</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2853">
                <a:tc>
                  <a:txBody>
                    <a:bodyPr/>
                    <a:lstStyle/>
                    <a:p>
                      <a:pPr algn="ctr">
                        <a:lnSpc>
                          <a:spcPct val="150000"/>
                        </a:lnSpc>
                        <a:spcAft>
                          <a:spcPts val="0"/>
                        </a:spcAft>
                      </a:pPr>
                      <a:r>
                        <a:rPr lang="en-US" sz="1400" kern="100">
                          <a:effectLst/>
                        </a:rPr>
                        <a:t>8</a:t>
                      </a:r>
                      <a:r>
                        <a:rPr lang="zh-CN" sz="1400" kern="100">
                          <a:effectLst/>
                        </a:rPr>
                        <a:t>拨打电话</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2853">
                <a:tc>
                  <a:txBody>
                    <a:bodyPr/>
                    <a:lstStyle/>
                    <a:p>
                      <a:pPr algn="ctr">
                        <a:lnSpc>
                          <a:spcPct val="150000"/>
                        </a:lnSpc>
                        <a:spcAft>
                          <a:spcPts val="0"/>
                        </a:spcAft>
                      </a:pPr>
                      <a:r>
                        <a:rPr lang="en-US" sz="1400" kern="100">
                          <a:effectLst/>
                        </a:rPr>
                        <a:t>9</a:t>
                      </a:r>
                      <a:r>
                        <a:rPr lang="zh-CN" sz="1400" kern="100">
                          <a:effectLst/>
                        </a:rPr>
                        <a:t>照相</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42853">
                <a:tc>
                  <a:txBody>
                    <a:bodyPr/>
                    <a:lstStyle/>
                    <a:p>
                      <a:pPr algn="ctr">
                        <a:lnSpc>
                          <a:spcPct val="150000"/>
                        </a:lnSpc>
                        <a:spcAft>
                          <a:spcPts val="0"/>
                        </a:spcAft>
                      </a:pPr>
                      <a:r>
                        <a:rPr lang="en-US" sz="1400" kern="100">
                          <a:effectLst/>
                        </a:rPr>
                        <a:t>10</a:t>
                      </a:r>
                      <a:r>
                        <a:rPr lang="zh-CN" sz="1400" kern="100">
                          <a:effectLst/>
                        </a:rPr>
                        <a:t>录音</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grpSp>
        <p:nvGrpSpPr>
          <p:cNvPr id="3" name="组合 2"/>
          <p:cNvGrpSpPr/>
          <p:nvPr/>
        </p:nvGrpSpPr>
        <p:grpSpPr>
          <a:xfrm>
            <a:off x="914669" y="3041859"/>
            <a:ext cx="7401747" cy="1060716"/>
            <a:chOff x="899592" y="2800860"/>
            <a:chExt cx="7401747" cy="1382817"/>
          </a:xfrm>
          <a:scene3d>
            <a:camera prst="orthographicFront">
              <a:rot lat="0" lon="0" rev="0"/>
            </a:camera>
            <a:lightRig rig="contrasting" dir="t">
              <a:rot lat="0" lon="0" rev="1500000"/>
            </a:lightRig>
          </a:scene3d>
        </p:grpSpPr>
        <p:sp>
          <p:nvSpPr>
            <p:cNvPr id="4" name="流程图: 可选过程 3"/>
            <p:cNvSpPr/>
            <p:nvPr/>
          </p:nvSpPr>
          <p:spPr>
            <a:xfrm>
              <a:off x="899592" y="2800860"/>
              <a:ext cx="7401747" cy="1382817"/>
            </a:xfrm>
            <a:prstGeom prst="flowChartAlternateProcess">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1052616" y="3022044"/>
              <a:ext cx="2044187" cy="584775"/>
            </a:xfrm>
            <a:prstGeom prst="rect">
              <a:avLst/>
            </a:prstGeom>
            <a:noFill/>
            <a:ln>
              <a:noFill/>
            </a:ln>
            <a:effectLst>
              <a:outerShdw blurRad="149987" dist="250190" dir="8460000" algn="ctr">
                <a:srgbClr val="000000">
                  <a:alpha val="28000"/>
                </a:srgbClr>
              </a:outerShdw>
            </a:effectLst>
            <a:sp3d prstMaterial="metal">
              <a:bevelT w="88900" h="88900"/>
            </a:sp3d>
          </p:spPr>
          <p:txBody>
            <a:bodyPr wrap="square" rtlCol="0">
              <a:spAutoFit/>
            </a:bodyPr>
            <a:lstStyle/>
            <a:p>
              <a:r>
                <a:rPr lang="zh-CN" altLang="en-US" sz="2400" dirty="0" smtClean="0">
                  <a:ln w="0"/>
                  <a:solidFill>
                    <a:schemeClr val="bg1"/>
                  </a:solidFill>
                  <a:latin typeface="Microsoft YaHei UI" panose="020B0503020204020204" pitchFamily="34" charset="-122"/>
                  <a:ea typeface="Microsoft YaHei UI" panose="020B0503020204020204" pitchFamily="34" charset="-122"/>
                </a:rPr>
                <a:t>测试结果</a:t>
              </a:r>
              <a:r>
                <a:rPr lang="zh-CN" altLang="en-US" sz="3200" dirty="0" smtClean="0">
                  <a:ln w="0"/>
                  <a:solidFill>
                    <a:schemeClr val="bg1"/>
                  </a:solidFill>
                  <a:latin typeface="Microsoft YaHei UI" panose="020B0503020204020204" pitchFamily="34" charset="-122"/>
                  <a:ea typeface="Microsoft YaHei UI" panose="020B0503020204020204" pitchFamily="34" charset="-122"/>
                </a:rPr>
                <a:t>：</a:t>
              </a:r>
              <a:endParaRPr lang="zh-CN" altLang="en-US" sz="3200" dirty="0">
                <a:ln w="0"/>
                <a:solidFill>
                  <a:schemeClr val="bg1"/>
                </a:solidFill>
                <a:latin typeface="Microsoft YaHei UI" panose="020B0503020204020204" pitchFamily="34" charset="-122"/>
                <a:ea typeface="Microsoft YaHei UI" panose="020B0503020204020204" pitchFamily="34" charset="-122"/>
              </a:endParaRPr>
            </a:p>
          </p:txBody>
        </p:sp>
        <p:sp>
          <p:nvSpPr>
            <p:cNvPr id="6" name="文本框 5"/>
            <p:cNvSpPr txBox="1"/>
            <p:nvPr/>
          </p:nvSpPr>
          <p:spPr>
            <a:xfrm>
              <a:off x="2860550" y="3020212"/>
              <a:ext cx="5153306" cy="707886"/>
            </a:xfrm>
            <a:prstGeom prst="rect">
              <a:avLst/>
            </a:prstGeom>
            <a:noFill/>
            <a:ln>
              <a:noFill/>
            </a:ln>
            <a:effectLst>
              <a:outerShdw blurRad="149987" dist="250190" dir="8460000" algn="ctr">
                <a:srgbClr val="000000">
                  <a:alpha val="28000"/>
                </a:srgbClr>
              </a:outerShdw>
            </a:effectLst>
            <a:sp3d prstMaterial="metal">
              <a:bevelT w="88900" h="88900"/>
            </a:sp3d>
          </p:spPr>
          <p:txBody>
            <a:bodyPr wrap="square" rtlCol="0">
              <a:spAutoFit/>
            </a:bodyPr>
            <a:lstStyle/>
            <a:p>
              <a:r>
                <a:rPr lang="zh-CN" altLang="en-US" sz="2000" dirty="0" smtClean="0">
                  <a:solidFill>
                    <a:schemeClr val="bg1"/>
                  </a:solidFill>
                  <a:latin typeface="Microsoft YaHei UI" panose="020B0503020204020204" pitchFamily="34" charset="-122"/>
                  <a:ea typeface="Microsoft YaHei UI" panose="020B0503020204020204" pitchFamily="34" charset="-122"/>
                </a:rPr>
                <a:t>本系统静态分析结果，与火眼系统分析结果完全相同</a:t>
              </a:r>
              <a:endParaRPr lang="zh-CN" altLang="en-US" sz="2000" dirty="0">
                <a:solidFill>
                  <a:schemeClr val="bg1"/>
                </a:solidFill>
                <a:latin typeface="Microsoft YaHei UI" panose="020B0503020204020204" pitchFamily="34" charset="-122"/>
                <a:ea typeface="Microsoft YaHei UI" panose="020B0503020204020204" pitchFamily="34" charset="-122"/>
              </a:endParaRPr>
            </a:p>
          </p:txBody>
        </p:sp>
      </p:grpSp>
      <p:sp>
        <p:nvSpPr>
          <p:cNvPr id="7" name="矩形 6"/>
          <p:cNvSpPr/>
          <p:nvPr/>
        </p:nvSpPr>
        <p:spPr>
          <a:xfrm>
            <a:off x="1328330" y="5484900"/>
            <a:ext cx="5331902" cy="418191"/>
          </a:xfrm>
          <a:prstGeom prst="rect">
            <a:avLst/>
          </a:prstGeom>
        </p:spPr>
        <p:txBody>
          <a:bodyPr wrap="square">
            <a:spAutoFit/>
          </a:bodyPr>
          <a:lstStyle/>
          <a:p>
            <a:pPr algn="just">
              <a:lnSpc>
                <a:spcPct val="150000"/>
              </a:lnSpc>
              <a:spcAft>
                <a:spcPts val="0"/>
              </a:spcAft>
            </a:pPr>
            <a:r>
              <a:rPr lang="en-US" altLang="zh-CN" sz="1600" kern="100" dirty="0">
                <a:latin typeface="微软雅黑" panose="020B0503020204020204" pitchFamily="34" charset="-122"/>
                <a:ea typeface="微软雅黑" panose="020B0503020204020204" pitchFamily="34" charset="-122"/>
              </a:rPr>
              <a:t>*</a:t>
            </a:r>
            <a:r>
              <a:rPr lang="zh-CN" altLang="zh-CN" sz="1600" kern="100" dirty="0">
                <a:latin typeface="微软雅黑" panose="020B0503020204020204" pitchFamily="34" charset="-122"/>
                <a:ea typeface="微软雅黑" panose="020B0503020204020204" pitchFamily="34" charset="-122"/>
              </a:rPr>
              <a:t>说明：火眼中未检测</a:t>
            </a:r>
            <a:r>
              <a:rPr lang="en-US" altLang="zh-CN" sz="1600" kern="100" dirty="0">
                <a:latin typeface="微软雅黑" panose="020B0503020204020204" pitchFamily="34" charset="-122"/>
                <a:ea typeface="微软雅黑" panose="020B0503020204020204" pitchFamily="34" charset="-122"/>
              </a:rPr>
              <a:t>9</a:t>
            </a:r>
            <a:r>
              <a:rPr lang="zh-CN" altLang="zh-CN" sz="1600" kern="100" dirty="0">
                <a:latin typeface="微软雅黑" panose="020B0503020204020204" pitchFamily="34" charset="-122"/>
                <a:ea typeface="微软雅黑" panose="020B0503020204020204" pitchFamily="34" charset="-122"/>
              </a:rPr>
              <a:t>号权限“开启摄像头”。</a:t>
            </a:r>
            <a:endParaRPr lang="zh-CN" altLang="zh-CN" sz="2400" kern="1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7165365" y="1659533"/>
            <a:ext cx="1727135" cy="690463"/>
            <a:chOff x="7165365" y="1659533"/>
            <a:chExt cx="1727135" cy="690463"/>
          </a:xfrm>
        </p:grpSpPr>
        <p:sp>
          <p:nvSpPr>
            <p:cNvPr id="9" name="圆角矩形标注 8"/>
            <p:cNvSpPr/>
            <p:nvPr/>
          </p:nvSpPr>
          <p:spPr>
            <a:xfrm>
              <a:off x="7272849" y="1659533"/>
              <a:ext cx="1512168" cy="690463"/>
            </a:xfrm>
            <a:prstGeom prst="wedgeRoundRectCallou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0"/>
                </a:spcAft>
              </a:pPr>
              <a:endParaRPr lang="zh-CN" altLang="zh-CN" sz="2800" kern="100" dirty="0">
                <a:latin typeface="Times New Roman" panose="02020603050405020304" pitchFamily="18" charset="0"/>
                <a:cs typeface="Times New Roman" panose="02020603050405020304" pitchFamily="18" charset="0"/>
              </a:endParaRPr>
            </a:p>
          </p:txBody>
        </p:sp>
        <p:sp>
          <p:nvSpPr>
            <p:cNvPr id="10" name="文本框 10"/>
            <p:cNvSpPr txBox="1"/>
            <p:nvPr/>
          </p:nvSpPr>
          <p:spPr>
            <a:xfrm>
              <a:off x="7165365" y="1746494"/>
              <a:ext cx="1727135" cy="418191"/>
            </a:xfrm>
            <a:prstGeom prst="rect">
              <a:avLst/>
            </a:prstGeom>
            <a:noFill/>
          </p:spPr>
          <p:txBody>
            <a:bodyPr wrap="square" rtlCol="0">
              <a:spAutoFit/>
            </a:bodyPr>
            <a:lstStyle/>
            <a:p>
              <a:pPr algn="ctr">
                <a:lnSpc>
                  <a:spcPct val="150000"/>
                </a:lnSpc>
                <a:spcAft>
                  <a:spcPts val="0"/>
                </a:spcAft>
              </a:pPr>
              <a:r>
                <a:rPr lang="zh-CN"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代表均检测到</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1" name="组合 10"/>
          <p:cNvGrpSpPr/>
          <p:nvPr/>
        </p:nvGrpSpPr>
        <p:grpSpPr>
          <a:xfrm>
            <a:off x="6085099" y="5444112"/>
            <a:ext cx="1941946" cy="917958"/>
            <a:chOff x="7165365" y="1659533"/>
            <a:chExt cx="1727135" cy="917958"/>
          </a:xfrm>
        </p:grpSpPr>
        <p:sp>
          <p:nvSpPr>
            <p:cNvPr id="12" name="圆角矩形标注 11"/>
            <p:cNvSpPr/>
            <p:nvPr/>
          </p:nvSpPr>
          <p:spPr>
            <a:xfrm>
              <a:off x="7272849" y="1659533"/>
              <a:ext cx="1512168" cy="690463"/>
            </a:xfrm>
            <a:prstGeom prst="wedgeRoundRectCallout">
              <a:avLst>
                <a:gd name="adj1" fmla="val -44816"/>
                <a:gd name="adj2" fmla="val -110681"/>
                <a:gd name="adj3" fmla="val 16667"/>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0"/>
                </a:spcAft>
              </a:pPr>
              <a:endParaRPr lang="zh-CN" altLang="zh-CN" sz="2800" kern="100" dirty="0">
                <a:latin typeface="Times New Roman" panose="02020603050405020304" pitchFamily="18" charset="0"/>
                <a:cs typeface="Times New Roman" panose="02020603050405020304" pitchFamily="18" charset="0"/>
              </a:endParaRPr>
            </a:p>
          </p:txBody>
        </p:sp>
        <p:sp>
          <p:nvSpPr>
            <p:cNvPr id="13" name="文本框 14"/>
            <p:cNvSpPr txBox="1"/>
            <p:nvPr/>
          </p:nvSpPr>
          <p:spPr>
            <a:xfrm>
              <a:off x="7165365" y="1746494"/>
              <a:ext cx="1727135" cy="830997"/>
            </a:xfrm>
            <a:prstGeom prst="rect">
              <a:avLst/>
            </a:prstGeom>
            <a:noFill/>
          </p:spPr>
          <p:txBody>
            <a:bodyPr wrap="square" rtlCol="0">
              <a:spAutoFit/>
            </a:bodyPr>
            <a:lstStyle/>
            <a:p>
              <a:pPr algn="ctr">
                <a:lnSpc>
                  <a:spcPct val="150000"/>
                </a:lnSpc>
              </a:pPr>
              <a:r>
                <a:rPr lang="zh-CN" altLang="zh-CN" sz="1600" kern="100" dirty="0" smtClean="0"/>
                <a:t>●</a:t>
              </a:r>
              <a:r>
                <a:rPr lang="zh-CN" altLang="en-US" sz="1600" kern="100" dirty="0" smtClean="0"/>
                <a:t>仅本作品检测到</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矩形 13"/>
          <p:cNvSpPr/>
          <p:nvPr/>
        </p:nvSpPr>
        <p:spPr>
          <a:xfrm>
            <a:off x="497675" y="260648"/>
            <a:ext cx="2852063" cy="730328"/>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静态分析对比结果</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7740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8"/>
                                        </p:tgtEl>
                                        <p:attrNameLst>
                                          <p:attrName>style.opacity</p:attrName>
                                        </p:attrNameLst>
                                      </p:cBhvr>
                                      <p:to>
                                        <p:strVal val="0.5"/>
                                      </p:to>
                                    </p:set>
                                    <p:animEffect filter="image" prLst="opacity: 0.5">
                                      <p:cBhvr rctx="IE">
                                        <p:cTn id="15" dur="indefinite"/>
                                        <p:tgtEl>
                                          <p:spTgt spid="8"/>
                                        </p:tgtEl>
                                      </p:cBhvr>
                                    </p:animEffect>
                                  </p:childTnLst>
                                </p:cTn>
                              </p:par>
                              <p:par>
                                <p:cTn id="16" presetID="9" presetClass="emph" presetSubtype="0" nodeType="withEffect">
                                  <p:stCondLst>
                                    <p:cond delay="0"/>
                                  </p:stCondLst>
                                  <p:childTnLst>
                                    <p:set>
                                      <p:cBhvr rctx="PPT">
                                        <p:cTn id="17" dur="indefinite"/>
                                        <p:tgtEl>
                                          <p:spTgt spid="11"/>
                                        </p:tgtEl>
                                        <p:attrNameLst>
                                          <p:attrName>style.opacity</p:attrName>
                                        </p:attrNameLst>
                                      </p:cBhvr>
                                      <p:to>
                                        <p:strVal val="0.5"/>
                                      </p:to>
                                    </p:set>
                                    <p:animEffect filter="image" prLst="opacity: 0.5">
                                      <p:cBhvr rctx="IE">
                                        <p:cTn id="18" dur="indefinite"/>
                                        <p:tgtEl>
                                          <p:spTgt spid="11"/>
                                        </p:tgtEl>
                                      </p:cBhvr>
                                    </p:animEffect>
                                  </p:childTnLst>
                                </p:cTn>
                              </p:par>
                              <p:par>
                                <p:cTn id="19" presetID="47"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752" y="3861048"/>
            <a:ext cx="5039737" cy="641562"/>
            <a:chOff x="1512150" y="180000"/>
            <a:chExt cx="5039737" cy="641562"/>
          </a:xfrm>
        </p:grpSpPr>
        <p:sp>
          <p:nvSpPr>
            <p:cNvPr id="3" name="矩形 2"/>
            <p:cNvSpPr/>
            <p:nvPr/>
          </p:nvSpPr>
          <p:spPr>
            <a:xfrm>
              <a:off x="1512150" y="180000"/>
              <a:ext cx="5039737" cy="641562"/>
            </a:xfrm>
            <a:prstGeom prst="rect">
              <a:avLst/>
            </a:prstGeom>
            <a:effectLst>
              <a:outerShdw blurRad="50800" dist="38100" dir="2700000" algn="tl" rotWithShape="0">
                <a:prstClr val="black">
                  <a:alpha val="40000"/>
                </a:prstClr>
              </a:outerShdw>
            </a:effectLst>
          </p:spPr>
          <p:style>
            <a:lnRef idx="0">
              <a:schemeClr val="dk1">
                <a:alpha val="0"/>
                <a:hueOff val="0"/>
                <a:satOff val="0"/>
                <a:lumOff val="0"/>
                <a:alphaOff val="0"/>
              </a:schemeClr>
            </a:lnRef>
            <a:fillRef idx="0">
              <a:schemeClr val="lt1">
                <a:alpha val="0"/>
                <a:hueOff val="0"/>
                <a:satOff val="0"/>
                <a:lumOff val="0"/>
                <a:alphaOff val="0"/>
              </a:schemeClr>
            </a:fillRef>
            <a:effectRef idx="0">
              <a:scrgbClr r="0" g="0" b="0"/>
            </a:effectRef>
            <a:fontRef idx="minor">
              <a:schemeClr val="tx1">
                <a:hueOff val="0"/>
                <a:satOff val="0"/>
                <a:lumOff val="0"/>
                <a:alphaOff val="0"/>
              </a:schemeClr>
            </a:fontRef>
          </p:style>
        </p:sp>
        <p:sp>
          <p:nvSpPr>
            <p:cNvPr id="4" name="矩形 3"/>
            <p:cNvSpPr/>
            <p:nvPr/>
          </p:nvSpPr>
          <p:spPr>
            <a:xfrm>
              <a:off x="1512150" y="180000"/>
              <a:ext cx="5039737" cy="6415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b" anchorCtr="0">
              <a:noAutofit/>
            </a:bodyPr>
            <a:lstStyle/>
            <a:p>
              <a:pPr lvl="0" algn="l" defTabSz="622300">
                <a:lnSpc>
                  <a:spcPct val="90000"/>
                </a:lnSpc>
                <a:spcBef>
                  <a:spcPct val="0"/>
                </a:spcBef>
                <a:spcAft>
                  <a:spcPct val="35000"/>
                </a:spcAft>
              </a:pPr>
              <a:endParaRPr lang="zh-CN" altLang="en-US" sz="1400" kern="1200" dirty="0"/>
            </a:p>
          </p:txBody>
        </p:sp>
      </p:grpSp>
      <p:graphicFrame>
        <p:nvGraphicFramePr>
          <p:cNvPr id="5" name="表格 4"/>
          <p:cNvGraphicFramePr>
            <a:graphicFrameLocks noGrp="1"/>
          </p:cNvGraphicFramePr>
          <p:nvPr>
            <p:extLst/>
          </p:nvPr>
        </p:nvGraphicFramePr>
        <p:xfrm>
          <a:off x="683568" y="4869160"/>
          <a:ext cx="7848870" cy="598116"/>
        </p:xfrm>
        <a:graphic>
          <a:graphicData uri="http://schemas.openxmlformats.org/drawingml/2006/table">
            <a:tbl>
              <a:tblPr firstRow="1" bandRow="1">
                <a:tableStyleId>{5940675A-B579-460E-94D1-54222C63F5DA}</a:tableStyleId>
              </a:tblPr>
              <a:tblGrid>
                <a:gridCol w="784887"/>
                <a:gridCol w="784887"/>
                <a:gridCol w="784887"/>
                <a:gridCol w="784887"/>
                <a:gridCol w="784887"/>
                <a:gridCol w="784887"/>
                <a:gridCol w="784887"/>
                <a:gridCol w="784887"/>
                <a:gridCol w="784887"/>
                <a:gridCol w="784887"/>
              </a:tblGrid>
              <a:tr h="598116">
                <a:tc>
                  <a:txBody>
                    <a:bodyPr/>
                    <a:lstStyle/>
                    <a:p>
                      <a:pPr algn="ctr"/>
                      <a:r>
                        <a:rPr lang="zh-CN" altLang="en-US" sz="1400" dirty="0" smtClean="0"/>
                        <a:t>定位</a:t>
                      </a:r>
                      <a:endParaRPr lang="zh-CN" altLang="en-US" sz="1400" dirty="0"/>
                    </a:p>
                  </a:txBody>
                  <a:tcPr>
                    <a:lnL w="12700" cmpd="sng">
                      <a:noFill/>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400" dirty="0" smtClean="0"/>
                        <a:t>读取短信</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400" dirty="0" smtClean="0"/>
                        <a:t>接受短信</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400" dirty="0" smtClean="0"/>
                        <a:t>发送短信</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400" dirty="0" smtClean="0"/>
                        <a:t>读取联系人</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400" dirty="0" smtClean="0"/>
                        <a:t>读取浏览器</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400" dirty="0" smtClean="0"/>
                        <a:t>读取电话信息</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400" dirty="0" smtClean="0"/>
                        <a:t>拨号</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400" dirty="0" smtClean="0"/>
                        <a:t>摄像头</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400" dirty="0" smtClean="0"/>
                        <a:t>录音</a:t>
                      </a:r>
                      <a:endParaRPr lang="zh-CN"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bl>
          </a:graphicData>
        </a:graphic>
      </p:graphicFrame>
      <p:pic>
        <p:nvPicPr>
          <p:cNvPr id="6" name="图片 5"/>
          <p:cNvPicPr>
            <a:picLocks noChangeAspect="1"/>
          </p:cNvPicPr>
          <p:nvPr/>
        </p:nvPicPr>
        <p:blipFill>
          <a:blip r:embed="rId2"/>
          <a:stretch>
            <a:fillRect/>
          </a:stretch>
        </p:blipFill>
        <p:spPr>
          <a:xfrm>
            <a:off x="585307" y="1802965"/>
            <a:ext cx="8019141" cy="2928090"/>
          </a:xfrm>
          <a:prstGeom prst="rect">
            <a:avLst/>
          </a:prstGeom>
        </p:spPr>
      </p:pic>
      <p:grpSp>
        <p:nvGrpSpPr>
          <p:cNvPr id="7" name="组合 6"/>
          <p:cNvGrpSpPr/>
          <p:nvPr/>
        </p:nvGrpSpPr>
        <p:grpSpPr>
          <a:xfrm>
            <a:off x="417973" y="2008800"/>
            <a:ext cx="5581941" cy="2708956"/>
            <a:chOff x="417973" y="2008800"/>
            <a:chExt cx="5581941" cy="2708956"/>
          </a:xfrm>
        </p:grpSpPr>
        <p:pic>
          <p:nvPicPr>
            <p:cNvPr id="8" name="图片 7"/>
            <p:cNvPicPr>
              <a:picLocks/>
            </p:cNvPicPr>
            <p:nvPr/>
          </p:nvPicPr>
          <p:blipFill>
            <a:blip r:embed="rId3"/>
            <a:stretch>
              <a:fillRect/>
            </a:stretch>
          </p:blipFill>
          <p:spPr>
            <a:xfrm>
              <a:off x="1731600" y="2008800"/>
              <a:ext cx="2736000" cy="1356406"/>
            </a:xfrm>
            <a:prstGeom prst="rect">
              <a:avLst/>
            </a:prstGeom>
          </p:spPr>
        </p:pic>
        <p:pic>
          <p:nvPicPr>
            <p:cNvPr id="9" name="图片 8"/>
            <p:cNvPicPr>
              <a:picLocks noChangeAspect="1"/>
            </p:cNvPicPr>
            <p:nvPr/>
          </p:nvPicPr>
          <p:blipFill>
            <a:blip r:embed="rId4"/>
            <a:stretch>
              <a:fillRect/>
            </a:stretch>
          </p:blipFill>
          <p:spPr>
            <a:xfrm>
              <a:off x="3268800" y="3365206"/>
              <a:ext cx="428625" cy="1352550"/>
            </a:xfrm>
            <a:prstGeom prst="rect">
              <a:avLst/>
            </a:prstGeom>
          </p:spPr>
        </p:pic>
        <p:pic>
          <p:nvPicPr>
            <p:cNvPr id="10" name="图片 9"/>
            <p:cNvPicPr>
              <a:picLocks noChangeAspect="1"/>
            </p:cNvPicPr>
            <p:nvPr/>
          </p:nvPicPr>
          <p:blipFill>
            <a:blip r:embed="rId4"/>
            <a:stretch>
              <a:fillRect/>
            </a:stretch>
          </p:blipFill>
          <p:spPr>
            <a:xfrm>
              <a:off x="1733037" y="3365206"/>
              <a:ext cx="428625" cy="1352550"/>
            </a:xfrm>
            <a:prstGeom prst="rect">
              <a:avLst/>
            </a:prstGeom>
          </p:spPr>
        </p:pic>
        <p:pic>
          <p:nvPicPr>
            <p:cNvPr id="11" name="图片 10"/>
            <p:cNvPicPr>
              <a:picLocks noChangeAspect="1"/>
            </p:cNvPicPr>
            <p:nvPr/>
          </p:nvPicPr>
          <p:blipFill>
            <a:blip r:embed="rId5"/>
            <a:stretch>
              <a:fillRect/>
            </a:stretch>
          </p:blipFill>
          <p:spPr>
            <a:xfrm>
              <a:off x="5571514" y="2008800"/>
              <a:ext cx="428400" cy="1347078"/>
            </a:xfrm>
            <a:prstGeom prst="rect">
              <a:avLst/>
            </a:prstGeom>
          </p:spPr>
        </p:pic>
        <p:grpSp>
          <p:nvGrpSpPr>
            <p:cNvPr id="12" name="组合 11"/>
            <p:cNvGrpSpPr/>
            <p:nvPr/>
          </p:nvGrpSpPr>
          <p:grpSpPr>
            <a:xfrm>
              <a:off x="417973" y="2915630"/>
              <a:ext cx="1086904" cy="276999"/>
              <a:chOff x="820800" y="2780928"/>
              <a:chExt cx="1086904" cy="276999"/>
            </a:xfrm>
          </p:grpSpPr>
          <p:sp>
            <p:nvSpPr>
              <p:cNvPr id="16" name="文本框 53"/>
              <p:cNvSpPr txBox="1"/>
              <p:nvPr/>
            </p:nvSpPr>
            <p:spPr>
              <a:xfrm>
                <a:off x="899592" y="2780928"/>
                <a:ext cx="1008112" cy="276999"/>
              </a:xfrm>
              <a:prstGeom prst="rect">
                <a:avLst/>
              </a:prstGeom>
              <a:noFill/>
            </p:spPr>
            <p:txBody>
              <a:bodyPr wrap="square" rtlCol="0">
                <a:spAutoFit/>
              </a:bodyPr>
              <a:lstStyle/>
              <a:p>
                <a:r>
                  <a:rPr lang="zh-CN" altLang="en-US" sz="1200" dirty="0" smtClean="0"/>
                  <a:t>作品系统</a:t>
                </a:r>
                <a:endParaRPr lang="zh-CN" altLang="en-US" sz="1200" dirty="0"/>
              </a:p>
            </p:txBody>
          </p:sp>
          <p:sp>
            <p:nvSpPr>
              <p:cNvPr id="17" name="矩形 16"/>
              <p:cNvSpPr/>
              <p:nvPr/>
            </p:nvSpPr>
            <p:spPr>
              <a:xfrm>
                <a:off x="820800" y="2876400"/>
                <a:ext cx="93600" cy="90000"/>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417973" y="3471221"/>
              <a:ext cx="1086904" cy="276999"/>
              <a:chOff x="820800" y="2780928"/>
              <a:chExt cx="1086904" cy="276999"/>
            </a:xfrm>
          </p:grpSpPr>
          <p:sp>
            <p:nvSpPr>
              <p:cNvPr id="14" name="文本框 57"/>
              <p:cNvSpPr txBox="1"/>
              <p:nvPr/>
            </p:nvSpPr>
            <p:spPr>
              <a:xfrm>
                <a:off x="899592" y="2780928"/>
                <a:ext cx="1008112" cy="276999"/>
              </a:xfrm>
              <a:prstGeom prst="rect">
                <a:avLst/>
              </a:prstGeom>
              <a:noFill/>
            </p:spPr>
            <p:txBody>
              <a:bodyPr wrap="square" rtlCol="0">
                <a:spAutoFit/>
              </a:bodyPr>
              <a:lstStyle/>
              <a:p>
                <a:r>
                  <a:rPr lang="zh-CN" altLang="en-US" sz="1200" dirty="0" smtClean="0"/>
                  <a:t>火眼</a:t>
                </a:r>
                <a:endParaRPr lang="zh-CN" altLang="en-US" sz="1200" dirty="0"/>
              </a:p>
            </p:txBody>
          </p:sp>
          <p:sp>
            <p:nvSpPr>
              <p:cNvPr id="15" name="矩形 14"/>
              <p:cNvSpPr/>
              <p:nvPr/>
            </p:nvSpPr>
            <p:spPr>
              <a:xfrm>
                <a:off x="820800" y="2876400"/>
                <a:ext cx="93600" cy="90000"/>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8" name="圆角矩形 17"/>
          <p:cNvSpPr/>
          <p:nvPr/>
        </p:nvSpPr>
        <p:spPr>
          <a:xfrm>
            <a:off x="2339752" y="1867219"/>
            <a:ext cx="750958" cy="1614037"/>
          </a:xfrm>
          <a:prstGeom prst="roundRect">
            <a:avLst/>
          </a:prstGeom>
          <a:noFill/>
          <a:ln w="38100">
            <a:solidFill>
              <a:srgbClr val="00206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圆角矩形 18"/>
          <p:cNvSpPr/>
          <p:nvPr/>
        </p:nvSpPr>
        <p:spPr>
          <a:xfrm>
            <a:off x="3886267" y="1867219"/>
            <a:ext cx="750958" cy="1587255"/>
          </a:xfrm>
          <a:prstGeom prst="roundRect">
            <a:avLst/>
          </a:prstGeom>
          <a:noFill/>
          <a:ln w="38100">
            <a:solidFill>
              <a:srgbClr val="00206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0" name="圆角矩形 19"/>
          <p:cNvSpPr/>
          <p:nvPr/>
        </p:nvSpPr>
        <p:spPr>
          <a:xfrm>
            <a:off x="5432782" y="1868746"/>
            <a:ext cx="750958" cy="1594905"/>
          </a:xfrm>
          <a:prstGeom prst="roundRect">
            <a:avLst/>
          </a:prstGeom>
          <a:noFill/>
          <a:ln w="38100">
            <a:solidFill>
              <a:srgbClr val="00206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矩形 21"/>
          <p:cNvSpPr/>
          <p:nvPr/>
        </p:nvSpPr>
        <p:spPr>
          <a:xfrm>
            <a:off x="497675" y="260648"/>
            <a:ext cx="2852063" cy="836126"/>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动态分析对比结果</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
        <p:nvSpPr>
          <p:cNvPr id="23" name="TextBox 22"/>
          <p:cNvSpPr txBox="1"/>
          <p:nvPr/>
        </p:nvSpPr>
        <p:spPr>
          <a:xfrm>
            <a:off x="1331640" y="5733256"/>
            <a:ext cx="3600400" cy="369332"/>
          </a:xfrm>
          <a:prstGeom prst="rect">
            <a:avLst/>
          </a:prstGeom>
          <a:noFill/>
        </p:spPr>
        <p:txBody>
          <a:bodyPr wrap="square" rtlCol="0">
            <a:spAutoFit/>
          </a:bodyPr>
          <a:lstStyle/>
          <a:p>
            <a:r>
              <a:rPr lang="en-US" altLang="zh-CN" dirty="0" smtClean="0"/>
              <a:t>SMS-SPY</a:t>
            </a:r>
            <a:r>
              <a:rPr lang="zh-CN" altLang="en-US" dirty="0" smtClean="0"/>
              <a:t>的动态分析检测结果</a:t>
            </a:r>
            <a:endParaRPr lang="zh-CN" altLang="en-US" dirty="0"/>
          </a:p>
        </p:txBody>
      </p:sp>
    </p:spTree>
    <p:extLst>
      <p:ext uri="{BB962C8B-B14F-4D97-AF65-F5344CB8AC3E}">
        <p14:creationId xmlns:p14="http://schemas.microsoft.com/office/powerpoint/2010/main" val="17497189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21" presetClass="emph" presetSubtype="0" fill="hold" grpId="1" nodeType="withEffect">
                                  <p:stCondLst>
                                    <p:cond delay="0"/>
                                  </p:stCondLst>
                                  <p:childTnLst>
                                    <p:animClr clrSpc="hsl" dir="cw">
                                      <p:cBhvr override="childStyle">
                                        <p:cTn id="17" dur="1000" fill="hold"/>
                                        <p:tgtEl>
                                          <p:spTgt spid="18"/>
                                        </p:tgtEl>
                                        <p:attrNameLst>
                                          <p:attrName>style.color</p:attrName>
                                        </p:attrNameLst>
                                      </p:cBhvr>
                                      <p:by>
                                        <p:hsl h="7200000" s="0" l="0"/>
                                      </p:by>
                                    </p:animClr>
                                    <p:animClr clrSpc="hsl" dir="cw">
                                      <p:cBhvr>
                                        <p:cTn id="18" dur="1000" fill="hold"/>
                                        <p:tgtEl>
                                          <p:spTgt spid="18"/>
                                        </p:tgtEl>
                                        <p:attrNameLst>
                                          <p:attrName>fillcolor</p:attrName>
                                        </p:attrNameLst>
                                      </p:cBhvr>
                                      <p:by>
                                        <p:hsl h="7200000" s="0" l="0"/>
                                      </p:by>
                                    </p:animClr>
                                    <p:animClr clrSpc="hsl" dir="cw">
                                      <p:cBhvr>
                                        <p:cTn id="19" dur="1000" fill="hold"/>
                                        <p:tgtEl>
                                          <p:spTgt spid="18"/>
                                        </p:tgtEl>
                                        <p:attrNameLst>
                                          <p:attrName>stroke.color</p:attrName>
                                        </p:attrNameLst>
                                      </p:cBhvr>
                                      <p:by>
                                        <p:hsl h="7200000" s="0" l="0"/>
                                      </p:by>
                                    </p:animClr>
                                    <p:set>
                                      <p:cBhvr>
                                        <p:cTn id="20" dur="1000" fill="hold"/>
                                        <p:tgtEl>
                                          <p:spTgt spid="18"/>
                                        </p:tgtEl>
                                        <p:attrNameLst>
                                          <p:attrName>fill.type</p:attrName>
                                        </p:attrNameLst>
                                      </p:cBhvr>
                                      <p:to>
                                        <p:strVal val="solid"/>
                                      </p:to>
                                    </p:set>
                                  </p:childTnLst>
                                </p:cTn>
                              </p:par>
                              <p:par>
                                <p:cTn id="21" presetID="21" presetClass="emph" presetSubtype="0" fill="hold" grpId="1" nodeType="withEffect">
                                  <p:stCondLst>
                                    <p:cond delay="0"/>
                                  </p:stCondLst>
                                  <p:childTnLst>
                                    <p:animClr clrSpc="hsl" dir="cw">
                                      <p:cBhvr override="childStyle">
                                        <p:cTn id="22" dur="1000" fill="hold"/>
                                        <p:tgtEl>
                                          <p:spTgt spid="19"/>
                                        </p:tgtEl>
                                        <p:attrNameLst>
                                          <p:attrName>style.color</p:attrName>
                                        </p:attrNameLst>
                                      </p:cBhvr>
                                      <p:by>
                                        <p:hsl h="7200000" s="0" l="0"/>
                                      </p:by>
                                    </p:animClr>
                                    <p:animClr clrSpc="hsl" dir="cw">
                                      <p:cBhvr>
                                        <p:cTn id="23" dur="1000" fill="hold"/>
                                        <p:tgtEl>
                                          <p:spTgt spid="19"/>
                                        </p:tgtEl>
                                        <p:attrNameLst>
                                          <p:attrName>fillcolor</p:attrName>
                                        </p:attrNameLst>
                                      </p:cBhvr>
                                      <p:by>
                                        <p:hsl h="7200000" s="0" l="0"/>
                                      </p:by>
                                    </p:animClr>
                                    <p:animClr clrSpc="hsl" dir="cw">
                                      <p:cBhvr>
                                        <p:cTn id="24" dur="1000" fill="hold"/>
                                        <p:tgtEl>
                                          <p:spTgt spid="19"/>
                                        </p:tgtEl>
                                        <p:attrNameLst>
                                          <p:attrName>stroke.color</p:attrName>
                                        </p:attrNameLst>
                                      </p:cBhvr>
                                      <p:by>
                                        <p:hsl h="7200000" s="0" l="0"/>
                                      </p:by>
                                    </p:animClr>
                                    <p:set>
                                      <p:cBhvr>
                                        <p:cTn id="25" dur="1000" fill="hold"/>
                                        <p:tgtEl>
                                          <p:spTgt spid="19"/>
                                        </p:tgtEl>
                                        <p:attrNameLst>
                                          <p:attrName>fill.type</p:attrName>
                                        </p:attrNameLst>
                                      </p:cBhvr>
                                      <p:to>
                                        <p:strVal val="solid"/>
                                      </p:to>
                                    </p:set>
                                  </p:childTnLst>
                                </p:cTn>
                              </p:par>
                              <p:par>
                                <p:cTn id="26" presetID="21" presetClass="emph" presetSubtype="0" fill="hold" grpId="1" nodeType="withEffect">
                                  <p:stCondLst>
                                    <p:cond delay="0"/>
                                  </p:stCondLst>
                                  <p:childTnLst>
                                    <p:animClr clrSpc="hsl" dir="cw">
                                      <p:cBhvr override="childStyle">
                                        <p:cTn id="27" dur="1000" fill="hold"/>
                                        <p:tgtEl>
                                          <p:spTgt spid="20"/>
                                        </p:tgtEl>
                                        <p:attrNameLst>
                                          <p:attrName>style.color</p:attrName>
                                        </p:attrNameLst>
                                      </p:cBhvr>
                                      <p:by>
                                        <p:hsl h="7200000" s="0" l="0"/>
                                      </p:by>
                                    </p:animClr>
                                    <p:animClr clrSpc="hsl" dir="cw">
                                      <p:cBhvr>
                                        <p:cTn id="28" dur="1000" fill="hold"/>
                                        <p:tgtEl>
                                          <p:spTgt spid="20"/>
                                        </p:tgtEl>
                                        <p:attrNameLst>
                                          <p:attrName>fillcolor</p:attrName>
                                        </p:attrNameLst>
                                      </p:cBhvr>
                                      <p:by>
                                        <p:hsl h="7200000" s="0" l="0"/>
                                      </p:by>
                                    </p:animClr>
                                    <p:animClr clrSpc="hsl" dir="cw">
                                      <p:cBhvr>
                                        <p:cTn id="29" dur="1000" fill="hold"/>
                                        <p:tgtEl>
                                          <p:spTgt spid="20"/>
                                        </p:tgtEl>
                                        <p:attrNameLst>
                                          <p:attrName>stroke.color</p:attrName>
                                        </p:attrNameLst>
                                      </p:cBhvr>
                                      <p:by>
                                        <p:hsl h="7200000" s="0" l="0"/>
                                      </p:by>
                                    </p:animClr>
                                    <p:set>
                                      <p:cBhvr>
                                        <p:cTn id="30" dur="1000" fill="hold"/>
                                        <p:tgtEl>
                                          <p:spTgt spid="20"/>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9" grpId="0" animBg="1"/>
      <p:bldP spid="19" grpId="1" animBg="1"/>
      <p:bldP spid="19" grpId="2" animBg="1"/>
      <p:bldP spid="20" grpId="0" animBg="1"/>
      <p:bldP spid="20" grpId="1" animBg="1"/>
      <p:bldP spid="20"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2100323"/>
            <a:ext cx="7858125" cy="400110"/>
          </a:xfrm>
          <a:prstGeom prst="rect">
            <a:avLst/>
          </a:prstGeom>
        </p:spPr>
        <p:txBody>
          <a:bodyPr>
            <a:spAutoFit/>
          </a:bodyPr>
          <a:lstStyle/>
          <a:p>
            <a:pPr fontAlgn="auto">
              <a:spcBef>
                <a:spcPts val="0"/>
              </a:spcBef>
              <a:spcAft>
                <a:spcPts val="0"/>
              </a:spcAft>
              <a:defRPr/>
            </a:pPr>
            <a:endParaRPr lang="zh-CN" altLang="en-US" sz="2000" b="1" dirty="0">
              <a:solidFill>
                <a:schemeClr val="bg1"/>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083049008"/>
              </p:ext>
            </p:extLst>
          </p:nvPr>
        </p:nvGraphicFramePr>
        <p:xfrm>
          <a:off x="755650" y="828655"/>
          <a:ext cx="7292515" cy="5307194"/>
        </p:xfrm>
        <a:graphic>
          <a:graphicData uri="http://schemas.openxmlformats.org/drawingml/2006/table">
            <a:tbl>
              <a:tblPr firstRow="1" firstCol="1" bandRow="1">
                <a:tableStyleId>{793D81CF-94F2-401A-BA57-92F5A7B2D0C5}</a:tableStyleId>
              </a:tblPr>
              <a:tblGrid>
                <a:gridCol w="1740499"/>
                <a:gridCol w="479077"/>
                <a:gridCol w="553795"/>
                <a:gridCol w="564343"/>
                <a:gridCol w="565223"/>
                <a:gridCol w="565223"/>
                <a:gridCol w="564343"/>
                <a:gridCol w="565223"/>
                <a:gridCol w="564343"/>
                <a:gridCol w="565223"/>
                <a:gridCol w="565223"/>
              </a:tblGrid>
              <a:tr h="735194">
                <a:tc>
                  <a:txBody>
                    <a:bodyPr/>
                    <a:lstStyle/>
                    <a:p>
                      <a:pPr algn="r">
                        <a:lnSpc>
                          <a:spcPct val="150000"/>
                        </a:lnSpc>
                        <a:spcAft>
                          <a:spcPts val="0"/>
                        </a:spcAft>
                      </a:pPr>
                      <a:r>
                        <a:rPr lang="zh-CN" sz="1600" kern="100" dirty="0">
                          <a:effectLst/>
                        </a:rPr>
                        <a:t>样本序号</a:t>
                      </a:r>
                    </a:p>
                    <a:p>
                      <a:pPr algn="l">
                        <a:lnSpc>
                          <a:spcPct val="150000"/>
                        </a:lnSpc>
                        <a:spcAft>
                          <a:spcPts val="0"/>
                        </a:spcAft>
                      </a:pPr>
                      <a:r>
                        <a:rPr lang="zh-CN" sz="1600" kern="100" dirty="0">
                          <a:effectLst/>
                        </a:rPr>
                        <a:t>敏感行为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10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56595">
                <a:tc>
                  <a:txBody>
                    <a:bodyPr/>
                    <a:lstStyle/>
                    <a:p>
                      <a:pPr algn="ctr">
                        <a:lnSpc>
                          <a:spcPct val="150000"/>
                        </a:lnSpc>
                        <a:spcAft>
                          <a:spcPts val="0"/>
                        </a:spcAft>
                      </a:pPr>
                      <a:r>
                        <a:rPr lang="en-US" sz="1600" kern="100">
                          <a:effectLst/>
                        </a:rPr>
                        <a:t>1</a:t>
                      </a:r>
                      <a:r>
                        <a:rPr lang="zh-CN" sz="1600" kern="100">
                          <a:effectLst/>
                        </a:rPr>
                        <a:t>定位</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dirty="0">
                          <a:solidFill>
                            <a:srgbClr val="C00000"/>
                          </a:solidFill>
                          <a:effectLst/>
                        </a:rPr>
                        <a:t>●</a:t>
                      </a:r>
                      <a:endParaRPr lang="zh-CN" sz="20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dirty="0">
                          <a:solidFill>
                            <a:srgbClr val="C00000"/>
                          </a:solidFill>
                          <a:effectLst/>
                        </a:rPr>
                        <a:t>●</a:t>
                      </a:r>
                      <a:endParaRPr lang="zh-CN" sz="20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dirty="0">
                          <a:solidFill>
                            <a:srgbClr val="C00000"/>
                          </a:solidFill>
                          <a:effectLst/>
                        </a:rPr>
                        <a:t>●</a:t>
                      </a:r>
                      <a:endParaRPr lang="zh-CN" sz="20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45744">
                <a:tc>
                  <a:txBody>
                    <a:bodyPr/>
                    <a:lstStyle/>
                    <a:p>
                      <a:pPr algn="ctr">
                        <a:lnSpc>
                          <a:spcPct val="150000"/>
                        </a:lnSpc>
                        <a:spcAft>
                          <a:spcPts val="0"/>
                        </a:spcAft>
                      </a:pPr>
                      <a:r>
                        <a:rPr lang="en-US" sz="1600" kern="100">
                          <a:effectLst/>
                        </a:rPr>
                        <a:t>2</a:t>
                      </a:r>
                      <a:r>
                        <a:rPr lang="zh-CN" sz="1600" kern="100">
                          <a:effectLst/>
                        </a:rPr>
                        <a:t>读取短信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zh-CN" sz="2000" kern="100" dirty="0" smtClean="0">
                          <a:solidFill>
                            <a:srgbClr val="C00000"/>
                          </a:solidFill>
                          <a:effectLst/>
                        </a:rPr>
                        <a:t>●</a:t>
                      </a:r>
                      <a:endParaRPr lang="zh-CN" altLang="zh-CN" sz="2800" kern="100" dirty="0" smtClean="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zh-CN" sz="1600" kern="100" dirty="0" smtClean="0">
                          <a:effectLst/>
                        </a:rPr>
                        <a:t>▲</a:t>
                      </a:r>
                      <a:endPar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45744">
                <a:tc>
                  <a:txBody>
                    <a:bodyPr/>
                    <a:lstStyle/>
                    <a:p>
                      <a:pPr algn="ctr">
                        <a:lnSpc>
                          <a:spcPct val="150000"/>
                        </a:lnSpc>
                        <a:spcAft>
                          <a:spcPts val="0"/>
                        </a:spcAft>
                      </a:pPr>
                      <a:r>
                        <a:rPr lang="en-US" sz="1600" kern="100">
                          <a:effectLst/>
                        </a:rPr>
                        <a:t>3</a:t>
                      </a:r>
                      <a:r>
                        <a:rPr lang="zh-CN" sz="1600" kern="100">
                          <a:effectLst/>
                        </a:rPr>
                        <a:t>接收短信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zh-CN" sz="1600" kern="100" dirty="0" smtClean="0">
                          <a:effectLst/>
                        </a:rPr>
                        <a:t>▲</a:t>
                      </a: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dirty="0">
                          <a:solidFill>
                            <a:srgbClr val="C00000"/>
                          </a:solidFill>
                          <a:effectLst/>
                        </a:rPr>
                        <a:t>●</a:t>
                      </a:r>
                      <a:endParaRPr lang="zh-CN" sz="20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624041">
                <a:tc>
                  <a:txBody>
                    <a:bodyPr/>
                    <a:lstStyle/>
                    <a:p>
                      <a:pPr algn="ctr">
                        <a:lnSpc>
                          <a:spcPct val="150000"/>
                        </a:lnSpc>
                        <a:spcAft>
                          <a:spcPts val="0"/>
                        </a:spcAft>
                      </a:pPr>
                      <a:r>
                        <a:rPr lang="en-US" sz="1600" kern="100">
                          <a:effectLst/>
                        </a:rPr>
                        <a:t>4</a:t>
                      </a:r>
                      <a:r>
                        <a:rPr lang="zh-CN" sz="1600" kern="100">
                          <a:effectLst/>
                        </a:rPr>
                        <a:t>发送短信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zh-CN" sz="2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zh-CN" sz="1600" kern="100" dirty="0" smtClean="0">
                          <a:effectLst/>
                        </a:rPr>
                        <a:t>▲</a:t>
                      </a:r>
                      <a:endPar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624041">
                <a:tc>
                  <a:txBody>
                    <a:bodyPr/>
                    <a:lstStyle/>
                    <a:p>
                      <a:pPr algn="ctr">
                        <a:lnSpc>
                          <a:spcPct val="150000"/>
                        </a:lnSpc>
                        <a:spcAft>
                          <a:spcPts val="0"/>
                        </a:spcAft>
                      </a:pPr>
                      <a:r>
                        <a:rPr lang="en-US" sz="1600" kern="100">
                          <a:effectLst/>
                        </a:rPr>
                        <a:t>5</a:t>
                      </a:r>
                      <a:r>
                        <a:rPr lang="zh-CN" sz="1600" kern="100">
                          <a:effectLst/>
                        </a:rPr>
                        <a:t>读取联系人</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zh-CN" sz="1600" kern="100" dirty="0" smtClean="0">
                          <a:solidFill>
                            <a:srgbClr val="C00000"/>
                          </a:solidFill>
                          <a:effectLst/>
                        </a:rPr>
                        <a:t>●</a:t>
                      </a:r>
                      <a:endParaRPr lang="zh-CN" altLang="zh-CN" sz="2000" kern="100" dirty="0" smtClean="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zh-CN" sz="2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zh-CN" sz="2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zh-CN" sz="2000" kern="100" dirty="0" smtClean="0">
                          <a:solidFill>
                            <a:srgbClr val="C00000"/>
                          </a:solidFill>
                          <a:effectLst/>
                        </a:rPr>
                        <a:t>●</a:t>
                      </a:r>
                      <a:endParaRPr lang="zh-CN" altLang="zh-CN" sz="2800" kern="100" dirty="0" smtClean="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56595">
                <a:tc>
                  <a:txBody>
                    <a:bodyPr/>
                    <a:lstStyle/>
                    <a:p>
                      <a:pPr algn="ctr">
                        <a:lnSpc>
                          <a:spcPct val="150000"/>
                        </a:lnSpc>
                        <a:spcAft>
                          <a:spcPts val="0"/>
                        </a:spcAft>
                      </a:pPr>
                      <a:r>
                        <a:rPr lang="en-US" sz="1600" kern="100">
                          <a:effectLst/>
                        </a:rPr>
                        <a:t>6</a:t>
                      </a:r>
                      <a:r>
                        <a:rPr lang="zh-CN" sz="1600" kern="100">
                          <a:effectLst/>
                        </a:rPr>
                        <a:t>读取浏览器</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45744">
                <a:tc>
                  <a:txBody>
                    <a:bodyPr/>
                    <a:lstStyle/>
                    <a:p>
                      <a:pPr algn="ctr">
                        <a:lnSpc>
                          <a:spcPct val="150000"/>
                        </a:lnSpc>
                        <a:spcAft>
                          <a:spcPts val="0"/>
                        </a:spcAft>
                      </a:pPr>
                      <a:r>
                        <a:rPr lang="en-US" sz="1600" kern="100">
                          <a:effectLst/>
                        </a:rPr>
                        <a:t>7</a:t>
                      </a:r>
                      <a:r>
                        <a:rPr lang="zh-CN" sz="1600" kern="100">
                          <a:effectLst/>
                        </a:rPr>
                        <a:t>读取电话状态</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dirty="0">
                          <a:solidFill>
                            <a:srgbClr val="C00000"/>
                          </a:solidFill>
                          <a:effectLst/>
                        </a:rPr>
                        <a:t>●</a:t>
                      </a:r>
                      <a:endParaRPr lang="zh-CN" sz="20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zh-CN" sz="2000" kern="100" dirty="0" smtClean="0">
                          <a:solidFill>
                            <a:srgbClr val="C00000"/>
                          </a:solidFill>
                          <a:effectLst/>
                        </a:rPr>
                        <a:t>●</a:t>
                      </a:r>
                      <a:endParaRPr lang="zh-CN" altLang="zh-CN" sz="2800" kern="100" dirty="0" smtClean="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zh-CN" sz="1600" kern="100" dirty="0" smtClean="0">
                          <a:effectLst/>
                        </a:rPr>
                        <a:t>▲</a:t>
                      </a: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dirty="0">
                          <a:solidFill>
                            <a:srgbClr val="C00000"/>
                          </a:solidFill>
                          <a:effectLst/>
                        </a:rPr>
                        <a:t>●</a:t>
                      </a:r>
                      <a:endParaRPr lang="zh-CN" sz="20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zh-CN" sz="2000" kern="100" dirty="0" smtClean="0">
                          <a:effectLst/>
                        </a:rPr>
                        <a:t>▲</a:t>
                      </a:r>
                      <a:endParaRPr lang="zh-CN" altLang="zh-CN" sz="2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45744">
                <a:tc>
                  <a:txBody>
                    <a:bodyPr/>
                    <a:lstStyle/>
                    <a:p>
                      <a:pPr algn="ctr">
                        <a:lnSpc>
                          <a:spcPct val="150000"/>
                        </a:lnSpc>
                        <a:spcAft>
                          <a:spcPts val="0"/>
                        </a:spcAft>
                      </a:pPr>
                      <a:r>
                        <a:rPr lang="en-US" sz="1600" kern="100">
                          <a:effectLst/>
                        </a:rPr>
                        <a:t>8</a:t>
                      </a:r>
                      <a:r>
                        <a:rPr lang="zh-CN" sz="1600" kern="100">
                          <a:effectLst/>
                        </a:rPr>
                        <a:t>拨打电话</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56595">
                <a:tc>
                  <a:txBody>
                    <a:bodyPr/>
                    <a:lstStyle/>
                    <a:p>
                      <a:pPr algn="ctr">
                        <a:lnSpc>
                          <a:spcPct val="150000"/>
                        </a:lnSpc>
                        <a:spcAft>
                          <a:spcPts val="0"/>
                        </a:spcAft>
                      </a:pPr>
                      <a:r>
                        <a:rPr lang="en-US" sz="1600" kern="100">
                          <a:effectLst/>
                        </a:rPr>
                        <a:t>9</a:t>
                      </a:r>
                      <a:r>
                        <a:rPr lang="zh-CN" sz="1600" kern="100">
                          <a:effectLst/>
                        </a:rPr>
                        <a:t>照相</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56595">
                <a:tc>
                  <a:txBody>
                    <a:bodyPr/>
                    <a:lstStyle/>
                    <a:p>
                      <a:pPr algn="ctr">
                        <a:lnSpc>
                          <a:spcPct val="150000"/>
                        </a:lnSpc>
                        <a:spcAft>
                          <a:spcPts val="0"/>
                        </a:spcAft>
                      </a:pPr>
                      <a:r>
                        <a:rPr lang="en-US" sz="1600" kern="100">
                          <a:effectLst/>
                        </a:rPr>
                        <a:t>10</a:t>
                      </a:r>
                      <a:r>
                        <a:rPr lang="zh-CN" sz="1600" kern="100">
                          <a:effectLst/>
                        </a:rPr>
                        <a:t>录音</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grpSp>
        <p:nvGrpSpPr>
          <p:cNvPr id="4" name="组合 3"/>
          <p:cNvGrpSpPr/>
          <p:nvPr/>
        </p:nvGrpSpPr>
        <p:grpSpPr>
          <a:xfrm>
            <a:off x="7234933" y="1260704"/>
            <a:ext cx="1784829" cy="632308"/>
            <a:chOff x="7165365" y="1659533"/>
            <a:chExt cx="1727135" cy="690463"/>
          </a:xfrm>
        </p:grpSpPr>
        <p:sp>
          <p:nvSpPr>
            <p:cNvPr id="5" name="圆角矩形标注 4"/>
            <p:cNvSpPr/>
            <p:nvPr/>
          </p:nvSpPr>
          <p:spPr>
            <a:xfrm>
              <a:off x="7272849" y="1659533"/>
              <a:ext cx="1512168" cy="690463"/>
            </a:xfrm>
            <a:prstGeom prst="wedgeRoundRectCallou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0"/>
                </a:spcAft>
              </a:pPr>
              <a:endParaRPr lang="zh-CN" altLang="zh-CN" sz="2800" kern="100" dirty="0">
                <a:latin typeface="Times New Roman" panose="02020603050405020304" pitchFamily="18" charset="0"/>
                <a:cs typeface="Times New Roman" panose="02020603050405020304" pitchFamily="18" charset="0"/>
              </a:endParaRPr>
            </a:p>
          </p:txBody>
        </p:sp>
        <p:sp>
          <p:nvSpPr>
            <p:cNvPr id="6" name="文本框 10"/>
            <p:cNvSpPr txBox="1"/>
            <p:nvPr/>
          </p:nvSpPr>
          <p:spPr>
            <a:xfrm>
              <a:off x="7165365" y="1746494"/>
              <a:ext cx="1727135" cy="418191"/>
            </a:xfrm>
            <a:prstGeom prst="rect">
              <a:avLst/>
            </a:prstGeom>
            <a:noFill/>
          </p:spPr>
          <p:txBody>
            <a:bodyPr wrap="square" rtlCol="0">
              <a:spAutoFit/>
            </a:bodyPr>
            <a:lstStyle/>
            <a:p>
              <a:pPr algn="ctr">
                <a:lnSpc>
                  <a:spcPct val="150000"/>
                </a:lnSpc>
                <a:spcAft>
                  <a:spcPts val="0"/>
                </a:spcAft>
              </a:pPr>
              <a:r>
                <a:rPr lang="zh-CN"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代表均检测到</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7" name="组合 6"/>
          <p:cNvGrpSpPr/>
          <p:nvPr/>
        </p:nvGrpSpPr>
        <p:grpSpPr>
          <a:xfrm>
            <a:off x="6342518" y="4925733"/>
            <a:ext cx="1784829" cy="632308"/>
            <a:chOff x="7165365" y="1659533"/>
            <a:chExt cx="1727135" cy="690463"/>
          </a:xfrm>
        </p:grpSpPr>
        <p:sp>
          <p:nvSpPr>
            <p:cNvPr id="8" name="圆角矩形标注 7"/>
            <p:cNvSpPr/>
            <p:nvPr/>
          </p:nvSpPr>
          <p:spPr>
            <a:xfrm>
              <a:off x="7272849" y="1659533"/>
              <a:ext cx="1512168" cy="690463"/>
            </a:xfrm>
            <a:prstGeom prst="wedgeRoundRectCallout">
              <a:avLst>
                <a:gd name="adj1" fmla="val -34788"/>
                <a:gd name="adj2" fmla="val -78083"/>
                <a:gd name="adj3" fmla="val 16667"/>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0"/>
                </a:spcAft>
              </a:pPr>
              <a:endParaRPr lang="zh-CN" altLang="zh-CN" sz="2800" kern="100" dirty="0">
                <a:latin typeface="Times New Roman" panose="02020603050405020304" pitchFamily="18" charset="0"/>
                <a:cs typeface="Times New Roman" panose="02020603050405020304" pitchFamily="18" charset="0"/>
              </a:endParaRPr>
            </a:p>
          </p:txBody>
        </p:sp>
        <p:sp>
          <p:nvSpPr>
            <p:cNvPr id="9" name="文本框 13"/>
            <p:cNvSpPr txBox="1"/>
            <p:nvPr/>
          </p:nvSpPr>
          <p:spPr>
            <a:xfrm>
              <a:off x="7165365" y="1746494"/>
              <a:ext cx="1727135" cy="504126"/>
            </a:xfrm>
            <a:prstGeom prst="rect">
              <a:avLst/>
            </a:prstGeom>
            <a:noFill/>
          </p:spPr>
          <p:txBody>
            <a:bodyPr wrap="square" rtlCol="0">
              <a:spAutoFit/>
            </a:bodyPr>
            <a:lstStyle/>
            <a:p>
              <a:pPr algn="ctr">
                <a:lnSpc>
                  <a:spcPct val="150000"/>
                </a:lnSpc>
              </a:pPr>
              <a:r>
                <a:rPr lang="zh-CN" altLang="zh-CN" sz="1600" kern="100" dirty="0" smtClean="0">
                  <a:solidFill>
                    <a:srgbClr val="C00000"/>
                  </a:solidFill>
                </a:rPr>
                <a:t>●</a:t>
              </a:r>
              <a:r>
                <a:rPr lang="zh-CN" altLang="en-US" sz="1600" kern="100" dirty="0" smtClean="0">
                  <a:latin typeface="微软雅黑" panose="020B0503020204020204" pitchFamily="34" charset="-122"/>
                  <a:ea typeface="微软雅黑" panose="020B0503020204020204" pitchFamily="34" charset="-122"/>
                </a:rPr>
                <a:t>代表我们</a:t>
              </a:r>
              <a:endParaRPr lang="en-US" altLang="zh-CN" sz="1600" kern="100" dirty="0" smtClean="0">
                <a:latin typeface="微软雅黑" panose="020B0503020204020204" pitchFamily="34" charset="-122"/>
                <a:ea typeface="微软雅黑" panose="020B0503020204020204" pitchFamily="34" charset="-122"/>
              </a:endParaRPr>
            </a:p>
          </p:txBody>
        </p:sp>
      </p:grpSp>
      <p:sp>
        <p:nvSpPr>
          <p:cNvPr id="10" name="矩形 9"/>
          <p:cNvSpPr/>
          <p:nvPr/>
        </p:nvSpPr>
        <p:spPr>
          <a:xfrm>
            <a:off x="323528" y="26437"/>
            <a:ext cx="2852063" cy="730328"/>
          </a:xfrm>
          <a:prstGeom prst="rect">
            <a:avLst/>
          </a:prstGeom>
        </p:spPr>
        <p:txBody>
          <a:bodyPr wrap="none">
            <a:spAutoFit/>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动态分析对比结果</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grpSp>
        <p:nvGrpSpPr>
          <p:cNvPr id="11" name="组合 10"/>
          <p:cNvGrpSpPr/>
          <p:nvPr/>
        </p:nvGrpSpPr>
        <p:grpSpPr>
          <a:xfrm>
            <a:off x="883100" y="2809209"/>
            <a:ext cx="7401747" cy="1072368"/>
            <a:chOff x="1011700" y="2844174"/>
            <a:chExt cx="7401747" cy="1072368"/>
          </a:xfrm>
        </p:grpSpPr>
        <p:sp>
          <p:nvSpPr>
            <p:cNvPr id="12" name="流程图: 可选过程 11"/>
            <p:cNvSpPr/>
            <p:nvPr/>
          </p:nvSpPr>
          <p:spPr>
            <a:xfrm>
              <a:off x="1011700" y="2844174"/>
              <a:ext cx="7401747" cy="1072368"/>
            </a:xfrm>
            <a:prstGeom prst="flowChartAlternateProcess">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6"/>
            <p:cNvSpPr txBox="1"/>
            <p:nvPr/>
          </p:nvSpPr>
          <p:spPr>
            <a:xfrm>
              <a:off x="1238590" y="3032698"/>
              <a:ext cx="2044187" cy="4534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2400" dirty="0" smtClean="0">
                  <a:ln w="0"/>
                  <a:solidFill>
                    <a:schemeClr val="bg1"/>
                  </a:solidFill>
                  <a:latin typeface="Microsoft YaHei UI" panose="020B0503020204020204" pitchFamily="34" charset="-122"/>
                  <a:ea typeface="Microsoft YaHei UI" panose="020B0503020204020204" pitchFamily="34" charset="-122"/>
                </a:rPr>
                <a:t>测试结果</a:t>
              </a:r>
              <a:r>
                <a:rPr lang="zh-CN" altLang="en-US" sz="3200" dirty="0" smtClean="0">
                  <a:ln w="0"/>
                  <a:solidFill>
                    <a:schemeClr val="bg1"/>
                  </a:solidFill>
                  <a:latin typeface="Microsoft YaHei UI" panose="020B0503020204020204" pitchFamily="34" charset="-122"/>
                  <a:ea typeface="Microsoft YaHei UI" panose="020B0503020204020204" pitchFamily="34" charset="-122"/>
                </a:rPr>
                <a:t>：</a:t>
              </a:r>
              <a:endParaRPr lang="zh-CN" altLang="en-US" sz="3200" dirty="0">
                <a:ln w="0"/>
                <a:solidFill>
                  <a:schemeClr val="bg1"/>
                </a:solidFill>
                <a:latin typeface="Microsoft YaHei UI" panose="020B0503020204020204" pitchFamily="34" charset="-122"/>
                <a:ea typeface="Microsoft YaHei UI" panose="020B0503020204020204" pitchFamily="34" charset="-122"/>
              </a:endParaRPr>
            </a:p>
          </p:txBody>
        </p:sp>
        <p:sp>
          <p:nvSpPr>
            <p:cNvPr id="14" name="文本框 7"/>
            <p:cNvSpPr txBox="1"/>
            <p:nvPr/>
          </p:nvSpPr>
          <p:spPr>
            <a:xfrm>
              <a:off x="3037240" y="3032698"/>
              <a:ext cx="5153306" cy="54896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2000" dirty="0" smtClean="0">
                  <a:solidFill>
                    <a:schemeClr val="bg1"/>
                  </a:solidFill>
                  <a:latin typeface="Microsoft YaHei UI" panose="020B0503020204020204" pitchFamily="34" charset="-122"/>
                  <a:ea typeface="Microsoft YaHei UI" panose="020B0503020204020204" pitchFamily="34" charset="-122"/>
                </a:rPr>
                <a:t>本系统动态分析结果，与火眼系统分析结果相比更加完善全面</a:t>
              </a:r>
              <a:endParaRPr lang="zh-CN" altLang="en-US" sz="2000" dirty="0">
                <a:solidFill>
                  <a:schemeClr val="bg1"/>
                </a:solidFill>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3757363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rctx="PPT">
                                        <p:cTn id="16" dur="indefinite"/>
                                        <p:tgtEl>
                                          <p:spTgt spid="4"/>
                                        </p:tgtEl>
                                        <p:attrNameLst>
                                          <p:attrName>style.opacity</p:attrName>
                                        </p:attrNameLst>
                                      </p:cBhvr>
                                      <p:to>
                                        <p:strVal val="0.5"/>
                                      </p:to>
                                    </p:set>
                                    <p:animEffect filter="image" prLst="opacity: 0.5">
                                      <p:cBhvr rctx="IE">
                                        <p:cTn id="17" dur="indefinite"/>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9" presetClass="emph" presetSubtype="0" nodeType="withEffect">
                                  <p:stCondLst>
                                    <p:cond delay="0"/>
                                  </p:stCondLst>
                                  <p:childTnLst>
                                    <p:set>
                                      <p:cBhvr rctx="PPT">
                                        <p:cTn id="22" dur="indefinite"/>
                                        <p:tgtEl>
                                          <p:spTgt spid="7"/>
                                        </p:tgtEl>
                                        <p:attrNameLst>
                                          <p:attrName>style.opacity</p:attrName>
                                        </p:attrNameLst>
                                      </p:cBhvr>
                                      <p:to>
                                        <p:strVal val="0.5"/>
                                      </p:to>
                                    </p:set>
                                    <p:animEffect filter="image" prLst="opacity: 0.5">
                                      <p:cBhvr rctx="IE">
                                        <p:cTn id="23" dur="indefinite"/>
                                        <p:tgtEl>
                                          <p:spTgt spid="7"/>
                                        </p:tgtEl>
                                      </p:cBhvr>
                                    </p:animEffect>
                                  </p:childTnLst>
                                </p:cTn>
                              </p:par>
                              <p:par>
                                <p:cTn id="24" presetID="47"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49 Objeto"/>
          <p:cNvGraphicFramePr>
            <a:graphicFrameLocks/>
          </p:cNvGraphicFramePr>
          <p:nvPr>
            <p:extLst>
              <p:ext uri="{D42A27DB-BD31-4B8C-83A1-F6EECF244321}">
                <p14:modId xmlns:p14="http://schemas.microsoft.com/office/powerpoint/2010/main" val="2796701287"/>
              </p:ext>
            </p:extLst>
          </p:nvPr>
        </p:nvGraphicFramePr>
        <p:xfrm>
          <a:off x="-12824" y="1340768"/>
          <a:ext cx="6193899"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3" name="2 Marcador de contenido"/>
          <p:cNvSpPr txBox="1">
            <a:spLocks/>
          </p:cNvSpPr>
          <p:nvPr/>
        </p:nvSpPr>
        <p:spPr bwMode="auto">
          <a:xfrm>
            <a:off x="5403602" y="3845392"/>
            <a:ext cx="2707200" cy="11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lnSpc>
                <a:spcPct val="120000"/>
              </a:lnSpc>
              <a:spcBef>
                <a:spcPct val="20000"/>
              </a:spcBef>
              <a:buFont typeface="Arial" charset="0"/>
              <a:buNone/>
            </a:pPr>
            <a:r>
              <a:rPr lang="zh-CN" altLang="en-US" sz="2000" dirty="0" smtClean="0">
                <a:solidFill>
                  <a:srgbClr val="5F5F5F"/>
                </a:solidFill>
                <a:latin typeface="Microsoft JhengHei UI" panose="020B0604030504040204" pitchFamily="34" charset="-120"/>
                <a:ea typeface="Microsoft JhengHei UI" panose="020B0604030504040204" pitchFamily="34" charset="-120"/>
              </a:rPr>
              <a:t>分类模型对正常软件的误报率为</a:t>
            </a:r>
            <a:r>
              <a:rPr lang="en-US" altLang="zh-CN" sz="2000" dirty="0" smtClean="0">
                <a:solidFill>
                  <a:srgbClr val="5F5F5F"/>
                </a:solidFill>
                <a:latin typeface="Microsoft JhengHei UI" panose="020B0604030504040204" pitchFamily="34" charset="-120"/>
                <a:ea typeface="Microsoft JhengHei UI" panose="020B0604030504040204" pitchFamily="34" charset="-120"/>
              </a:rPr>
              <a:t>13.33%</a:t>
            </a:r>
            <a:endParaRPr lang="es-ES" sz="2000" dirty="0">
              <a:solidFill>
                <a:srgbClr val="5F5F5F"/>
              </a:solidFill>
              <a:latin typeface="Microsoft JhengHei UI" panose="020B0604030504040204" pitchFamily="34" charset="-120"/>
              <a:ea typeface="Microsoft JhengHei UI" panose="020B0604030504040204" pitchFamily="34" charset="-120"/>
            </a:endParaRPr>
          </a:p>
        </p:txBody>
      </p:sp>
      <p:sp>
        <p:nvSpPr>
          <p:cNvPr id="4" name="2 Marcador de contenido"/>
          <p:cNvSpPr txBox="1">
            <a:spLocks/>
          </p:cNvSpPr>
          <p:nvPr/>
        </p:nvSpPr>
        <p:spPr bwMode="auto">
          <a:xfrm>
            <a:off x="5435054" y="3422036"/>
            <a:ext cx="2427288" cy="40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sz="2300" b="1" dirty="0" smtClean="0">
                <a:solidFill>
                  <a:schemeClr val="tx1">
                    <a:lumMod val="75000"/>
                    <a:lumOff val="25000"/>
                  </a:schemeClr>
                </a:solidFill>
                <a:latin typeface="+mj-lt"/>
              </a:rPr>
              <a:t>误报率：</a:t>
            </a:r>
            <a:endParaRPr lang="es-ES" sz="2300" b="1" dirty="0">
              <a:solidFill>
                <a:schemeClr val="tx1">
                  <a:lumMod val="75000"/>
                  <a:lumOff val="25000"/>
                </a:schemeClr>
              </a:solidFill>
              <a:latin typeface="+mj-lt"/>
            </a:endParaRPr>
          </a:p>
        </p:txBody>
      </p:sp>
      <p:grpSp>
        <p:nvGrpSpPr>
          <p:cNvPr id="5" name="43 Grupo"/>
          <p:cNvGrpSpPr/>
          <p:nvPr/>
        </p:nvGrpSpPr>
        <p:grpSpPr>
          <a:xfrm>
            <a:off x="5004048" y="1323366"/>
            <a:ext cx="6306" cy="4236849"/>
            <a:chOff x="4276559" y="1491264"/>
            <a:chExt cx="44" cy="3377896"/>
          </a:xfrm>
          <a:effectLst/>
        </p:grpSpPr>
        <p:cxnSp>
          <p:nvCxnSpPr>
            <p:cNvPr id="6" name="44 Conector recto"/>
            <p:cNvCxnSpPr/>
            <p:nvPr/>
          </p:nvCxnSpPr>
          <p:spPr>
            <a:xfrm>
              <a:off x="4276603" y="1491264"/>
              <a:ext cx="0" cy="3377896"/>
            </a:xfrm>
            <a:prstGeom prst="line">
              <a:avLst/>
            </a:prstGeom>
            <a:ln>
              <a:noFill/>
            </a:ln>
          </p:spPr>
          <p:style>
            <a:lnRef idx="1">
              <a:schemeClr val="dk1"/>
            </a:lnRef>
            <a:fillRef idx="0">
              <a:schemeClr val="dk1"/>
            </a:fillRef>
            <a:effectRef idx="0">
              <a:schemeClr val="dk1"/>
            </a:effectRef>
            <a:fontRef idx="minor">
              <a:schemeClr val="tx1"/>
            </a:fontRef>
          </p:style>
        </p:cxnSp>
        <p:cxnSp>
          <p:nvCxnSpPr>
            <p:cNvPr id="7" name="47 Conector recto"/>
            <p:cNvCxnSpPr/>
            <p:nvPr/>
          </p:nvCxnSpPr>
          <p:spPr>
            <a:xfrm>
              <a:off x="4276559" y="1491264"/>
              <a:ext cx="0" cy="3377896"/>
            </a:xfrm>
            <a:prstGeom prst="line">
              <a:avLst/>
            </a:prstGeom>
            <a:ln>
              <a:noFill/>
            </a:ln>
          </p:spPr>
          <p:style>
            <a:lnRef idx="1">
              <a:schemeClr val="dk1"/>
            </a:lnRef>
            <a:fillRef idx="0">
              <a:schemeClr val="dk1"/>
            </a:fillRef>
            <a:effectRef idx="0">
              <a:schemeClr val="dk1"/>
            </a:effectRef>
            <a:fontRef idx="minor">
              <a:schemeClr val="tx1"/>
            </a:fontRef>
          </p:style>
        </p:cxnSp>
      </p:grpSp>
      <p:sp>
        <p:nvSpPr>
          <p:cNvPr id="8" name="2 Marcador de contenido"/>
          <p:cNvSpPr txBox="1">
            <a:spLocks/>
          </p:cNvSpPr>
          <p:nvPr/>
        </p:nvSpPr>
        <p:spPr bwMode="auto">
          <a:xfrm>
            <a:off x="5444306" y="2207424"/>
            <a:ext cx="2708349" cy="85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lnSpc>
                <a:spcPct val="120000"/>
              </a:lnSpc>
              <a:spcBef>
                <a:spcPct val="20000"/>
              </a:spcBef>
              <a:buFont typeface="Arial" charset="0"/>
              <a:buNone/>
            </a:pPr>
            <a:r>
              <a:rPr lang="zh-CN" altLang="en-US" sz="2000" dirty="0" smtClean="0">
                <a:solidFill>
                  <a:srgbClr val="5F5F5F"/>
                </a:solidFill>
                <a:latin typeface="Microsoft JhengHei UI" panose="020B0604030504040204" pitchFamily="34" charset="-120"/>
                <a:ea typeface="Microsoft JhengHei UI" panose="020B0604030504040204" pitchFamily="34" charset="-120"/>
              </a:rPr>
              <a:t>测试对于</a:t>
            </a:r>
            <a:r>
              <a:rPr lang="en-US" altLang="zh-CN" sz="2000" dirty="0" smtClean="0">
                <a:solidFill>
                  <a:srgbClr val="5F5F5F"/>
                </a:solidFill>
                <a:latin typeface="Microsoft JhengHei UI" panose="020B0604030504040204" pitchFamily="34" charset="-120"/>
                <a:ea typeface="Microsoft JhengHei UI" panose="020B0604030504040204" pitchFamily="34" charset="-120"/>
              </a:rPr>
              <a:t>30</a:t>
            </a:r>
            <a:r>
              <a:rPr lang="zh-CN" altLang="en-US" sz="2000" dirty="0" smtClean="0">
                <a:solidFill>
                  <a:srgbClr val="5F5F5F"/>
                </a:solidFill>
                <a:latin typeface="Microsoft JhengHei UI" panose="020B0604030504040204" pitchFamily="34" charset="-120"/>
                <a:ea typeface="Microsoft JhengHei UI" panose="020B0604030504040204" pitchFamily="34" charset="-120"/>
              </a:rPr>
              <a:t>个样本中</a:t>
            </a:r>
            <a:r>
              <a:rPr lang="en-US" altLang="zh-CN" sz="2000" dirty="0" smtClean="0">
                <a:solidFill>
                  <a:srgbClr val="5F5F5F"/>
                </a:solidFill>
                <a:latin typeface="Microsoft JhengHei UI" panose="020B0604030504040204" pitchFamily="34" charset="-120"/>
                <a:ea typeface="Microsoft JhengHei UI" panose="020B0604030504040204" pitchFamily="34" charset="-120"/>
              </a:rPr>
              <a:t>15</a:t>
            </a:r>
            <a:r>
              <a:rPr lang="zh-CN" altLang="en-US" sz="2000" dirty="0" smtClean="0">
                <a:solidFill>
                  <a:srgbClr val="5F5F5F"/>
                </a:solidFill>
                <a:latin typeface="Microsoft JhengHei UI" panose="020B0604030504040204" pitchFamily="34" charset="-120"/>
                <a:ea typeface="Microsoft JhengHei UI" panose="020B0604030504040204" pitchFamily="34" charset="-120"/>
              </a:rPr>
              <a:t>个恶意软件的检出率为</a:t>
            </a:r>
            <a:r>
              <a:rPr lang="en-US" altLang="zh-CN" sz="2000" dirty="0" smtClean="0">
                <a:solidFill>
                  <a:srgbClr val="5F5F5F"/>
                </a:solidFill>
                <a:latin typeface="Microsoft JhengHei UI" panose="020B0604030504040204" pitchFamily="34" charset="-120"/>
                <a:ea typeface="Microsoft JhengHei UI" panose="020B0604030504040204" pitchFamily="34" charset="-120"/>
              </a:rPr>
              <a:t>73.33%</a:t>
            </a:r>
          </a:p>
          <a:p>
            <a:pPr algn="just">
              <a:lnSpc>
                <a:spcPct val="120000"/>
              </a:lnSpc>
              <a:spcBef>
                <a:spcPct val="20000"/>
              </a:spcBef>
              <a:buFont typeface="Arial" charset="0"/>
              <a:buNone/>
            </a:pPr>
            <a:endParaRPr lang="es-ES" sz="1600" dirty="0">
              <a:solidFill>
                <a:srgbClr val="5F5F5F"/>
              </a:solidFill>
              <a:latin typeface="Microsoft JhengHei UI" panose="020B0604030504040204" pitchFamily="34" charset="-120"/>
              <a:ea typeface="Microsoft JhengHei UI" panose="020B0604030504040204" pitchFamily="34" charset="-120"/>
            </a:endParaRPr>
          </a:p>
        </p:txBody>
      </p:sp>
      <p:sp>
        <p:nvSpPr>
          <p:cNvPr id="9" name="2 Marcador de contenido"/>
          <p:cNvSpPr txBox="1">
            <a:spLocks/>
          </p:cNvSpPr>
          <p:nvPr/>
        </p:nvSpPr>
        <p:spPr bwMode="auto">
          <a:xfrm>
            <a:off x="5403602" y="1807347"/>
            <a:ext cx="2427288" cy="40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spcBef>
                <a:spcPct val="20000"/>
              </a:spcBef>
              <a:buFont typeface="Arial" charset="0"/>
              <a:buNone/>
            </a:pPr>
            <a:r>
              <a:rPr lang="zh-CN" altLang="en-US" sz="2300" b="1" dirty="0" smtClean="0">
                <a:solidFill>
                  <a:schemeClr val="tx1">
                    <a:lumMod val="75000"/>
                    <a:lumOff val="25000"/>
                  </a:schemeClr>
                </a:solidFill>
                <a:latin typeface="+mj-lt"/>
              </a:rPr>
              <a:t>检出率：</a:t>
            </a:r>
            <a:endParaRPr lang="es-ES" sz="2300" b="1" dirty="0">
              <a:solidFill>
                <a:schemeClr val="tx1">
                  <a:lumMod val="75000"/>
                  <a:lumOff val="25000"/>
                </a:schemeClr>
              </a:solidFill>
              <a:latin typeface="+mj-lt"/>
            </a:endParaRPr>
          </a:p>
        </p:txBody>
      </p:sp>
      <p:grpSp>
        <p:nvGrpSpPr>
          <p:cNvPr id="10" name="组合 9"/>
          <p:cNvGrpSpPr/>
          <p:nvPr/>
        </p:nvGrpSpPr>
        <p:grpSpPr>
          <a:xfrm>
            <a:off x="757010" y="3255487"/>
            <a:ext cx="7401747" cy="1133252"/>
            <a:chOff x="899592" y="2800858"/>
            <a:chExt cx="7401747" cy="1382817"/>
          </a:xfrm>
          <a:blipFill dpi="0" rotWithShape="1">
            <a:blip r:embed="rId3">
              <a:extLst>
                <a:ext uri="{28A0092B-C50C-407E-A947-70E740481C1C}">
                  <a14:useLocalDpi xmlns:a14="http://schemas.microsoft.com/office/drawing/2010/main" val="0"/>
                </a:ext>
              </a:extLst>
            </a:blip>
            <a:srcRect/>
            <a:stretch>
              <a:fillRect/>
            </a:stretch>
          </a:blipFill>
          <a:scene3d>
            <a:camera prst="orthographicFront">
              <a:rot lat="0" lon="0" rev="0"/>
            </a:camera>
            <a:lightRig rig="contrasting" dir="t">
              <a:rot lat="0" lon="0" rev="1500000"/>
            </a:lightRig>
          </a:scene3d>
        </p:grpSpPr>
        <p:sp>
          <p:nvSpPr>
            <p:cNvPr id="11" name="流程图: 可选过程 10"/>
            <p:cNvSpPr/>
            <p:nvPr/>
          </p:nvSpPr>
          <p:spPr>
            <a:xfrm>
              <a:off x="899592" y="2800858"/>
              <a:ext cx="7401747" cy="1382817"/>
            </a:xfrm>
            <a:prstGeom prst="flowChartAlternateProcess">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UI" panose="020B0503020204020204" pitchFamily="34" charset="-122"/>
                <a:ea typeface="Microsoft YaHei UI" panose="020B0503020204020204" pitchFamily="34" charset="-122"/>
              </a:endParaRPr>
            </a:p>
          </p:txBody>
        </p:sp>
        <p:sp>
          <p:nvSpPr>
            <p:cNvPr id="12" name="文本框 52"/>
            <p:cNvSpPr txBox="1"/>
            <p:nvPr/>
          </p:nvSpPr>
          <p:spPr>
            <a:xfrm>
              <a:off x="1054558" y="2977529"/>
              <a:ext cx="2044187" cy="813702"/>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rtlCol="0">
              <a:spAutoFit/>
            </a:bodyPr>
            <a:lstStyle/>
            <a:p>
              <a:r>
                <a:rPr lang="zh-CN" altLang="en-US" sz="2400" dirty="0" smtClean="0">
                  <a:ln w="0"/>
                  <a:solidFill>
                    <a:schemeClr val="bg1"/>
                  </a:solidFill>
                  <a:latin typeface="Microsoft YaHei UI" panose="020B0503020204020204" pitchFamily="34" charset="-122"/>
                  <a:ea typeface="Microsoft YaHei UI" panose="020B0503020204020204" pitchFamily="34" charset="-122"/>
                </a:rPr>
                <a:t>测试结果</a:t>
              </a:r>
              <a:r>
                <a:rPr lang="zh-CN" altLang="en-US" sz="3200" dirty="0" smtClean="0">
                  <a:ln w="0"/>
                  <a:solidFill>
                    <a:schemeClr val="bg1"/>
                  </a:solidFill>
                  <a:latin typeface="Microsoft YaHei UI" panose="020B0503020204020204" pitchFamily="34" charset="-122"/>
                  <a:ea typeface="Microsoft YaHei UI" panose="020B0503020204020204" pitchFamily="34" charset="-122"/>
                </a:rPr>
                <a:t>：</a:t>
              </a:r>
              <a:endParaRPr lang="zh-CN" altLang="en-US" sz="3200" dirty="0">
                <a:ln w="0"/>
                <a:solidFill>
                  <a:schemeClr val="bg1"/>
                </a:solidFill>
                <a:latin typeface="Microsoft YaHei UI" panose="020B0503020204020204" pitchFamily="34" charset="-122"/>
                <a:ea typeface="Microsoft YaHei UI" panose="020B0503020204020204" pitchFamily="34" charset="-122"/>
              </a:endParaRPr>
            </a:p>
          </p:txBody>
        </p:sp>
        <p:sp>
          <p:nvSpPr>
            <p:cNvPr id="13" name="文本框 53"/>
            <p:cNvSpPr txBox="1"/>
            <p:nvPr/>
          </p:nvSpPr>
          <p:spPr>
            <a:xfrm>
              <a:off x="2744929" y="3050924"/>
              <a:ext cx="5153306" cy="98500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rtlCol="0">
              <a:spAutoFit/>
            </a:bodyPr>
            <a:lstStyle/>
            <a:p>
              <a:r>
                <a:rPr lang="zh-CN" altLang="en-US" sz="2000" dirty="0" smtClean="0">
                  <a:solidFill>
                    <a:schemeClr val="bg1"/>
                  </a:solidFill>
                  <a:latin typeface="Microsoft YaHei UI" panose="020B0503020204020204" pitchFamily="34" charset="-122"/>
                  <a:ea typeface="Microsoft YaHei UI" panose="020B0503020204020204" pitchFamily="34" charset="-122"/>
                </a:rPr>
                <a:t>安全性算法测试检出率表现优良，但存在一定的误报</a:t>
              </a:r>
              <a:endParaRPr lang="zh-CN" altLang="en-US" sz="2000" dirty="0">
                <a:solidFill>
                  <a:schemeClr val="bg1"/>
                </a:solidFill>
                <a:latin typeface="Microsoft YaHei UI" panose="020B0503020204020204" pitchFamily="34" charset="-122"/>
                <a:ea typeface="Microsoft YaHei UI" panose="020B0503020204020204" pitchFamily="34" charset="-122"/>
              </a:endParaRPr>
            </a:p>
          </p:txBody>
        </p:sp>
      </p:grpSp>
      <p:sp>
        <p:nvSpPr>
          <p:cNvPr id="14" name="矩形 13"/>
          <p:cNvSpPr/>
          <p:nvPr/>
        </p:nvSpPr>
        <p:spPr>
          <a:xfrm>
            <a:off x="353137" y="260648"/>
            <a:ext cx="3185487" cy="730328"/>
          </a:xfrm>
          <a:prstGeom prst="rect">
            <a:avLst/>
          </a:prstGeom>
          <a:scene3d>
            <a:camera prst="orthographicFront"/>
            <a:lightRig rig="threePt" dir="t"/>
          </a:scene3d>
          <a:sp3d>
            <a:bevelT/>
          </a:sp3d>
        </p:spPr>
        <p:txBody>
          <a:bodyPr wrap="none">
            <a:spAutoFit/>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安全性评估模块测试</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091049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551477" y="334176"/>
            <a:ext cx="7845323" cy="8636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760"/>
              </a:lnSpc>
              <a:spcBef>
                <a:spcPts val="0"/>
              </a:spcBef>
            </a:pPr>
            <a:r>
              <a:rPr lang="zh-CN" altLang="en-US" sz="4000" dirty="0" smtClean="0">
                <a:solidFill>
                  <a:srgbClr val="C00000"/>
                </a:solidFill>
                <a:latin typeface="微软雅黑" panose="020B0503020204020204" pitchFamily="34" charset="-122"/>
                <a:ea typeface="微软雅黑" panose="020B0503020204020204" pitchFamily="34" charset="-122"/>
              </a:rPr>
              <a:t>内容提要</a:t>
            </a:r>
            <a:endParaRPr lang="es-HN" sz="4000"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916271" y="1791519"/>
            <a:ext cx="5464041" cy="597250"/>
            <a:chOff x="1916271" y="1791519"/>
            <a:chExt cx="4797629" cy="597250"/>
          </a:xfrm>
        </p:grpSpPr>
        <p:sp>
          <p:nvSpPr>
            <p:cNvPr id="6" name="任意多边形 5"/>
            <p:cNvSpPr/>
            <p:nvPr/>
          </p:nvSpPr>
          <p:spPr>
            <a:xfrm>
              <a:off x="2214896" y="1851244"/>
              <a:ext cx="4499004" cy="477800"/>
            </a:xfrm>
            <a:custGeom>
              <a:avLst/>
              <a:gdLst>
                <a:gd name="connsiteX0" fmla="*/ 0 w 4499004"/>
                <a:gd name="connsiteY0" fmla="*/ 0 h 477800"/>
                <a:gd name="connsiteX1" fmla="*/ 4499004 w 4499004"/>
                <a:gd name="connsiteY1" fmla="*/ 0 h 477800"/>
                <a:gd name="connsiteX2" fmla="*/ 4499004 w 4499004"/>
                <a:gd name="connsiteY2" fmla="*/ 477800 h 477800"/>
                <a:gd name="connsiteX3" fmla="*/ 0 w 4499004"/>
                <a:gd name="connsiteY3" fmla="*/ 477800 h 477800"/>
                <a:gd name="connsiteX4" fmla="*/ 0 w 4499004"/>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004" h="477800">
                  <a:moveTo>
                    <a:pt x="0" y="0"/>
                  </a:moveTo>
                  <a:lnTo>
                    <a:pt x="4499004" y="0"/>
                  </a:lnTo>
                  <a:lnTo>
                    <a:pt x="4499004" y="477800"/>
                  </a:lnTo>
                  <a:lnTo>
                    <a:pt x="0" y="477800"/>
                  </a:lnTo>
                  <a:lnTo>
                    <a:pt x="0" y="0"/>
                  </a:lnTo>
                  <a:close/>
                </a:path>
              </a:pathLst>
            </a:cu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softEdge rad="12700"/>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Microsoft YaHei UI" panose="020B0503020204020204" pitchFamily="34" charset="-122"/>
                  <a:ea typeface="Microsoft YaHei UI" panose="020B0503020204020204" pitchFamily="34" charset="-122"/>
                </a:rPr>
                <a:t>一、选题背景</a:t>
              </a:r>
              <a:endParaRPr lang="zh-CN" altLang="en-US" sz="2300" kern="1200" dirty="0">
                <a:latin typeface="Microsoft YaHei UI" panose="020B0503020204020204" pitchFamily="34" charset="-122"/>
                <a:ea typeface="Microsoft YaHei UI" panose="020B0503020204020204" pitchFamily="34" charset="-122"/>
              </a:endParaRPr>
            </a:p>
          </p:txBody>
        </p:sp>
        <p:sp>
          <p:nvSpPr>
            <p:cNvPr id="7" name="椭圆 6"/>
            <p:cNvSpPr/>
            <p:nvPr/>
          </p:nvSpPr>
          <p:spPr>
            <a:xfrm>
              <a:off x="1916271" y="1791519"/>
              <a:ext cx="597250" cy="597250"/>
            </a:xfrm>
            <a:prstGeom prst="ellipse">
              <a:avLst/>
            </a:prstGeom>
            <a:blipFill dpi="0" rotWithShape="0">
              <a:blip r:embed="rId4">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8" name="组合 7"/>
          <p:cNvGrpSpPr/>
          <p:nvPr/>
        </p:nvGrpSpPr>
        <p:grpSpPr>
          <a:xfrm>
            <a:off x="2185180" y="2492154"/>
            <a:ext cx="5157780" cy="597250"/>
            <a:chOff x="2258648" y="2507991"/>
            <a:chExt cx="4455252" cy="597250"/>
          </a:xfrm>
        </p:grpSpPr>
        <p:sp>
          <p:nvSpPr>
            <p:cNvPr id="9" name="任意多边形 8"/>
            <p:cNvSpPr/>
            <p:nvPr/>
          </p:nvSpPr>
          <p:spPr>
            <a:xfrm>
              <a:off x="2557274" y="2567716"/>
              <a:ext cx="4156626" cy="477800"/>
            </a:xfrm>
            <a:custGeom>
              <a:avLst/>
              <a:gdLst>
                <a:gd name="connsiteX0" fmla="*/ 0 w 4156626"/>
                <a:gd name="connsiteY0" fmla="*/ 0 h 477800"/>
                <a:gd name="connsiteX1" fmla="*/ 4156626 w 4156626"/>
                <a:gd name="connsiteY1" fmla="*/ 0 h 477800"/>
                <a:gd name="connsiteX2" fmla="*/ 4156626 w 4156626"/>
                <a:gd name="connsiteY2" fmla="*/ 477800 h 477800"/>
                <a:gd name="connsiteX3" fmla="*/ 0 w 4156626"/>
                <a:gd name="connsiteY3" fmla="*/ 477800 h 477800"/>
                <a:gd name="connsiteX4" fmla="*/ 0 w 4156626"/>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626" h="477800">
                  <a:moveTo>
                    <a:pt x="0" y="0"/>
                  </a:moveTo>
                  <a:lnTo>
                    <a:pt x="4156626" y="0"/>
                  </a:lnTo>
                  <a:lnTo>
                    <a:pt x="4156626" y="477800"/>
                  </a:lnTo>
                  <a:lnTo>
                    <a:pt x="0" y="477800"/>
                  </a:lnTo>
                  <a:lnTo>
                    <a:pt x="0" y="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Microsoft YaHei UI" panose="020B0503020204020204" pitchFamily="34" charset="-122"/>
                  <a:ea typeface="Microsoft YaHei UI" panose="020B0503020204020204" pitchFamily="34" charset="-122"/>
                </a:rPr>
                <a:t>二、作品介绍</a:t>
              </a:r>
              <a:endParaRPr lang="zh-CN" altLang="en-US" sz="2300" kern="1200" dirty="0">
                <a:latin typeface="Microsoft YaHei UI" panose="020B0503020204020204" pitchFamily="34" charset="-122"/>
                <a:ea typeface="Microsoft YaHei UI" panose="020B0503020204020204" pitchFamily="34" charset="-122"/>
              </a:endParaRPr>
            </a:p>
          </p:txBody>
        </p:sp>
        <p:sp>
          <p:nvSpPr>
            <p:cNvPr id="10" name="椭圆 9"/>
            <p:cNvSpPr/>
            <p:nvPr/>
          </p:nvSpPr>
          <p:spPr>
            <a:xfrm>
              <a:off x="2258648" y="2507991"/>
              <a:ext cx="597250" cy="597250"/>
            </a:xfrm>
            <a:prstGeom prst="ellipse">
              <a:avLst/>
            </a:prstGeom>
            <a:blipFill dpi="0" rotWithShape="0">
              <a:blip r:embed="rId4">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11" name="组合 10"/>
          <p:cNvGrpSpPr/>
          <p:nvPr/>
        </p:nvGrpSpPr>
        <p:grpSpPr>
          <a:xfrm>
            <a:off x="2396915" y="3232734"/>
            <a:ext cx="4937520" cy="597250"/>
            <a:chOff x="2363731" y="3224462"/>
            <a:chExt cx="4350168" cy="597250"/>
          </a:xfrm>
        </p:grpSpPr>
        <p:sp>
          <p:nvSpPr>
            <p:cNvPr id="12" name="任意多边形 11"/>
            <p:cNvSpPr/>
            <p:nvPr/>
          </p:nvSpPr>
          <p:spPr>
            <a:xfrm>
              <a:off x="2662356" y="3284187"/>
              <a:ext cx="4051543" cy="477800"/>
            </a:xfrm>
            <a:custGeom>
              <a:avLst/>
              <a:gdLst>
                <a:gd name="connsiteX0" fmla="*/ 0 w 4051543"/>
                <a:gd name="connsiteY0" fmla="*/ 0 h 477800"/>
                <a:gd name="connsiteX1" fmla="*/ 4051543 w 4051543"/>
                <a:gd name="connsiteY1" fmla="*/ 0 h 477800"/>
                <a:gd name="connsiteX2" fmla="*/ 4051543 w 4051543"/>
                <a:gd name="connsiteY2" fmla="*/ 477800 h 477800"/>
                <a:gd name="connsiteX3" fmla="*/ 0 w 4051543"/>
                <a:gd name="connsiteY3" fmla="*/ 477800 h 477800"/>
                <a:gd name="connsiteX4" fmla="*/ 0 w 4051543"/>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1543" h="477800">
                  <a:moveTo>
                    <a:pt x="0" y="0"/>
                  </a:moveTo>
                  <a:lnTo>
                    <a:pt x="4051543" y="0"/>
                  </a:lnTo>
                  <a:lnTo>
                    <a:pt x="4051543" y="477800"/>
                  </a:lnTo>
                  <a:lnTo>
                    <a:pt x="0" y="477800"/>
                  </a:lnTo>
                  <a:lnTo>
                    <a:pt x="0" y="0"/>
                  </a:ln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三、性能测试</a:t>
              </a:r>
              <a:endParaRPr lang="zh-CN" altLang="en-US" sz="2300" kern="1200" dirty="0">
                <a:latin typeface="微软雅黑" panose="020B0503020204020204" pitchFamily="34" charset="-122"/>
                <a:ea typeface="微软雅黑" panose="020B0503020204020204" pitchFamily="34" charset="-122"/>
              </a:endParaRPr>
            </a:p>
          </p:txBody>
        </p:sp>
        <p:sp>
          <p:nvSpPr>
            <p:cNvPr id="13" name="椭圆 12"/>
            <p:cNvSpPr/>
            <p:nvPr/>
          </p:nvSpPr>
          <p:spPr>
            <a:xfrm>
              <a:off x="2363731" y="3224462"/>
              <a:ext cx="597250" cy="597250"/>
            </a:xfrm>
            <a:prstGeom prst="ellipse">
              <a:avLst/>
            </a:prstGeom>
            <a:blipFill dpi="0" rotWithShape="0">
              <a:blip r:embed="rId4">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14" name="组合 13"/>
          <p:cNvGrpSpPr/>
          <p:nvPr/>
        </p:nvGrpSpPr>
        <p:grpSpPr>
          <a:xfrm>
            <a:off x="2258648" y="3940934"/>
            <a:ext cx="5094994" cy="597250"/>
            <a:chOff x="2258648" y="3940934"/>
            <a:chExt cx="4455252" cy="597250"/>
          </a:xfrm>
        </p:grpSpPr>
        <p:sp>
          <p:nvSpPr>
            <p:cNvPr id="15" name="任意多边形 14"/>
            <p:cNvSpPr/>
            <p:nvPr/>
          </p:nvSpPr>
          <p:spPr>
            <a:xfrm>
              <a:off x="2557274" y="4000659"/>
              <a:ext cx="4156626" cy="477800"/>
            </a:xfrm>
            <a:custGeom>
              <a:avLst/>
              <a:gdLst>
                <a:gd name="connsiteX0" fmla="*/ 0 w 4156626"/>
                <a:gd name="connsiteY0" fmla="*/ 0 h 477800"/>
                <a:gd name="connsiteX1" fmla="*/ 4156626 w 4156626"/>
                <a:gd name="connsiteY1" fmla="*/ 0 h 477800"/>
                <a:gd name="connsiteX2" fmla="*/ 4156626 w 4156626"/>
                <a:gd name="connsiteY2" fmla="*/ 477800 h 477800"/>
                <a:gd name="connsiteX3" fmla="*/ 0 w 4156626"/>
                <a:gd name="connsiteY3" fmla="*/ 477800 h 477800"/>
                <a:gd name="connsiteX4" fmla="*/ 0 w 4156626"/>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626" h="477800">
                  <a:moveTo>
                    <a:pt x="0" y="0"/>
                  </a:moveTo>
                  <a:lnTo>
                    <a:pt x="4156626" y="0"/>
                  </a:lnTo>
                  <a:lnTo>
                    <a:pt x="4156626" y="477800"/>
                  </a:lnTo>
                  <a:lnTo>
                    <a:pt x="0" y="477800"/>
                  </a:lnTo>
                  <a:lnTo>
                    <a:pt x="0" y="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a:latin typeface="微软雅黑" panose="020B0503020204020204" pitchFamily="34" charset="-122"/>
                  <a:ea typeface="微软雅黑" panose="020B0503020204020204" pitchFamily="34" charset="-122"/>
                </a:rPr>
                <a:t>四、创新性与实用性</a:t>
              </a:r>
            </a:p>
          </p:txBody>
        </p:sp>
        <p:sp>
          <p:nvSpPr>
            <p:cNvPr id="16" name="椭圆 15"/>
            <p:cNvSpPr/>
            <p:nvPr/>
          </p:nvSpPr>
          <p:spPr>
            <a:xfrm>
              <a:off x="2258648" y="3940934"/>
              <a:ext cx="597250" cy="597250"/>
            </a:xfrm>
            <a:prstGeom prst="ellipse">
              <a:avLst/>
            </a:prstGeom>
            <a:blipFill dpi="0" rotWithShape="0">
              <a:blip r:embed="rId4">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17" name="组合 16"/>
          <p:cNvGrpSpPr/>
          <p:nvPr/>
        </p:nvGrpSpPr>
        <p:grpSpPr>
          <a:xfrm>
            <a:off x="1916271" y="4657405"/>
            <a:ext cx="5484928" cy="597250"/>
            <a:chOff x="1916271" y="4657405"/>
            <a:chExt cx="4797629" cy="597250"/>
          </a:xfrm>
        </p:grpSpPr>
        <p:sp>
          <p:nvSpPr>
            <p:cNvPr id="18" name="任意多边形 17"/>
            <p:cNvSpPr/>
            <p:nvPr/>
          </p:nvSpPr>
          <p:spPr>
            <a:xfrm>
              <a:off x="2214896" y="4717130"/>
              <a:ext cx="4499004" cy="477800"/>
            </a:xfrm>
            <a:custGeom>
              <a:avLst/>
              <a:gdLst>
                <a:gd name="connsiteX0" fmla="*/ 0 w 4499004"/>
                <a:gd name="connsiteY0" fmla="*/ 0 h 477800"/>
                <a:gd name="connsiteX1" fmla="*/ 4499004 w 4499004"/>
                <a:gd name="connsiteY1" fmla="*/ 0 h 477800"/>
                <a:gd name="connsiteX2" fmla="*/ 4499004 w 4499004"/>
                <a:gd name="connsiteY2" fmla="*/ 477800 h 477800"/>
                <a:gd name="connsiteX3" fmla="*/ 0 w 4499004"/>
                <a:gd name="connsiteY3" fmla="*/ 477800 h 477800"/>
                <a:gd name="connsiteX4" fmla="*/ 0 w 4499004"/>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004" h="477800">
                  <a:moveTo>
                    <a:pt x="0" y="0"/>
                  </a:moveTo>
                  <a:lnTo>
                    <a:pt x="4499004" y="0"/>
                  </a:lnTo>
                  <a:lnTo>
                    <a:pt x="4499004" y="477800"/>
                  </a:lnTo>
                  <a:lnTo>
                    <a:pt x="0" y="477800"/>
                  </a:lnTo>
                  <a:lnTo>
                    <a:pt x="0" y="0"/>
                  </a:lnTo>
                  <a:close/>
                </a:path>
              </a:pathLst>
            </a:cu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a:latin typeface="微软雅黑" panose="020B0503020204020204" pitchFamily="34" charset="-122"/>
                  <a:ea typeface="微软雅黑" panose="020B0503020204020204" pitchFamily="34" charset="-122"/>
                </a:rPr>
                <a:t>五、演示与问答</a:t>
              </a:r>
            </a:p>
          </p:txBody>
        </p:sp>
        <p:sp>
          <p:nvSpPr>
            <p:cNvPr id="19" name="椭圆 18"/>
            <p:cNvSpPr/>
            <p:nvPr/>
          </p:nvSpPr>
          <p:spPr>
            <a:xfrm>
              <a:off x="1916271" y="4657405"/>
              <a:ext cx="597250" cy="597250"/>
            </a:xfrm>
            <a:prstGeom prst="ellipse">
              <a:avLst/>
            </a:prstGeom>
            <a:blipFill dpi="0" rotWithShape="0">
              <a:blip r:embed="rId4">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500"/>
                            </p:stCondLst>
                            <p:childTnLst>
                              <p:par>
                                <p:cTn id="18" presetID="0" presetClass="path" presetSubtype="0" accel="50000" decel="50000" fill="hold" nodeType="afterEffect">
                                  <p:stCondLst>
                                    <p:cond delay="0"/>
                                  </p:stCondLst>
                                  <p:childTnLst>
                                    <p:animMotion origin="layout" path="M 5E-6 -1.11111E-6 L 0.01164 0.01783 L 0.01806 0.03241 L 0.02466 0.04884 L 0.0323 0.0662 L 0.03854 0.08866 L 0.04513 0.11343 L 0.04723 0.13171 L 0.04947 0.14954 L 0.05035 0.16852 L 0.05174 0.18773 L 0.04947 0.20324 L 0.04513 0.2162 L 0.04843 0.21412 " pathEditMode="relative" rAng="0" ptsTypes="AAAAAAAAAAAAAA">
                                      <p:cBhvr>
                                        <p:cTn id="19" dur="800" fill="hold"/>
                                        <p:tgtEl>
                                          <p:spTgt spid="5"/>
                                        </p:tgtEl>
                                        <p:attrNameLst>
                                          <p:attrName>ppt_x</p:attrName>
                                          <p:attrName>ppt_y</p:attrName>
                                        </p:attrNameLst>
                                      </p:cBhvr>
                                      <p:rCtr x="2587" y="10810"/>
                                    </p:animMotion>
                                  </p:childTnLst>
                                </p:cTn>
                              </p:par>
                            </p:childTnLst>
                          </p:cTn>
                        </p:par>
                        <p:par>
                          <p:cTn id="20" fill="hold">
                            <p:stCondLst>
                              <p:cond delay="1300"/>
                            </p:stCondLst>
                            <p:childTnLst>
                              <p:par>
                                <p:cTn id="21" presetID="26" presetClass="emph" presetSubtype="0" fill="hold" nodeType="afterEffect">
                                  <p:stCondLst>
                                    <p:cond delay="0"/>
                                  </p:stCondLst>
                                  <p:childTnLst>
                                    <p:animEffect transition="out" filter="fade">
                                      <p:cBhvr>
                                        <p:cTn id="22" dur="800" tmFilter="0, 0; .2, .5; .8, .5; 1, 0"/>
                                        <p:tgtEl>
                                          <p:spTgt spid="5"/>
                                        </p:tgtEl>
                                      </p:cBhvr>
                                    </p:animEffect>
                                    <p:animScale>
                                      <p:cBhvr>
                                        <p:cTn id="23" dur="4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16271" y="1791519"/>
            <a:ext cx="4797629" cy="597250"/>
            <a:chOff x="1916271" y="1791519"/>
            <a:chExt cx="4797629" cy="597250"/>
          </a:xfrm>
        </p:grpSpPr>
        <p:sp>
          <p:nvSpPr>
            <p:cNvPr id="3" name="任意多边形 2"/>
            <p:cNvSpPr/>
            <p:nvPr/>
          </p:nvSpPr>
          <p:spPr>
            <a:xfrm>
              <a:off x="2214896" y="1851244"/>
              <a:ext cx="4499004" cy="477800"/>
            </a:xfrm>
            <a:custGeom>
              <a:avLst/>
              <a:gdLst>
                <a:gd name="connsiteX0" fmla="*/ 0 w 4499004"/>
                <a:gd name="connsiteY0" fmla="*/ 0 h 477800"/>
                <a:gd name="connsiteX1" fmla="*/ 4499004 w 4499004"/>
                <a:gd name="connsiteY1" fmla="*/ 0 h 477800"/>
                <a:gd name="connsiteX2" fmla="*/ 4499004 w 4499004"/>
                <a:gd name="connsiteY2" fmla="*/ 477800 h 477800"/>
                <a:gd name="connsiteX3" fmla="*/ 0 w 4499004"/>
                <a:gd name="connsiteY3" fmla="*/ 477800 h 477800"/>
                <a:gd name="connsiteX4" fmla="*/ 0 w 4499004"/>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004" h="477800">
                  <a:moveTo>
                    <a:pt x="0" y="0"/>
                  </a:moveTo>
                  <a:lnTo>
                    <a:pt x="4499004" y="0"/>
                  </a:lnTo>
                  <a:lnTo>
                    <a:pt x="4499004" y="477800"/>
                  </a:lnTo>
                  <a:lnTo>
                    <a:pt x="0" y="477800"/>
                  </a:lnTo>
                  <a:lnTo>
                    <a:pt x="0" y="0"/>
                  </a:lnTo>
                  <a:close/>
                </a:path>
              </a:pathLst>
            </a:custGeom>
            <a:blipFill dpi="0" rotWithShape="0">
              <a:blip r:embed="rId2">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softEdge rad="12700"/>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smtClean="0">
                  <a:solidFill>
                    <a:prstClr val="white"/>
                  </a:solidFill>
                  <a:latin typeface="Microsoft YaHei UI" panose="020B0503020204020204" pitchFamily="34" charset="-122"/>
                  <a:ea typeface="Microsoft YaHei UI" panose="020B0503020204020204" pitchFamily="34" charset="-122"/>
                </a:rPr>
                <a:t>一、选题背景</a:t>
              </a:r>
              <a:endParaRPr lang="zh-CN" altLang="en-US" sz="2300" dirty="0">
                <a:solidFill>
                  <a:prstClr val="white"/>
                </a:solidFill>
                <a:latin typeface="Microsoft YaHei UI" panose="020B0503020204020204" pitchFamily="34" charset="-122"/>
                <a:ea typeface="Microsoft YaHei UI" panose="020B0503020204020204" pitchFamily="34" charset="-122"/>
              </a:endParaRPr>
            </a:p>
          </p:txBody>
        </p:sp>
        <p:sp>
          <p:nvSpPr>
            <p:cNvPr id="4" name="椭圆 3"/>
            <p:cNvSpPr/>
            <p:nvPr/>
          </p:nvSpPr>
          <p:spPr>
            <a:xfrm>
              <a:off x="1916271" y="1791519"/>
              <a:ext cx="597250" cy="597250"/>
            </a:xfrm>
            <a:prstGeom prst="ellips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5" name="组合 4"/>
          <p:cNvGrpSpPr/>
          <p:nvPr/>
        </p:nvGrpSpPr>
        <p:grpSpPr>
          <a:xfrm>
            <a:off x="2185180" y="2492154"/>
            <a:ext cx="4528720" cy="597250"/>
            <a:chOff x="2258648" y="2507991"/>
            <a:chExt cx="4455252" cy="597250"/>
          </a:xfrm>
        </p:grpSpPr>
        <p:sp>
          <p:nvSpPr>
            <p:cNvPr id="6" name="任意多边形 5"/>
            <p:cNvSpPr/>
            <p:nvPr/>
          </p:nvSpPr>
          <p:spPr>
            <a:xfrm>
              <a:off x="2557274" y="2567716"/>
              <a:ext cx="4156626" cy="477800"/>
            </a:xfrm>
            <a:custGeom>
              <a:avLst/>
              <a:gdLst>
                <a:gd name="connsiteX0" fmla="*/ 0 w 4156626"/>
                <a:gd name="connsiteY0" fmla="*/ 0 h 477800"/>
                <a:gd name="connsiteX1" fmla="*/ 4156626 w 4156626"/>
                <a:gd name="connsiteY1" fmla="*/ 0 h 477800"/>
                <a:gd name="connsiteX2" fmla="*/ 4156626 w 4156626"/>
                <a:gd name="connsiteY2" fmla="*/ 477800 h 477800"/>
                <a:gd name="connsiteX3" fmla="*/ 0 w 4156626"/>
                <a:gd name="connsiteY3" fmla="*/ 477800 h 477800"/>
                <a:gd name="connsiteX4" fmla="*/ 0 w 4156626"/>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626" h="477800">
                  <a:moveTo>
                    <a:pt x="0" y="0"/>
                  </a:moveTo>
                  <a:lnTo>
                    <a:pt x="4156626" y="0"/>
                  </a:lnTo>
                  <a:lnTo>
                    <a:pt x="4156626" y="477800"/>
                  </a:lnTo>
                  <a:lnTo>
                    <a:pt x="0" y="477800"/>
                  </a:lnTo>
                  <a:lnTo>
                    <a:pt x="0"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smtClean="0">
                  <a:solidFill>
                    <a:prstClr val="white"/>
                  </a:solidFill>
                  <a:latin typeface="Microsoft YaHei UI" panose="020B0503020204020204" pitchFamily="34" charset="-122"/>
                  <a:ea typeface="Microsoft YaHei UI" panose="020B0503020204020204" pitchFamily="34" charset="-122"/>
                </a:rPr>
                <a:t>二、作品介绍</a:t>
              </a:r>
              <a:endParaRPr lang="zh-CN" altLang="en-US" sz="2300" dirty="0">
                <a:solidFill>
                  <a:prstClr val="white"/>
                </a:solidFill>
                <a:latin typeface="Microsoft YaHei UI" panose="020B0503020204020204" pitchFamily="34" charset="-122"/>
                <a:ea typeface="Microsoft YaHei UI" panose="020B0503020204020204" pitchFamily="34" charset="-122"/>
              </a:endParaRPr>
            </a:p>
          </p:txBody>
        </p:sp>
        <p:sp>
          <p:nvSpPr>
            <p:cNvPr id="7" name="椭圆 6"/>
            <p:cNvSpPr/>
            <p:nvPr/>
          </p:nvSpPr>
          <p:spPr>
            <a:xfrm>
              <a:off x="2258648" y="2507991"/>
              <a:ext cx="597250" cy="597250"/>
            </a:xfrm>
            <a:prstGeom prst="ellips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8" name="组合 7"/>
          <p:cNvGrpSpPr/>
          <p:nvPr/>
        </p:nvGrpSpPr>
        <p:grpSpPr>
          <a:xfrm>
            <a:off x="2396916" y="3232734"/>
            <a:ext cx="4335324" cy="597250"/>
            <a:chOff x="2363731" y="3224462"/>
            <a:chExt cx="4350168" cy="597250"/>
          </a:xfrm>
        </p:grpSpPr>
        <p:sp>
          <p:nvSpPr>
            <p:cNvPr id="9" name="任意多边形 8"/>
            <p:cNvSpPr/>
            <p:nvPr/>
          </p:nvSpPr>
          <p:spPr>
            <a:xfrm>
              <a:off x="2662356" y="3284187"/>
              <a:ext cx="4051543" cy="477800"/>
            </a:xfrm>
            <a:custGeom>
              <a:avLst/>
              <a:gdLst>
                <a:gd name="connsiteX0" fmla="*/ 0 w 4051543"/>
                <a:gd name="connsiteY0" fmla="*/ 0 h 477800"/>
                <a:gd name="connsiteX1" fmla="*/ 4051543 w 4051543"/>
                <a:gd name="connsiteY1" fmla="*/ 0 h 477800"/>
                <a:gd name="connsiteX2" fmla="*/ 4051543 w 4051543"/>
                <a:gd name="connsiteY2" fmla="*/ 477800 h 477800"/>
                <a:gd name="connsiteX3" fmla="*/ 0 w 4051543"/>
                <a:gd name="connsiteY3" fmla="*/ 477800 h 477800"/>
                <a:gd name="connsiteX4" fmla="*/ 0 w 4051543"/>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1543" h="477800">
                  <a:moveTo>
                    <a:pt x="0" y="0"/>
                  </a:moveTo>
                  <a:lnTo>
                    <a:pt x="4051543" y="0"/>
                  </a:lnTo>
                  <a:lnTo>
                    <a:pt x="4051543" y="477800"/>
                  </a:lnTo>
                  <a:lnTo>
                    <a:pt x="0" y="477800"/>
                  </a:lnTo>
                  <a:lnTo>
                    <a:pt x="0" y="0"/>
                  </a:lnTo>
                  <a:close/>
                </a:path>
              </a:pathLst>
            </a:custGeom>
            <a:blipFill dpi="0" rotWithShape="0">
              <a:blip r:embed="rId5">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smtClean="0">
                  <a:solidFill>
                    <a:prstClr val="white"/>
                  </a:solidFill>
                  <a:latin typeface="Microsoft YaHei UI" panose="020B0503020204020204" pitchFamily="34" charset="-122"/>
                  <a:ea typeface="Microsoft YaHei UI" panose="020B0503020204020204" pitchFamily="34" charset="-122"/>
                </a:rPr>
                <a:t>三、性能测试</a:t>
              </a:r>
              <a:endParaRPr lang="zh-CN" altLang="en-US" sz="2300" dirty="0">
                <a:solidFill>
                  <a:prstClr val="white"/>
                </a:solidFill>
                <a:latin typeface="Microsoft YaHei UI" panose="020B0503020204020204" pitchFamily="34" charset="-122"/>
                <a:ea typeface="Microsoft YaHei UI" panose="020B0503020204020204" pitchFamily="34" charset="-122"/>
              </a:endParaRPr>
            </a:p>
          </p:txBody>
        </p:sp>
        <p:sp>
          <p:nvSpPr>
            <p:cNvPr id="10" name="椭圆 9"/>
            <p:cNvSpPr/>
            <p:nvPr/>
          </p:nvSpPr>
          <p:spPr>
            <a:xfrm>
              <a:off x="2363731" y="3224462"/>
              <a:ext cx="597250" cy="597250"/>
            </a:xfrm>
            <a:prstGeom prst="ellips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11" name="组合 10"/>
          <p:cNvGrpSpPr/>
          <p:nvPr/>
        </p:nvGrpSpPr>
        <p:grpSpPr>
          <a:xfrm>
            <a:off x="2258648" y="3940934"/>
            <a:ext cx="4455252" cy="597250"/>
            <a:chOff x="2258648" y="3940934"/>
            <a:chExt cx="4455252" cy="597250"/>
          </a:xfrm>
        </p:grpSpPr>
        <p:sp>
          <p:nvSpPr>
            <p:cNvPr id="12" name="任意多边形 11"/>
            <p:cNvSpPr/>
            <p:nvPr/>
          </p:nvSpPr>
          <p:spPr>
            <a:xfrm>
              <a:off x="2557274" y="4000659"/>
              <a:ext cx="4156626" cy="477800"/>
            </a:xfrm>
            <a:custGeom>
              <a:avLst/>
              <a:gdLst>
                <a:gd name="connsiteX0" fmla="*/ 0 w 4156626"/>
                <a:gd name="connsiteY0" fmla="*/ 0 h 477800"/>
                <a:gd name="connsiteX1" fmla="*/ 4156626 w 4156626"/>
                <a:gd name="connsiteY1" fmla="*/ 0 h 477800"/>
                <a:gd name="connsiteX2" fmla="*/ 4156626 w 4156626"/>
                <a:gd name="connsiteY2" fmla="*/ 477800 h 477800"/>
                <a:gd name="connsiteX3" fmla="*/ 0 w 4156626"/>
                <a:gd name="connsiteY3" fmla="*/ 477800 h 477800"/>
                <a:gd name="connsiteX4" fmla="*/ 0 w 4156626"/>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626" h="477800">
                  <a:moveTo>
                    <a:pt x="0" y="0"/>
                  </a:moveTo>
                  <a:lnTo>
                    <a:pt x="4156626" y="0"/>
                  </a:lnTo>
                  <a:lnTo>
                    <a:pt x="4156626" y="477800"/>
                  </a:lnTo>
                  <a:lnTo>
                    <a:pt x="0" y="477800"/>
                  </a:lnTo>
                  <a:lnTo>
                    <a:pt x="0"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smtClean="0">
                  <a:solidFill>
                    <a:prstClr val="white"/>
                  </a:solidFill>
                  <a:latin typeface="Microsoft YaHei UI" panose="020B0503020204020204" pitchFamily="34" charset="-122"/>
                  <a:ea typeface="Microsoft YaHei UI" panose="020B0503020204020204" pitchFamily="34" charset="-122"/>
                </a:rPr>
                <a:t>四、创新性与实用性</a:t>
              </a:r>
              <a:endParaRPr lang="zh-CN" altLang="en-US" sz="2300" dirty="0">
                <a:solidFill>
                  <a:prstClr val="white"/>
                </a:solidFill>
                <a:latin typeface="Microsoft YaHei UI" panose="020B0503020204020204" pitchFamily="34" charset="-122"/>
                <a:ea typeface="Microsoft YaHei UI" panose="020B0503020204020204" pitchFamily="34" charset="-122"/>
              </a:endParaRPr>
            </a:p>
          </p:txBody>
        </p:sp>
        <p:sp>
          <p:nvSpPr>
            <p:cNvPr id="13" name="椭圆 12"/>
            <p:cNvSpPr/>
            <p:nvPr/>
          </p:nvSpPr>
          <p:spPr>
            <a:xfrm>
              <a:off x="2258648" y="3940934"/>
              <a:ext cx="597250" cy="597250"/>
            </a:xfrm>
            <a:prstGeom prst="ellips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grpSp>
        <p:nvGrpSpPr>
          <p:cNvPr id="14" name="组合 13"/>
          <p:cNvGrpSpPr/>
          <p:nvPr/>
        </p:nvGrpSpPr>
        <p:grpSpPr>
          <a:xfrm>
            <a:off x="1916271" y="4657405"/>
            <a:ext cx="4815969" cy="597250"/>
            <a:chOff x="1916271" y="4657405"/>
            <a:chExt cx="4797629" cy="597250"/>
          </a:xfrm>
        </p:grpSpPr>
        <p:sp>
          <p:nvSpPr>
            <p:cNvPr id="15" name="任意多边形 14"/>
            <p:cNvSpPr/>
            <p:nvPr/>
          </p:nvSpPr>
          <p:spPr>
            <a:xfrm>
              <a:off x="2214896" y="4717130"/>
              <a:ext cx="4499004" cy="477800"/>
            </a:xfrm>
            <a:custGeom>
              <a:avLst/>
              <a:gdLst>
                <a:gd name="connsiteX0" fmla="*/ 0 w 4499004"/>
                <a:gd name="connsiteY0" fmla="*/ 0 h 477800"/>
                <a:gd name="connsiteX1" fmla="*/ 4499004 w 4499004"/>
                <a:gd name="connsiteY1" fmla="*/ 0 h 477800"/>
                <a:gd name="connsiteX2" fmla="*/ 4499004 w 4499004"/>
                <a:gd name="connsiteY2" fmla="*/ 477800 h 477800"/>
                <a:gd name="connsiteX3" fmla="*/ 0 w 4499004"/>
                <a:gd name="connsiteY3" fmla="*/ 477800 h 477800"/>
                <a:gd name="connsiteX4" fmla="*/ 0 w 4499004"/>
                <a:gd name="connsiteY4" fmla="*/ 0 h 4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004" h="477800">
                  <a:moveTo>
                    <a:pt x="0" y="0"/>
                  </a:moveTo>
                  <a:lnTo>
                    <a:pt x="4499004" y="0"/>
                  </a:lnTo>
                  <a:lnTo>
                    <a:pt x="4499004" y="477800"/>
                  </a:lnTo>
                  <a:lnTo>
                    <a:pt x="0" y="477800"/>
                  </a:lnTo>
                  <a:lnTo>
                    <a:pt x="0" y="0"/>
                  </a:lnTo>
                  <a:close/>
                </a:path>
              </a:pathLst>
            </a:custGeom>
            <a:blipFill dpi="0" rotWithShape="0">
              <a:blip r:embed="rId2">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379254" tIns="58420" rIns="58420" bIns="58420" numCol="1" spcCol="1270" anchor="ctr" anchorCtr="0">
              <a:noAutofit/>
            </a:bodyPr>
            <a:lstStyle/>
            <a:p>
              <a:pPr defTabSz="1022350">
                <a:lnSpc>
                  <a:spcPct val="90000"/>
                </a:lnSpc>
                <a:spcBef>
                  <a:spcPct val="0"/>
                </a:spcBef>
                <a:spcAft>
                  <a:spcPct val="35000"/>
                </a:spcAft>
              </a:pPr>
              <a:r>
                <a:rPr lang="zh-CN" altLang="en-US" sz="2300" dirty="0" smtClean="0">
                  <a:solidFill>
                    <a:prstClr val="white"/>
                  </a:solidFill>
                  <a:latin typeface="Microsoft YaHei UI" panose="020B0503020204020204" pitchFamily="34" charset="-122"/>
                  <a:ea typeface="Microsoft YaHei UI" panose="020B0503020204020204" pitchFamily="34" charset="-122"/>
                </a:rPr>
                <a:t>五、演示与问答</a:t>
              </a:r>
              <a:endParaRPr lang="zh-CN" altLang="en-US" sz="2300" dirty="0">
                <a:solidFill>
                  <a:prstClr val="white"/>
                </a:solidFill>
                <a:latin typeface="Microsoft YaHei UI" panose="020B0503020204020204" pitchFamily="34" charset="-122"/>
                <a:ea typeface="Microsoft YaHei UI" panose="020B0503020204020204" pitchFamily="34" charset="-122"/>
              </a:endParaRPr>
            </a:p>
          </p:txBody>
        </p:sp>
        <p:sp>
          <p:nvSpPr>
            <p:cNvPr id="16" name="椭圆 15"/>
            <p:cNvSpPr/>
            <p:nvPr/>
          </p:nvSpPr>
          <p:spPr>
            <a:xfrm>
              <a:off x="1916271" y="4657405"/>
              <a:ext cx="597250" cy="597250"/>
            </a:xfrm>
            <a:prstGeom prst="ellips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rgbClr r="0" g="0" b="0"/>
            </a:lnRef>
            <a:fillRef idx="1">
              <a:scrgbClr r="0" g="0" b="0"/>
            </a:fillRef>
            <a:effectRef idx="0">
              <a:scrgbClr r="0" g="0" b="0"/>
            </a:effectRef>
            <a:fontRef idx="minor">
              <a:schemeClr val="dk1">
                <a:hueOff val="0"/>
                <a:satOff val="0"/>
                <a:lumOff val="0"/>
                <a:alphaOff val="0"/>
              </a:schemeClr>
            </a:fontRef>
          </p:style>
        </p:sp>
      </p:grpSp>
      <p:sp>
        <p:nvSpPr>
          <p:cNvPr id="17" name="1 Título"/>
          <p:cNvSpPr txBox="1">
            <a:spLocks/>
          </p:cNvSpPr>
          <p:nvPr/>
        </p:nvSpPr>
        <p:spPr>
          <a:xfrm>
            <a:off x="395536" y="404664"/>
            <a:ext cx="7845323" cy="8636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760"/>
              </a:lnSpc>
              <a:spcBef>
                <a:spcPts val="0"/>
              </a:spcBef>
            </a:pPr>
            <a:r>
              <a:rPr lang="zh-CN" altLang="en-US" sz="4000" dirty="0" smtClean="0">
                <a:solidFill>
                  <a:srgbClr val="C00000"/>
                </a:solidFill>
                <a:latin typeface="微软雅黑" panose="020B0503020204020204" pitchFamily="34" charset="-122"/>
                <a:ea typeface="微软雅黑" panose="020B0503020204020204" pitchFamily="34" charset="-122"/>
              </a:rPr>
              <a:t>内容提要</a:t>
            </a:r>
            <a:endParaRPr lang="es-H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56319"/>
      </p:ext>
    </p:extLst>
  </p:cSld>
  <p:clrMapOvr>
    <a:masterClrMapping/>
  </p:clrMapOvr>
  <mc:AlternateContent xmlns:mc="http://schemas.openxmlformats.org/markup-compatibility/2006" xmlns:p14="http://schemas.microsoft.com/office/powerpoint/2010/main">
    <mc:Choice Requires="p14">
      <p:transition spd="slow" p14:dur="1500">
        <p14:shred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500"/>
                            </p:stCondLst>
                            <p:childTnLst>
                              <p:par>
                                <p:cTn id="18" presetID="0" presetClass="path" presetSubtype="0" accel="50000" decel="50000" fill="hold" nodeType="afterEffect">
                                  <p:stCondLst>
                                    <p:cond delay="0"/>
                                  </p:stCondLst>
                                  <p:childTnLst>
                                    <p:animMotion origin="layout" path="M 5E-6 4.44444E-6 L 0.00626 -0.02639 L 0.01145 -0.05139 L 0.01598 -0.07732 L 0.01718 -0.10764 " pathEditMode="relative" rAng="0" ptsTypes="AAAAA">
                                      <p:cBhvr>
                                        <p:cTn id="19" dur="800" fill="hold"/>
                                        <p:tgtEl>
                                          <p:spTgt spid="11"/>
                                        </p:tgtEl>
                                        <p:attrNameLst>
                                          <p:attrName>ppt_x</p:attrName>
                                          <p:attrName>ppt_y</p:attrName>
                                        </p:attrNameLst>
                                      </p:cBhvr>
                                      <p:rCtr x="851" y="-5394"/>
                                    </p:animMotion>
                                  </p:childTnLst>
                                </p:cTn>
                              </p:par>
                            </p:childTnLst>
                          </p:cTn>
                        </p:par>
                        <p:par>
                          <p:cTn id="20" fill="hold">
                            <p:stCondLst>
                              <p:cond delay="1300"/>
                            </p:stCondLst>
                            <p:childTnLst>
                              <p:par>
                                <p:cTn id="21" presetID="26" presetClass="emph" presetSubtype="0" fill="hold" nodeType="afterEffect">
                                  <p:stCondLst>
                                    <p:cond delay="0"/>
                                  </p:stCondLst>
                                  <p:childTnLst>
                                    <p:animEffect transition="out" filter="fade">
                                      <p:cBhvr>
                                        <p:cTn id="22" dur="800" tmFilter="0, 0; .2, .5; .8, .5; 1, 0"/>
                                        <p:tgtEl>
                                          <p:spTgt spid="11"/>
                                        </p:tgtEl>
                                      </p:cBhvr>
                                    </p:animEffect>
                                    <p:animScale>
                                      <p:cBhvr>
                                        <p:cTn id="23" dur="40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饼形 1"/>
          <p:cNvSpPr/>
          <p:nvPr/>
        </p:nvSpPr>
        <p:spPr>
          <a:xfrm>
            <a:off x="1331640" y="1859632"/>
            <a:ext cx="3657600" cy="3657600"/>
          </a:xfrm>
          <a:prstGeom prst="pie">
            <a:avLst>
              <a:gd name="adj1" fmla="val 5400000"/>
              <a:gd name="adj2" fmla="val 16200000"/>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 name="任意多边形 2"/>
          <p:cNvSpPr/>
          <p:nvPr/>
        </p:nvSpPr>
        <p:spPr>
          <a:xfrm>
            <a:off x="3160440" y="1888233"/>
            <a:ext cx="4267200" cy="3628999"/>
          </a:xfrm>
          <a:custGeom>
            <a:avLst/>
            <a:gdLst>
              <a:gd name="connsiteX0" fmla="*/ 0 w 4267200"/>
              <a:gd name="connsiteY0" fmla="*/ 0 h 3657600"/>
              <a:gd name="connsiteX1" fmla="*/ 4267200 w 4267200"/>
              <a:gd name="connsiteY1" fmla="*/ 0 h 3657600"/>
              <a:gd name="connsiteX2" fmla="*/ 4267200 w 4267200"/>
              <a:gd name="connsiteY2" fmla="*/ 3657600 h 3657600"/>
              <a:gd name="connsiteX3" fmla="*/ 0 w 4267200"/>
              <a:gd name="connsiteY3" fmla="*/ 3657600 h 3657600"/>
              <a:gd name="connsiteX4" fmla="*/ 0 w 42672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200" h="3657600">
                <a:moveTo>
                  <a:pt x="0" y="0"/>
                </a:moveTo>
                <a:lnTo>
                  <a:pt x="4267200" y="0"/>
                </a:lnTo>
                <a:lnTo>
                  <a:pt x="4267200" y="3657600"/>
                </a:lnTo>
                <a:lnTo>
                  <a:pt x="0" y="3657600"/>
                </a:lnTo>
                <a:lnTo>
                  <a:pt x="0" y="0"/>
                </a:lnTo>
                <a:close/>
              </a:path>
            </a:pathLst>
          </a:cu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2880" tIns="182880" rIns="2316480" bIns="2743198" numCol="1" spcCol="1270" anchor="ctr" anchorCtr="0">
            <a:noAutofit/>
          </a:bodyPr>
          <a:lstStyle/>
          <a:p>
            <a:pPr lvl="0" algn="ctr" defTabSz="2133600">
              <a:lnSpc>
                <a:spcPct val="90000"/>
              </a:lnSpc>
              <a:spcBef>
                <a:spcPct val="0"/>
              </a:spcBef>
              <a:spcAft>
                <a:spcPct val="35000"/>
              </a:spcAft>
            </a:pPr>
            <a:endParaRPr lang="zh-CN" altLang="en-US" sz="4800" kern="1200"/>
          </a:p>
        </p:txBody>
      </p:sp>
      <p:sp>
        <p:nvSpPr>
          <p:cNvPr id="4" name="饼形 3"/>
          <p:cNvSpPr/>
          <p:nvPr/>
        </p:nvSpPr>
        <p:spPr>
          <a:xfrm>
            <a:off x="1971721" y="2956915"/>
            <a:ext cx="2377437" cy="2377437"/>
          </a:xfrm>
          <a:prstGeom prst="pie">
            <a:avLst>
              <a:gd name="adj1" fmla="val 5400000"/>
              <a:gd name="adj2" fmla="val 16200000"/>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任意多边形 4"/>
          <p:cNvSpPr/>
          <p:nvPr/>
        </p:nvSpPr>
        <p:spPr>
          <a:xfrm>
            <a:off x="3160440" y="2956915"/>
            <a:ext cx="4267200" cy="2377437"/>
          </a:xfrm>
          <a:custGeom>
            <a:avLst/>
            <a:gdLst>
              <a:gd name="connsiteX0" fmla="*/ 0 w 4267200"/>
              <a:gd name="connsiteY0" fmla="*/ 0 h 2377437"/>
              <a:gd name="connsiteX1" fmla="*/ 4267200 w 4267200"/>
              <a:gd name="connsiteY1" fmla="*/ 0 h 2377437"/>
              <a:gd name="connsiteX2" fmla="*/ 4267200 w 4267200"/>
              <a:gd name="connsiteY2" fmla="*/ 2377437 h 2377437"/>
              <a:gd name="connsiteX3" fmla="*/ 0 w 4267200"/>
              <a:gd name="connsiteY3" fmla="*/ 2377437 h 2377437"/>
              <a:gd name="connsiteX4" fmla="*/ 0 w 4267200"/>
              <a:gd name="connsiteY4" fmla="*/ 0 h 2377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200" h="2377437">
                <a:moveTo>
                  <a:pt x="0" y="0"/>
                </a:moveTo>
                <a:lnTo>
                  <a:pt x="4267200" y="0"/>
                </a:lnTo>
                <a:lnTo>
                  <a:pt x="4267200" y="2377437"/>
                </a:lnTo>
                <a:lnTo>
                  <a:pt x="0" y="2377437"/>
                </a:lnTo>
                <a:lnTo>
                  <a:pt x="0" y="0"/>
                </a:lnTo>
                <a:close/>
              </a:path>
            </a:pathLst>
          </a:cu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2880" tIns="182880" rIns="2316480" bIns="1463039" numCol="1" spcCol="1270" anchor="ctr" anchorCtr="0">
            <a:noAutofit/>
          </a:bodyPr>
          <a:lstStyle/>
          <a:p>
            <a:pPr lvl="0" algn="ctr" defTabSz="2133600">
              <a:lnSpc>
                <a:spcPct val="90000"/>
              </a:lnSpc>
              <a:spcBef>
                <a:spcPct val="0"/>
              </a:spcBef>
              <a:spcAft>
                <a:spcPct val="35000"/>
              </a:spcAft>
            </a:pPr>
            <a:endParaRPr lang="zh-CN" altLang="en-US" sz="4800" kern="1200">
              <a:latin typeface="Microsoft YaHei UI" panose="020B0503020204020204" pitchFamily="34" charset="-122"/>
              <a:ea typeface="Microsoft YaHei UI" panose="020B0503020204020204" pitchFamily="34" charset="-122"/>
            </a:endParaRPr>
          </a:p>
        </p:txBody>
      </p:sp>
      <p:sp>
        <p:nvSpPr>
          <p:cNvPr id="6" name="饼形 5"/>
          <p:cNvSpPr/>
          <p:nvPr/>
        </p:nvSpPr>
        <p:spPr>
          <a:xfrm>
            <a:off x="2611800" y="4054194"/>
            <a:ext cx="1097278" cy="1097278"/>
          </a:xfrm>
          <a:prstGeom prst="pie">
            <a:avLst>
              <a:gd name="adj1" fmla="val 5400000"/>
              <a:gd name="adj2" fmla="val 16200000"/>
            </a:avLst>
          </a:pr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任意多边形 6"/>
          <p:cNvSpPr/>
          <p:nvPr/>
        </p:nvSpPr>
        <p:spPr>
          <a:xfrm>
            <a:off x="3160440" y="4054194"/>
            <a:ext cx="4267200" cy="1097278"/>
          </a:xfrm>
          <a:custGeom>
            <a:avLst/>
            <a:gdLst>
              <a:gd name="connsiteX0" fmla="*/ 0 w 4267200"/>
              <a:gd name="connsiteY0" fmla="*/ 0 h 1097278"/>
              <a:gd name="connsiteX1" fmla="*/ 4267200 w 4267200"/>
              <a:gd name="connsiteY1" fmla="*/ 0 h 1097278"/>
              <a:gd name="connsiteX2" fmla="*/ 4267200 w 4267200"/>
              <a:gd name="connsiteY2" fmla="*/ 1097278 h 1097278"/>
              <a:gd name="connsiteX3" fmla="*/ 0 w 4267200"/>
              <a:gd name="connsiteY3" fmla="*/ 1097278 h 1097278"/>
              <a:gd name="connsiteX4" fmla="*/ 0 w 4267200"/>
              <a:gd name="connsiteY4" fmla="*/ 0 h 1097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200" h="1097278">
                <a:moveTo>
                  <a:pt x="0" y="0"/>
                </a:moveTo>
                <a:lnTo>
                  <a:pt x="4267200" y="0"/>
                </a:lnTo>
                <a:lnTo>
                  <a:pt x="4267200" y="1097278"/>
                </a:lnTo>
                <a:lnTo>
                  <a:pt x="0" y="1097278"/>
                </a:lnTo>
                <a:lnTo>
                  <a:pt x="0" y="0"/>
                </a:lnTo>
                <a:close/>
              </a:path>
            </a:pathLst>
          </a:cu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2880" tIns="182880" rIns="2316480" bIns="182880" numCol="1" spcCol="1270" anchor="ctr" anchorCtr="0">
            <a:noAutofit/>
          </a:bodyPr>
          <a:lstStyle/>
          <a:p>
            <a:pPr lvl="0" algn="ctr" defTabSz="2133600">
              <a:lnSpc>
                <a:spcPct val="90000"/>
              </a:lnSpc>
              <a:spcBef>
                <a:spcPct val="0"/>
              </a:spcBef>
              <a:spcAft>
                <a:spcPct val="35000"/>
              </a:spcAft>
            </a:pPr>
            <a:endParaRPr lang="zh-CN" altLang="en-US" sz="4800" kern="1200"/>
          </a:p>
        </p:txBody>
      </p:sp>
      <p:sp>
        <p:nvSpPr>
          <p:cNvPr id="8" name="文本框 18"/>
          <p:cNvSpPr txBox="1"/>
          <p:nvPr/>
        </p:nvSpPr>
        <p:spPr>
          <a:xfrm>
            <a:off x="3160440" y="2104257"/>
            <a:ext cx="4075856"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solidFill>
                  <a:schemeClr val="tx1">
                    <a:lumMod val="75000"/>
                    <a:lumOff val="25000"/>
                  </a:schemeClr>
                </a:solidFill>
                <a:latin typeface="Microsoft YaHei UI" panose="020B0503020204020204" pitchFamily="34" charset="-122"/>
                <a:ea typeface="Microsoft YaHei UI" panose="020B0503020204020204" pitchFamily="34" charset="-122"/>
              </a:rPr>
              <a:t>实现</a:t>
            </a:r>
            <a:r>
              <a:rPr lang="zh-CN" altLang="en-US" b="1" dirty="0" smtClean="0">
                <a:solidFill>
                  <a:srgbClr val="C00000"/>
                </a:solidFill>
                <a:latin typeface="Microsoft YaHei UI" panose="020B0503020204020204" pitchFamily="34" charset="-122"/>
                <a:ea typeface="Microsoft YaHei UI" panose="020B0503020204020204" pitchFamily="34" charset="-122"/>
              </a:rPr>
              <a:t>恶意反编译</a:t>
            </a:r>
            <a:r>
              <a:rPr lang="en-US" altLang="zh-CN" b="1" dirty="0" smtClean="0">
                <a:solidFill>
                  <a:srgbClr val="C00000"/>
                </a:solidFill>
                <a:latin typeface="Microsoft YaHei UI" panose="020B0503020204020204" pitchFamily="34" charset="-122"/>
                <a:ea typeface="Microsoft YaHei UI" panose="020B0503020204020204" pitchFamily="34" charset="-122"/>
              </a:rPr>
              <a:t>(</a:t>
            </a:r>
            <a:r>
              <a:rPr lang="en-US" altLang="zh-CN" b="1" dirty="0" err="1" smtClean="0">
                <a:solidFill>
                  <a:srgbClr val="C00000"/>
                </a:solidFill>
                <a:latin typeface="Microsoft YaHei UI" panose="020B0503020204020204" pitchFamily="34" charset="-122"/>
                <a:ea typeface="Microsoft YaHei UI" panose="020B0503020204020204" pitchFamily="34" charset="-122"/>
              </a:rPr>
              <a:t>smali</a:t>
            </a:r>
            <a:r>
              <a:rPr lang="en-US" altLang="zh-CN" b="1" dirty="0" smtClean="0">
                <a:solidFill>
                  <a:srgbClr val="C00000"/>
                </a:solidFill>
                <a:latin typeface="Microsoft YaHei UI" panose="020B0503020204020204" pitchFamily="34" charset="-122"/>
                <a:ea typeface="Microsoft YaHei UI" panose="020B0503020204020204" pitchFamily="34" charset="-122"/>
              </a:rPr>
              <a:t>)</a:t>
            </a:r>
            <a:r>
              <a:rPr lang="zh-CN" altLang="en-US" b="1" dirty="0" smtClean="0">
                <a:solidFill>
                  <a:srgbClr val="C00000"/>
                </a:solidFill>
                <a:latin typeface="Microsoft YaHei UI" panose="020B0503020204020204" pitchFamily="34" charset="-122"/>
                <a:ea typeface="Microsoft YaHei UI" panose="020B0503020204020204" pitchFamily="34" charset="-122"/>
              </a:rPr>
              <a:t>代码快速定位</a:t>
            </a:r>
            <a:r>
              <a:rPr lang="zh-CN" altLang="en-US" dirty="0" smtClean="0">
                <a:solidFill>
                  <a:schemeClr val="tx1">
                    <a:lumMod val="75000"/>
                    <a:lumOff val="25000"/>
                  </a:schemeClr>
                </a:solidFill>
                <a:latin typeface="Microsoft YaHei UI" panose="020B0503020204020204" pitchFamily="34" charset="-122"/>
                <a:ea typeface="Microsoft YaHei UI" panose="020B0503020204020204" pitchFamily="34" charset="-122"/>
              </a:rPr>
              <a:t>，有效的为专业工作者提供详细信息。</a:t>
            </a:r>
            <a:endParaRPr lang="zh-CN" altLang="en-US" dirty="0">
              <a:latin typeface="Microsoft YaHei UI" panose="020B0503020204020204" pitchFamily="34" charset="-122"/>
              <a:ea typeface="Microsoft YaHei UI" panose="020B0503020204020204" pitchFamily="34" charset="-122"/>
            </a:endParaRPr>
          </a:p>
        </p:txBody>
      </p:sp>
      <p:sp>
        <p:nvSpPr>
          <p:cNvPr id="9" name="文本框 20"/>
          <p:cNvSpPr txBox="1"/>
          <p:nvPr/>
        </p:nvSpPr>
        <p:spPr>
          <a:xfrm>
            <a:off x="3160439" y="3197151"/>
            <a:ext cx="4307257"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构建了软件敏感</a:t>
            </a:r>
            <a:r>
              <a:rPr lang="zh-CN" altLang="zh-CN" b="1" dirty="0">
                <a:solidFill>
                  <a:srgbClr val="C00000"/>
                </a:solidFill>
                <a:latin typeface="微软雅黑" panose="020B0503020204020204" pitchFamily="34" charset="-122"/>
                <a:ea typeface="微软雅黑" panose="020B0503020204020204" pitchFamily="34" charset="-122"/>
              </a:rPr>
              <a:t>行为模拟触发机制</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，有效提升待检测样本敏感行为</a:t>
            </a:r>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触发</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几率</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10" name="文本框 21"/>
          <p:cNvSpPr txBox="1"/>
          <p:nvPr/>
        </p:nvSpPr>
        <p:spPr>
          <a:xfrm>
            <a:off x="3160440" y="4233862"/>
            <a:ext cx="4267200"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solidFill>
                  <a:schemeClr val="tx1">
                    <a:lumMod val="75000"/>
                    <a:lumOff val="25000"/>
                  </a:schemeClr>
                </a:solidFill>
                <a:latin typeface="Microsoft YaHei UI" panose="020B0503020204020204" pitchFamily="34" charset="-122"/>
                <a:ea typeface="Microsoft YaHei UI" panose="020B0503020204020204" pitchFamily="34" charset="-122"/>
              </a:rPr>
              <a:t>静态分析与</a:t>
            </a:r>
            <a:r>
              <a:rPr lang="zh-CN" altLang="zh-CN" dirty="0" smtClean="0">
                <a:solidFill>
                  <a:schemeClr val="tx1">
                    <a:lumMod val="75000"/>
                    <a:lumOff val="25000"/>
                  </a:schemeClr>
                </a:solidFill>
                <a:latin typeface="Microsoft YaHei UI" panose="020B0503020204020204" pitchFamily="34" charset="-122"/>
                <a:ea typeface="Microsoft YaHei UI" panose="020B0503020204020204" pitchFamily="34" charset="-122"/>
              </a:rPr>
              <a:t>动态分析</a:t>
            </a:r>
            <a:r>
              <a:rPr lang="zh-CN" altLang="en-US" dirty="0" smtClean="0">
                <a:solidFill>
                  <a:schemeClr val="tx1">
                    <a:lumMod val="75000"/>
                    <a:lumOff val="25000"/>
                  </a:schemeClr>
                </a:solidFill>
                <a:latin typeface="Microsoft YaHei UI" panose="020B0503020204020204" pitchFamily="34" charset="-122"/>
                <a:ea typeface="Microsoft YaHei UI" panose="020B0503020204020204" pitchFamily="34" charset="-122"/>
              </a:rPr>
              <a:t>相</a:t>
            </a:r>
            <a:r>
              <a:rPr lang="zh-CN" altLang="zh-CN" dirty="0" smtClean="0">
                <a:solidFill>
                  <a:schemeClr val="tx1">
                    <a:lumMod val="75000"/>
                    <a:lumOff val="25000"/>
                  </a:schemeClr>
                </a:solidFill>
                <a:latin typeface="Microsoft YaHei UI" panose="020B0503020204020204" pitchFamily="34" charset="-122"/>
                <a:ea typeface="Microsoft YaHei UI" panose="020B0503020204020204" pitchFamily="34" charset="-122"/>
              </a:rPr>
              <a:t>结合</a:t>
            </a:r>
            <a:r>
              <a:rPr lang="zh-CN" altLang="en-US" dirty="0" smtClean="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zh-CN" dirty="0" smtClean="0">
                <a:solidFill>
                  <a:schemeClr val="tx1">
                    <a:lumMod val="75000"/>
                    <a:lumOff val="25000"/>
                  </a:schemeClr>
                </a:solidFill>
                <a:latin typeface="Microsoft YaHei UI" panose="020B0503020204020204" pitchFamily="34" charset="-122"/>
                <a:ea typeface="Microsoft YaHei UI" panose="020B0503020204020204" pitchFamily="34" charset="-122"/>
              </a:rPr>
              <a:t>构建</a:t>
            </a:r>
            <a:r>
              <a:rPr lang="zh-CN" altLang="zh-CN" dirty="0">
                <a:solidFill>
                  <a:schemeClr val="tx1">
                    <a:lumMod val="75000"/>
                    <a:lumOff val="25000"/>
                  </a:schemeClr>
                </a:solidFill>
                <a:latin typeface="Microsoft YaHei UI" panose="020B0503020204020204" pitchFamily="34" charset="-122"/>
                <a:ea typeface="Microsoft YaHei UI" panose="020B0503020204020204" pitchFamily="34" charset="-122"/>
              </a:rPr>
              <a:t>了基于行为的恶意</a:t>
            </a:r>
            <a:r>
              <a:rPr lang="zh-CN" altLang="zh-CN" dirty="0" smtClean="0">
                <a:solidFill>
                  <a:schemeClr val="tx1">
                    <a:lumMod val="75000"/>
                    <a:lumOff val="25000"/>
                  </a:schemeClr>
                </a:solidFill>
                <a:latin typeface="Microsoft YaHei UI" panose="020B0503020204020204" pitchFamily="34" charset="-122"/>
                <a:ea typeface="Microsoft YaHei UI" panose="020B0503020204020204" pitchFamily="34" charset="-122"/>
              </a:rPr>
              <a:t>软件</a:t>
            </a:r>
            <a:r>
              <a:rPr lang="zh-CN" altLang="zh-CN" b="1" dirty="0" smtClean="0">
                <a:solidFill>
                  <a:srgbClr val="CC0505"/>
                </a:solidFill>
                <a:latin typeface="Microsoft YaHei UI" panose="020B0503020204020204" pitchFamily="34" charset="-122"/>
                <a:ea typeface="Microsoft YaHei UI" panose="020B0503020204020204" pitchFamily="34" charset="-122"/>
              </a:rPr>
              <a:t>自动分析与</a:t>
            </a:r>
            <a:r>
              <a:rPr lang="zh-CN" altLang="zh-CN" b="1" dirty="0">
                <a:solidFill>
                  <a:srgbClr val="C00000"/>
                </a:solidFill>
                <a:latin typeface="Microsoft YaHei UI" panose="020B0503020204020204" pitchFamily="34" charset="-122"/>
                <a:ea typeface="Microsoft YaHei UI" panose="020B0503020204020204" pitchFamily="34" charset="-122"/>
              </a:rPr>
              <a:t>判定</a:t>
            </a:r>
            <a:r>
              <a:rPr lang="zh-CN" altLang="zh-CN" b="1" dirty="0" smtClean="0">
                <a:solidFill>
                  <a:srgbClr val="CC0505"/>
                </a:solidFill>
                <a:latin typeface="Microsoft YaHei UI" panose="020B0503020204020204" pitchFamily="34" charset="-122"/>
                <a:ea typeface="Microsoft YaHei UI" panose="020B0503020204020204" pitchFamily="34" charset="-122"/>
              </a:rPr>
              <a:t>机制</a:t>
            </a:r>
            <a:r>
              <a:rPr lang="zh-CN" altLang="en-US" b="1" dirty="0" smtClean="0">
                <a:solidFill>
                  <a:srgbClr val="CC0505"/>
                </a:solidFill>
                <a:latin typeface="Microsoft YaHei UI" panose="020B0503020204020204" pitchFamily="34" charset="-122"/>
                <a:ea typeface="Microsoft YaHei UI" panose="020B0503020204020204" pitchFamily="34" charset="-122"/>
              </a:rPr>
              <a:t>。</a:t>
            </a:r>
            <a:endParaRPr lang="zh-CN" altLang="en-US" b="1" dirty="0">
              <a:solidFill>
                <a:srgbClr val="CC0505"/>
              </a:solidFill>
              <a:latin typeface="Microsoft YaHei UI" panose="020B0503020204020204" pitchFamily="34" charset="-122"/>
              <a:ea typeface="Microsoft YaHei UI" panose="020B0503020204020204" pitchFamily="34" charset="-122"/>
            </a:endParaRPr>
          </a:p>
        </p:txBody>
      </p:sp>
      <p:cxnSp>
        <p:nvCxnSpPr>
          <p:cNvPr id="11" name="直接连接符 10"/>
          <p:cNvCxnSpPr/>
          <p:nvPr/>
        </p:nvCxnSpPr>
        <p:spPr>
          <a:xfrm>
            <a:off x="3275856" y="2924944"/>
            <a:ext cx="3960440" cy="0"/>
          </a:xfrm>
          <a:prstGeom prst="line">
            <a:avLst/>
          </a:prstGeom>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75856" y="4077072"/>
            <a:ext cx="3960440" cy="0"/>
          </a:xfrm>
          <a:prstGeom prst="line">
            <a:avLst/>
          </a:prstGeom>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03548" y="332656"/>
            <a:ext cx="1656184" cy="836126"/>
          </a:xfrm>
          <a:prstGeom prst="rect">
            <a:avLst/>
          </a:prstGeom>
        </p:spPr>
        <p:txBody>
          <a:bodyPr wrap="squar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创新性</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69110051"/>
      </p:ext>
    </p:extLst>
  </p:cSld>
  <p:clrMapOvr>
    <a:masterClrMapping/>
  </p:clrMapOvr>
  <mc:AlternateContent xmlns:mc="http://schemas.openxmlformats.org/markup-compatibility/2006" xmlns:p14="http://schemas.microsoft.com/office/powerpoint/2010/main">
    <mc:Choice Requires="p14">
      <p:transition spd="slow" p14:dur="1500">
        <p14:shred pattern="rectangle"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par>
                                <p:cTn id="48" presetID="4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10" presetClass="entr"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4937" y="3906739"/>
            <a:ext cx="6012717" cy="1000496"/>
            <a:chOff x="1151571" y="4320489"/>
            <a:chExt cx="6012717" cy="1187426"/>
          </a:xfrm>
        </p:grpSpPr>
        <p:sp>
          <p:nvSpPr>
            <p:cNvPr id="3" name="任意多边形 2"/>
            <p:cNvSpPr/>
            <p:nvPr/>
          </p:nvSpPr>
          <p:spPr>
            <a:xfrm>
              <a:off x="1555548" y="4470358"/>
              <a:ext cx="5608740" cy="1037557"/>
            </a:xfrm>
            <a:custGeom>
              <a:avLst/>
              <a:gdLst>
                <a:gd name="connsiteX0" fmla="*/ 0 w 3320182"/>
                <a:gd name="connsiteY0" fmla="*/ 0 h 1037557"/>
                <a:gd name="connsiteX1" fmla="*/ 3320182 w 3320182"/>
                <a:gd name="connsiteY1" fmla="*/ 0 h 1037557"/>
                <a:gd name="connsiteX2" fmla="*/ 3320182 w 3320182"/>
                <a:gd name="connsiteY2" fmla="*/ 1037557 h 1037557"/>
                <a:gd name="connsiteX3" fmla="*/ 0 w 3320182"/>
                <a:gd name="connsiteY3" fmla="*/ 1037557 h 1037557"/>
                <a:gd name="connsiteX4" fmla="*/ 0 w 3320182"/>
                <a:gd name="connsiteY4" fmla="*/ 0 h 1037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0182" h="1037557">
                  <a:moveTo>
                    <a:pt x="0" y="0"/>
                  </a:moveTo>
                  <a:lnTo>
                    <a:pt x="3320182" y="0"/>
                  </a:lnTo>
                  <a:lnTo>
                    <a:pt x="3320182" y="1037557"/>
                  </a:lnTo>
                  <a:lnTo>
                    <a:pt x="0" y="1037557"/>
                  </a:lnTo>
                  <a:lnTo>
                    <a:pt x="0" y="0"/>
                  </a:lnTo>
                  <a:close/>
                </a:path>
              </a:pathLst>
            </a:custGeom>
            <a:ln>
              <a:solidFill>
                <a:srgbClr val="FFC000"/>
              </a:solidFill>
            </a:ln>
          </p:spPr>
          <p:style>
            <a:lnRef idx="2">
              <a:schemeClr val="accent3"/>
            </a:lnRef>
            <a:fillRef idx="1">
              <a:schemeClr val="lt1"/>
            </a:fillRef>
            <a:effectRef idx="0">
              <a:schemeClr val="accent3"/>
            </a:effectRef>
            <a:fontRef idx="minor">
              <a:schemeClr val="dk1"/>
            </a:fontRef>
          </p:style>
          <p:txBody>
            <a:bodyPr spcFirstLastPara="0" vert="horz" wrap="square" lIns="702772" tIns="53340" rIns="53340" bIns="53340" numCol="1" spcCol="1270" anchor="t" anchorCtr="0">
              <a:noAutofit/>
            </a:bodyPr>
            <a:lstStyle/>
            <a:p>
              <a:pPr lvl="0" algn="l" defTabSz="622300">
                <a:lnSpc>
                  <a:spcPct val="90000"/>
                </a:lnSpc>
                <a:spcBef>
                  <a:spcPct val="0"/>
                </a:spcBef>
                <a:spcAft>
                  <a:spcPct val="35000"/>
                </a:spcAft>
              </a:pPr>
              <a:endParaRPr lang="zh-CN" altLang="en-US" sz="1400" kern="1200" dirty="0"/>
            </a:p>
            <a:p>
              <a:pPr marL="57150" lvl="1" indent="-57150" algn="l" defTabSz="488950">
                <a:lnSpc>
                  <a:spcPct val="90000"/>
                </a:lnSpc>
                <a:spcBef>
                  <a:spcPct val="0"/>
                </a:spcBef>
                <a:spcAft>
                  <a:spcPct val="15000"/>
                </a:spcAft>
                <a:buChar char="••"/>
              </a:pPr>
              <a:endParaRPr lang="zh-CN" altLang="en-US" sz="1100" kern="1200" dirty="0"/>
            </a:p>
            <a:p>
              <a:pPr marL="57150" lvl="1" indent="-57150" algn="l" defTabSz="488950">
                <a:lnSpc>
                  <a:spcPct val="90000"/>
                </a:lnSpc>
                <a:spcBef>
                  <a:spcPct val="0"/>
                </a:spcBef>
                <a:spcAft>
                  <a:spcPct val="15000"/>
                </a:spcAft>
                <a:buChar char="••"/>
              </a:pPr>
              <a:endParaRPr lang="zh-CN" altLang="en-US" sz="1100" kern="1200" dirty="0"/>
            </a:p>
          </p:txBody>
        </p:sp>
        <p:sp>
          <p:nvSpPr>
            <p:cNvPr id="4" name="矩形 3"/>
            <p:cNvSpPr/>
            <p:nvPr/>
          </p:nvSpPr>
          <p:spPr>
            <a:xfrm>
              <a:off x="1151571" y="4320489"/>
              <a:ext cx="991925" cy="1089434"/>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2">
                <a:hueOff val="0"/>
                <a:satOff val="0"/>
                <a:lumOff val="0"/>
                <a:alphaOff val="0"/>
              </a:schemeClr>
            </a:lnRef>
            <a:fillRef idx="1">
              <a:schemeClr val="dk2">
                <a:tint val="50000"/>
                <a:hueOff val="0"/>
                <a:satOff val="0"/>
                <a:lumOff val="0"/>
                <a:alphaOff val="0"/>
              </a:schemeClr>
            </a:fillRef>
            <a:effectRef idx="1">
              <a:schemeClr val="dk2">
                <a:tint val="50000"/>
                <a:hueOff val="0"/>
                <a:satOff val="0"/>
                <a:lumOff val="0"/>
                <a:alphaOff val="0"/>
              </a:schemeClr>
            </a:effectRef>
            <a:fontRef idx="minor">
              <a:schemeClr val="lt2">
                <a:hueOff val="0"/>
                <a:satOff val="0"/>
                <a:lumOff val="0"/>
                <a:alphaOff val="0"/>
              </a:schemeClr>
            </a:fontRef>
          </p:style>
        </p:sp>
        <p:sp>
          <p:nvSpPr>
            <p:cNvPr id="5" name="文本框 39"/>
            <p:cNvSpPr txBox="1"/>
            <p:nvPr/>
          </p:nvSpPr>
          <p:spPr>
            <a:xfrm>
              <a:off x="1151571" y="4480627"/>
              <a:ext cx="962953" cy="707886"/>
            </a:xfrm>
            <a:prstGeom prst="rect">
              <a:avLst/>
            </a:prstGeom>
            <a:noFill/>
          </p:spPr>
          <p:txBody>
            <a:bodyPr wrap="square" rtlCol="0">
              <a:spAutoFit/>
            </a:bodyPr>
            <a:lstStyle/>
            <a:p>
              <a:pPr algn="ctr"/>
              <a:r>
                <a:rPr lang="zh-CN" altLang="en-US" sz="2000" dirty="0" smtClean="0">
                  <a:latin typeface="Microsoft YaHei UI" panose="020B0503020204020204" pitchFamily="34" charset="-122"/>
                  <a:ea typeface="Microsoft YaHei UI" panose="020B0503020204020204" pitchFamily="34" charset="-122"/>
                </a:rPr>
                <a:t>第三方市场</a:t>
              </a:r>
              <a:endParaRPr lang="zh-CN" altLang="en-US" sz="2000" dirty="0">
                <a:latin typeface="Microsoft YaHei UI" panose="020B0503020204020204" pitchFamily="34" charset="-122"/>
                <a:ea typeface="Microsoft YaHei UI" panose="020B0503020204020204" pitchFamily="34" charset="-122"/>
              </a:endParaRPr>
            </a:p>
          </p:txBody>
        </p:sp>
        <p:sp>
          <p:nvSpPr>
            <p:cNvPr id="6" name="矩形 5"/>
            <p:cNvSpPr/>
            <p:nvPr/>
          </p:nvSpPr>
          <p:spPr>
            <a:xfrm>
              <a:off x="2258788" y="4595467"/>
              <a:ext cx="4895104" cy="767090"/>
            </a:xfrm>
            <a:prstGeom prst="rect">
              <a:avLst/>
            </a:prstGeom>
          </p:spPr>
          <p:txBody>
            <a:bodyPr wrap="square">
              <a:spAutoFit/>
            </a:bodyPr>
            <a:lstStyle/>
            <a:p>
              <a:pPr defTabSz="1066800">
                <a:lnSpc>
                  <a:spcPct val="90000"/>
                </a:lnSpc>
                <a:spcBef>
                  <a:spcPct val="0"/>
                </a:spcBef>
                <a:spcAft>
                  <a:spcPct val="35000"/>
                </a:spcAft>
              </a:pPr>
              <a:r>
                <a:rPr lang="zh-CN" altLang="en-US" sz="2000" dirty="0" smtClean="0">
                  <a:latin typeface="微软雅黑" panose="020B0503020204020204" pitchFamily="34" charset="-122"/>
                  <a:ea typeface="微软雅黑" panose="020B0503020204020204" pitchFamily="34" charset="-122"/>
                </a:rPr>
                <a:t>以</a:t>
              </a:r>
              <a:r>
                <a:rPr lang="zh-CN" altLang="en-US" sz="2000" dirty="0">
                  <a:latin typeface="微软雅黑" panose="020B0503020204020204" pitchFamily="34" charset="-122"/>
                  <a:ea typeface="微软雅黑" panose="020B0503020204020204" pitchFamily="34" charset="-122"/>
                </a:rPr>
                <a:t>提供服务接口形式对第三方市场进行提供批量安全检测服务</a:t>
              </a:r>
            </a:p>
          </p:txBody>
        </p:sp>
      </p:grpSp>
      <p:grpSp>
        <p:nvGrpSpPr>
          <p:cNvPr id="7" name="组合 6"/>
          <p:cNvGrpSpPr/>
          <p:nvPr/>
        </p:nvGrpSpPr>
        <p:grpSpPr>
          <a:xfrm>
            <a:off x="1424937" y="1666875"/>
            <a:ext cx="6012717" cy="1008112"/>
            <a:chOff x="1151571" y="1708151"/>
            <a:chExt cx="6012717" cy="1262004"/>
          </a:xfrm>
        </p:grpSpPr>
        <p:sp>
          <p:nvSpPr>
            <p:cNvPr id="8" name="任意多边形 7"/>
            <p:cNvSpPr/>
            <p:nvPr/>
          </p:nvSpPr>
          <p:spPr>
            <a:xfrm>
              <a:off x="1555548" y="1858020"/>
              <a:ext cx="5608740" cy="1112135"/>
            </a:xfrm>
            <a:custGeom>
              <a:avLst/>
              <a:gdLst>
                <a:gd name="connsiteX0" fmla="*/ 0 w 3320182"/>
                <a:gd name="connsiteY0" fmla="*/ 0 h 1037557"/>
                <a:gd name="connsiteX1" fmla="*/ 3320182 w 3320182"/>
                <a:gd name="connsiteY1" fmla="*/ 0 h 1037557"/>
                <a:gd name="connsiteX2" fmla="*/ 3320182 w 3320182"/>
                <a:gd name="connsiteY2" fmla="*/ 1037557 h 1037557"/>
                <a:gd name="connsiteX3" fmla="*/ 0 w 3320182"/>
                <a:gd name="connsiteY3" fmla="*/ 1037557 h 1037557"/>
                <a:gd name="connsiteX4" fmla="*/ 0 w 3320182"/>
                <a:gd name="connsiteY4" fmla="*/ 0 h 1037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0182" h="1037557">
                  <a:moveTo>
                    <a:pt x="0" y="0"/>
                  </a:moveTo>
                  <a:lnTo>
                    <a:pt x="3320182" y="0"/>
                  </a:lnTo>
                  <a:lnTo>
                    <a:pt x="3320182" y="1037557"/>
                  </a:lnTo>
                  <a:lnTo>
                    <a:pt x="0" y="1037557"/>
                  </a:lnTo>
                  <a:lnTo>
                    <a:pt x="0" y="0"/>
                  </a:lnTo>
                  <a:close/>
                </a:path>
              </a:pathLst>
            </a:custGeom>
            <a:ln>
              <a:solidFill>
                <a:srgbClr val="FFC000"/>
              </a:solidFill>
            </a:ln>
          </p:spPr>
          <p:style>
            <a:lnRef idx="2">
              <a:schemeClr val="accent3"/>
            </a:lnRef>
            <a:fillRef idx="1">
              <a:schemeClr val="lt1"/>
            </a:fillRef>
            <a:effectRef idx="0">
              <a:schemeClr val="accent3"/>
            </a:effectRef>
            <a:fontRef idx="minor">
              <a:schemeClr val="dk1"/>
            </a:fontRef>
          </p:style>
          <p:txBody>
            <a:bodyPr spcFirstLastPara="0" vert="horz" wrap="square" lIns="702772" tIns="91440" rIns="91440" bIns="91440" numCol="1" spcCol="1270" anchor="t" anchorCtr="0">
              <a:noAutofit/>
            </a:bodyPr>
            <a:lstStyle/>
            <a:p>
              <a:pPr defTabSz="1066800">
                <a:lnSpc>
                  <a:spcPct val="90000"/>
                </a:lnSpc>
                <a:spcBef>
                  <a:spcPct val="0"/>
                </a:spcBef>
                <a:spcAft>
                  <a:spcPct val="35000"/>
                </a:spcAft>
              </a:pPr>
              <a:endParaRPr lang="zh-CN" altLang="en-US" sz="3200" dirty="0"/>
            </a:p>
            <a:p>
              <a:pPr lvl="0" defTabSz="1066800">
                <a:lnSpc>
                  <a:spcPct val="90000"/>
                </a:lnSpc>
                <a:spcBef>
                  <a:spcPct val="0"/>
                </a:spcBef>
                <a:spcAft>
                  <a:spcPct val="35000"/>
                </a:spcAft>
              </a:pPr>
              <a:endParaRPr lang="zh-CN" altLang="en-US" sz="3200" kern="1200" dirty="0"/>
            </a:p>
          </p:txBody>
        </p:sp>
        <p:sp>
          <p:nvSpPr>
            <p:cNvPr id="9" name="矩形 8"/>
            <p:cNvSpPr/>
            <p:nvPr/>
          </p:nvSpPr>
          <p:spPr>
            <a:xfrm>
              <a:off x="1151571" y="1708151"/>
              <a:ext cx="991925" cy="114919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2">
                <a:hueOff val="0"/>
                <a:satOff val="0"/>
                <a:lumOff val="0"/>
                <a:alphaOff val="0"/>
              </a:schemeClr>
            </a:lnRef>
            <a:fillRef idx="1">
              <a:schemeClr val="dk2">
                <a:tint val="50000"/>
                <a:hueOff val="0"/>
                <a:satOff val="0"/>
                <a:lumOff val="0"/>
                <a:alphaOff val="0"/>
              </a:schemeClr>
            </a:fillRef>
            <a:effectRef idx="1">
              <a:schemeClr val="dk2">
                <a:tint val="50000"/>
                <a:hueOff val="0"/>
                <a:satOff val="0"/>
                <a:lumOff val="0"/>
                <a:alphaOff val="0"/>
              </a:schemeClr>
            </a:effectRef>
            <a:fontRef idx="minor">
              <a:schemeClr val="lt2">
                <a:hueOff val="0"/>
                <a:satOff val="0"/>
                <a:lumOff val="0"/>
                <a:alphaOff val="0"/>
              </a:schemeClr>
            </a:fontRef>
          </p:style>
        </p:sp>
        <p:sp>
          <p:nvSpPr>
            <p:cNvPr id="10" name="文本框 38"/>
            <p:cNvSpPr txBox="1"/>
            <p:nvPr/>
          </p:nvSpPr>
          <p:spPr>
            <a:xfrm>
              <a:off x="1166056" y="1892956"/>
              <a:ext cx="962953" cy="707887"/>
            </a:xfrm>
            <a:prstGeom prst="rect">
              <a:avLst/>
            </a:prstGeom>
            <a:noFill/>
          </p:spPr>
          <p:txBody>
            <a:bodyPr wrap="square" rtlCol="0">
              <a:spAutoFit/>
            </a:bodyPr>
            <a:lstStyle/>
            <a:p>
              <a:pPr algn="ctr"/>
              <a:r>
                <a:rPr lang="zh-CN" altLang="en-US" sz="2000" dirty="0" smtClean="0">
                  <a:latin typeface="Microsoft YaHei UI" panose="020B0503020204020204" pitchFamily="34" charset="-122"/>
                  <a:ea typeface="Microsoft YaHei UI" panose="020B0503020204020204" pitchFamily="34" charset="-122"/>
                </a:rPr>
                <a:t>普通</a:t>
              </a:r>
              <a:endParaRPr lang="en-US" altLang="zh-CN" sz="2000" dirty="0" smtClean="0">
                <a:latin typeface="Microsoft YaHei UI" panose="020B0503020204020204" pitchFamily="34" charset="-122"/>
                <a:ea typeface="Microsoft YaHei UI" panose="020B0503020204020204" pitchFamily="34" charset="-122"/>
              </a:endParaRPr>
            </a:p>
            <a:p>
              <a:pPr algn="ctr"/>
              <a:r>
                <a:rPr lang="zh-CN" altLang="en-US" sz="2000" dirty="0" smtClean="0">
                  <a:latin typeface="Microsoft YaHei UI" panose="020B0503020204020204" pitchFamily="34" charset="-122"/>
                  <a:ea typeface="Microsoft YaHei UI" panose="020B0503020204020204" pitchFamily="34" charset="-122"/>
                </a:rPr>
                <a:t>用户</a:t>
              </a:r>
              <a:endParaRPr lang="zh-CN" altLang="en-US" sz="2000" dirty="0">
                <a:latin typeface="Microsoft YaHei UI" panose="020B0503020204020204" pitchFamily="34" charset="-122"/>
                <a:ea typeface="Microsoft YaHei UI" panose="020B0503020204020204" pitchFamily="34" charset="-122"/>
              </a:endParaRPr>
            </a:p>
          </p:txBody>
        </p:sp>
        <p:sp>
          <p:nvSpPr>
            <p:cNvPr id="11" name="矩形 10"/>
            <p:cNvSpPr/>
            <p:nvPr/>
          </p:nvSpPr>
          <p:spPr>
            <a:xfrm>
              <a:off x="2267744" y="2083151"/>
              <a:ext cx="4572000" cy="462348"/>
            </a:xfrm>
            <a:prstGeom prst="rect">
              <a:avLst/>
            </a:prstGeom>
          </p:spPr>
          <p:txBody>
            <a:bodyPr>
              <a:spAutoFit/>
            </a:bodyPr>
            <a:lstStyle/>
            <a:p>
              <a:pPr defTabSz="1066800">
                <a:lnSpc>
                  <a:spcPct val="9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提供</a:t>
              </a:r>
              <a:r>
                <a:rPr lang="zh-CN" altLang="en-US" sz="2000" dirty="0" smtClean="0">
                  <a:latin typeface="微软雅黑" panose="020B0503020204020204" pitchFamily="34" charset="-122"/>
                  <a:ea typeface="微软雅黑" panose="020B0503020204020204" pitchFamily="34" charset="-122"/>
                </a:rPr>
                <a:t>详细</a:t>
              </a:r>
              <a:r>
                <a:rPr lang="zh-CN" altLang="en-US" sz="2000" dirty="0">
                  <a:latin typeface="微软雅黑" panose="020B0503020204020204" pitchFamily="34" charset="-122"/>
                  <a:ea typeface="微软雅黑" panose="020B0503020204020204" pitchFamily="34" charset="-122"/>
                </a:rPr>
                <a:t>分析报告与安全性评测结果</a:t>
              </a:r>
            </a:p>
          </p:txBody>
        </p:sp>
      </p:grpSp>
      <p:grpSp>
        <p:nvGrpSpPr>
          <p:cNvPr id="12" name="组合 11"/>
          <p:cNvGrpSpPr/>
          <p:nvPr/>
        </p:nvGrpSpPr>
        <p:grpSpPr>
          <a:xfrm>
            <a:off x="1424937" y="2746997"/>
            <a:ext cx="6012717" cy="1042478"/>
            <a:chOff x="1151571" y="3014320"/>
            <a:chExt cx="6012717" cy="1146044"/>
          </a:xfrm>
        </p:grpSpPr>
        <p:sp>
          <p:nvSpPr>
            <p:cNvPr id="13" name="任意多边形 12"/>
            <p:cNvSpPr/>
            <p:nvPr/>
          </p:nvSpPr>
          <p:spPr>
            <a:xfrm>
              <a:off x="1555548" y="3164189"/>
              <a:ext cx="5608740" cy="958394"/>
            </a:xfrm>
            <a:custGeom>
              <a:avLst/>
              <a:gdLst>
                <a:gd name="connsiteX0" fmla="*/ 0 w 3320182"/>
                <a:gd name="connsiteY0" fmla="*/ 0 h 1037557"/>
                <a:gd name="connsiteX1" fmla="*/ 3320182 w 3320182"/>
                <a:gd name="connsiteY1" fmla="*/ 0 h 1037557"/>
                <a:gd name="connsiteX2" fmla="*/ 3320182 w 3320182"/>
                <a:gd name="connsiteY2" fmla="*/ 1037557 h 1037557"/>
                <a:gd name="connsiteX3" fmla="*/ 0 w 3320182"/>
                <a:gd name="connsiteY3" fmla="*/ 1037557 h 1037557"/>
                <a:gd name="connsiteX4" fmla="*/ 0 w 3320182"/>
                <a:gd name="connsiteY4" fmla="*/ 0 h 1037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0182" h="1037557">
                  <a:moveTo>
                    <a:pt x="0" y="0"/>
                  </a:moveTo>
                  <a:lnTo>
                    <a:pt x="3320182" y="0"/>
                  </a:lnTo>
                  <a:lnTo>
                    <a:pt x="3320182" y="1037557"/>
                  </a:lnTo>
                  <a:lnTo>
                    <a:pt x="0" y="1037557"/>
                  </a:lnTo>
                  <a:lnTo>
                    <a:pt x="0" y="0"/>
                  </a:lnTo>
                  <a:close/>
                </a:path>
              </a:pathLst>
            </a:custGeom>
          </p:spPr>
          <p:style>
            <a:lnRef idx="2">
              <a:schemeClr val="accent3"/>
            </a:lnRef>
            <a:fillRef idx="1">
              <a:schemeClr val="lt1"/>
            </a:fillRef>
            <a:effectRef idx="0">
              <a:schemeClr val="accent3"/>
            </a:effectRef>
            <a:fontRef idx="minor">
              <a:schemeClr val="dk1"/>
            </a:fontRef>
          </p:style>
          <p:txBody>
            <a:bodyPr spcFirstLastPara="0" vert="horz" wrap="square" lIns="702772" tIns="53340" rIns="53340" bIns="53340" numCol="1" spcCol="1270" anchor="t" anchorCtr="0">
              <a:noAutofit/>
            </a:bodyPr>
            <a:lstStyle/>
            <a:p>
              <a:pPr lvl="0" algn="l" defTabSz="622300">
                <a:lnSpc>
                  <a:spcPct val="90000"/>
                </a:lnSpc>
                <a:spcBef>
                  <a:spcPct val="0"/>
                </a:spcBef>
                <a:spcAft>
                  <a:spcPct val="35000"/>
                </a:spcAft>
              </a:pPr>
              <a:endParaRPr lang="en-US" altLang="zh-CN" sz="1400" kern="1200" dirty="0" smtClean="0"/>
            </a:p>
            <a:p>
              <a:pPr lvl="0" algn="l" defTabSz="622300">
                <a:lnSpc>
                  <a:spcPct val="90000"/>
                </a:lnSpc>
                <a:spcBef>
                  <a:spcPct val="0"/>
                </a:spcBef>
                <a:spcAft>
                  <a:spcPct val="35000"/>
                </a:spcAft>
              </a:pPr>
              <a:endParaRPr lang="zh-CN" altLang="en-US" sz="1400" kern="1200" dirty="0" smtClean="0"/>
            </a:p>
            <a:p>
              <a:pPr marL="57150" lvl="1" indent="-57150" algn="l" defTabSz="488950">
                <a:lnSpc>
                  <a:spcPct val="90000"/>
                </a:lnSpc>
                <a:spcBef>
                  <a:spcPct val="0"/>
                </a:spcBef>
                <a:spcAft>
                  <a:spcPct val="15000"/>
                </a:spcAft>
                <a:buChar char="••"/>
              </a:pPr>
              <a:endParaRPr lang="zh-CN" altLang="en-US" sz="1100" kern="1200" dirty="0" smtClean="0"/>
            </a:p>
            <a:p>
              <a:pPr marL="57150" lvl="1" indent="-57150" algn="l" defTabSz="488950">
                <a:lnSpc>
                  <a:spcPct val="90000"/>
                </a:lnSpc>
                <a:spcBef>
                  <a:spcPct val="0"/>
                </a:spcBef>
                <a:spcAft>
                  <a:spcPct val="15000"/>
                </a:spcAft>
                <a:buChar char="••"/>
              </a:pPr>
              <a:endParaRPr lang="zh-CN" altLang="en-US" sz="1100" kern="1200" dirty="0"/>
            </a:p>
          </p:txBody>
        </p:sp>
        <p:sp>
          <p:nvSpPr>
            <p:cNvPr id="14" name="矩形 13"/>
            <p:cNvSpPr/>
            <p:nvPr/>
          </p:nvSpPr>
          <p:spPr>
            <a:xfrm>
              <a:off x="1151571" y="3014320"/>
              <a:ext cx="991925" cy="10092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2">
                <a:hueOff val="0"/>
                <a:satOff val="0"/>
                <a:lumOff val="0"/>
                <a:alphaOff val="0"/>
              </a:schemeClr>
            </a:lnRef>
            <a:fillRef idx="1">
              <a:schemeClr val="dk2">
                <a:tint val="50000"/>
                <a:hueOff val="0"/>
                <a:satOff val="0"/>
                <a:lumOff val="0"/>
                <a:alphaOff val="0"/>
              </a:schemeClr>
            </a:fillRef>
            <a:effectRef idx="1">
              <a:schemeClr val="dk2">
                <a:tint val="50000"/>
                <a:hueOff val="0"/>
                <a:satOff val="0"/>
                <a:lumOff val="0"/>
                <a:alphaOff val="0"/>
              </a:schemeClr>
            </a:effectRef>
            <a:fontRef idx="minor">
              <a:schemeClr val="lt2">
                <a:hueOff val="0"/>
                <a:satOff val="0"/>
                <a:lumOff val="0"/>
                <a:alphaOff val="0"/>
              </a:schemeClr>
            </a:fontRef>
          </p:style>
        </p:sp>
        <p:sp>
          <p:nvSpPr>
            <p:cNvPr id="15" name="文本框 35"/>
            <p:cNvSpPr txBox="1"/>
            <p:nvPr/>
          </p:nvSpPr>
          <p:spPr>
            <a:xfrm>
              <a:off x="1180543" y="3162811"/>
              <a:ext cx="962953" cy="707886"/>
            </a:xfrm>
            <a:prstGeom prst="rect">
              <a:avLst/>
            </a:prstGeom>
            <a:noFill/>
          </p:spPr>
          <p:txBody>
            <a:bodyPr wrap="square" rtlCol="0">
              <a:spAutoFit/>
            </a:bodyPr>
            <a:lstStyle/>
            <a:p>
              <a:pPr algn="ctr"/>
              <a:r>
                <a:rPr lang="zh-CN" altLang="en-US" sz="2000" dirty="0" smtClean="0">
                  <a:latin typeface="Microsoft YaHei UI" panose="020B0503020204020204" pitchFamily="34" charset="-122"/>
                  <a:ea typeface="Microsoft YaHei UI" panose="020B0503020204020204" pitchFamily="34" charset="-122"/>
                </a:rPr>
                <a:t>安全</a:t>
              </a:r>
              <a:endParaRPr lang="en-US" altLang="zh-CN" sz="2000" dirty="0" smtClean="0">
                <a:latin typeface="Microsoft YaHei UI" panose="020B0503020204020204" pitchFamily="34" charset="-122"/>
                <a:ea typeface="Microsoft YaHei UI" panose="020B0503020204020204" pitchFamily="34" charset="-122"/>
              </a:endParaRPr>
            </a:p>
            <a:p>
              <a:pPr algn="ctr"/>
              <a:r>
                <a:rPr lang="zh-CN" altLang="en-US" sz="2000" dirty="0" smtClean="0">
                  <a:latin typeface="Microsoft YaHei UI" panose="020B0503020204020204" pitchFamily="34" charset="-122"/>
                  <a:ea typeface="Microsoft YaHei UI" panose="020B0503020204020204" pitchFamily="34" charset="-122"/>
                </a:rPr>
                <a:t>工作者</a:t>
              </a:r>
              <a:endParaRPr lang="zh-CN" altLang="en-US" sz="2000" dirty="0">
                <a:latin typeface="Microsoft YaHei UI" panose="020B0503020204020204" pitchFamily="34" charset="-122"/>
                <a:ea typeface="Microsoft YaHei UI" panose="020B0503020204020204" pitchFamily="34" charset="-122"/>
              </a:endParaRPr>
            </a:p>
          </p:txBody>
        </p:sp>
        <p:sp>
          <p:nvSpPr>
            <p:cNvPr id="16" name="矩形 15"/>
            <p:cNvSpPr/>
            <p:nvPr/>
          </p:nvSpPr>
          <p:spPr>
            <a:xfrm>
              <a:off x="2195736" y="3212976"/>
              <a:ext cx="4896544" cy="947388"/>
            </a:xfrm>
            <a:prstGeom prst="rect">
              <a:avLst/>
            </a:prstGeom>
          </p:spPr>
          <p:txBody>
            <a:bodyPr wrap="square">
              <a:spAutoFit/>
            </a:bodyPr>
            <a:lstStyle/>
            <a:p>
              <a:pPr marL="342900" indent="-342900" defTabSz="1066800">
                <a:lnSpc>
                  <a:spcPct val="60000"/>
                </a:lnSpc>
                <a:spcBef>
                  <a:spcPct val="0"/>
                </a:spcBef>
                <a:spcAft>
                  <a:spcPct val="3500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恶意</a:t>
              </a:r>
              <a:r>
                <a:rPr lang="zh-CN" altLang="en-US" sz="2000" dirty="0" smtClean="0">
                  <a:latin typeface="微软雅黑" panose="020B0503020204020204" pitchFamily="34" charset="-122"/>
                  <a:ea typeface="微软雅黑" panose="020B0503020204020204" pitchFamily="34" charset="-122"/>
                </a:rPr>
                <a:t>代码快速定位</a:t>
              </a:r>
              <a:endParaRPr lang="en-US" altLang="zh-CN" sz="2000" dirty="0" smtClean="0">
                <a:latin typeface="微软雅黑" panose="020B0503020204020204" pitchFamily="34" charset="-122"/>
                <a:ea typeface="微软雅黑" panose="020B0503020204020204" pitchFamily="34" charset="-122"/>
              </a:endParaRPr>
            </a:p>
            <a:p>
              <a:pPr marL="342900" indent="-342900" defTabSz="1066800">
                <a:lnSpc>
                  <a:spcPct val="60000"/>
                </a:lnSpc>
                <a:spcBef>
                  <a:spcPct val="0"/>
                </a:spcBef>
                <a:spcAft>
                  <a:spcPct val="35000"/>
                </a:spcAft>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激活方式提取</a:t>
              </a:r>
              <a:endParaRPr lang="en-US" altLang="zh-CN" sz="2000" dirty="0" smtClean="0">
                <a:latin typeface="微软雅黑" panose="020B0503020204020204" pitchFamily="34" charset="-122"/>
                <a:ea typeface="微软雅黑" panose="020B0503020204020204" pitchFamily="34" charset="-122"/>
              </a:endParaRPr>
            </a:p>
            <a:p>
              <a:pPr marL="342900" indent="-342900" defTabSz="1066800">
                <a:lnSpc>
                  <a:spcPct val="60000"/>
                </a:lnSpc>
                <a:spcBef>
                  <a:spcPct val="0"/>
                </a:spcBef>
                <a:spcAft>
                  <a:spcPct val="35000"/>
                </a:spcAft>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敏感行为记录与恶意代码数据收集</a:t>
              </a:r>
              <a:endParaRPr lang="zh-CN" altLang="en-US" sz="2000" dirty="0">
                <a:latin typeface="微软雅黑" panose="020B0503020204020204" pitchFamily="34" charset="-122"/>
                <a:ea typeface="微软雅黑" panose="020B0503020204020204" pitchFamily="34" charset="-122"/>
              </a:endParaRPr>
            </a:p>
          </p:txBody>
        </p:sp>
      </p:grpSp>
      <p:sp>
        <p:nvSpPr>
          <p:cNvPr id="22" name="矩形 21"/>
          <p:cNvSpPr/>
          <p:nvPr/>
        </p:nvSpPr>
        <p:spPr>
          <a:xfrm>
            <a:off x="488740" y="332656"/>
            <a:ext cx="1656184" cy="730328"/>
          </a:xfrm>
          <a:prstGeom prst="rect">
            <a:avLst/>
          </a:prstGeom>
        </p:spPr>
        <p:txBody>
          <a:bodyPr wrap="square">
            <a:spAutoFit/>
            <a:scene3d>
              <a:camera prst="orthographicFront"/>
              <a:lightRig rig="threePt" dir="t"/>
            </a:scene3d>
            <a:sp3d extrusionH="57150">
              <a:bevelT w="38100" h="38100"/>
            </a:sp3d>
          </a:bodyPr>
          <a:lstStyle/>
          <a:p>
            <a:pPr>
              <a:lnSpc>
                <a:spcPts val="5760"/>
              </a:lnSpc>
              <a:spcBef>
                <a:spcPts val="0"/>
              </a:spcBef>
            </a:pPr>
            <a:r>
              <a:rPr lang="zh-CN" altLang="en-US" sz="2600" b="1" dirty="0">
                <a:solidFill>
                  <a:srgbClr val="0062AC"/>
                </a:solidFill>
                <a:latin typeface="Microsoft YaHei UI" panose="020B0503020204020204" pitchFamily="34" charset="-122"/>
                <a:ea typeface="Microsoft YaHei UI" panose="020B0503020204020204" pitchFamily="34" charset="-122"/>
              </a:rPr>
              <a:t>实用</a:t>
            </a:r>
            <a:r>
              <a:rPr lang="zh-CN" altLang="en-US" sz="2600" b="1" dirty="0" smtClean="0">
                <a:solidFill>
                  <a:srgbClr val="0062AC"/>
                </a:solidFill>
                <a:latin typeface="Microsoft YaHei UI" panose="020B0503020204020204" pitchFamily="34" charset="-122"/>
                <a:ea typeface="Microsoft YaHei UI" panose="020B0503020204020204" pitchFamily="34" charset="-122"/>
              </a:rPr>
              <a:t>性</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06052170"/>
      </p:ext>
    </p:extLst>
  </p:cSld>
  <p:clrMapOvr>
    <a:masterClrMapping/>
  </p:clrMapOvr>
  <mc:AlternateContent xmlns:mc="http://schemas.openxmlformats.org/markup-compatibility/2006" xmlns:p14="http://schemas.microsoft.com/office/powerpoint/2010/main">
    <mc:Choice Requires="p14">
      <p:transition spd="slow" p14:dur="1750">
        <p14:shred pattern="rectang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1 CuadroTexto"/>
          <p:cNvSpPr txBox="1"/>
          <p:nvPr/>
        </p:nvSpPr>
        <p:spPr>
          <a:xfrm>
            <a:off x="1362924" y="2060848"/>
            <a:ext cx="6955750" cy="1446550"/>
          </a:xfrm>
          <a:prstGeom prst="rect">
            <a:avLst/>
          </a:prstGeom>
          <a:noFill/>
        </p:spPr>
        <p:txBody>
          <a:bodyPr wrap="none" rtlCol="0">
            <a:spAutoFit/>
          </a:bodyPr>
          <a:lstStyle/>
          <a:p>
            <a:pPr algn="ct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谢谢！</a:t>
            </a:r>
            <a:endPar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各位</a:t>
            </a:r>
            <a:r>
              <a:rPr lang="zh-CN" altLang="en-US" sz="4400" smtClean="0">
                <a:solidFill>
                  <a:schemeClr val="tx1">
                    <a:lumMod val="75000"/>
                    <a:lumOff val="25000"/>
                  </a:schemeClr>
                </a:solidFill>
                <a:latin typeface="微软雅黑" panose="020B0503020204020204" pitchFamily="34" charset="-122"/>
                <a:ea typeface="微软雅黑" panose="020B0503020204020204" pitchFamily="34" charset="-122"/>
              </a:rPr>
              <a:t>来宾朋友批评指正</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s-ES" sz="4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773289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93564"/>
            <a:ext cx="2951449" cy="836126"/>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安全现状 令人担忧</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
        <p:nvSpPr>
          <p:cNvPr id="4" name="TextBox 3"/>
          <p:cNvSpPr txBox="1"/>
          <p:nvPr/>
        </p:nvSpPr>
        <p:spPr>
          <a:xfrm>
            <a:off x="3063145" y="1124743"/>
            <a:ext cx="5616624" cy="769441"/>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b="1" dirty="0" smtClean="0">
                <a:latin typeface="+mn-ea"/>
                <a:ea typeface="+mn-ea"/>
              </a:rPr>
              <a:t>APP</a:t>
            </a:r>
            <a:r>
              <a:rPr lang="zh-CN" altLang="en-US" sz="2200" b="1" dirty="0" smtClean="0">
                <a:latin typeface="+mn-ea"/>
                <a:ea typeface="+mn-ea"/>
              </a:rPr>
              <a:t>基数巨大，每月新增软件数目庞大，监管不严，门槛过低，安全隐患重重</a:t>
            </a:r>
            <a:endParaRPr lang="zh-CN" altLang="en-US" sz="2200" b="1" dirty="0">
              <a:latin typeface="+mn-ea"/>
              <a:ea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85" y="975306"/>
            <a:ext cx="2667000" cy="194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35220" y="1951986"/>
            <a:ext cx="5403913" cy="80021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b="1" dirty="0">
                <a:latin typeface="+mn-ea"/>
              </a:rPr>
              <a:t>Android market 2013</a:t>
            </a:r>
            <a:r>
              <a:rPr lang="zh-CN" altLang="en-US" sz="2200" b="1" dirty="0">
                <a:latin typeface="+mn-ea"/>
              </a:rPr>
              <a:t>年新增</a:t>
            </a:r>
            <a:r>
              <a:rPr lang="en-US" altLang="zh-CN" sz="2200" b="1" dirty="0">
                <a:latin typeface="+mn-ea"/>
              </a:rPr>
              <a:t>APP</a:t>
            </a:r>
            <a:r>
              <a:rPr lang="zh-CN" altLang="en-US" sz="2200" b="1" dirty="0">
                <a:latin typeface="+mn-ea"/>
              </a:rPr>
              <a:t>第一季    度</a:t>
            </a:r>
            <a:r>
              <a:rPr lang="zh-CN" altLang="en-US" sz="2200" b="1" dirty="0" smtClean="0">
                <a:latin typeface="+mn-ea"/>
              </a:rPr>
              <a:t>达 </a:t>
            </a:r>
            <a:r>
              <a:rPr lang="en-US" altLang="zh-CN" sz="2400" b="1" dirty="0" smtClean="0">
                <a:solidFill>
                  <a:srgbClr val="0070C0"/>
                </a:solidFill>
              </a:rPr>
              <a:t>9,308</a:t>
            </a:r>
            <a:r>
              <a:rPr lang="zh-CN" altLang="en-US" sz="2400" b="1" dirty="0">
                <a:solidFill>
                  <a:srgbClr val="0070C0"/>
                </a:solidFill>
              </a:rPr>
              <a:t>个，破万可期</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2810" y="3140968"/>
            <a:ext cx="3659701"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5236" y="3356991"/>
            <a:ext cx="5084836" cy="2585323"/>
          </a:xfrm>
          <a:prstGeom prst="rect">
            <a:avLst/>
          </a:prstGeom>
          <a:noFill/>
        </p:spPr>
        <p:txBody>
          <a:bodyPr wrap="square" rtlCol="0">
            <a:spAutoFit/>
          </a:bodyPr>
          <a:lstStyle/>
          <a:p>
            <a:r>
              <a:rPr lang="zh-CN" altLang="en-US" sz="2200" b="1" dirty="0" smtClean="0">
                <a:solidFill>
                  <a:srgbClr val="0062AC"/>
                </a:solidFill>
              </a:rPr>
              <a:t>恶意软件数目激增，变种不断增加</a:t>
            </a:r>
            <a:endParaRPr lang="en-US" altLang="zh-CN" sz="2200" b="1" dirty="0" smtClean="0">
              <a:solidFill>
                <a:srgbClr val="0062AC"/>
              </a:solidFill>
            </a:endParaRPr>
          </a:p>
          <a:p>
            <a:r>
              <a:rPr lang="en-US" altLang="zh-CN" sz="2000" dirty="0" smtClean="0"/>
              <a:t>360</a:t>
            </a:r>
            <a:r>
              <a:rPr lang="zh-CN" altLang="en-US" sz="2000" dirty="0"/>
              <a:t>手机安全中心今日发布了</a:t>
            </a:r>
            <a:r>
              <a:rPr lang="en-US" altLang="zh-CN" sz="2000" dirty="0">
                <a:solidFill>
                  <a:srgbClr val="C00000"/>
                </a:solidFill>
              </a:rPr>
              <a:t>《2013</a:t>
            </a:r>
            <a:r>
              <a:rPr lang="zh-CN" altLang="en-US" sz="2000" dirty="0">
                <a:solidFill>
                  <a:srgbClr val="C00000"/>
                </a:solidFill>
              </a:rPr>
              <a:t>年上半年中国手机安全状况报告</a:t>
            </a:r>
            <a:r>
              <a:rPr lang="en-US" altLang="zh-CN" sz="2000" dirty="0" smtClean="0">
                <a:solidFill>
                  <a:srgbClr val="C00000"/>
                </a:solidFill>
              </a:rPr>
              <a:t>》</a:t>
            </a:r>
            <a:r>
              <a:rPr lang="zh-CN" altLang="en-US" sz="2000" dirty="0"/>
              <a:t>上半年</a:t>
            </a:r>
            <a:r>
              <a:rPr lang="en-US" altLang="zh-CN" sz="2000" dirty="0"/>
              <a:t>360</a:t>
            </a:r>
            <a:r>
              <a:rPr lang="zh-CN" altLang="en-US" sz="2000" dirty="0"/>
              <a:t>手机安全中心截获新增手机木马、恶意软件及恶意广告插件共计</a:t>
            </a:r>
            <a:r>
              <a:rPr lang="en-US" altLang="zh-CN" sz="2000" b="1" dirty="0"/>
              <a:t>45</a:t>
            </a:r>
            <a:r>
              <a:rPr lang="zh-CN" altLang="en-US" sz="2000" b="1" dirty="0"/>
              <a:t>万余款</a:t>
            </a:r>
            <a:r>
              <a:rPr lang="zh-CN" altLang="en-US" sz="2000" dirty="0"/>
              <a:t>，感染总量超过</a:t>
            </a:r>
            <a:r>
              <a:rPr lang="en-US" altLang="zh-CN" sz="2000" b="1" dirty="0"/>
              <a:t>4.8</a:t>
            </a:r>
            <a:r>
              <a:rPr lang="zh-CN" altLang="en-US" sz="2000" b="1" dirty="0"/>
              <a:t>亿</a:t>
            </a:r>
            <a:r>
              <a:rPr lang="zh-CN" altLang="en-US" sz="2000" b="1" dirty="0" smtClean="0"/>
              <a:t>人次</a:t>
            </a:r>
            <a:endParaRPr lang="en-US" altLang="zh-CN" sz="2000" b="1" dirty="0" smtClean="0"/>
          </a:p>
          <a:p>
            <a:r>
              <a:rPr lang="zh-CN" altLang="en-US" sz="2000" dirty="0" smtClean="0">
                <a:solidFill>
                  <a:srgbClr val="C00000"/>
                </a:solidFill>
              </a:rPr>
              <a:t>新增</a:t>
            </a:r>
            <a:r>
              <a:rPr lang="zh-CN" altLang="en-US" sz="2000" dirty="0">
                <a:solidFill>
                  <a:srgbClr val="C00000"/>
                </a:solidFill>
              </a:rPr>
              <a:t>木马占总量的</a:t>
            </a:r>
            <a:r>
              <a:rPr lang="en-US" altLang="zh-CN" sz="2000" dirty="0">
                <a:solidFill>
                  <a:srgbClr val="C00000"/>
                </a:solidFill>
              </a:rPr>
              <a:t>97%</a:t>
            </a:r>
            <a:r>
              <a:rPr lang="zh-CN" altLang="en-US" sz="2000" dirty="0"/>
              <a:t>，九成以上含有隐私窃取行为</a:t>
            </a:r>
            <a:endParaRPr lang="zh-CN" altLang="en-US" sz="2000" b="1" dirty="0"/>
          </a:p>
        </p:txBody>
      </p:sp>
    </p:spTree>
    <p:extLst>
      <p:ext uri="{BB962C8B-B14F-4D97-AF65-F5344CB8AC3E}">
        <p14:creationId xmlns:p14="http://schemas.microsoft.com/office/powerpoint/2010/main" val="33980281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1600" y="1916832"/>
            <a:ext cx="4049868" cy="830997"/>
            <a:chOff x="452915" y="2442358"/>
            <a:chExt cx="4049868" cy="830997"/>
          </a:xfrm>
        </p:grpSpPr>
        <p:sp>
          <p:nvSpPr>
            <p:cNvPr id="3" name="文本框 42"/>
            <p:cNvSpPr txBox="1"/>
            <p:nvPr/>
          </p:nvSpPr>
          <p:spPr>
            <a:xfrm>
              <a:off x="1051630" y="2442358"/>
              <a:ext cx="3451153" cy="830997"/>
            </a:xfrm>
            <a:prstGeom prst="rect">
              <a:avLst/>
            </a:prstGeom>
            <a:noFill/>
          </p:spPr>
          <p:txBody>
            <a:bodyPr wrap="square" rtlCol="0">
              <a:spAutoFit/>
            </a:bodyPr>
            <a:lstStyle/>
            <a:p>
              <a:r>
                <a:rPr lang="zh-CN" altLang="en-US" sz="2400" dirty="0" smtClean="0">
                  <a:ln w="0"/>
                  <a:solidFill>
                    <a:srgbClr val="C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第三方市场繁杂</a:t>
              </a:r>
              <a:endParaRPr lang="en-US" altLang="zh-CN" sz="2400" dirty="0" smtClean="0">
                <a:ln w="0"/>
                <a:solidFill>
                  <a:srgbClr val="C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2400" dirty="0" smtClean="0">
                  <a:ln w="0"/>
                  <a:solidFill>
                    <a:srgbClr val="C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安全监管不严格</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15" y="2485856"/>
              <a:ext cx="523237" cy="443049"/>
            </a:xfrm>
            <a:prstGeom prst="rect">
              <a:avLst/>
            </a:prstGeom>
          </p:spPr>
        </p:pic>
      </p:gr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1412776"/>
            <a:ext cx="1224136" cy="1224136"/>
          </a:xfrm>
          <a:prstGeom prst="rect">
            <a:avLst/>
          </a:prstGeom>
        </p:spPr>
      </p:pic>
      <p:sp>
        <p:nvSpPr>
          <p:cNvPr id="6" name="文本框 1"/>
          <p:cNvSpPr txBox="1"/>
          <p:nvPr/>
        </p:nvSpPr>
        <p:spPr>
          <a:xfrm>
            <a:off x="6300192" y="1700808"/>
            <a:ext cx="2016224" cy="430887"/>
          </a:xfrm>
          <a:prstGeom prst="rect">
            <a:avLst/>
          </a:prstGeom>
          <a:noFill/>
        </p:spPr>
        <p:txBody>
          <a:bodyPr wrap="square" rtlCol="0">
            <a:spAutoFit/>
          </a:bodyPr>
          <a:lstStyle/>
          <a:p>
            <a:r>
              <a:rPr lang="zh-CN" altLang="en-US" sz="2200" dirty="0" smtClean="0">
                <a:latin typeface="微软雅黑" panose="020B0503020204020204" pitchFamily="34" charset="-122"/>
                <a:ea typeface="微软雅黑" panose="020B0503020204020204" pitchFamily="34" charset="-122"/>
              </a:rPr>
              <a:t>安智市场</a:t>
            </a:r>
            <a:endParaRPr lang="zh-CN" altLang="en-US" sz="22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0796" y="2603813"/>
            <a:ext cx="1152128" cy="1152128"/>
          </a:xfrm>
          <a:prstGeom prst="rect">
            <a:avLst/>
          </a:prstGeom>
        </p:spPr>
      </p:pic>
      <p:sp>
        <p:nvSpPr>
          <p:cNvPr id="8" name="文本框 3"/>
          <p:cNvSpPr txBox="1"/>
          <p:nvPr/>
        </p:nvSpPr>
        <p:spPr>
          <a:xfrm>
            <a:off x="6372200" y="2852936"/>
            <a:ext cx="1368152" cy="430887"/>
          </a:xfrm>
          <a:prstGeom prst="rect">
            <a:avLst/>
          </a:prstGeom>
          <a:noFill/>
        </p:spPr>
        <p:txBody>
          <a:bodyPr wrap="square" rtlCol="0">
            <a:spAutoFit/>
          </a:bodyPr>
          <a:lstStyle/>
          <a:p>
            <a:r>
              <a:rPr lang="zh-CN" altLang="en-US" sz="2200" dirty="0" smtClean="0">
                <a:latin typeface="微软雅黑" panose="020B0503020204020204" pitchFamily="34" charset="-122"/>
                <a:ea typeface="微软雅黑" panose="020B0503020204020204" pitchFamily="34" charset="-122"/>
              </a:rPr>
              <a:t>豌豆荚</a:t>
            </a:r>
            <a:endParaRPr lang="zh-CN" altLang="en-US" sz="22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3843" y="3861047"/>
            <a:ext cx="1008112" cy="1008112"/>
          </a:xfrm>
          <a:prstGeom prst="rect">
            <a:avLst/>
          </a:prstGeom>
        </p:spPr>
      </p:pic>
      <p:sp>
        <p:nvSpPr>
          <p:cNvPr id="10" name="文本框 4"/>
          <p:cNvSpPr txBox="1"/>
          <p:nvPr/>
        </p:nvSpPr>
        <p:spPr>
          <a:xfrm>
            <a:off x="6228184" y="4005064"/>
            <a:ext cx="2376264" cy="430887"/>
          </a:xfrm>
          <a:prstGeom prst="rect">
            <a:avLst/>
          </a:prstGeom>
          <a:noFill/>
        </p:spPr>
        <p:txBody>
          <a:bodyPr wrap="square" rtlCol="0">
            <a:spAutoFit/>
          </a:bodyPr>
          <a:lstStyle/>
          <a:p>
            <a:r>
              <a:rPr lang="en-US" altLang="zh-CN" sz="2200" dirty="0" smtClean="0">
                <a:latin typeface="微软雅黑" panose="020B0503020204020204" pitchFamily="34" charset="-122"/>
                <a:ea typeface="微软雅黑" panose="020B0503020204020204" pitchFamily="34" charset="-122"/>
              </a:rPr>
              <a:t>Amazon Apps</a:t>
            </a:r>
            <a:endParaRPr lang="zh-CN" altLang="en-US" sz="220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788024" y="2420888"/>
            <a:ext cx="33123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88024" y="3645024"/>
            <a:ext cx="33123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9"/>
          <p:cNvSpPr txBox="1"/>
          <p:nvPr/>
        </p:nvSpPr>
        <p:spPr>
          <a:xfrm>
            <a:off x="7271792" y="4653136"/>
            <a:ext cx="1872208" cy="830997"/>
          </a:xfrm>
          <a:prstGeom prst="rect">
            <a:avLst/>
          </a:prstGeom>
          <a:noFill/>
        </p:spPr>
        <p:txBody>
          <a:bodyPr wrap="square" rtlCol="0">
            <a:spAutoFit/>
          </a:bodyPr>
          <a:lstStyle/>
          <a:p>
            <a:r>
              <a:rPr lang="en-US" altLang="zh-CN" sz="4800" b="1" dirty="0" smtClean="0"/>
              <a:t>…</a:t>
            </a:r>
            <a:endParaRPr lang="zh-CN" altLang="en-US" sz="4800" b="1" dirty="0"/>
          </a:p>
        </p:txBody>
      </p:sp>
      <p:cxnSp>
        <p:nvCxnSpPr>
          <p:cNvPr id="14" name="直接连接符 13"/>
          <p:cNvCxnSpPr/>
          <p:nvPr/>
        </p:nvCxnSpPr>
        <p:spPr>
          <a:xfrm>
            <a:off x="6084168" y="1340768"/>
            <a:ext cx="0" cy="35283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604912" y="2852936"/>
            <a:ext cx="8352928" cy="1080120"/>
            <a:chOff x="611560" y="3068960"/>
            <a:chExt cx="8352928" cy="1080120"/>
          </a:xfrm>
        </p:grpSpPr>
        <p:pic>
          <p:nvPicPr>
            <p:cNvPr id="16" name="图片 15"/>
            <p:cNvPicPr>
              <a:picLocks noChangeAspect="1"/>
            </p:cNvPicPr>
            <p:nvPr/>
          </p:nvPicPr>
          <p:blipFill>
            <a:blip r:embed="rId7"/>
            <a:stretch>
              <a:fillRect/>
            </a:stretch>
          </p:blipFill>
          <p:spPr>
            <a:xfrm>
              <a:off x="683568" y="3068960"/>
              <a:ext cx="8221166" cy="1043359"/>
            </a:xfrm>
            <a:prstGeom prst="rect">
              <a:avLst/>
            </a:prstGeom>
          </p:spPr>
        </p:pic>
        <p:sp>
          <p:nvSpPr>
            <p:cNvPr id="17" name="矩形 16"/>
            <p:cNvSpPr/>
            <p:nvPr/>
          </p:nvSpPr>
          <p:spPr>
            <a:xfrm>
              <a:off x="611560" y="3068960"/>
              <a:ext cx="8352928"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连接符 17"/>
          <p:cNvCxnSpPr/>
          <p:nvPr/>
        </p:nvCxnSpPr>
        <p:spPr>
          <a:xfrm>
            <a:off x="7524328" y="3212976"/>
            <a:ext cx="72008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3568" y="3501008"/>
            <a:ext cx="43204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932040" y="3501008"/>
            <a:ext cx="1800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83568" y="3861048"/>
            <a:ext cx="648072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7544" y="4005064"/>
            <a:ext cx="1719635" cy="1719635"/>
          </a:xfrm>
          <a:prstGeom prst="rect">
            <a:avLst/>
          </a:prstGeom>
          <a:effectLst>
            <a:softEdge rad="127000"/>
          </a:effectLst>
        </p:spPr>
      </p:pic>
      <p:sp>
        <p:nvSpPr>
          <p:cNvPr id="23" name="文本框 62"/>
          <p:cNvSpPr txBox="1"/>
          <p:nvPr/>
        </p:nvSpPr>
        <p:spPr>
          <a:xfrm>
            <a:off x="1805368" y="4653136"/>
            <a:ext cx="7099366"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smtClean="0">
                <a:ln w="0"/>
                <a:effectLst>
                  <a:outerShdw blurRad="38100" dist="19050" dir="2700000" algn="tl" rotWithShape="0">
                    <a:schemeClr val="dk1">
                      <a:alpha val="40000"/>
                    </a:schemeClr>
                  </a:outerShdw>
                </a:effectLst>
              </a:rPr>
              <a:t>苹果？手动分析，严格把关</a:t>
            </a:r>
            <a:endParaRPr lang="en-US" altLang="zh-CN" sz="2400" b="1" dirty="0" smtClean="0">
              <a:ln w="0"/>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altLang="zh-CN" sz="2400" b="1" dirty="0" smtClean="0">
                <a:ln w="0"/>
                <a:effectLst>
                  <a:outerShdw blurRad="38100" dist="19050" dir="2700000" algn="tl" rotWithShape="0">
                    <a:schemeClr val="dk1">
                      <a:alpha val="40000"/>
                    </a:schemeClr>
                  </a:outerShdw>
                </a:effectLst>
              </a:rPr>
              <a:t>Android</a:t>
            </a:r>
            <a:r>
              <a:rPr lang="zh-CN" altLang="en-US" sz="2400" b="1" dirty="0" smtClean="0">
                <a:ln w="0"/>
                <a:effectLst>
                  <a:outerShdw blurRad="38100" dist="19050" dir="2700000" algn="tl" rotWithShape="0">
                    <a:schemeClr val="dk1">
                      <a:alpha val="40000"/>
                    </a:schemeClr>
                  </a:outerShdw>
                </a:effectLst>
              </a:rPr>
              <a:t>？软件上传量巨大，人工审核不能实施</a:t>
            </a:r>
            <a:endParaRPr lang="zh-CN" altLang="en-US" sz="2400" b="1" dirty="0">
              <a:ln w="0"/>
              <a:effectLst>
                <a:outerShdw blurRad="38100" dist="19050" dir="2700000" algn="tl" rotWithShape="0">
                  <a:schemeClr val="dk1">
                    <a:alpha val="40000"/>
                  </a:schemeClr>
                </a:outerShdw>
              </a:effectLst>
            </a:endParaRPr>
          </a:p>
        </p:txBody>
      </p:sp>
      <p:sp>
        <p:nvSpPr>
          <p:cNvPr id="24" name="矩形 23"/>
          <p:cNvSpPr/>
          <p:nvPr/>
        </p:nvSpPr>
        <p:spPr>
          <a:xfrm>
            <a:off x="277233" y="332656"/>
            <a:ext cx="2951449" cy="730328"/>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市场混乱 管理困难</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2703049"/>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4"/>
                                        </p:tgtEl>
                                      </p:cBhvr>
                                    </p:animEffect>
                                    <p:set>
                                      <p:cBhvr>
                                        <p:cTn id="54" dur="1" fill="hold">
                                          <p:stCondLst>
                                            <p:cond delay="499"/>
                                          </p:stCondLst>
                                        </p:cTn>
                                        <p:tgtEl>
                                          <p:spTgt spid="14"/>
                                        </p:tgtEl>
                                        <p:attrNameLst>
                                          <p:attrName>style.visibility</p:attrName>
                                        </p:attrNameLst>
                                      </p:cBhvr>
                                      <p:to>
                                        <p:strVal val="hidden"/>
                                      </p:to>
                                    </p:set>
                                  </p:childTnLst>
                                </p:cTn>
                              </p:par>
                              <p:par>
                                <p:cTn id="55" presetID="42" presetClass="path" presetSubtype="0" accel="50000" decel="50000" fill="hold" nodeType="withEffect">
                                  <p:stCondLst>
                                    <p:cond delay="0"/>
                                  </p:stCondLst>
                                  <p:childTnLst>
                                    <p:animMotion origin="layout" path="M -4.16667E-6 2.22222E-6 L 0.25903 0.00254 " pathEditMode="relative" rAng="0" ptsTypes="AA">
                                      <p:cBhvr>
                                        <p:cTn id="56" dur="2000" fill="hold"/>
                                        <p:tgtEl>
                                          <p:spTgt spid="2"/>
                                        </p:tgtEl>
                                        <p:attrNameLst>
                                          <p:attrName>ppt_x</p:attrName>
                                          <p:attrName>ppt_y</p:attrName>
                                        </p:attrNameLst>
                                      </p:cBhvr>
                                      <p:rCtr x="12951" y="116"/>
                                    </p:animMotion>
                                  </p:childTnLst>
                                </p:cTn>
                              </p:par>
                              <p:par>
                                <p:cTn id="57" presetID="10"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404664"/>
            <a:ext cx="4176464" cy="492443"/>
          </a:xfrm>
          <a:prstGeom prst="rect">
            <a:avLst/>
          </a:prstGeom>
          <a:noFill/>
          <a:effectLst>
            <a:glow rad="127000">
              <a:schemeClr val="bg1"/>
            </a:glow>
            <a:softEdge rad="12700"/>
          </a:effectLst>
        </p:spPr>
        <p:txBody>
          <a:bodyPr wrap="square" rtlCol="0">
            <a:spAutoFit/>
            <a:scene3d>
              <a:camera prst="orthographicFront"/>
              <a:lightRig rig="threePt" dir="t"/>
            </a:scene3d>
            <a:sp3d extrusionH="57150">
              <a:bevelT w="38100" h="38100"/>
            </a:sp3d>
          </a:bodyPr>
          <a:lstStyle/>
          <a:p>
            <a:r>
              <a:rPr lang="zh-CN" altLang="en-US" sz="2600" b="1" dirty="0" smtClean="0">
                <a:solidFill>
                  <a:srgbClr val="0062AC"/>
                </a:solidFill>
                <a:latin typeface="Microsoft YaHei UI" panose="020B0503020204020204" pitchFamily="34" charset="-122"/>
                <a:ea typeface="Microsoft YaHei UI" panose="020B0503020204020204" pitchFamily="34" charset="-122"/>
              </a:rPr>
              <a:t>市场混乱 管理困难</a:t>
            </a:r>
            <a:endParaRPr lang="es-HN" altLang="zh-CN" sz="2600" b="1" dirty="0" smtClean="0">
              <a:solidFill>
                <a:srgbClr val="0062AC"/>
              </a:solidFill>
              <a:latin typeface="Microsoft YaHei UI" panose="020B0503020204020204" pitchFamily="34" charset="-122"/>
              <a:ea typeface="Microsoft YaHei UI"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763462"/>
            <a:ext cx="5361905" cy="790476"/>
          </a:xfrm>
          <a:prstGeom prst="rect">
            <a:avLst/>
          </a:prstGeom>
          <a:ln>
            <a:solidFill>
              <a:schemeClr val="tx1"/>
            </a:solidFill>
          </a:ln>
          <a:effectLst>
            <a:outerShdw blurRad="76200" dir="18900000" sy="23000" kx="-1200000" algn="bl" rotWithShape="0">
              <a:prstClr val="black">
                <a:alpha val="20000"/>
              </a:prstClr>
            </a:outerShdw>
          </a:effectLst>
        </p:spPr>
      </p:pic>
      <p:grpSp>
        <p:nvGrpSpPr>
          <p:cNvPr id="5" name="组合 4"/>
          <p:cNvGrpSpPr/>
          <p:nvPr/>
        </p:nvGrpSpPr>
        <p:grpSpPr>
          <a:xfrm>
            <a:off x="3146470" y="1785859"/>
            <a:ext cx="2454670" cy="3123557"/>
            <a:chOff x="389138" y="1763462"/>
            <a:chExt cx="2454670" cy="3123557"/>
          </a:xfrm>
        </p:grpSpPr>
        <p:grpSp>
          <p:nvGrpSpPr>
            <p:cNvPr id="6" name="组合 5"/>
            <p:cNvGrpSpPr/>
            <p:nvPr/>
          </p:nvGrpSpPr>
          <p:grpSpPr>
            <a:xfrm>
              <a:off x="389138" y="1763462"/>
              <a:ext cx="2454670" cy="3123557"/>
              <a:chOff x="389138" y="1763462"/>
              <a:chExt cx="2454670" cy="3123557"/>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91" y="2867719"/>
                <a:ext cx="2257425" cy="2019300"/>
              </a:xfrm>
              <a:prstGeom prst="rect">
                <a:avLst/>
              </a:prstGeom>
              <a:effectLst/>
            </p:spPr>
          </p:pic>
          <p:sp>
            <p:nvSpPr>
              <p:cNvPr id="9" name="云形标注 8"/>
              <p:cNvSpPr/>
              <p:nvPr/>
            </p:nvSpPr>
            <p:spPr>
              <a:xfrm>
                <a:off x="389138" y="1763462"/>
                <a:ext cx="2454670" cy="1354925"/>
              </a:xfrm>
              <a:prstGeom prst="cloudCallout">
                <a:avLst>
                  <a:gd name="adj1" fmla="val 30148"/>
                  <a:gd name="adj2" fmla="val 70510"/>
                </a:avLst>
              </a:prstGeom>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400" b="1" dirty="0">
                  <a:ln w="0"/>
                  <a:solidFill>
                    <a:schemeClr val="tx1"/>
                  </a:solidFill>
                  <a:effectLst>
                    <a:outerShdw blurRad="38100" dist="19050" dir="2700000" algn="tl" rotWithShape="0">
                      <a:schemeClr val="dk1">
                        <a:alpha val="40000"/>
                      </a:schemeClr>
                    </a:outerShdw>
                  </a:effectLst>
                </a:endParaRPr>
              </a:p>
            </p:txBody>
          </p:sp>
        </p:grpSp>
        <p:sp>
          <p:nvSpPr>
            <p:cNvPr id="7" name="矩形 6"/>
            <p:cNvSpPr/>
            <p:nvPr/>
          </p:nvSpPr>
          <p:spPr>
            <a:xfrm>
              <a:off x="712854" y="1986259"/>
              <a:ext cx="1807237" cy="830997"/>
            </a:xfrm>
            <a:prstGeom prst="rect">
              <a:avLst/>
            </a:prstGeom>
          </p:spPr>
          <p:txBody>
            <a:bodyPr wrap="square">
              <a:spAutoFit/>
            </a:bodyPr>
            <a:lstStyle/>
            <a:p>
              <a:pPr algn="ctr"/>
              <a:r>
                <a:rPr lang="en-US" altLang="zh-CN" sz="2400" b="1" dirty="0">
                  <a:ln w="0"/>
                  <a:effectLst>
                    <a:outerShdw blurRad="38100" dist="19050" dir="2700000" algn="tl" rotWithShape="0">
                      <a:schemeClr val="dk1">
                        <a:alpha val="40000"/>
                      </a:schemeClr>
                    </a:outerShdw>
                  </a:effectLst>
                </a:rPr>
                <a:t>Google </a:t>
              </a:r>
              <a:r>
                <a:rPr lang="en-US" altLang="zh-CN" sz="2400" b="1" dirty="0" smtClean="0">
                  <a:ln w="0"/>
                  <a:effectLst>
                    <a:outerShdw blurRad="38100" dist="19050" dir="2700000" algn="tl" rotWithShape="0">
                      <a:schemeClr val="dk1">
                        <a:alpha val="40000"/>
                      </a:schemeClr>
                    </a:outerShdw>
                  </a:effectLst>
                </a:rPr>
                <a:t>Play</a:t>
              </a:r>
            </a:p>
            <a:p>
              <a:pPr algn="ctr"/>
              <a:r>
                <a:rPr lang="zh-CN" altLang="en-US" sz="2400" b="1" dirty="0" smtClean="0">
                  <a:ln w="0"/>
                  <a:effectLst>
                    <a:outerShdw blurRad="38100" dist="19050" dir="2700000" algn="tl" rotWithShape="0">
                      <a:schemeClr val="dk1">
                        <a:alpha val="40000"/>
                      </a:schemeClr>
                    </a:outerShdw>
                  </a:effectLst>
                </a:rPr>
                <a:t>是否</a:t>
              </a:r>
              <a:r>
                <a:rPr lang="zh-CN" altLang="en-US" sz="2400" b="1" dirty="0">
                  <a:ln w="0"/>
                  <a:effectLst>
                    <a:outerShdw blurRad="38100" dist="19050" dir="2700000" algn="tl" rotWithShape="0">
                      <a:schemeClr val="dk1">
                        <a:alpha val="40000"/>
                      </a:schemeClr>
                    </a:outerShdw>
                  </a:effectLst>
                </a:rPr>
                <a:t>安全？</a:t>
              </a:r>
            </a:p>
          </p:txBody>
        </p:sp>
      </p:gr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1075" y="2915590"/>
            <a:ext cx="4933333" cy="771429"/>
          </a:xfrm>
          <a:prstGeom prst="rect">
            <a:avLst/>
          </a:prstGeom>
          <a:ln>
            <a:solidFill>
              <a:schemeClr val="tx1"/>
            </a:solidFill>
          </a:ln>
          <a:effectLst>
            <a:outerShdw blurRad="76200" dir="18900000" sy="23000" kx="-1200000" algn="bl" rotWithShape="0">
              <a:prstClr val="black">
                <a:alpha val="20000"/>
              </a:prstClr>
            </a:outerShdw>
          </a:effectLst>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808" y="4067718"/>
            <a:ext cx="5832648" cy="1233490"/>
          </a:xfrm>
          <a:prstGeom prst="rect">
            <a:avLst/>
          </a:prstGeom>
          <a:ln>
            <a:solidFill>
              <a:schemeClr val="tx1"/>
            </a:solid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2034199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38889E-6 -4.44444E-6 L -0.29323 -4.44444E-6 " pathEditMode="relative" rAng="0" ptsTypes="AA">
                                      <p:cBhvr>
                                        <p:cTn id="6" dur="700" fill="hold"/>
                                        <p:tgtEl>
                                          <p:spTgt spid="5"/>
                                        </p:tgtEl>
                                        <p:attrNameLst>
                                          <p:attrName>ppt_x</p:attrName>
                                          <p:attrName>ppt_y</p:attrName>
                                        </p:attrNameLst>
                                      </p:cBhvr>
                                      <p:rCtr x="-14670" y="0"/>
                                    </p:animMotion>
                                  </p:childTnLst>
                                </p:cTn>
                              </p:par>
                            </p:childTnLst>
                          </p:cTn>
                        </p:par>
                        <p:par>
                          <p:cTn id="7" fill="hold">
                            <p:stCondLst>
                              <p:cond delay="700"/>
                            </p:stCondLst>
                            <p:childTnLst>
                              <p:par>
                                <p:cTn id="8" presetID="42"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1700"/>
                            </p:stCondLst>
                            <p:childTnLst>
                              <p:par>
                                <p:cTn id="14" presetID="42"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par>
                          <p:cTn id="19" fill="hold">
                            <p:stCondLst>
                              <p:cond delay="2700"/>
                            </p:stCondLst>
                            <p:childTnLst>
                              <p:par>
                                <p:cTn id="20" presetID="42"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6632"/>
            <a:ext cx="2951449" cy="730328"/>
          </a:xfrm>
          <a:prstGeom prst="rect">
            <a:avLst/>
          </a:prstGeom>
          <a:scene3d>
            <a:camera prst="orthographicFront"/>
            <a:lightRig rig="threePt" dir="t"/>
          </a:scene3d>
          <a:sp3d>
            <a:bevelT/>
          </a:sp3d>
        </p:spPr>
        <p:txBody>
          <a:bodyPr wrap="none">
            <a:spAutoFit/>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攻击手段 层出不穷</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
        <p:nvSpPr>
          <p:cNvPr id="3" name="圆角矩形 2"/>
          <p:cNvSpPr/>
          <p:nvPr/>
        </p:nvSpPr>
        <p:spPr>
          <a:xfrm>
            <a:off x="3842460" y="2904518"/>
            <a:ext cx="1980000" cy="7200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noFill/>
          </a:ln>
          <a:effectLst>
            <a:outerShdw blurRad="149987" dist="250190" dir="8460000" algn="ctr">
              <a:srgbClr val="000000">
                <a:alpha val="28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latin typeface="Microsoft YaHei UI" panose="020B0503020204020204" pitchFamily="34" charset="-122"/>
                <a:ea typeface="Microsoft YaHei UI" panose="020B0503020204020204" pitchFamily="34" charset="-122"/>
              </a:rPr>
              <a:t>  </a:t>
            </a:r>
            <a:r>
              <a:rPr lang="zh-CN" altLang="en-US" dirty="0" smtClean="0">
                <a:ln w="0"/>
                <a:solidFill>
                  <a:schemeClr val="bg1"/>
                </a:solidFill>
                <a:latin typeface="Microsoft YaHei UI" panose="020B0503020204020204" pitchFamily="34" charset="-122"/>
                <a:ea typeface="Microsoft YaHei UI" panose="020B0503020204020204" pitchFamily="34" charset="-122"/>
              </a:rPr>
              <a:t>代码混淆技术</a:t>
            </a:r>
            <a:endParaRPr lang="zh-CN" altLang="en-US" dirty="0">
              <a:ln w="0"/>
              <a:solidFill>
                <a:schemeClr val="bg1"/>
              </a:solidFill>
              <a:latin typeface="Microsoft YaHei UI" panose="020B0503020204020204" pitchFamily="34" charset="-122"/>
              <a:ea typeface="Microsoft YaHei UI" panose="020B0503020204020204" pitchFamily="34" charset="-122"/>
            </a:endParaRPr>
          </a:p>
        </p:txBody>
      </p:sp>
      <p:sp>
        <p:nvSpPr>
          <p:cNvPr id="4" name="圆角矩形 3"/>
          <p:cNvSpPr/>
          <p:nvPr/>
        </p:nvSpPr>
        <p:spPr>
          <a:xfrm>
            <a:off x="3826885" y="2857788"/>
            <a:ext cx="1980000" cy="7200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noFill/>
          </a:ln>
          <a:effectLst>
            <a:outerShdw blurRad="149987" dist="250190" dir="8460000" algn="ctr">
              <a:srgbClr val="000000">
                <a:alpha val="28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n w="0"/>
                <a:solidFill>
                  <a:schemeClr val="bg1"/>
                </a:solidFill>
                <a:latin typeface="Microsoft YaHei UI" panose="020B0503020204020204" pitchFamily="34" charset="-122"/>
                <a:ea typeface="Microsoft YaHei UI" panose="020B0503020204020204" pitchFamily="34" charset="-122"/>
              </a:rPr>
              <a:t>各类反逆向</a:t>
            </a:r>
            <a:endParaRPr lang="en-US" altLang="zh-CN" dirty="0">
              <a:ln w="0"/>
              <a:solidFill>
                <a:schemeClr val="bg1"/>
              </a:solidFill>
              <a:latin typeface="Microsoft YaHei UI" panose="020B0503020204020204" pitchFamily="34" charset="-122"/>
              <a:ea typeface="Microsoft YaHei UI" panose="020B0503020204020204" pitchFamily="34" charset="-122"/>
            </a:endParaRPr>
          </a:p>
          <a:p>
            <a:pPr algn="ctr"/>
            <a:r>
              <a:rPr lang="zh-CN" altLang="en-US" dirty="0">
                <a:ln w="0"/>
                <a:solidFill>
                  <a:schemeClr val="bg1"/>
                </a:solidFill>
                <a:latin typeface="Microsoft YaHei UI" panose="020B0503020204020204" pitchFamily="34" charset="-122"/>
                <a:ea typeface="Microsoft YaHei UI" panose="020B0503020204020204" pitchFamily="34" charset="-122"/>
              </a:rPr>
              <a:t>工具技巧</a:t>
            </a:r>
          </a:p>
        </p:txBody>
      </p:sp>
      <p:sp>
        <p:nvSpPr>
          <p:cNvPr id="5" name="圆角矩形 4"/>
          <p:cNvSpPr/>
          <p:nvPr/>
        </p:nvSpPr>
        <p:spPr>
          <a:xfrm>
            <a:off x="3677246" y="2790543"/>
            <a:ext cx="1980000" cy="7200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noFill/>
          </a:ln>
          <a:effectLst>
            <a:outerShdw blurRad="149987" dist="250190" dir="8460000" algn="ctr">
              <a:srgbClr val="000000">
                <a:alpha val="28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solidFill>
                  <a:schemeClr val="bg1"/>
                </a:solidFill>
                <a:latin typeface="Microsoft YaHei UI" panose="020B0503020204020204" pitchFamily="34" charset="-122"/>
                <a:ea typeface="Microsoft YaHei UI" panose="020B0503020204020204" pitchFamily="34" charset="-122"/>
              </a:rPr>
              <a:t> </a:t>
            </a:r>
            <a:r>
              <a:rPr lang="en-US" altLang="zh-CN" dirty="0" smtClean="0">
                <a:ln w="0"/>
                <a:solidFill>
                  <a:schemeClr val="bg1"/>
                </a:solidFill>
                <a:latin typeface="Microsoft YaHei UI" panose="020B0503020204020204" pitchFamily="34" charset="-122"/>
                <a:ea typeface="Microsoft YaHei UI" panose="020B0503020204020204" pitchFamily="34" charset="-122"/>
              </a:rPr>
              <a:t>Manifest</a:t>
            </a:r>
            <a:r>
              <a:rPr lang="zh-CN" altLang="en-US" dirty="0" smtClean="0">
                <a:ln w="0"/>
                <a:solidFill>
                  <a:schemeClr val="bg1"/>
                </a:solidFill>
                <a:latin typeface="Microsoft YaHei UI" panose="020B0503020204020204" pitchFamily="34" charset="-122"/>
                <a:ea typeface="Microsoft YaHei UI" panose="020B0503020204020204" pitchFamily="34" charset="-122"/>
              </a:rPr>
              <a:t>欺骗</a:t>
            </a:r>
            <a:endParaRPr lang="zh-CN" altLang="en-US" dirty="0">
              <a:ln w="0"/>
              <a:solidFill>
                <a:schemeClr val="bg1"/>
              </a:solidFill>
              <a:latin typeface="Microsoft YaHei UI" panose="020B0503020204020204" pitchFamily="34" charset="-122"/>
              <a:ea typeface="Microsoft YaHei UI" panose="020B0503020204020204" pitchFamily="34" charset="-122"/>
            </a:endParaRPr>
          </a:p>
        </p:txBody>
      </p:sp>
      <p:sp>
        <p:nvSpPr>
          <p:cNvPr id="6" name="圆角矩形 5"/>
          <p:cNvSpPr/>
          <p:nvPr/>
        </p:nvSpPr>
        <p:spPr>
          <a:xfrm>
            <a:off x="3658694" y="2790543"/>
            <a:ext cx="1980000" cy="7200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noFill/>
          </a:ln>
          <a:effectLst>
            <a:outerShdw blurRad="149987" dist="250190" dir="8460000" algn="ctr">
              <a:srgbClr val="000000">
                <a:alpha val="28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n w="0"/>
                <a:solidFill>
                  <a:schemeClr val="bg1"/>
                </a:solidFill>
                <a:latin typeface="Microsoft YaHei UI" panose="020B0503020204020204" pitchFamily="34" charset="-122"/>
                <a:ea typeface="Microsoft YaHei UI" panose="020B0503020204020204" pitchFamily="34" charset="-122"/>
              </a:rPr>
              <a:t>代码运行</a:t>
            </a:r>
            <a:r>
              <a:rPr lang="zh-CN" altLang="en-US" dirty="0" smtClean="0">
                <a:ln w="0"/>
                <a:solidFill>
                  <a:schemeClr val="bg1"/>
                </a:solidFill>
                <a:latin typeface="Microsoft YaHei UI" panose="020B0503020204020204" pitchFamily="34" charset="-122"/>
                <a:ea typeface="Microsoft YaHei UI" panose="020B0503020204020204" pitchFamily="34" charset="-122"/>
              </a:rPr>
              <a:t>时</a:t>
            </a:r>
            <a:endParaRPr lang="en-US" altLang="zh-CN" dirty="0" smtClean="0">
              <a:ln w="0"/>
              <a:solidFill>
                <a:schemeClr val="bg1"/>
              </a:solidFill>
              <a:latin typeface="Microsoft YaHei UI" panose="020B0503020204020204" pitchFamily="34" charset="-122"/>
              <a:ea typeface="Microsoft YaHei UI" panose="020B0503020204020204" pitchFamily="34" charset="-122"/>
            </a:endParaRPr>
          </a:p>
          <a:p>
            <a:pPr algn="ctr"/>
            <a:r>
              <a:rPr lang="zh-CN" altLang="en-US" dirty="0" smtClean="0">
                <a:ln w="0"/>
                <a:solidFill>
                  <a:schemeClr val="bg1"/>
                </a:solidFill>
                <a:latin typeface="Microsoft YaHei UI" panose="020B0503020204020204" pitchFamily="34" charset="-122"/>
                <a:ea typeface="Microsoft YaHei UI" panose="020B0503020204020204" pitchFamily="34" charset="-122"/>
              </a:rPr>
              <a:t>自修改</a:t>
            </a:r>
            <a:endParaRPr lang="zh-CN" altLang="en-US" dirty="0">
              <a:ln w="0"/>
              <a:solidFill>
                <a:schemeClr val="bg1"/>
              </a:solidFill>
              <a:latin typeface="Microsoft YaHei UI" panose="020B0503020204020204" pitchFamily="34" charset="-122"/>
              <a:ea typeface="Microsoft YaHei UI" panose="020B0503020204020204" pitchFamily="34" charset="-122"/>
            </a:endParaRPr>
          </a:p>
        </p:txBody>
      </p:sp>
      <p:sp>
        <p:nvSpPr>
          <p:cNvPr id="7" name="圆角矩形 6"/>
          <p:cNvSpPr/>
          <p:nvPr/>
        </p:nvSpPr>
        <p:spPr>
          <a:xfrm>
            <a:off x="3778194" y="2849971"/>
            <a:ext cx="1980000" cy="7200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noFill/>
          </a:ln>
          <a:effectLst>
            <a:outerShdw blurRad="149987" dist="250190" dir="8460000" algn="ctr">
              <a:srgbClr val="000000">
                <a:alpha val="28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n w="0"/>
                <a:solidFill>
                  <a:schemeClr val="bg1"/>
                </a:solidFill>
                <a:latin typeface="Microsoft YaHei UI" panose="020B0503020204020204" pitchFamily="34" charset="-122"/>
                <a:ea typeface="Microsoft YaHei UI" panose="020B0503020204020204" pitchFamily="34" charset="-122"/>
              </a:rPr>
              <a:t>修改</a:t>
            </a:r>
            <a:r>
              <a:rPr lang="en-US" altLang="zh-CN" dirty="0">
                <a:ln w="0"/>
                <a:solidFill>
                  <a:schemeClr val="bg1"/>
                </a:solidFill>
                <a:latin typeface="Microsoft YaHei UI" panose="020B0503020204020204" pitchFamily="34" charset="-122"/>
                <a:ea typeface="Microsoft YaHei UI" panose="020B0503020204020204" pitchFamily="34" charset="-122"/>
              </a:rPr>
              <a:t>APK</a:t>
            </a:r>
          </a:p>
          <a:p>
            <a:pPr algn="ctr"/>
            <a:r>
              <a:rPr lang="zh-CN" altLang="en-US" dirty="0" smtClean="0">
                <a:ln w="0"/>
                <a:solidFill>
                  <a:schemeClr val="bg1"/>
                </a:solidFill>
                <a:latin typeface="Microsoft YaHei UI" panose="020B0503020204020204" pitchFamily="34" charset="-122"/>
                <a:ea typeface="Microsoft YaHei UI" panose="020B0503020204020204" pitchFamily="34" charset="-122"/>
              </a:rPr>
              <a:t>不</a:t>
            </a:r>
            <a:r>
              <a:rPr lang="zh-CN" altLang="en-US" dirty="0">
                <a:ln w="0"/>
                <a:solidFill>
                  <a:schemeClr val="bg1"/>
                </a:solidFill>
                <a:latin typeface="Microsoft YaHei UI" panose="020B0503020204020204" pitchFamily="34" charset="-122"/>
                <a:ea typeface="Microsoft YaHei UI" panose="020B0503020204020204" pitchFamily="34" charset="-122"/>
              </a:rPr>
              <a:t>改变</a:t>
            </a:r>
            <a:r>
              <a:rPr lang="zh-CN" altLang="en-US" dirty="0" smtClean="0">
                <a:ln w="0"/>
                <a:solidFill>
                  <a:schemeClr val="bg1"/>
                </a:solidFill>
                <a:latin typeface="Microsoft YaHei UI" panose="020B0503020204020204" pitchFamily="34" charset="-122"/>
                <a:ea typeface="Microsoft YaHei UI" panose="020B0503020204020204" pitchFamily="34" charset="-122"/>
              </a:rPr>
              <a:t>签名</a:t>
            </a:r>
            <a:endParaRPr lang="zh-CN" altLang="en-US" dirty="0">
              <a:ln w="0"/>
              <a:solidFill>
                <a:schemeClr val="bg1"/>
              </a:solidFill>
              <a:latin typeface="Microsoft YaHei UI" panose="020B0503020204020204" pitchFamily="34" charset="-122"/>
              <a:ea typeface="Microsoft YaHei UI" panose="020B0503020204020204" pitchFamily="34" charset="-122"/>
            </a:endParaRPr>
          </a:p>
        </p:txBody>
      </p:sp>
      <p:sp>
        <p:nvSpPr>
          <p:cNvPr id="8" name="圆角矩形 7"/>
          <p:cNvSpPr/>
          <p:nvPr/>
        </p:nvSpPr>
        <p:spPr>
          <a:xfrm>
            <a:off x="3778194" y="2761084"/>
            <a:ext cx="1980000" cy="7200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noFill/>
          </a:ln>
          <a:effectLst>
            <a:outerShdw blurRad="149987" dist="250190" dir="8460000" algn="ctr">
              <a:srgbClr val="000000">
                <a:alpha val="28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n w="0"/>
                <a:solidFill>
                  <a:schemeClr val="bg1"/>
                </a:solidFill>
                <a:latin typeface="Microsoft YaHei UI" panose="020B0503020204020204" pitchFamily="34" charset="-122"/>
                <a:ea typeface="Microsoft YaHei UI" panose="020B0503020204020204" pitchFamily="34" charset="-122"/>
              </a:rPr>
              <a:t>类代码</a:t>
            </a:r>
            <a:r>
              <a:rPr lang="zh-CN" altLang="en-US" dirty="0" smtClean="0">
                <a:ln w="0"/>
                <a:solidFill>
                  <a:schemeClr val="bg1"/>
                </a:solidFill>
                <a:latin typeface="Microsoft YaHei UI" panose="020B0503020204020204" pitchFamily="34" charset="-122"/>
                <a:ea typeface="Microsoft YaHei UI" panose="020B0503020204020204" pitchFamily="34" charset="-122"/>
              </a:rPr>
              <a:t>运行时</a:t>
            </a:r>
            <a:endParaRPr lang="en-US" altLang="zh-CN" dirty="0" smtClean="0">
              <a:ln w="0"/>
              <a:solidFill>
                <a:schemeClr val="bg1"/>
              </a:solidFill>
              <a:latin typeface="Microsoft YaHei UI" panose="020B0503020204020204" pitchFamily="34" charset="-122"/>
              <a:ea typeface="Microsoft YaHei UI" panose="020B0503020204020204" pitchFamily="34" charset="-122"/>
            </a:endParaRPr>
          </a:p>
          <a:p>
            <a:pPr algn="ctr"/>
            <a:r>
              <a:rPr lang="zh-CN" altLang="en-US" dirty="0" smtClean="0">
                <a:ln w="0"/>
                <a:solidFill>
                  <a:schemeClr val="bg1"/>
                </a:solidFill>
                <a:latin typeface="Microsoft YaHei UI" panose="020B0503020204020204" pitchFamily="34" charset="-122"/>
                <a:ea typeface="Microsoft YaHei UI" panose="020B0503020204020204" pitchFamily="34" charset="-122"/>
              </a:rPr>
              <a:t>解密</a:t>
            </a:r>
            <a:endParaRPr lang="zh-CN" altLang="en-US" dirty="0">
              <a:ln w="0"/>
              <a:solidFill>
                <a:schemeClr val="bg1"/>
              </a:solidFill>
              <a:latin typeface="Microsoft YaHei UI" panose="020B0503020204020204" pitchFamily="34" charset="-122"/>
              <a:ea typeface="Microsoft YaHei UI" panose="020B0503020204020204" pitchFamily="34" charset="-122"/>
            </a:endParaRPr>
          </a:p>
        </p:txBody>
      </p:sp>
      <p:sp>
        <p:nvSpPr>
          <p:cNvPr id="9" name="圆角矩形 8"/>
          <p:cNvSpPr/>
          <p:nvPr/>
        </p:nvSpPr>
        <p:spPr>
          <a:xfrm>
            <a:off x="3826885" y="2790543"/>
            <a:ext cx="1980000" cy="7200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noFill/>
          </a:ln>
          <a:effectLst>
            <a:outerShdw blurRad="149987" dist="250190" dir="8460000" algn="ctr">
              <a:srgbClr val="000000">
                <a:alpha val="28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chemeClr val="bg1"/>
                </a:solidFill>
                <a:latin typeface="Microsoft YaHei UI" panose="020B0503020204020204" pitchFamily="34" charset="-122"/>
                <a:ea typeface="Microsoft YaHei UI" panose="020B0503020204020204" pitchFamily="34" charset="-122"/>
              </a:rPr>
              <a:t> </a:t>
            </a:r>
            <a:r>
              <a:rPr lang="zh-CN" altLang="en-US" dirty="0">
                <a:ln w="0"/>
                <a:solidFill>
                  <a:schemeClr val="bg1"/>
                </a:solidFill>
                <a:latin typeface="Microsoft YaHei UI" panose="020B0503020204020204" pitchFamily="34" charset="-122"/>
                <a:ea typeface="Microsoft YaHei UI" panose="020B0503020204020204" pitchFamily="34" charset="-122"/>
              </a:rPr>
              <a:t>利用系统管理器漏洞防止卸载</a:t>
            </a:r>
            <a:endParaRPr lang="zh-CN" altLang="en-US" dirty="0">
              <a:solidFill>
                <a:schemeClr val="bg1"/>
              </a:solidFill>
              <a:latin typeface="Microsoft YaHei UI" panose="020B0503020204020204" pitchFamily="34" charset="-122"/>
              <a:ea typeface="Microsoft YaHei UI" panose="020B0503020204020204" pitchFamily="34" charset="-122"/>
            </a:endParaRPr>
          </a:p>
        </p:txBody>
      </p:sp>
      <p:sp>
        <p:nvSpPr>
          <p:cNvPr id="10" name="圆角矩形 9"/>
          <p:cNvSpPr/>
          <p:nvPr/>
        </p:nvSpPr>
        <p:spPr>
          <a:xfrm>
            <a:off x="3811356" y="2761084"/>
            <a:ext cx="1980000" cy="7200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noFill/>
          </a:ln>
          <a:effectLst>
            <a:outerShdw blurRad="149987" dist="250190" dir="8460000" algn="ctr">
              <a:srgbClr val="000000">
                <a:alpha val="28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n w="0"/>
                <a:solidFill>
                  <a:schemeClr val="bg1"/>
                </a:solidFill>
                <a:latin typeface="Microsoft YaHei UI" panose="020B0503020204020204" pitchFamily="34" charset="-122"/>
                <a:ea typeface="Microsoft YaHei UI" panose="020B0503020204020204" pitchFamily="34" charset="-122"/>
              </a:rPr>
              <a:t>已装软件列表的隐藏</a:t>
            </a:r>
          </a:p>
        </p:txBody>
      </p:sp>
      <p:grpSp>
        <p:nvGrpSpPr>
          <p:cNvPr id="11" name="组合 10"/>
          <p:cNvGrpSpPr/>
          <p:nvPr/>
        </p:nvGrpSpPr>
        <p:grpSpPr>
          <a:xfrm>
            <a:off x="3623130" y="2315137"/>
            <a:ext cx="2088232" cy="2158499"/>
            <a:chOff x="9540552" y="2060848"/>
            <a:chExt cx="2088232" cy="2158499"/>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8644" y="2348880"/>
              <a:ext cx="994076" cy="1179479"/>
            </a:xfrm>
            <a:prstGeom prst="rect">
              <a:avLst/>
            </a:prstGeom>
            <a:ln>
              <a:noFill/>
            </a:ln>
            <a:effectLst>
              <a:outerShdw blurRad="50800" dist="38100" dir="2700000" algn="tl" rotWithShape="0">
                <a:prstClr val="black">
                  <a:alpha val="40000"/>
                </a:prstClr>
              </a:outerShdw>
            </a:effectLst>
          </p:spPr>
        </p:pic>
        <p:sp>
          <p:nvSpPr>
            <p:cNvPr id="13" name="圆角矩形 12"/>
            <p:cNvSpPr/>
            <p:nvPr/>
          </p:nvSpPr>
          <p:spPr>
            <a:xfrm>
              <a:off x="9540552" y="2060848"/>
              <a:ext cx="2088232" cy="208823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2"/>
            <p:cNvSpPr txBox="1"/>
            <p:nvPr/>
          </p:nvSpPr>
          <p:spPr>
            <a:xfrm>
              <a:off x="9540552" y="3573016"/>
              <a:ext cx="2088232" cy="646331"/>
            </a:xfrm>
            <a:prstGeom prst="rect">
              <a:avLst/>
            </a:prstGeom>
            <a:noFill/>
          </p:spPr>
          <p:txBody>
            <a:bodyPr wrap="square" rtlCol="0">
              <a:spAutoFit/>
            </a:bodyPr>
            <a:lstStyle/>
            <a:p>
              <a:r>
                <a:rPr lang="en-US" altLang="zh-CN" b="1" dirty="0" smtClean="0">
                  <a:ln w="0"/>
                  <a:effectLst>
                    <a:outerShdw blurRad="38100" dist="19050" dir="2700000" algn="tl" rotWithShape="0">
                      <a:schemeClr val="dk1">
                        <a:alpha val="40000"/>
                      </a:schemeClr>
                    </a:outerShdw>
                  </a:effectLst>
                </a:rPr>
                <a:t>    ANDROIDOS</a:t>
              </a:r>
            </a:p>
            <a:p>
              <a:r>
                <a:rPr lang="en-US" altLang="zh-CN" b="1" dirty="0">
                  <a:ln w="0"/>
                  <a:effectLst>
                    <a:outerShdw blurRad="38100" dist="19050" dir="2700000" algn="tl" rotWithShape="0">
                      <a:schemeClr val="dk1">
                        <a:alpha val="40000"/>
                      </a:schemeClr>
                    </a:outerShdw>
                  </a:effectLst>
                </a:rPr>
                <a:t> </a:t>
              </a:r>
              <a:r>
                <a:rPr lang="en-US" altLang="zh-CN" b="1" dirty="0" smtClean="0">
                  <a:ln w="0"/>
                  <a:effectLst>
                    <a:outerShdw blurRad="38100" dist="19050" dir="2700000" algn="tl" rotWithShape="0">
                      <a:schemeClr val="dk1">
                        <a:alpha val="40000"/>
                      </a:schemeClr>
                    </a:outerShdw>
                  </a:effectLst>
                </a:rPr>
                <a:t>       OBAD</a:t>
              </a:r>
              <a:endParaRPr lang="zh-CN" altLang="en-US" b="1" dirty="0"/>
            </a:p>
          </p:txBody>
        </p:sp>
      </p:grpSp>
      <p:cxnSp>
        <p:nvCxnSpPr>
          <p:cNvPr id="15" name="直接箭头连接符 14"/>
          <p:cNvCxnSpPr/>
          <p:nvPr/>
        </p:nvCxnSpPr>
        <p:spPr>
          <a:xfrm flipH="1" flipV="1">
            <a:off x="3346146" y="1972160"/>
            <a:ext cx="432048" cy="432048"/>
          </a:xfrm>
          <a:prstGeom prst="straightConnector1">
            <a:avLst/>
          </a:prstGeom>
          <a:ln w="76200">
            <a:solidFill>
              <a:srgbClr val="CC050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650402" y="2044168"/>
            <a:ext cx="432048" cy="360040"/>
          </a:xfrm>
          <a:prstGeom prst="straightConnector1">
            <a:avLst/>
          </a:prstGeom>
          <a:ln w="76200">
            <a:solidFill>
              <a:srgbClr val="CC050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3859142" y="4448834"/>
            <a:ext cx="365136" cy="547662"/>
          </a:xfrm>
          <a:prstGeom prst="straightConnector1">
            <a:avLst/>
          </a:prstGeom>
          <a:ln w="76200">
            <a:solidFill>
              <a:srgbClr val="CC050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822460" y="3700352"/>
            <a:ext cx="1224136" cy="288032"/>
          </a:xfrm>
          <a:prstGeom prst="straightConnector1">
            <a:avLst/>
          </a:prstGeom>
          <a:ln w="76200">
            <a:solidFill>
              <a:srgbClr val="CC050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290362" y="4469802"/>
            <a:ext cx="288032" cy="526694"/>
          </a:xfrm>
          <a:prstGeom prst="straightConnector1">
            <a:avLst/>
          </a:prstGeom>
          <a:ln w="76200">
            <a:solidFill>
              <a:srgbClr val="CC0505"/>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rot="21053460">
            <a:off x="2597252" y="2618820"/>
            <a:ext cx="4082016" cy="1581618"/>
          </a:xfrm>
          <a:prstGeom prst="rect">
            <a:avLst/>
          </a:prstGeom>
          <a:solidFill>
            <a:schemeClr val="bg1"/>
          </a:solidFill>
          <a:ln w="76200">
            <a:solidFill>
              <a:srgbClr val="C00000"/>
            </a:solidFill>
          </a:ln>
          <a:effectLst>
            <a:outerShdw blurRad="2032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3600" dirty="0">
                <a:solidFill>
                  <a:srgbClr val="C00000"/>
                </a:solidFill>
                <a:effectLst>
                  <a:outerShdw blurRad="50800" dist="38100" dir="18900000" algn="bl" rotWithShape="0">
                    <a:prstClr val="black">
                      <a:alpha val="40000"/>
                    </a:prstClr>
                  </a:outerShdw>
                </a:effectLst>
                <a:latin typeface="Microsoft YaHei UI" panose="020B0503020204020204" pitchFamily="34" charset="-122"/>
                <a:ea typeface="Microsoft YaHei UI" panose="020B0503020204020204" pitchFamily="34" charset="-122"/>
              </a:rPr>
              <a:t>攻击手段越来越新</a:t>
            </a:r>
          </a:p>
          <a:p>
            <a:pPr algn="ctr"/>
            <a:r>
              <a:rPr lang="zh-CN" altLang="en-US" sz="3600" dirty="0">
                <a:solidFill>
                  <a:srgbClr val="C00000"/>
                </a:solidFill>
                <a:effectLst>
                  <a:outerShdw blurRad="50800" dist="38100" dir="18900000" algn="bl" rotWithShape="0">
                    <a:prstClr val="black">
                      <a:alpha val="40000"/>
                    </a:prstClr>
                  </a:outerShdw>
                </a:effectLst>
                <a:latin typeface="Microsoft YaHei UI" panose="020B0503020204020204" pitchFamily="34" charset="-122"/>
                <a:ea typeface="Microsoft YaHei UI" panose="020B0503020204020204" pitchFamily="34" charset="-122"/>
              </a:rPr>
              <a:t>安全形势岌岌可危</a:t>
            </a:r>
          </a:p>
        </p:txBody>
      </p:sp>
      <p:cxnSp>
        <p:nvCxnSpPr>
          <p:cNvPr id="21" name="直接箭头连接符 20"/>
          <p:cNvCxnSpPr/>
          <p:nvPr/>
        </p:nvCxnSpPr>
        <p:spPr>
          <a:xfrm flipH="1" flipV="1">
            <a:off x="2901631" y="2725080"/>
            <a:ext cx="823788" cy="72008"/>
          </a:xfrm>
          <a:prstGeom prst="straightConnector1">
            <a:avLst/>
          </a:prstGeom>
          <a:ln w="76200">
            <a:solidFill>
              <a:srgbClr val="CC050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897410"/>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0" presetClass="path" presetSubtype="0" accel="31000" decel="21000" fill="hold" grpId="1" nodeType="withEffect">
                                  <p:stCondLst>
                                    <p:cond delay="0"/>
                                  </p:stCondLst>
                                  <p:childTnLst>
                                    <p:animMotion origin="layout" path="M 3.88889E-6 -2.22222E-6 L -0.16632 -0.2162 " pathEditMode="relative" rAng="0" ptsTypes="AA">
                                      <p:cBhvr>
                                        <p:cTn id="9" dur="1000" fill="hold"/>
                                        <p:tgtEl>
                                          <p:spTgt spid="3"/>
                                        </p:tgtEl>
                                        <p:attrNameLst>
                                          <p:attrName>ppt_x</p:attrName>
                                          <p:attrName>ppt_y</p:attrName>
                                        </p:attrNameLst>
                                      </p:cBhvr>
                                      <p:rCtr x="-8316" y="-1081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par>
                                <p:cTn id="13" presetID="0" presetClass="path" presetSubtype="0" accel="31000" decel="21000" fill="hold" grpId="1" nodeType="withEffect">
                                  <p:stCondLst>
                                    <p:cond delay="0"/>
                                  </p:stCondLst>
                                  <p:childTnLst>
                                    <p:animMotion origin="layout" path="M 0 2.22222E-6 L 0.18194 -0.21366 " pathEditMode="relative" rAng="0" ptsTypes="AA">
                                      <p:cBhvr>
                                        <p:cTn id="14" dur="1000" fill="hold"/>
                                        <p:tgtEl>
                                          <p:spTgt spid="4"/>
                                        </p:tgtEl>
                                        <p:attrNameLst>
                                          <p:attrName>ppt_x</p:attrName>
                                          <p:attrName>ppt_y</p:attrName>
                                        </p:attrNameLst>
                                      </p:cBhvr>
                                      <p:rCtr x="9097" y="-10694"/>
                                    </p:animMotion>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par>
                                <p:cTn id="18" presetID="0" presetClass="path" presetSubtype="0" accel="31000" decel="21000" fill="hold" grpId="1" nodeType="withEffect">
                                  <p:stCondLst>
                                    <p:cond delay="0"/>
                                  </p:stCondLst>
                                  <p:childTnLst>
                                    <p:animMotion origin="layout" path="M -5.55556E-7 4.44444E-6 L -0.30972 -0.07084 " pathEditMode="relative" rAng="0" ptsTypes="AA">
                                      <p:cBhvr>
                                        <p:cTn id="19" dur="1000" fill="hold"/>
                                        <p:tgtEl>
                                          <p:spTgt spid="5"/>
                                        </p:tgtEl>
                                        <p:attrNameLst>
                                          <p:attrName>ppt_x</p:attrName>
                                          <p:attrName>ppt_y</p:attrName>
                                        </p:attrNameLst>
                                      </p:cBhvr>
                                      <p:rCtr x="-15486" y="-3542"/>
                                    </p:animMotion>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par>
                                <p:cTn id="23" presetID="0" presetClass="path" presetSubtype="0" accel="31000" decel="21000" fill="hold" grpId="1" nodeType="withEffect">
                                  <p:stCondLst>
                                    <p:cond delay="0"/>
                                  </p:stCondLst>
                                  <p:childTnLst>
                                    <p:animMotion origin="layout" path="M -8.33333E-7 -3.7037E-6 L -0.32239 0.10764 " pathEditMode="relative" rAng="0" ptsTypes="AA">
                                      <p:cBhvr>
                                        <p:cTn id="24" dur="1000" fill="hold"/>
                                        <p:tgtEl>
                                          <p:spTgt spid="6"/>
                                        </p:tgtEl>
                                        <p:attrNameLst>
                                          <p:attrName>ppt_x</p:attrName>
                                          <p:attrName>ppt_y</p:attrName>
                                        </p:attrNameLst>
                                      </p:cBhvr>
                                      <p:rCtr x="-16128" y="5370"/>
                                    </p:animMotion>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par>
                                <p:cTn id="28" presetID="0" presetClass="path" presetSubtype="0" accel="31000" decel="21000" fill="hold" grpId="1" nodeType="withEffect">
                                  <p:stCondLst>
                                    <p:cond delay="0"/>
                                  </p:stCondLst>
                                  <p:childTnLst>
                                    <p:animMotion origin="layout" path="M 2.77778E-6 -4.81481E-6 L 0.33663 -0.07222 " pathEditMode="relative" rAng="0" ptsTypes="AA">
                                      <p:cBhvr>
                                        <p:cTn id="29" dur="1000" fill="hold"/>
                                        <p:tgtEl>
                                          <p:spTgt spid="7"/>
                                        </p:tgtEl>
                                        <p:attrNameLst>
                                          <p:attrName>ppt_x</p:attrName>
                                          <p:attrName>ppt_y</p:attrName>
                                        </p:attrNameLst>
                                      </p:cBhvr>
                                      <p:rCtr x="16823" y="-3611"/>
                                    </p:animMotion>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par>
                                <p:cTn id="33" presetID="0" presetClass="path" presetSubtype="0" accel="31000" decel="21000" fill="hold" grpId="1" nodeType="withEffect">
                                  <p:stCondLst>
                                    <p:cond delay="0"/>
                                  </p:stCondLst>
                                  <p:childTnLst>
                                    <p:animMotion origin="layout" path="M 0.01025 0.00324 L -0.13021 0.35046 " pathEditMode="relative" rAng="0" ptsTypes="AA">
                                      <p:cBhvr>
                                        <p:cTn id="34" dur="1000" fill="hold"/>
                                        <p:tgtEl>
                                          <p:spTgt spid="8"/>
                                        </p:tgtEl>
                                        <p:attrNameLst>
                                          <p:attrName>ppt_x</p:attrName>
                                          <p:attrName>ppt_y</p:attrName>
                                        </p:attrNameLst>
                                      </p:cBhvr>
                                      <p:rCtr x="-7031" y="17361"/>
                                    </p:animMotion>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childTnLst>
                                </p:cTn>
                              </p:par>
                              <p:par>
                                <p:cTn id="38" presetID="0" presetClass="path" presetSubtype="0" accel="31000" decel="21000" fill="hold" grpId="1" nodeType="withEffect">
                                  <p:stCondLst>
                                    <p:cond delay="0"/>
                                  </p:stCondLst>
                                  <p:childTnLst>
                                    <p:animMotion origin="layout" path="M -3.88889E-6 2.59259E-6 L 0.12709 0.34259 L 0.12709 0.34537 " pathEditMode="relative" rAng="0" ptsTypes="AAA">
                                      <p:cBhvr>
                                        <p:cTn id="39" dur="1000" fill="hold"/>
                                        <p:tgtEl>
                                          <p:spTgt spid="9"/>
                                        </p:tgtEl>
                                        <p:attrNameLst>
                                          <p:attrName>ppt_x</p:attrName>
                                          <p:attrName>ppt_y</p:attrName>
                                        </p:attrNameLst>
                                      </p:cBhvr>
                                      <p:rCtr x="6354" y="17269"/>
                                    </p:animMotion>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childTnLst>
                                </p:cTn>
                              </p:par>
                              <p:par>
                                <p:cTn id="43" presetID="0" presetClass="path" presetSubtype="0" accel="31000" decel="21000" fill="hold" grpId="1" nodeType="withEffect">
                                  <p:stCondLst>
                                    <p:cond delay="0"/>
                                  </p:stCondLst>
                                  <p:childTnLst>
                                    <p:animMotion origin="layout" path="M -3.46945E-17 1.85185E-6 L 0.35833 0.1206 " pathEditMode="relative" rAng="0" ptsTypes="AA">
                                      <p:cBhvr>
                                        <p:cTn id="44" dur="1000" fill="hold"/>
                                        <p:tgtEl>
                                          <p:spTgt spid="10"/>
                                        </p:tgtEl>
                                        <p:attrNameLst>
                                          <p:attrName>ppt_x</p:attrName>
                                          <p:attrName>ppt_y</p:attrName>
                                        </p:attrNameLst>
                                      </p:cBhvr>
                                      <p:rCtr x="17812" y="5810"/>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par>
                          <p:cTn id="69" fill="hold">
                            <p:stCondLst>
                              <p:cond delay="1000"/>
                            </p:stCondLst>
                            <p:childTnLst>
                              <p:par>
                                <p:cTn id="70" presetID="26" presetClass="emph" presetSubtype="0" fill="hold" grpId="2" nodeType="afterEffect">
                                  <p:stCondLst>
                                    <p:cond delay="0"/>
                                  </p:stCondLst>
                                  <p:childTnLst>
                                    <p:animEffect transition="out" filter="fade">
                                      <p:cBhvr>
                                        <p:cTn id="71" dur="500" tmFilter="0, 0; .2, .5; .8, .5; 1, 0"/>
                                        <p:tgtEl>
                                          <p:spTgt spid="3"/>
                                        </p:tgtEl>
                                      </p:cBhvr>
                                    </p:animEffect>
                                    <p:animScale>
                                      <p:cBhvr>
                                        <p:cTn id="72" dur="250" autoRev="1" fill="hold"/>
                                        <p:tgtEl>
                                          <p:spTgt spid="3"/>
                                        </p:tgtEl>
                                      </p:cBhvr>
                                      <p:by x="105000" y="105000"/>
                                    </p:animScale>
                                  </p:childTnLst>
                                </p:cTn>
                              </p:par>
                              <p:par>
                                <p:cTn id="73" presetID="26" presetClass="emph" presetSubtype="0" fill="hold" grpId="2" nodeType="withEffect">
                                  <p:stCondLst>
                                    <p:cond delay="0"/>
                                  </p:stCondLst>
                                  <p:childTnLst>
                                    <p:animEffect transition="out" filter="fade">
                                      <p:cBhvr>
                                        <p:cTn id="74" dur="500" tmFilter="0, 0; .2, .5; .8, .5; 1, 0"/>
                                        <p:tgtEl>
                                          <p:spTgt spid="4"/>
                                        </p:tgtEl>
                                      </p:cBhvr>
                                    </p:animEffect>
                                    <p:animScale>
                                      <p:cBhvr>
                                        <p:cTn id="75" dur="250" autoRev="1" fill="hold"/>
                                        <p:tgtEl>
                                          <p:spTgt spid="4"/>
                                        </p:tgtEl>
                                      </p:cBhvr>
                                      <p:by x="105000" y="105000"/>
                                    </p:animScale>
                                  </p:childTnLst>
                                </p:cTn>
                              </p:par>
                              <p:par>
                                <p:cTn id="76" presetID="26" presetClass="emph" presetSubtype="0" fill="hold" grpId="2" nodeType="withEffect">
                                  <p:stCondLst>
                                    <p:cond delay="0"/>
                                  </p:stCondLst>
                                  <p:childTnLst>
                                    <p:animEffect transition="out" filter="fade">
                                      <p:cBhvr>
                                        <p:cTn id="77" dur="500" tmFilter="0, 0; .2, .5; .8, .5; 1, 0"/>
                                        <p:tgtEl>
                                          <p:spTgt spid="10"/>
                                        </p:tgtEl>
                                      </p:cBhvr>
                                    </p:animEffect>
                                    <p:animScale>
                                      <p:cBhvr>
                                        <p:cTn id="78" dur="250" autoRev="1" fill="hold"/>
                                        <p:tgtEl>
                                          <p:spTgt spid="10"/>
                                        </p:tgtEl>
                                      </p:cBhvr>
                                      <p:by x="105000" y="105000"/>
                                    </p:animScale>
                                  </p:childTnLst>
                                </p:cTn>
                              </p:par>
                              <p:par>
                                <p:cTn id="79" presetID="26" presetClass="emph" presetSubtype="0" fill="hold" grpId="2" nodeType="withEffect">
                                  <p:stCondLst>
                                    <p:cond delay="0"/>
                                  </p:stCondLst>
                                  <p:childTnLst>
                                    <p:animEffect transition="out" filter="fade">
                                      <p:cBhvr>
                                        <p:cTn id="80" dur="500" tmFilter="0, 0; .2, .5; .8, .5; 1, 0"/>
                                        <p:tgtEl>
                                          <p:spTgt spid="9"/>
                                        </p:tgtEl>
                                      </p:cBhvr>
                                    </p:animEffect>
                                    <p:animScale>
                                      <p:cBhvr>
                                        <p:cTn id="81" dur="250" autoRev="1" fill="hold"/>
                                        <p:tgtEl>
                                          <p:spTgt spid="9"/>
                                        </p:tgtEl>
                                      </p:cBhvr>
                                      <p:by x="105000" y="105000"/>
                                    </p:animScale>
                                  </p:childTnLst>
                                </p:cTn>
                              </p:par>
                              <p:par>
                                <p:cTn id="82" presetID="26" presetClass="emph" presetSubtype="0" fill="hold" grpId="2" nodeType="withEffect">
                                  <p:stCondLst>
                                    <p:cond delay="0"/>
                                  </p:stCondLst>
                                  <p:childTnLst>
                                    <p:animEffect transition="out" filter="fade">
                                      <p:cBhvr>
                                        <p:cTn id="83" dur="500" tmFilter="0, 0; .2, .5; .8, .5; 1, 0"/>
                                        <p:tgtEl>
                                          <p:spTgt spid="8"/>
                                        </p:tgtEl>
                                      </p:cBhvr>
                                    </p:animEffect>
                                    <p:animScale>
                                      <p:cBhvr>
                                        <p:cTn id="84" dur="250" autoRev="1" fill="hold"/>
                                        <p:tgtEl>
                                          <p:spTgt spid="8"/>
                                        </p:tgtEl>
                                      </p:cBhvr>
                                      <p:by x="105000" y="105000"/>
                                    </p:animScale>
                                  </p:childTnLst>
                                </p:cTn>
                              </p:par>
                              <p:par>
                                <p:cTn id="85" presetID="26" presetClass="emph" presetSubtype="0" fill="hold" grpId="2" nodeType="withEffect">
                                  <p:stCondLst>
                                    <p:cond delay="0"/>
                                  </p:stCondLst>
                                  <p:childTnLst>
                                    <p:animEffect transition="out" filter="fade">
                                      <p:cBhvr>
                                        <p:cTn id="86" dur="500" tmFilter="0, 0; .2, .5; .8, .5; 1, 0"/>
                                        <p:tgtEl>
                                          <p:spTgt spid="5"/>
                                        </p:tgtEl>
                                      </p:cBhvr>
                                    </p:animEffect>
                                    <p:animScale>
                                      <p:cBhvr>
                                        <p:cTn id="87" dur="250" autoRev="1" fill="hold"/>
                                        <p:tgtEl>
                                          <p:spTgt spid="5"/>
                                        </p:tgtEl>
                                      </p:cBhvr>
                                      <p:by x="105000" y="105000"/>
                                    </p:animScale>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p:cTn id="92" dur="500" fill="hold"/>
                                        <p:tgtEl>
                                          <p:spTgt spid="20"/>
                                        </p:tgtEl>
                                        <p:attrNameLst>
                                          <p:attrName>ppt_w</p:attrName>
                                        </p:attrNameLst>
                                      </p:cBhvr>
                                      <p:tavLst>
                                        <p:tav tm="0">
                                          <p:val>
                                            <p:fltVal val="0"/>
                                          </p:val>
                                        </p:tav>
                                        <p:tav tm="100000">
                                          <p:val>
                                            <p:strVal val="#ppt_w"/>
                                          </p:val>
                                        </p:tav>
                                      </p:tavLst>
                                    </p:anim>
                                    <p:anim calcmode="lin" valueType="num">
                                      <p:cBhvr>
                                        <p:cTn id="93" dur="500" fill="hold"/>
                                        <p:tgtEl>
                                          <p:spTgt spid="20"/>
                                        </p:tgtEl>
                                        <p:attrNameLst>
                                          <p:attrName>ppt_h</p:attrName>
                                        </p:attrNameLst>
                                      </p:cBhvr>
                                      <p:tavLst>
                                        <p:tav tm="0">
                                          <p:val>
                                            <p:fltVal val="0"/>
                                          </p:val>
                                        </p:tav>
                                        <p:tav tm="100000">
                                          <p:val>
                                            <p:strVal val="#ppt_h"/>
                                          </p:val>
                                        </p:tav>
                                      </p:tavLst>
                                    </p:anim>
                                    <p:animEffect transition="in" filter="fade">
                                      <p:cBhvr>
                                        <p:cTn id="9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4" grpId="0" animBg="1"/>
      <p:bldP spid="4" grpId="1" animBg="1"/>
      <p:bldP spid="4" grpId="2" animBg="1"/>
      <p:bldP spid="5" grpId="0" animBg="1"/>
      <p:bldP spid="5" grpId="1" animBg="1"/>
      <p:bldP spid="5" grpId="2" animBg="1"/>
      <p:bldP spid="6" grpId="0" animBg="1"/>
      <p:bldP spid="6" grpId="1" animBg="1"/>
      <p:bldP spid="7" grpId="0" animBg="1"/>
      <p:bldP spid="7" grpId="1" animBg="1"/>
      <p:bldP spid="8" grpId="0" animBg="1"/>
      <p:bldP spid="8" grpId="1" animBg="1"/>
      <p:bldP spid="8" grpId="2" animBg="1"/>
      <p:bldP spid="9" grpId="0" animBg="1"/>
      <p:bldP spid="9" grpId="1" animBg="1"/>
      <p:bldP spid="9" grpId="2" animBg="1"/>
      <p:bldP spid="10" grpId="0" animBg="1"/>
      <p:bldP spid="10" grpId="1" animBg="1"/>
      <p:bldP spid="10" grpId="2"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3672408" cy="492443"/>
          </a:xfrm>
          <a:prstGeom prst="rect">
            <a:avLst/>
          </a:prstGeom>
          <a:noFill/>
        </p:spPr>
        <p:txBody>
          <a:bodyPr wrap="square" rtlCol="0">
            <a:spAutoFit/>
            <a:scene3d>
              <a:camera prst="orthographicFront"/>
              <a:lightRig rig="threePt" dir="t"/>
            </a:scene3d>
            <a:sp3d extrusionH="57150">
              <a:bevelT w="38100" h="38100"/>
            </a:sp3d>
          </a:bodyPr>
          <a:lstStyle/>
          <a:p>
            <a:r>
              <a:rPr lang="zh-CN" altLang="en-US" sz="2600" b="1" dirty="0" smtClean="0">
                <a:solidFill>
                  <a:srgbClr val="0062AC"/>
                </a:solidFill>
                <a:latin typeface="微软雅黑" panose="020B0503020204020204" pitchFamily="34" charset="-122"/>
                <a:ea typeface="微软雅黑" panose="020B0503020204020204" pitchFamily="34" charset="-122"/>
              </a:rPr>
              <a:t>漏洞利用 </a:t>
            </a:r>
            <a:r>
              <a:rPr lang="zh-CN" altLang="en-US" sz="2600" b="1" dirty="0">
                <a:solidFill>
                  <a:srgbClr val="0062AC"/>
                </a:solidFill>
                <a:latin typeface="微软雅黑" panose="020B0503020204020204" pitchFamily="34" charset="-122"/>
                <a:ea typeface="微软雅黑" panose="020B0503020204020204" pitchFamily="34" charset="-122"/>
              </a:rPr>
              <a:t>雪上加霜</a:t>
            </a:r>
          </a:p>
        </p:txBody>
      </p:sp>
      <p:grpSp>
        <p:nvGrpSpPr>
          <p:cNvPr id="11" name="组合 10"/>
          <p:cNvGrpSpPr/>
          <p:nvPr/>
        </p:nvGrpSpPr>
        <p:grpSpPr>
          <a:xfrm>
            <a:off x="940272" y="1115988"/>
            <a:ext cx="7171854" cy="3177108"/>
            <a:chOff x="940272" y="1115988"/>
            <a:chExt cx="7171854" cy="3177108"/>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272" y="1115988"/>
              <a:ext cx="7171854" cy="31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直接连接符 9"/>
            <p:cNvCxnSpPr/>
            <p:nvPr/>
          </p:nvCxnSpPr>
          <p:spPr>
            <a:xfrm>
              <a:off x="2771800" y="2780928"/>
              <a:ext cx="4104456" cy="0"/>
            </a:xfrm>
            <a:prstGeom prst="line">
              <a:avLst/>
            </a:prstGeom>
            <a:ln w="38100">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404566" y="1476425"/>
            <a:ext cx="6838924" cy="4518967"/>
            <a:chOff x="1404566" y="1476425"/>
            <a:chExt cx="6838924" cy="4518967"/>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566" y="1476425"/>
              <a:ext cx="6838924" cy="451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2285746" y="1509465"/>
              <a:ext cx="5076564" cy="5124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150" y="1765672"/>
            <a:ext cx="6584398" cy="418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03349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fade">
                                      <p:cBhvr>
                                        <p:cTn id="14" dur="1000"/>
                                        <p:tgtEl>
                                          <p:spTgt spid="2052"/>
                                        </p:tgtEl>
                                      </p:cBhvr>
                                    </p:animEffect>
                                    <p:anim calcmode="lin" valueType="num">
                                      <p:cBhvr>
                                        <p:cTn id="15" dur="1000" fill="hold"/>
                                        <p:tgtEl>
                                          <p:spTgt spid="2052"/>
                                        </p:tgtEl>
                                        <p:attrNameLst>
                                          <p:attrName>ppt_x</p:attrName>
                                        </p:attrNameLst>
                                      </p:cBhvr>
                                      <p:tavLst>
                                        <p:tav tm="0">
                                          <p:val>
                                            <p:strVal val="#ppt_x"/>
                                          </p:val>
                                        </p:tav>
                                        <p:tav tm="100000">
                                          <p:val>
                                            <p:strVal val="#ppt_x"/>
                                          </p:val>
                                        </p:tav>
                                      </p:tavLst>
                                    </p:anim>
                                    <p:anim calcmode="lin" valueType="num">
                                      <p:cBhvr>
                                        <p:cTn id="1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77" y="1733798"/>
            <a:ext cx="2036612" cy="1800711"/>
          </a:xfrm>
          <a:prstGeom prst="rect">
            <a:avLst/>
          </a:prstGeom>
          <a:effectLst>
            <a:outerShdw blurRad="50800" dist="38100" dir="2700000" algn="tl" rotWithShape="0">
              <a:prstClr val="black">
                <a:alpha val="40000"/>
              </a:prstClr>
            </a:outerShdw>
          </a:effectLst>
        </p:spPr>
      </p:pic>
      <p:sp>
        <p:nvSpPr>
          <p:cNvPr id="3" name="文本框 1"/>
          <p:cNvSpPr txBox="1"/>
          <p:nvPr/>
        </p:nvSpPr>
        <p:spPr>
          <a:xfrm>
            <a:off x="724035" y="3534509"/>
            <a:ext cx="2345095" cy="369332"/>
          </a:xfrm>
          <a:prstGeom prst="rect">
            <a:avLst/>
          </a:prstGeom>
          <a:noFill/>
        </p:spPr>
        <p:txBody>
          <a:bodyPr wrap="square" rtlCol="0">
            <a:spAutoFit/>
          </a:bodyPr>
          <a:lstStyle/>
          <a:p>
            <a:r>
              <a:rPr lang="zh-CN" altLang="en-US" dirty="0" smtClean="0">
                <a:latin typeface="Microsoft YaHei UI" panose="020B0503020204020204" pitchFamily="34" charset="-122"/>
                <a:ea typeface="Microsoft YaHei UI" panose="020B0503020204020204" pitchFamily="34" charset="-122"/>
              </a:rPr>
              <a:t>手机平台安全</a:t>
            </a:r>
            <a:r>
              <a:rPr lang="zh-CN" altLang="en-US" dirty="0" smtClean="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产品</a:t>
            </a:r>
            <a:endParaRPr lang="zh-CN" altLang="en-US" dirty="0">
              <a:latin typeface="Microsoft YaHei UI" panose="020B0503020204020204" pitchFamily="34" charset="-122"/>
              <a:ea typeface="Microsoft YaHei UI" panose="020B0503020204020204" pitchFamily="34" charset="-122"/>
            </a:endParaRPr>
          </a:p>
        </p:txBody>
      </p:sp>
      <p:grpSp>
        <p:nvGrpSpPr>
          <p:cNvPr id="4" name="组合 3"/>
          <p:cNvGrpSpPr/>
          <p:nvPr/>
        </p:nvGrpSpPr>
        <p:grpSpPr>
          <a:xfrm>
            <a:off x="3275856" y="1556792"/>
            <a:ext cx="5271984" cy="2463546"/>
            <a:chOff x="3249067" y="2314835"/>
            <a:chExt cx="5271984" cy="2463546"/>
          </a:xfrm>
        </p:grpSpPr>
        <p:sp>
          <p:nvSpPr>
            <p:cNvPr id="5" name="任意多边形 4"/>
            <p:cNvSpPr/>
            <p:nvPr/>
          </p:nvSpPr>
          <p:spPr>
            <a:xfrm>
              <a:off x="3249067" y="2314835"/>
              <a:ext cx="5268095" cy="767235"/>
            </a:xfrm>
            <a:custGeom>
              <a:avLst/>
              <a:gdLst>
                <a:gd name="connsiteX0" fmla="*/ 0 w 5268095"/>
                <a:gd name="connsiteY0" fmla="*/ 383618 h 767235"/>
                <a:gd name="connsiteX1" fmla="*/ 383618 w 5268095"/>
                <a:gd name="connsiteY1" fmla="*/ 0 h 767235"/>
                <a:gd name="connsiteX2" fmla="*/ 383618 w 5268095"/>
                <a:gd name="connsiteY2" fmla="*/ 191809 h 767235"/>
                <a:gd name="connsiteX3" fmla="*/ 5268095 w 5268095"/>
                <a:gd name="connsiteY3" fmla="*/ 191809 h 767235"/>
                <a:gd name="connsiteX4" fmla="*/ 5268095 w 5268095"/>
                <a:gd name="connsiteY4" fmla="*/ 575426 h 767235"/>
                <a:gd name="connsiteX5" fmla="*/ 383618 w 5268095"/>
                <a:gd name="connsiteY5" fmla="*/ 575426 h 767235"/>
                <a:gd name="connsiteX6" fmla="*/ 383618 w 5268095"/>
                <a:gd name="connsiteY6" fmla="*/ 767235 h 767235"/>
                <a:gd name="connsiteX7" fmla="*/ 0 w 5268095"/>
                <a:gd name="connsiteY7" fmla="*/ 383618 h 7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8095" h="767235">
                  <a:moveTo>
                    <a:pt x="0" y="383618"/>
                  </a:moveTo>
                  <a:lnTo>
                    <a:pt x="383618" y="0"/>
                  </a:lnTo>
                  <a:lnTo>
                    <a:pt x="383618" y="191809"/>
                  </a:lnTo>
                  <a:lnTo>
                    <a:pt x="5268095" y="191809"/>
                  </a:lnTo>
                  <a:lnTo>
                    <a:pt x="5268095" y="575426"/>
                  </a:lnTo>
                  <a:lnTo>
                    <a:pt x="383618" y="575426"/>
                  </a:lnTo>
                  <a:lnTo>
                    <a:pt x="383618" y="767235"/>
                  </a:lnTo>
                  <a:lnTo>
                    <a:pt x="0" y="383618"/>
                  </a:lnTo>
                  <a:close/>
                </a:path>
              </a:pathLst>
            </a:custGeom>
            <a:blipFill dpi="0" rotWithShape="1">
              <a:blip r:embed="rId4">
                <a:extLst>
                  <a:ext uri="{28A0092B-C50C-407E-A947-70E740481C1C}">
                    <a14:useLocalDpi xmlns:a14="http://schemas.microsoft.com/office/drawing/2010/main" val="0"/>
                  </a:ext>
                </a:extLst>
              </a:blip>
              <a:srcRect/>
              <a:stretch>
                <a:fillRect/>
              </a:stretch>
            </a:blipFill>
            <a:scene3d>
              <a:camera prst="orthographicFront"/>
              <a:lightRig rig="threePt" dir="t">
                <a:rot lat="0" lon="0" rev="7500000"/>
              </a:lightRig>
            </a:scene3d>
            <a:sp3d prstMaterial="plastic">
              <a:bevelT w="127000" h="25400" prst="relaxedInset"/>
            </a:sp3d>
          </p:spPr>
          <p:style>
            <a:lnRef idx="0">
              <a:schemeClr val="dk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445809" tIns="245149" rIns="53340" bIns="313608" numCol="1" spcCol="1270" anchor="ctr" anchorCtr="0">
              <a:noAutofit/>
            </a:bodyPr>
            <a:lstStyle/>
            <a:p>
              <a:pPr lvl="0" algn="r" defTabSz="622300">
                <a:lnSpc>
                  <a:spcPct val="90000"/>
                </a:lnSpc>
                <a:spcBef>
                  <a:spcPct val="0"/>
                </a:spcBef>
                <a:spcAft>
                  <a:spcPct val="35000"/>
                </a:spcAft>
              </a:pPr>
              <a:r>
                <a:rPr lang="zh-CN" altLang="en-US" kern="1200" dirty="0" smtClean="0">
                  <a:solidFill>
                    <a:schemeClr val="tx1"/>
                  </a:solidFill>
                  <a:latin typeface="Microsoft YaHei UI" panose="020B0503020204020204" pitchFamily="34" charset="-122"/>
                  <a:ea typeface="Microsoft YaHei UI" panose="020B0503020204020204" pitchFamily="34" charset="-122"/>
                </a:rPr>
                <a:t>技术制约</a:t>
              </a:r>
              <a:endParaRPr lang="zh-CN" altLang="en-US" kern="1200" dirty="0">
                <a:solidFill>
                  <a:schemeClr val="tx1"/>
                </a:solidFill>
                <a:latin typeface="Microsoft YaHei UI" panose="020B0503020204020204" pitchFamily="34" charset="-122"/>
                <a:ea typeface="Microsoft YaHei UI" panose="020B0503020204020204" pitchFamily="34" charset="-122"/>
              </a:endParaRPr>
            </a:p>
          </p:txBody>
        </p:sp>
        <p:sp>
          <p:nvSpPr>
            <p:cNvPr id="6" name="任意多边形 5"/>
            <p:cNvSpPr/>
            <p:nvPr/>
          </p:nvSpPr>
          <p:spPr>
            <a:xfrm>
              <a:off x="6894589" y="2906485"/>
              <a:ext cx="1622573" cy="1871896"/>
            </a:xfrm>
            <a:custGeom>
              <a:avLst/>
              <a:gdLst>
                <a:gd name="connsiteX0" fmla="*/ 0 w 1622573"/>
                <a:gd name="connsiteY0" fmla="*/ 0 h 1477977"/>
                <a:gd name="connsiteX1" fmla="*/ 1622573 w 1622573"/>
                <a:gd name="connsiteY1" fmla="*/ 0 h 1477977"/>
                <a:gd name="connsiteX2" fmla="*/ 1622573 w 1622573"/>
                <a:gd name="connsiteY2" fmla="*/ 1477977 h 1477977"/>
                <a:gd name="connsiteX3" fmla="*/ 0 w 1622573"/>
                <a:gd name="connsiteY3" fmla="*/ 1477977 h 1477977"/>
                <a:gd name="connsiteX4" fmla="*/ 0 w 1622573"/>
                <a:gd name="connsiteY4" fmla="*/ 0 h 1477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573" h="1477977">
                  <a:moveTo>
                    <a:pt x="0" y="0"/>
                  </a:moveTo>
                  <a:lnTo>
                    <a:pt x="1622573" y="0"/>
                  </a:lnTo>
                  <a:lnTo>
                    <a:pt x="1622573" y="1477977"/>
                  </a:lnTo>
                  <a:lnTo>
                    <a:pt x="0" y="1477977"/>
                  </a:lnTo>
                  <a:lnTo>
                    <a:pt x="0" y="0"/>
                  </a:lnTo>
                  <a:close/>
                </a:path>
              </a:pathLst>
            </a:custGeom>
            <a:scene3d>
              <a:camera prst="orthographicFront"/>
              <a:lightRig rig="threePt" dir="t">
                <a:rot lat="0" lon="0" rev="7500000"/>
              </a:lightRig>
            </a:scene3d>
            <a:sp3d extrusionH="190500" prstMaterial="dkEdge">
              <a:bevelT w="120650" h="38100" prst="relaxedInset"/>
              <a:contourClr>
                <a:schemeClr val="bg1"/>
              </a:contourClr>
            </a:sp3d>
          </p:spPr>
          <p:style>
            <a:lnRef idx="1">
              <a:schemeClr val="dk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endParaRPr lang="zh-CN" altLang="en-US" sz="4300" kern="1200" dirty="0"/>
            </a:p>
          </p:txBody>
        </p:sp>
        <p:sp>
          <p:nvSpPr>
            <p:cNvPr id="7" name="矩形 6"/>
            <p:cNvSpPr/>
            <p:nvPr/>
          </p:nvSpPr>
          <p:spPr>
            <a:xfrm>
              <a:off x="6898477" y="2954198"/>
              <a:ext cx="1622574" cy="1754326"/>
            </a:xfrm>
            <a:prstGeom prst="rect">
              <a:avLst/>
            </a:prstGeom>
          </p:spPr>
          <p:txBody>
            <a:bodyPr wrap="square">
              <a:spAutoFit/>
            </a:bodyPr>
            <a:lstStyle/>
            <a:p>
              <a:r>
                <a:rPr lang="en-US" altLang="zh-CN" b="1" dirty="0">
                  <a:ln w="0"/>
                  <a:solidFill>
                    <a:srgbClr val="C00000"/>
                  </a:solidFill>
                  <a:latin typeface="Microsoft YaHei UI" panose="020B0503020204020204" pitchFamily="34" charset="-122"/>
                  <a:ea typeface="Microsoft YaHei UI" panose="020B0503020204020204" pitchFamily="34" charset="-122"/>
                </a:rPr>
                <a:t>API</a:t>
              </a:r>
              <a:r>
                <a:rPr lang="zh-CN" altLang="en-US" b="1" dirty="0">
                  <a:ln w="0"/>
                  <a:solidFill>
                    <a:srgbClr val="C00000"/>
                  </a:solidFill>
                  <a:latin typeface="Microsoft YaHei UI" panose="020B0503020204020204" pitchFamily="34" charset="-122"/>
                  <a:ea typeface="Microsoft YaHei UI" panose="020B0503020204020204" pitchFamily="34" charset="-122"/>
                </a:rPr>
                <a:t>拦截技术</a:t>
              </a:r>
              <a:r>
                <a:rPr lang="zh-CN" altLang="en-US" dirty="0">
                  <a:ln w="0"/>
                  <a:latin typeface="Microsoft YaHei UI" panose="020B0503020204020204" pitchFamily="34" charset="-122"/>
                  <a:ea typeface="Microsoft YaHei UI" panose="020B0503020204020204" pitchFamily="34" charset="-122"/>
                </a:rPr>
                <a:t>，修改进程内存数据结构，</a:t>
              </a:r>
              <a:r>
                <a:rPr lang="zh-CN" altLang="en-US" b="1" dirty="0">
                  <a:ln w="0"/>
                  <a:solidFill>
                    <a:srgbClr val="C00000"/>
                  </a:solidFill>
                  <a:latin typeface="Microsoft YaHei UI" panose="020B0503020204020204" pitchFamily="34" charset="-122"/>
                  <a:ea typeface="Microsoft YaHei UI" panose="020B0503020204020204" pitchFamily="34" charset="-122"/>
                </a:rPr>
                <a:t>实现难度大，不稳定</a:t>
              </a:r>
              <a:r>
                <a:rPr lang="zh-CN" altLang="en-US" dirty="0">
                  <a:ln w="0"/>
                  <a:latin typeface="Microsoft YaHei UI" panose="020B0503020204020204" pitchFamily="34" charset="-122"/>
                  <a:ea typeface="Microsoft YaHei UI" panose="020B0503020204020204" pitchFamily="34" charset="-122"/>
                </a:rPr>
                <a:t>，兼容性不好</a:t>
              </a:r>
            </a:p>
          </p:txBody>
        </p:sp>
      </p:grpSp>
      <p:grpSp>
        <p:nvGrpSpPr>
          <p:cNvPr id="8" name="组合 7"/>
          <p:cNvGrpSpPr/>
          <p:nvPr/>
        </p:nvGrpSpPr>
        <p:grpSpPr>
          <a:xfrm>
            <a:off x="3275856" y="1812538"/>
            <a:ext cx="3672407" cy="2586611"/>
            <a:chOff x="3249067" y="2570581"/>
            <a:chExt cx="3672407" cy="2586611"/>
          </a:xfrm>
        </p:grpSpPr>
        <p:sp>
          <p:nvSpPr>
            <p:cNvPr id="9" name="任意多边形 8"/>
            <p:cNvSpPr/>
            <p:nvPr/>
          </p:nvSpPr>
          <p:spPr>
            <a:xfrm>
              <a:off x="5272015" y="3162230"/>
              <a:ext cx="1622573" cy="1994962"/>
            </a:xfrm>
            <a:custGeom>
              <a:avLst/>
              <a:gdLst>
                <a:gd name="connsiteX0" fmla="*/ 0 w 1622573"/>
                <a:gd name="connsiteY0" fmla="*/ 0 h 1477977"/>
                <a:gd name="connsiteX1" fmla="*/ 1622573 w 1622573"/>
                <a:gd name="connsiteY1" fmla="*/ 0 h 1477977"/>
                <a:gd name="connsiteX2" fmla="*/ 1622573 w 1622573"/>
                <a:gd name="connsiteY2" fmla="*/ 1477977 h 1477977"/>
                <a:gd name="connsiteX3" fmla="*/ 0 w 1622573"/>
                <a:gd name="connsiteY3" fmla="*/ 1477977 h 1477977"/>
                <a:gd name="connsiteX4" fmla="*/ 0 w 1622573"/>
                <a:gd name="connsiteY4" fmla="*/ 0 h 1477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573" h="1477977">
                  <a:moveTo>
                    <a:pt x="0" y="0"/>
                  </a:moveTo>
                  <a:lnTo>
                    <a:pt x="1622573" y="0"/>
                  </a:lnTo>
                  <a:lnTo>
                    <a:pt x="1622573" y="1477977"/>
                  </a:lnTo>
                  <a:lnTo>
                    <a:pt x="0" y="1477977"/>
                  </a:lnTo>
                  <a:lnTo>
                    <a:pt x="0" y="0"/>
                  </a:lnTo>
                  <a:close/>
                </a:path>
              </a:pathLst>
            </a:custGeom>
            <a:ln w="12700">
              <a:solidFill>
                <a:schemeClr val="tx1"/>
              </a:solidFill>
            </a:ln>
            <a:scene3d>
              <a:camera prst="orthographicFront"/>
              <a:lightRig rig="threePt" dir="t">
                <a:rot lat="0" lon="0" rev="7500000"/>
              </a:lightRig>
            </a:scene3d>
            <a:sp3d extrusionH="190500" prstMaterial="dkEdge">
              <a:bevelT w="120650" h="38100" prst="relaxedInset"/>
              <a:contourClr>
                <a:schemeClr val="bg1"/>
              </a:contourClr>
            </a:sp3d>
          </p:spPr>
          <p:style>
            <a:lnRef idx="1">
              <a:schemeClr val="dk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endParaRPr lang="zh-CN" altLang="en-US" sz="4300" kern="1200" dirty="0"/>
            </a:p>
          </p:txBody>
        </p:sp>
        <p:sp>
          <p:nvSpPr>
            <p:cNvPr id="10" name="矩形 9"/>
            <p:cNvSpPr/>
            <p:nvPr/>
          </p:nvSpPr>
          <p:spPr>
            <a:xfrm>
              <a:off x="5289075" y="3221786"/>
              <a:ext cx="1632399" cy="1754326"/>
            </a:xfrm>
            <a:prstGeom prst="rect">
              <a:avLst/>
            </a:prstGeom>
          </p:spPr>
          <p:txBody>
            <a:bodyPr wrap="square">
              <a:spAutoFit/>
            </a:bodyPr>
            <a:lstStyle/>
            <a:p>
              <a:r>
                <a:rPr lang="zh-CN" altLang="en-US" dirty="0" smtClean="0">
                  <a:ln w="0"/>
                  <a:latin typeface="Microsoft YaHei UI" panose="020B0503020204020204" pitchFamily="34" charset="-122"/>
                  <a:ea typeface="Microsoft YaHei UI" panose="020B0503020204020204" pitchFamily="34" charset="-122"/>
                </a:rPr>
                <a:t>由于要执行某些相关操作进行检测，</a:t>
              </a:r>
              <a:r>
                <a:rPr lang="zh-CN" altLang="en-US" b="1" dirty="0" smtClean="0">
                  <a:ln w="0"/>
                  <a:solidFill>
                    <a:srgbClr val="C00000"/>
                  </a:solidFill>
                  <a:latin typeface="Microsoft YaHei UI" panose="020B0503020204020204" pitchFamily="34" charset="-122"/>
                  <a:ea typeface="Microsoft YaHei UI" panose="020B0503020204020204" pitchFamily="34" charset="-122"/>
                </a:rPr>
                <a:t>需要</a:t>
              </a:r>
              <a:r>
                <a:rPr lang="zh-CN" altLang="en-US" b="1" dirty="0">
                  <a:ln w="0"/>
                  <a:solidFill>
                    <a:srgbClr val="C00000"/>
                  </a:solidFill>
                  <a:latin typeface="Microsoft YaHei UI" panose="020B0503020204020204" pitchFamily="34" charset="-122"/>
                  <a:ea typeface="Microsoft YaHei UI" panose="020B0503020204020204" pitchFamily="34" charset="-122"/>
                </a:rPr>
                <a:t>手机获取</a:t>
              </a:r>
              <a:r>
                <a:rPr lang="en-US" altLang="zh-CN" sz="1400" b="1" dirty="0">
                  <a:ln w="0"/>
                  <a:solidFill>
                    <a:srgbClr val="C00000"/>
                  </a:solidFill>
                  <a:latin typeface="Microsoft YaHei UI" panose="020B0503020204020204" pitchFamily="34" charset="-122"/>
                  <a:ea typeface="Microsoft YaHei UI" panose="020B0503020204020204" pitchFamily="34" charset="-122"/>
                </a:rPr>
                <a:t>ROOT</a:t>
              </a:r>
              <a:r>
                <a:rPr lang="zh-CN" altLang="en-US" b="1" dirty="0">
                  <a:ln w="0"/>
                  <a:solidFill>
                    <a:srgbClr val="C00000"/>
                  </a:solidFill>
                  <a:latin typeface="Microsoft YaHei UI" panose="020B0503020204020204" pitchFamily="34" charset="-122"/>
                  <a:ea typeface="Microsoft YaHei UI" panose="020B0503020204020204" pitchFamily="34" charset="-122"/>
                </a:rPr>
                <a:t>权限</a:t>
              </a:r>
              <a:r>
                <a:rPr lang="zh-CN" altLang="en-US" dirty="0">
                  <a:ln w="0"/>
                  <a:latin typeface="Microsoft YaHei UI" panose="020B0503020204020204" pitchFamily="34" charset="-122"/>
                  <a:ea typeface="Microsoft YaHei UI" panose="020B0503020204020204" pitchFamily="34" charset="-122"/>
                </a:rPr>
                <a:t>，增加安全隐患</a:t>
              </a:r>
            </a:p>
          </p:txBody>
        </p:sp>
        <p:sp>
          <p:nvSpPr>
            <p:cNvPr id="11" name="任意多边形 10"/>
            <p:cNvSpPr/>
            <p:nvPr/>
          </p:nvSpPr>
          <p:spPr>
            <a:xfrm>
              <a:off x="3249067" y="2570581"/>
              <a:ext cx="3645521" cy="767235"/>
            </a:xfrm>
            <a:custGeom>
              <a:avLst/>
              <a:gdLst>
                <a:gd name="connsiteX0" fmla="*/ 0 w 3645521"/>
                <a:gd name="connsiteY0" fmla="*/ 383618 h 767235"/>
                <a:gd name="connsiteX1" fmla="*/ 383618 w 3645521"/>
                <a:gd name="connsiteY1" fmla="*/ 0 h 767235"/>
                <a:gd name="connsiteX2" fmla="*/ 383618 w 3645521"/>
                <a:gd name="connsiteY2" fmla="*/ 191809 h 767235"/>
                <a:gd name="connsiteX3" fmla="*/ 3645521 w 3645521"/>
                <a:gd name="connsiteY3" fmla="*/ 191809 h 767235"/>
                <a:gd name="connsiteX4" fmla="*/ 3645521 w 3645521"/>
                <a:gd name="connsiteY4" fmla="*/ 575426 h 767235"/>
                <a:gd name="connsiteX5" fmla="*/ 383618 w 3645521"/>
                <a:gd name="connsiteY5" fmla="*/ 575426 h 767235"/>
                <a:gd name="connsiteX6" fmla="*/ 383618 w 3645521"/>
                <a:gd name="connsiteY6" fmla="*/ 767235 h 767235"/>
                <a:gd name="connsiteX7" fmla="*/ 0 w 3645521"/>
                <a:gd name="connsiteY7" fmla="*/ 383618 h 7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5521" h="767235">
                  <a:moveTo>
                    <a:pt x="0" y="383618"/>
                  </a:moveTo>
                  <a:lnTo>
                    <a:pt x="383618" y="0"/>
                  </a:lnTo>
                  <a:lnTo>
                    <a:pt x="383618" y="191809"/>
                  </a:lnTo>
                  <a:lnTo>
                    <a:pt x="3645521" y="191809"/>
                  </a:lnTo>
                  <a:lnTo>
                    <a:pt x="3645521" y="575426"/>
                  </a:lnTo>
                  <a:lnTo>
                    <a:pt x="383618" y="575426"/>
                  </a:lnTo>
                  <a:lnTo>
                    <a:pt x="383618" y="767235"/>
                  </a:lnTo>
                  <a:lnTo>
                    <a:pt x="0" y="383618"/>
                  </a:lnTo>
                  <a:close/>
                </a:path>
              </a:pathLst>
            </a:custGeom>
            <a:blipFill dpi="0" rotWithShape="1">
              <a:blip r:embed="rId5">
                <a:extLst>
                  <a:ext uri="{28A0092B-C50C-407E-A947-70E740481C1C}">
                    <a14:useLocalDpi xmlns:a14="http://schemas.microsoft.com/office/drawing/2010/main" val="0"/>
                  </a:ext>
                </a:extLst>
              </a:blip>
              <a:srcRect/>
              <a:stretch>
                <a:fillRect/>
              </a:stretch>
            </a:blipFill>
            <a:scene3d>
              <a:camera prst="orthographicFront"/>
              <a:lightRig rig="threePt" dir="t">
                <a:rot lat="0" lon="0" rev="7500000"/>
              </a:lightRig>
            </a:scene3d>
            <a:sp3d prstMaterial="plastic">
              <a:bevelT w="127000" h="25400" prst="relaxedInset"/>
            </a:sp3d>
          </p:spPr>
          <p:style>
            <a:lnRef idx="0">
              <a:schemeClr val="dk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445809" tIns="245149" rIns="53340" bIns="313608" numCol="1" spcCol="1270" anchor="ctr" anchorCtr="0">
              <a:noAutofit/>
            </a:bodyPr>
            <a:lstStyle/>
            <a:p>
              <a:pPr lvl="0" algn="r" defTabSz="622300">
                <a:lnSpc>
                  <a:spcPct val="90000"/>
                </a:lnSpc>
                <a:spcBef>
                  <a:spcPct val="0"/>
                </a:spcBef>
                <a:spcAft>
                  <a:spcPct val="35000"/>
                </a:spcAft>
              </a:pPr>
              <a:r>
                <a:rPr lang="zh-CN" altLang="en-US" kern="1200" dirty="0" smtClean="0">
                  <a:solidFill>
                    <a:schemeClr val="tx1"/>
                  </a:solidFill>
                  <a:latin typeface="Microsoft YaHei UI" panose="020B0503020204020204" pitchFamily="34" charset="-122"/>
                  <a:ea typeface="Microsoft YaHei UI" panose="020B0503020204020204" pitchFamily="34" charset="-122"/>
                </a:rPr>
                <a:t>提权限制</a:t>
              </a:r>
              <a:endParaRPr lang="zh-CN" altLang="en-US" kern="1200" dirty="0">
                <a:solidFill>
                  <a:schemeClr val="tx1"/>
                </a:solidFill>
                <a:latin typeface="Microsoft YaHei UI" panose="020B0503020204020204" pitchFamily="34" charset="-122"/>
                <a:ea typeface="Microsoft YaHei UI" panose="020B0503020204020204" pitchFamily="34" charset="-122"/>
              </a:endParaRPr>
            </a:p>
          </p:txBody>
        </p:sp>
      </p:grpSp>
      <p:grpSp>
        <p:nvGrpSpPr>
          <p:cNvPr id="12" name="组合 11"/>
          <p:cNvGrpSpPr/>
          <p:nvPr/>
        </p:nvGrpSpPr>
        <p:grpSpPr>
          <a:xfrm>
            <a:off x="3275856" y="2068283"/>
            <a:ext cx="2022948" cy="2690907"/>
            <a:chOff x="3249067" y="2826326"/>
            <a:chExt cx="2022948" cy="2690907"/>
          </a:xfrm>
        </p:grpSpPr>
        <p:sp>
          <p:nvSpPr>
            <p:cNvPr id="13" name="任意多边形 12"/>
            <p:cNvSpPr/>
            <p:nvPr/>
          </p:nvSpPr>
          <p:spPr>
            <a:xfrm>
              <a:off x="3249067" y="2826326"/>
              <a:ext cx="2022948" cy="767235"/>
            </a:xfrm>
            <a:custGeom>
              <a:avLst/>
              <a:gdLst>
                <a:gd name="connsiteX0" fmla="*/ 0 w 2022948"/>
                <a:gd name="connsiteY0" fmla="*/ 383618 h 767235"/>
                <a:gd name="connsiteX1" fmla="*/ 383618 w 2022948"/>
                <a:gd name="connsiteY1" fmla="*/ 0 h 767235"/>
                <a:gd name="connsiteX2" fmla="*/ 383618 w 2022948"/>
                <a:gd name="connsiteY2" fmla="*/ 191809 h 767235"/>
                <a:gd name="connsiteX3" fmla="*/ 2022948 w 2022948"/>
                <a:gd name="connsiteY3" fmla="*/ 191809 h 767235"/>
                <a:gd name="connsiteX4" fmla="*/ 2022948 w 2022948"/>
                <a:gd name="connsiteY4" fmla="*/ 575426 h 767235"/>
                <a:gd name="connsiteX5" fmla="*/ 383618 w 2022948"/>
                <a:gd name="connsiteY5" fmla="*/ 575426 h 767235"/>
                <a:gd name="connsiteX6" fmla="*/ 383618 w 2022948"/>
                <a:gd name="connsiteY6" fmla="*/ 767235 h 767235"/>
                <a:gd name="connsiteX7" fmla="*/ 0 w 2022948"/>
                <a:gd name="connsiteY7" fmla="*/ 383618 h 7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2948" h="767235">
                  <a:moveTo>
                    <a:pt x="0" y="383618"/>
                  </a:moveTo>
                  <a:lnTo>
                    <a:pt x="383618" y="0"/>
                  </a:lnTo>
                  <a:lnTo>
                    <a:pt x="383618" y="191809"/>
                  </a:lnTo>
                  <a:lnTo>
                    <a:pt x="2022948" y="191809"/>
                  </a:lnTo>
                  <a:lnTo>
                    <a:pt x="2022948" y="575426"/>
                  </a:lnTo>
                  <a:lnTo>
                    <a:pt x="383618" y="575426"/>
                  </a:lnTo>
                  <a:lnTo>
                    <a:pt x="383618" y="767235"/>
                  </a:lnTo>
                  <a:lnTo>
                    <a:pt x="0" y="383618"/>
                  </a:lnTo>
                  <a:close/>
                </a:path>
              </a:pathLst>
            </a:custGeom>
            <a:blipFill dpi="0" rotWithShape="1">
              <a:blip r:embed="rId4">
                <a:extLst>
                  <a:ext uri="{28A0092B-C50C-407E-A947-70E740481C1C}">
                    <a14:useLocalDpi xmlns:a14="http://schemas.microsoft.com/office/drawing/2010/main" val="0"/>
                  </a:ext>
                </a:extLst>
              </a:blip>
              <a:srcRect/>
              <a:stretch>
                <a:fillRect/>
              </a:stretch>
            </a:blipFill>
            <a:scene3d>
              <a:camera prst="orthographicFront"/>
              <a:lightRig rig="threePt" dir="t">
                <a:rot lat="0" lon="0" rev="7500000"/>
              </a:lightRig>
            </a:scene3d>
            <a:sp3d prstMaterial="plastic">
              <a:bevelT w="127000" h="25400" prst="relaxedInset"/>
            </a:sp3d>
          </p:spPr>
          <p:style>
            <a:lnRef idx="0">
              <a:schemeClr val="dk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445809" tIns="260389" rIns="68580" bIns="313608" numCol="1" spcCol="1270" anchor="ctr" anchorCtr="0">
              <a:noAutofit/>
            </a:bodyPr>
            <a:lstStyle/>
            <a:p>
              <a:pPr lvl="0" algn="r" defTabSz="800100">
                <a:lnSpc>
                  <a:spcPct val="90000"/>
                </a:lnSpc>
                <a:spcBef>
                  <a:spcPct val="0"/>
                </a:spcBef>
                <a:spcAft>
                  <a:spcPct val="35000"/>
                </a:spcAft>
              </a:pPr>
              <a:r>
                <a:rPr lang="zh-CN" altLang="en-US" sz="1800" b="0" kern="1200" cap="none" spc="0" dirty="0" smtClean="0">
                  <a:ln w="0"/>
                  <a:solidFill>
                    <a:schemeClr val="tx1"/>
                  </a:solidFill>
                  <a:effectLst/>
                  <a:latin typeface="Microsoft YaHei UI" panose="020B0503020204020204" pitchFamily="34" charset="-122"/>
                  <a:ea typeface="Microsoft YaHei UI" panose="020B0503020204020204" pitchFamily="34" charset="-122"/>
                </a:rPr>
                <a:t>硬件缺陷</a:t>
              </a:r>
              <a:endParaRPr lang="zh-CN" altLang="en-US" sz="1800" b="0" kern="1200" cap="none" spc="0" dirty="0">
                <a:ln w="0"/>
                <a:solidFill>
                  <a:schemeClr val="tx1"/>
                </a:solidFill>
                <a:effectLst/>
                <a:latin typeface="Microsoft YaHei UI" panose="020B0503020204020204" pitchFamily="34" charset="-122"/>
                <a:ea typeface="Microsoft YaHei UI" panose="020B0503020204020204" pitchFamily="34" charset="-122"/>
              </a:endParaRPr>
            </a:p>
          </p:txBody>
        </p:sp>
        <p:sp>
          <p:nvSpPr>
            <p:cNvPr id="14" name="任意多边形 13"/>
            <p:cNvSpPr/>
            <p:nvPr/>
          </p:nvSpPr>
          <p:spPr>
            <a:xfrm>
              <a:off x="3649441" y="3417976"/>
              <a:ext cx="1622573" cy="2099257"/>
            </a:xfrm>
            <a:custGeom>
              <a:avLst/>
              <a:gdLst>
                <a:gd name="connsiteX0" fmla="*/ 0 w 1622573"/>
                <a:gd name="connsiteY0" fmla="*/ 0 h 1456347"/>
                <a:gd name="connsiteX1" fmla="*/ 1622573 w 1622573"/>
                <a:gd name="connsiteY1" fmla="*/ 0 h 1456347"/>
                <a:gd name="connsiteX2" fmla="*/ 1622573 w 1622573"/>
                <a:gd name="connsiteY2" fmla="*/ 1456347 h 1456347"/>
                <a:gd name="connsiteX3" fmla="*/ 0 w 1622573"/>
                <a:gd name="connsiteY3" fmla="*/ 1456347 h 1456347"/>
                <a:gd name="connsiteX4" fmla="*/ 0 w 1622573"/>
                <a:gd name="connsiteY4" fmla="*/ 0 h 1456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573" h="1456347">
                  <a:moveTo>
                    <a:pt x="0" y="0"/>
                  </a:moveTo>
                  <a:lnTo>
                    <a:pt x="1622573" y="0"/>
                  </a:lnTo>
                  <a:lnTo>
                    <a:pt x="1622573" y="1456347"/>
                  </a:lnTo>
                  <a:lnTo>
                    <a:pt x="0" y="1456347"/>
                  </a:lnTo>
                  <a:lnTo>
                    <a:pt x="0" y="0"/>
                  </a:lnTo>
                  <a:close/>
                </a:path>
              </a:pathLst>
            </a:custGeom>
            <a:ln w="12700">
              <a:solidFill>
                <a:schemeClr val="tx1"/>
              </a:solidFill>
            </a:ln>
            <a:scene3d>
              <a:camera prst="orthographicFront"/>
              <a:lightRig rig="threePt" dir="t">
                <a:rot lat="0" lon="0" rev="7500000"/>
              </a:lightRig>
            </a:scene3d>
            <a:sp3d extrusionH="190500" prstMaterial="dkEdge">
              <a:bevelT w="120650" h="38100" prst="relaxedInset"/>
              <a:contourClr>
                <a:schemeClr val="bg1"/>
              </a:contourClr>
            </a:sp3d>
          </p:spPr>
          <p:style>
            <a:lnRef idx="1">
              <a:schemeClr val="dk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zh-CN" altLang="en-US" kern="1200" dirty="0" smtClean="0">
                  <a:ln w="0"/>
                  <a:solidFill>
                    <a:schemeClr val="tx1"/>
                  </a:solidFill>
                  <a:latin typeface="Microsoft YaHei UI" panose="020B0503020204020204" pitchFamily="34" charset="-122"/>
                  <a:ea typeface="Microsoft YaHei UI" panose="020B0503020204020204" pitchFamily="34" charset="-122"/>
                </a:rPr>
                <a:t>移动平台硬件资源受限：</a:t>
              </a:r>
              <a:endParaRPr lang="en-US" altLang="zh-CN" kern="1200" dirty="0" smtClean="0">
                <a:ln w="0"/>
                <a:solidFill>
                  <a:schemeClr val="tx1"/>
                </a:solidFill>
                <a:latin typeface="Microsoft YaHei UI" panose="020B0503020204020204" pitchFamily="34" charset="-122"/>
                <a:ea typeface="Microsoft YaHei UI" panose="020B0503020204020204" pitchFamily="34" charset="-122"/>
              </a:endParaRPr>
            </a:p>
            <a:p>
              <a:pPr lvl="0" algn="l" defTabSz="711200">
                <a:lnSpc>
                  <a:spcPct val="90000"/>
                </a:lnSpc>
                <a:spcBef>
                  <a:spcPct val="0"/>
                </a:spcBef>
                <a:spcAft>
                  <a:spcPct val="35000"/>
                </a:spcAft>
              </a:pPr>
              <a:r>
                <a:rPr lang="zh-CN" altLang="en-US" b="1" kern="1200" dirty="0" smtClean="0">
                  <a:ln w="0"/>
                  <a:solidFill>
                    <a:srgbClr val="C00000"/>
                  </a:solidFill>
                  <a:latin typeface="Microsoft YaHei UI" panose="020B0503020204020204" pitchFamily="34" charset="-122"/>
                  <a:ea typeface="Microsoft YaHei UI" panose="020B0503020204020204" pitchFamily="34" charset="-122"/>
                </a:rPr>
                <a:t>计算能力有限</a:t>
              </a:r>
              <a:r>
                <a:rPr lang="zh-CN" altLang="en-US" kern="1200" dirty="0" smtClean="0">
                  <a:ln w="0"/>
                  <a:solidFill>
                    <a:schemeClr val="tx1"/>
                  </a:solidFill>
                  <a:latin typeface="Microsoft YaHei UI" panose="020B0503020204020204" pitchFamily="34" charset="-122"/>
                  <a:ea typeface="Microsoft YaHei UI" panose="020B0503020204020204" pitchFamily="34" charset="-122"/>
                </a:rPr>
                <a:t>，无法完成负责算法</a:t>
              </a:r>
              <a:endParaRPr lang="en-US" altLang="zh-CN" kern="1200" dirty="0" smtClean="0">
                <a:ln w="0"/>
                <a:solidFill>
                  <a:schemeClr val="tx1"/>
                </a:solidFill>
                <a:latin typeface="Microsoft YaHei UI" panose="020B0503020204020204" pitchFamily="34" charset="-122"/>
                <a:ea typeface="Microsoft YaHei UI" panose="020B0503020204020204" pitchFamily="34" charset="-122"/>
              </a:endParaRPr>
            </a:p>
            <a:p>
              <a:pPr lvl="0" algn="l" defTabSz="711200">
                <a:lnSpc>
                  <a:spcPct val="90000"/>
                </a:lnSpc>
                <a:spcBef>
                  <a:spcPct val="0"/>
                </a:spcBef>
                <a:spcAft>
                  <a:spcPct val="35000"/>
                </a:spcAft>
              </a:pPr>
              <a:r>
                <a:rPr lang="zh-CN" altLang="en-US" b="1" kern="1200" dirty="0" smtClean="0">
                  <a:ln w="0"/>
                  <a:solidFill>
                    <a:srgbClr val="C00000"/>
                  </a:solidFill>
                  <a:latin typeface="Microsoft YaHei UI" panose="020B0503020204020204" pitchFamily="34" charset="-122"/>
                  <a:ea typeface="Microsoft YaHei UI" panose="020B0503020204020204" pitchFamily="34" charset="-122"/>
                </a:rPr>
                <a:t>受电池续航能力限制</a:t>
              </a:r>
              <a:endParaRPr lang="zh-CN" altLang="en-US" b="1" kern="1200" dirty="0">
                <a:ln w="0"/>
                <a:solidFill>
                  <a:srgbClr val="C00000"/>
                </a:solidFill>
                <a:latin typeface="Microsoft YaHei UI" panose="020B0503020204020204" pitchFamily="34" charset="-122"/>
                <a:ea typeface="Microsoft YaHei UI" panose="020B0503020204020204" pitchFamily="34" charset="-122"/>
              </a:endParaRPr>
            </a:p>
          </p:txBody>
        </p:sp>
      </p:grpSp>
      <p:grpSp>
        <p:nvGrpSpPr>
          <p:cNvPr id="20" name="组合 19"/>
          <p:cNvGrpSpPr/>
          <p:nvPr/>
        </p:nvGrpSpPr>
        <p:grpSpPr>
          <a:xfrm>
            <a:off x="2794942" y="988525"/>
            <a:ext cx="5324868" cy="4704762"/>
            <a:chOff x="2794942" y="988525"/>
            <a:chExt cx="5324868" cy="4704762"/>
          </a:xfrm>
        </p:grpSpPr>
        <p:grpSp>
          <p:nvGrpSpPr>
            <p:cNvPr id="21" name="组合 20"/>
            <p:cNvGrpSpPr/>
            <p:nvPr/>
          </p:nvGrpSpPr>
          <p:grpSpPr>
            <a:xfrm>
              <a:off x="2794942" y="988525"/>
              <a:ext cx="5324868" cy="4704762"/>
              <a:chOff x="2794942" y="988525"/>
              <a:chExt cx="5324868" cy="4704762"/>
            </a:xfrm>
          </p:grpSpPr>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932971">
                <a:off x="3187580" y="988525"/>
                <a:ext cx="4932230" cy="4704762"/>
              </a:xfrm>
              <a:prstGeom prst="rect">
                <a:avLst/>
              </a:prstGeom>
              <a:ln>
                <a:solidFill>
                  <a:schemeClr val="tx1"/>
                </a:solidFill>
              </a:ln>
            </p:spPr>
          </p:pic>
          <p:sp>
            <p:nvSpPr>
              <p:cNvPr id="24" name="矩形 23"/>
              <p:cNvSpPr/>
              <p:nvPr/>
            </p:nvSpPr>
            <p:spPr>
              <a:xfrm rot="20932971">
                <a:off x="2794942" y="1230622"/>
                <a:ext cx="3926159" cy="322225"/>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rot="20951260">
              <a:off x="4213336" y="1630299"/>
              <a:ext cx="1012899" cy="157402"/>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grpSp>
      <p:grpSp>
        <p:nvGrpSpPr>
          <p:cNvPr id="25" name="组合 24"/>
          <p:cNvGrpSpPr/>
          <p:nvPr/>
        </p:nvGrpSpPr>
        <p:grpSpPr>
          <a:xfrm>
            <a:off x="5635598" y="1733797"/>
            <a:ext cx="2011438" cy="1181879"/>
            <a:chOff x="5589091" y="1540327"/>
            <a:chExt cx="1646746" cy="843088"/>
          </a:xfrm>
        </p:grpSpPr>
        <p:sp>
          <p:nvSpPr>
            <p:cNvPr id="26" name="云形标注 25"/>
            <p:cNvSpPr/>
            <p:nvPr/>
          </p:nvSpPr>
          <p:spPr>
            <a:xfrm>
              <a:off x="5589091" y="1540327"/>
              <a:ext cx="1646746" cy="843088"/>
            </a:xfrm>
            <a:prstGeom prst="cloudCallout">
              <a:avLst>
                <a:gd name="adj1" fmla="val -76827"/>
                <a:gd name="adj2" fmla="val -40960"/>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7" name="文本框 21"/>
            <p:cNvSpPr txBox="1"/>
            <p:nvPr/>
          </p:nvSpPr>
          <p:spPr>
            <a:xfrm>
              <a:off x="5758862" y="1757422"/>
              <a:ext cx="1428390" cy="417147"/>
            </a:xfrm>
            <a:prstGeom prst="rect">
              <a:avLst/>
            </a:prstGeom>
            <a:noFill/>
          </p:spPr>
          <p:txBody>
            <a:bodyPr wrap="square" rtlCol="0">
              <a:spAutoFit/>
            </a:bodyPr>
            <a:lstStyle/>
            <a:p>
              <a:pPr algn="ctr"/>
              <a:r>
                <a:rPr lang="en-US" altLang="zh-CN" sz="1600" b="1" dirty="0" smtClean="0">
                  <a:solidFill>
                    <a:schemeClr val="bg1"/>
                  </a:solidFill>
                  <a:latin typeface="微软雅黑" panose="020B0503020204020204" pitchFamily="34" charset="-122"/>
                  <a:ea typeface="微软雅黑" panose="020B0503020204020204" pitchFamily="34" charset="-122"/>
                </a:rPr>
                <a:t>2013</a:t>
              </a:r>
              <a:r>
                <a:rPr lang="zh-CN" altLang="en-US" sz="1600" b="1" dirty="0" smtClean="0">
                  <a:solidFill>
                    <a:schemeClr val="bg1"/>
                  </a:solidFill>
                  <a:latin typeface="微软雅黑" panose="020B0503020204020204" pitchFamily="34" charset="-122"/>
                  <a:ea typeface="微软雅黑" panose="020B0503020204020204" pitchFamily="34" charset="-122"/>
                </a:rPr>
                <a:t>年</a:t>
              </a:r>
              <a:r>
                <a:rPr lang="en-US" altLang="zh-CN" sz="1600" b="1" dirty="0" smtClean="0">
                  <a:solidFill>
                    <a:schemeClr val="bg1"/>
                  </a:solidFill>
                  <a:latin typeface="微软雅黑" panose="020B0503020204020204" pitchFamily="34" charset="-122"/>
                  <a:ea typeface="微软雅黑" panose="020B0503020204020204" pitchFamily="34" charset="-122"/>
                </a:rPr>
                <a:t>7</a:t>
              </a:r>
              <a:r>
                <a:rPr lang="zh-CN" altLang="en-US" sz="1600" b="1" dirty="0" smtClean="0">
                  <a:solidFill>
                    <a:schemeClr val="bg1"/>
                  </a:solidFill>
                  <a:latin typeface="微软雅黑" panose="020B0503020204020204" pitchFamily="34" charset="-122"/>
                  <a:ea typeface="微软雅黑" panose="020B0503020204020204" pitchFamily="34" charset="-122"/>
                </a:rPr>
                <a:t>月</a:t>
              </a:r>
              <a:r>
                <a:rPr lang="en-US" altLang="zh-CN" sz="1600" b="1" dirty="0" smtClean="0">
                  <a:solidFill>
                    <a:schemeClr val="bg1"/>
                  </a:solidFill>
                  <a:latin typeface="微软雅黑" panose="020B0503020204020204" pitchFamily="34" charset="-122"/>
                  <a:ea typeface="微软雅黑" panose="020B0503020204020204" pitchFamily="34" charset="-122"/>
                </a:rPr>
                <a:t>17</a:t>
              </a:r>
              <a:r>
                <a:rPr lang="zh-CN" altLang="en-US" sz="1600" b="1" dirty="0" smtClean="0">
                  <a:solidFill>
                    <a:schemeClr val="bg1"/>
                  </a:solidFill>
                  <a:latin typeface="微软雅黑" panose="020B0503020204020204" pitchFamily="34" charset="-122"/>
                  <a:ea typeface="微软雅黑" panose="020B0503020204020204" pitchFamily="34" charset="-122"/>
                </a:rPr>
                <a:t>日报道</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227574" y="120029"/>
            <a:ext cx="2951449" cy="730328"/>
          </a:xfrm>
          <a:prstGeom prst="rect">
            <a:avLst/>
          </a:prstGeom>
        </p:spPr>
        <p:txBody>
          <a:bodyPr wrap="none">
            <a:spAutoFit/>
            <a:scene3d>
              <a:camera prst="orthographicFront"/>
              <a:lightRig rig="threePt" dir="t"/>
            </a:scene3d>
            <a:sp3d extrusionH="57150">
              <a:bevelT w="38100" h="38100"/>
            </a:sp3d>
          </a:bodyPr>
          <a:lstStyle/>
          <a:p>
            <a:pPr>
              <a:lnSpc>
                <a:spcPts val="5760"/>
              </a:lnSpc>
              <a:spcBef>
                <a:spcPts val="0"/>
              </a:spcBef>
            </a:pPr>
            <a:r>
              <a:rPr lang="zh-CN" altLang="en-US" sz="2600" b="1" dirty="0" smtClean="0">
                <a:solidFill>
                  <a:srgbClr val="0062AC"/>
                </a:solidFill>
                <a:latin typeface="Microsoft YaHei UI" panose="020B0503020204020204" pitchFamily="34" charset="-122"/>
                <a:ea typeface="Microsoft YaHei UI" panose="020B0503020204020204" pitchFamily="34" charset="-122"/>
              </a:rPr>
              <a:t>平台限制 技术约束</a:t>
            </a:r>
            <a:endParaRPr lang="es-HN" altLang="zh-CN" sz="2600" b="1" dirty="0">
              <a:solidFill>
                <a:srgbClr val="0062AC"/>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8253556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00B0F0"/>
          </a:solidFill>
          <a:prstDash val="dash"/>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TotalTime>
  <Words>2654</Words>
  <Application>Microsoft Office PowerPoint</Application>
  <PresentationFormat>全屏显示(4:3)</PresentationFormat>
  <Paragraphs>683</Paragraphs>
  <Slides>33</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Microsoft JhengHei</vt:lpstr>
      <vt:lpstr>Microsoft JhengHei UI</vt:lpstr>
      <vt:lpstr>Microsoft YaHei UI</vt:lpstr>
      <vt:lpstr>黑体</vt:lpstr>
      <vt:lpstr>华文细黑</vt:lpstr>
      <vt:lpstr>宋体</vt:lpstr>
      <vt:lpstr>微软雅黑</vt:lpstr>
      <vt:lpstr>Arial</vt:lpstr>
      <vt:lpstr>Calibri</vt:lpstr>
      <vt:lpstr>Times New Roman</vt:lpstr>
      <vt:lpstr>Wingdings</vt:lpstr>
      <vt:lpstr>Office 主题​​</vt:lpstr>
      <vt:lpstr>PowerPoint 演示文稿</vt:lpstr>
      <vt:lpstr>基于行为的Android恶意软件自动化分析与检测系统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Alice</dc:creator>
  <cp:lastModifiedBy>Yu Liang</cp:lastModifiedBy>
  <cp:revision>41</cp:revision>
  <dcterms:created xsi:type="dcterms:W3CDTF">2013-10-09T12:18:04Z</dcterms:created>
  <dcterms:modified xsi:type="dcterms:W3CDTF">2013-11-17T12:53:02Z</dcterms:modified>
</cp:coreProperties>
</file>