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4" r:id="rId25"/>
    <p:sldId id="285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2CD12639-C340-424F-9AAA-C4B3DD199A3F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11B0809-033D-4B3F-A9E7-AF4942AD1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74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在座的各位评委，大家好。我们是</a:t>
            </a:r>
            <a:r>
              <a:rPr lang="en-US" altLang="zh-CN" smtClean="0"/>
              <a:t>OpenFlow Builder</a:t>
            </a:r>
            <a:r>
              <a:rPr lang="zh-CN" altLang="en-US" smtClean="0"/>
              <a:t>小组，很高兴能在这里为大家介绍我们的作品</a:t>
            </a:r>
            <a:r>
              <a:rPr lang="en-US" altLang="zh-CN" smtClean="0"/>
              <a:t>—</a:t>
            </a:r>
            <a:r>
              <a:rPr lang="zh-CN" altLang="en-US" smtClean="0"/>
              <a:t>基于</a:t>
            </a:r>
            <a:r>
              <a:rPr lang="en-US" altLang="zh-CN" smtClean="0"/>
              <a:t>OpenFlow</a:t>
            </a:r>
            <a:r>
              <a:rPr lang="zh-CN" altLang="en-US" smtClean="0"/>
              <a:t>的</a:t>
            </a:r>
            <a:r>
              <a:rPr lang="en-US" altLang="zh-CN" smtClean="0"/>
              <a:t>SDN</a:t>
            </a:r>
            <a:r>
              <a:rPr lang="zh-CN" altLang="en-US" smtClean="0"/>
              <a:t>防火墙安全增强。下面正式开始我们的介绍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CE6C1D0-19DD-470C-9F82-67E1738ED9F3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别名集冲突检测方法，通过对于流表与防火墙目的地址，源地址，行为分别求交集的方法判断流表是否能实现绕过防火墙，</a:t>
            </a:r>
            <a:r>
              <a:rPr lang="en-US" altLang="zh-CN" smtClean="0"/>
              <a:t>HotSDN’12</a:t>
            </a:r>
            <a:r>
              <a:rPr lang="zh-CN" altLang="en-US" smtClean="0"/>
              <a:t>将其定义为“冲突”虽然，别名集的方法可以探测到冲突，但是它的弱点也非常的明显，首先，它只能应用于单交换机的网络环境，几乎没有实用性。其次，它不能建立对于整个网络状态的全局视角，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冲突检测不完整，会议误报的情况。</a:t>
            </a:r>
            <a:r>
              <a:rPr lang="zh-CN" altLang="en-US" smtClean="0"/>
              <a:t>最后，它没有完善的冲突解决策略。（简单点讲，）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F79FB96-DC9C-4A4E-BFBB-F264C224C84B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为了真正解决绕过这一严重的安全威胁，我们提出了我们的解决方案。基于</a:t>
            </a:r>
            <a:r>
              <a:rPr lang="en-US" altLang="zh-CN" smtClean="0"/>
              <a:t>OpenFlow</a:t>
            </a: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8257E4E-E48D-4203-AB09-8556F3341787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接下来，我来详细的介绍我们的作品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D9053C1-AEE1-4A52-B7B9-5E3135C9F9F9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我们的为系统设计了界面，我们可以通过界面实现插入流表，防火墙规则，</a:t>
            </a:r>
            <a:r>
              <a:rPr lang="en-US" altLang="zh-CN" smtClean="0"/>
              <a:t>flowpath</a:t>
            </a:r>
            <a:r>
              <a:rPr lang="zh-CN" altLang="en-US" smtClean="0"/>
              <a:t>探测等简化了操作。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FE5246D-C34C-40E9-9565-99B3EE88810D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这三个模块分别是，攻击路径探测模块，冲突检测模块，冲突解决模块。这三个模块分别对应了我们的三个关键技术，</a:t>
            </a:r>
            <a:r>
              <a:rPr lang="en-US" altLang="zh-CN" smtClean="0"/>
              <a:t>flowpath</a:t>
            </a:r>
            <a:r>
              <a:rPr lang="zh-CN" altLang="en-US" smtClean="0"/>
              <a:t>探测算法、基于</a:t>
            </a:r>
            <a:r>
              <a:rPr lang="en-US" altLang="zh-CN" smtClean="0"/>
              <a:t>flowpath</a:t>
            </a:r>
            <a:r>
              <a:rPr lang="zh-CN" altLang="en-US" smtClean="0"/>
              <a:t>的冲突检测算法、阻断流表冲突检测策略。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59793E5-4D36-429D-B462-7E216C1B5866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这三个模块相互联系，一起实现控制器的安全增强，接下来我们以一个例子详细介绍这三个模块的工作流程，首先是</a:t>
            </a:r>
            <a:r>
              <a:rPr lang="en-US" altLang="zh-CN" smtClean="0"/>
              <a:t>flowpath</a:t>
            </a:r>
            <a:r>
              <a:rPr lang="zh-CN" altLang="en-US" smtClean="0"/>
              <a:t>探测模块，首先我们让流表进入到这个模块中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336E8E9-B829-46EA-BDBD-3DFFE637E4F0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接着，根据流表项中的入端口与出端口号，我们一步步找到数据路径也就是</a:t>
            </a:r>
            <a:r>
              <a:rPr lang="en-US" altLang="zh-CN" smtClean="0"/>
              <a:t>flowpath</a:t>
            </a:r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5F85441-5FBE-4B03-9A5A-D843C53C3AB4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之后我们将存储</a:t>
            </a:r>
            <a:r>
              <a:rPr lang="en-US" altLang="zh-CN" smtClean="0"/>
              <a:t>flowpath</a:t>
            </a:r>
            <a:r>
              <a:rPr lang="zh-CN" altLang="en-US" smtClean="0"/>
              <a:t>的信息发送到冲突检测模块中，并将之与防火墙规则进行对比。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8050EEA-CC0B-4A7A-B634-F08B9A8C21AC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然后，在冲突检测模块中，我们将防火墙中含有</a:t>
            </a:r>
            <a:r>
              <a:rPr lang="en-US" altLang="zh-CN" smtClean="0"/>
              <a:t>deny</a:t>
            </a:r>
            <a:r>
              <a:rPr lang="zh-CN" altLang="en-US" smtClean="0"/>
              <a:t>的规则与</a:t>
            </a:r>
            <a:r>
              <a:rPr lang="en-US" altLang="zh-CN" smtClean="0"/>
              <a:t>flowpath</a:t>
            </a:r>
            <a:r>
              <a:rPr lang="zh-CN" altLang="en-US" smtClean="0"/>
              <a:t>的源地址与目的地址进行匹配，发现匹配成功，则说明存在冲突，如此例所示。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2C02623-B31D-415C-8177-889A2DF83709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之后我们将冲突警告还有流表与</a:t>
            </a:r>
            <a:r>
              <a:rPr lang="en-US" altLang="zh-CN" smtClean="0"/>
              <a:t>flowpath</a:t>
            </a:r>
            <a:r>
              <a:rPr lang="zh-CN" altLang="en-US" smtClean="0"/>
              <a:t>一起发送到冲突解决模块来解决冲突。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A11C23E-FE01-46DB-8648-A3D669EC11B2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首先是我们的项目背景介绍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04DAB18-A869-47EC-8EB1-32D3EA121BF2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在冲突解决模块中，根据</a:t>
            </a:r>
            <a:r>
              <a:rPr lang="en-US" altLang="zh-CN" smtClean="0"/>
              <a:t>flowpath</a:t>
            </a:r>
            <a:r>
              <a:rPr lang="zh-CN" altLang="en-US" smtClean="0"/>
              <a:t>，我们找出头交换机，并且根据头流表项设计出头交换机阻断流表，插入头交换机中。再根据流表的尾流表项设计出相应的尾交换机阻断流表，插入尾交换机中。在这个例子中我们可以看到，</a:t>
            </a:r>
            <a:r>
              <a:rPr lang="en-US" altLang="zh-CN" smtClean="0"/>
              <a:t>A</a:t>
            </a:r>
            <a:r>
              <a:rPr lang="zh-CN" altLang="en-US" smtClean="0"/>
              <a:t>试图通过流表绕过防火墙时在</a:t>
            </a:r>
            <a:r>
              <a:rPr lang="en-US" altLang="zh-CN" smtClean="0"/>
              <a:t>S1</a:t>
            </a:r>
            <a:r>
              <a:rPr lang="zh-CN" altLang="en-US" smtClean="0"/>
              <a:t>时就会被阻断，若已有信息流通过交换机</a:t>
            </a:r>
            <a:r>
              <a:rPr lang="en-US" altLang="zh-CN" smtClean="0"/>
              <a:t>1</a:t>
            </a:r>
            <a:r>
              <a:rPr lang="zh-CN" altLang="en-US" smtClean="0"/>
              <a:t>，则会在最后尾交换机</a:t>
            </a:r>
            <a:r>
              <a:rPr lang="en-US" altLang="zh-CN" smtClean="0"/>
              <a:t>switch4</a:t>
            </a:r>
            <a:r>
              <a:rPr lang="zh-CN" altLang="en-US" smtClean="0"/>
              <a:t>被截断。这是一个双保险。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B60BA23-1DA2-492B-9B3D-512ABE5B99B9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在介绍完我们作品的性能后，我们将为大家总结我们作品的创新性与实用性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F8A642-6BF0-4200-A29B-C29C605DC335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而在实用性方面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46EA3E1-F44A-4D4A-9223-7C1439D3CCD5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 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0DA8BF8-942E-4E13-90C7-75A552DBEF36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当今互联网最热门的当属云计算，大数据，和移动设备。每个都对于网络提出了相应的要求，但是现行的网络无法满足这些要求，于是</a:t>
            </a:r>
            <a:r>
              <a:rPr lang="en-US" altLang="zh-CN" smtClean="0"/>
              <a:t>SDN</a:t>
            </a:r>
            <a:r>
              <a:rPr lang="zh-CN" altLang="en-US" smtClean="0"/>
              <a:t>孕育而生。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FBCA93C-CFD2-43D9-BCFD-CAF79DEE8DF6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SDN</a:t>
            </a:r>
            <a:r>
              <a:rPr lang="zh-CN" altLang="en-US" smtClean="0"/>
              <a:t>，软件定义网络是对现行的网络结构的重新构造，它分离控制层与数据交换层也就是底层的硬件层，使得用户可以对网络进行编程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62C10D2-DB6C-4E35-9C86-40CEF294D32C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虽然</a:t>
            </a:r>
            <a:r>
              <a:rPr lang="en-US" altLang="zh-CN" smtClean="0"/>
              <a:t>SDN</a:t>
            </a:r>
            <a:r>
              <a:rPr lang="zh-CN" altLang="en-US" smtClean="0"/>
              <a:t>出现的时间并不长，但是被业界普遍看好，来自</a:t>
            </a:r>
            <a:r>
              <a:rPr lang="en-US" altLang="zh-CN" smtClean="0"/>
              <a:t>SDNcentral</a:t>
            </a:r>
            <a:r>
              <a:rPr lang="zh-CN" altLang="en-US" smtClean="0"/>
              <a:t>的数据显示，</a:t>
            </a:r>
            <a:r>
              <a:rPr lang="en-US" altLang="zh-CN" smtClean="0"/>
              <a:t>SDN</a:t>
            </a:r>
            <a:r>
              <a:rPr lang="zh-CN" altLang="en-US" smtClean="0"/>
              <a:t>的市值在</a:t>
            </a:r>
            <a:r>
              <a:rPr lang="en-US" altLang="zh-CN" smtClean="0"/>
              <a:t>2018</a:t>
            </a:r>
            <a:r>
              <a:rPr lang="zh-CN" altLang="en-US" smtClean="0"/>
              <a:t>年将达到</a:t>
            </a:r>
            <a:r>
              <a:rPr lang="en-US" altLang="zh-CN" smtClean="0"/>
              <a:t>356</a:t>
            </a:r>
            <a:r>
              <a:rPr lang="zh-CN" altLang="en-US" smtClean="0"/>
              <a:t>亿美元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C54C6E9-8C92-4A40-BB1D-43178C7F4C54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Openflow </a:t>
            </a:r>
            <a:r>
              <a:rPr lang="zh-CN" altLang="en-US" smtClean="0"/>
              <a:t>是</a:t>
            </a:r>
            <a:r>
              <a:rPr lang="en-US" altLang="zh-CN" smtClean="0"/>
              <a:t>SDN</a:t>
            </a:r>
            <a:r>
              <a:rPr lang="zh-CN" altLang="en-US" smtClean="0"/>
              <a:t>的关键协议。</a:t>
            </a:r>
            <a:r>
              <a:rPr lang="en-US" altLang="zh-CN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OpenFlow</a:t>
            </a:r>
            <a:r>
              <a:rPr lang="zh-CN" altLang="en-US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协议用来描述控制器和交换机之间交互所用信息的标准，以及控制器和交换机的接口标准。</a:t>
            </a:r>
            <a:r>
              <a:rPr lang="zh-CN" altLang="en-US" smtClean="0"/>
              <a:t>虽然有着很好的前景，但是现在的</a:t>
            </a:r>
            <a:r>
              <a:rPr lang="en-US" altLang="zh-CN" smtClean="0"/>
              <a:t>SDN</a:t>
            </a:r>
            <a:r>
              <a:rPr lang="zh-CN" altLang="en-US" smtClean="0"/>
              <a:t>中存在着一些安全威胁。在主流的</a:t>
            </a:r>
            <a:r>
              <a:rPr lang="en-US" altLang="zh-CN" smtClean="0"/>
              <a:t>SDN</a:t>
            </a:r>
            <a:r>
              <a:rPr lang="zh-CN" altLang="en-US" smtClean="0"/>
              <a:t>协议</a:t>
            </a:r>
            <a:r>
              <a:rPr lang="en-US" altLang="zh-CN" smtClean="0"/>
              <a:t>OpenFlow</a:t>
            </a:r>
            <a:r>
              <a:rPr lang="zh-CN" altLang="en-US" smtClean="0"/>
              <a:t>下的</a:t>
            </a:r>
            <a:r>
              <a:rPr lang="en-US" altLang="zh-CN" smtClean="0"/>
              <a:t>SDN</a:t>
            </a:r>
            <a:r>
              <a:rPr lang="zh-CN" altLang="en-US" smtClean="0"/>
              <a:t>只在头交换机做数据包的检查，之后再不对数据包进行检查，因而一些重写操作都不会被检查。由于缺少监视数据状态的能力，现行的</a:t>
            </a:r>
            <a:r>
              <a:rPr lang="en-US" altLang="zh-CN" smtClean="0"/>
              <a:t>SDN</a:t>
            </a:r>
            <a:r>
              <a:rPr lang="zh-CN" altLang="en-US" smtClean="0"/>
              <a:t>防火墙可以通过插入特定的流表轻松的绕过。这也是现在</a:t>
            </a:r>
            <a:r>
              <a:rPr lang="en-US" altLang="zh-CN" smtClean="0"/>
              <a:t>OpenFlow</a:t>
            </a:r>
            <a:r>
              <a:rPr lang="zh-CN" altLang="en-US" smtClean="0"/>
              <a:t>协议下的</a:t>
            </a:r>
            <a:r>
              <a:rPr lang="en-US" altLang="zh-CN" smtClean="0"/>
              <a:t>SDN</a:t>
            </a:r>
            <a:r>
              <a:rPr lang="zh-CN" altLang="en-US" smtClean="0"/>
              <a:t>的核心安全威胁。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15BF251-A9ED-454E-A28C-A6E36E1868B3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接下来，让我们看一个绕过防火墙的例子，现在有这样一个拓扑结构，四个主机连接在一个</a:t>
            </a:r>
            <a:r>
              <a:rPr lang="en-US" altLang="zh-CN" smtClean="0"/>
              <a:t>OpenFlow</a:t>
            </a:r>
            <a:r>
              <a:rPr lang="zh-CN" altLang="en-US" smtClean="0"/>
              <a:t>交换机上。控制器中一个防火墙应用，里面有一条规则阻止了主机</a:t>
            </a:r>
            <a:r>
              <a:rPr lang="en-US" altLang="zh-CN" smtClean="0"/>
              <a:t>A</a:t>
            </a:r>
            <a:r>
              <a:rPr lang="zh-CN" altLang="en-US" smtClean="0"/>
              <a:t>与主机</a:t>
            </a:r>
            <a:r>
              <a:rPr lang="en-US" altLang="zh-CN" smtClean="0"/>
              <a:t>C</a:t>
            </a:r>
            <a:r>
              <a:rPr lang="zh-CN" altLang="en-US" smtClean="0"/>
              <a:t>的通信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CF9FC26-99C9-42BD-AF69-232FB1EC02B7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现在我们向交换机中插入这样一个流表。同时我们发送一个</a:t>
            </a:r>
            <a:r>
              <a:rPr lang="en-US" altLang="zh-CN" smtClean="0"/>
              <a:t>A</a:t>
            </a:r>
            <a:r>
              <a:rPr lang="zh-CN" altLang="en-US" smtClean="0"/>
              <a:t>到</a:t>
            </a:r>
            <a:r>
              <a:rPr lang="en-US" altLang="zh-CN" smtClean="0"/>
              <a:t>D</a:t>
            </a:r>
            <a:r>
              <a:rPr lang="zh-CN" altLang="en-US" smtClean="0"/>
              <a:t>的数据包。这时，由于流表中的重写行为，</a:t>
            </a:r>
            <a:r>
              <a:rPr lang="en-US" altLang="zh-CN" smtClean="0"/>
              <a:t>A</a:t>
            </a:r>
            <a:r>
              <a:rPr lang="zh-CN" altLang="en-US" smtClean="0"/>
              <a:t>到</a:t>
            </a:r>
            <a:r>
              <a:rPr lang="en-US" altLang="zh-CN" smtClean="0"/>
              <a:t>D</a:t>
            </a:r>
            <a:r>
              <a:rPr lang="zh-CN" altLang="en-US" smtClean="0"/>
              <a:t>的数据包首先会被改写成</a:t>
            </a:r>
            <a:r>
              <a:rPr lang="en-US" altLang="zh-CN" smtClean="0"/>
              <a:t>B</a:t>
            </a:r>
            <a:r>
              <a:rPr lang="zh-CN" altLang="en-US" smtClean="0"/>
              <a:t>到</a:t>
            </a:r>
            <a:r>
              <a:rPr lang="en-US" altLang="zh-CN" smtClean="0"/>
              <a:t>D</a:t>
            </a:r>
            <a:r>
              <a:rPr lang="zh-CN" altLang="en-US" smtClean="0"/>
              <a:t>，之后又被改写成</a:t>
            </a:r>
            <a:r>
              <a:rPr lang="en-US" altLang="zh-CN" smtClean="0"/>
              <a:t>B</a:t>
            </a:r>
            <a:r>
              <a:rPr lang="zh-CN" altLang="en-US" smtClean="0"/>
              <a:t>到</a:t>
            </a:r>
            <a:r>
              <a:rPr lang="en-US" altLang="zh-CN" smtClean="0"/>
              <a:t>C</a:t>
            </a:r>
            <a:r>
              <a:rPr lang="zh-CN" altLang="en-US" smtClean="0"/>
              <a:t>最后发送到主机</a:t>
            </a:r>
            <a:r>
              <a:rPr lang="en-US" altLang="zh-CN" smtClean="0"/>
              <a:t>C</a:t>
            </a:r>
            <a:r>
              <a:rPr lang="zh-CN" altLang="en-US" smtClean="0"/>
              <a:t>上。这个过程中，没有一个流表操作一个是和防火墙匹配的，因此防火墙不会阻止任何一个行为。虽然我们一开始发送的是</a:t>
            </a:r>
            <a:r>
              <a:rPr lang="en-US" altLang="zh-CN" smtClean="0"/>
              <a:t>A</a:t>
            </a:r>
            <a:r>
              <a:rPr lang="zh-CN" altLang="en-US" smtClean="0"/>
              <a:t>到</a:t>
            </a:r>
            <a:r>
              <a:rPr lang="en-US" altLang="zh-CN" smtClean="0"/>
              <a:t>D</a:t>
            </a:r>
            <a:r>
              <a:rPr lang="zh-CN" altLang="en-US" smtClean="0"/>
              <a:t>的数据包，但是事实上这个数据包最终到了主机</a:t>
            </a:r>
            <a:r>
              <a:rPr lang="en-US" altLang="zh-CN" smtClean="0"/>
              <a:t>C</a:t>
            </a:r>
            <a:r>
              <a:rPr lang="zh-CN" altLang="en-US" smtClean="0"/>
              <a:t>，从而我们实现了绕过防火墙。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81EEF35-1CDE-48BC-8B78-1AD4800D5FCA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针对这样问题，国内目前没有相关的研究工作。在国际上，网络领域的顶级会议</a:t>
            </a:r>
            <a:r>
              <a:rPr lang="en-US" altLang="zh-CN" smtClean="0"/>
              <a:t>Sigcomm workshop</a:t>
            </a:r>
            <a:r>
              <a:rPr lang="zh-CN" altLang="en-US" smtClean="0"/>
              <a:t>，</a:t>
            </a:r>
            <a:r>
              <a:rPr lang="en-US" altLang="zh-CN" smtClean="0"/>
              <a:t>hotsdn 2012</a:t>
            </a:r>
            <a:r>
              <a:rPr lang="zh-CN" altLang="en-US" smtClean="0"/>
              <a:t>的提出了基于别名集的方法来检测绕过防火墙行为。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B42C2B7-B103-44BB-88F8-596F2D7A9FE1}" type="slidenum">
              <a:rPr lang="zh-CN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30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4F16-4908-49EF-9B68-0F8D49634D04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/>
          <p:cNvGrpSpPr>
            <a:grpSpLocks/>
          </p:cNvGrpSpPr>
          <p:nvPr userDrawn="1"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9975-5FE7-42F8-8B12-6E84BF006E19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97DE5-BDEC-4DB5-BBFE-5FD5AD74F960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2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/>
          <p:cNvGrpSpPr>
            <a:grpSpLocks/>
          </p:cNvGrpSpPr>
          <p:nvPr userDrawn="1"/>
        </p:nvGrpSpPr>
        <p:grpSpPr bwMode="auto">
          <a:xfrm>
            <a:off x="971550" y="3716338"/>
            <a:ext cx="7086600" cy="0"/>
            <a:chOff x="0" y="720"/>
            <a:chExt cx="4464" cy="0"/>
          </a:xfrm>
        </p:grpSpPr>
        <p:sp>
          <p:nvSpPr>
            <p:cNvPr id="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 userDrawn="1"/>
          </p:nvSpPr>
          <p:spPr bwMode="auto">
            <a:xfrm>
              <a:off x="1225" y="720"/>
              <a:ext cx="1968" cy="0"/>
            </a:xfrm>
            <a:prstGeom prst="line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56DC1-402C-483B-A6D5-4B5F046F268C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2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/>
          <p:cNvGrpSpPr>
            <a:grpSpLocks/>
          </p:cNvGrpSpPr>
          <p:nvPr userDrawn="1"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323850" y="333375"/>
            <a:ext cx="71438" cy="6873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defRPr/>
            </a:pP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6443663" y="6492875"/>
            <a:ext cx="9826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12072-FE41-4166-A04D-8ED26E482249}" type="datetimeFigureOut">
              <a:rPr lang="zh-CN" altLang="en-US"/>
              <a:pPr>
                <a:defRPr/>
              </a:pPr>
              <a:t>2013/11/8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934325" y="6484938"/>
            <a:ext cx="12096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3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5189C-8D2D-49B1-B5CC-C5ADFEEE53FC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/>
          <p:cNvGrpSpPr>
            <a:grpSpLocks/>
          </p:cNvGrpSpPr>
          <p:nvPr userDrawn="1"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6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398D9-A49F-4ED6-81C9-431DAF2983AC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30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/>
          <p:cNvGrpSpPr>
            <a:grpSpLocks/>
          </p:cNvGrpSpPr>
          <p:nvPr userDrawn="1"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8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6480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047C-4205-451C-A480-880C8B2F2279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4C7BD-C82B-4C9F-940D-3F20EC7ACE12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6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24568-ACBC-4DDF-8598-5BF326820469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8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451D9-F9B2-4A97-859B-01E0820D0C52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2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56325" y="6492875"/>
            <a:ext cx="127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11C27D-9B55-4C14-9A0D-6B5033CF0C08}" type="datetimeFigureOut">
              <a:rPr lang="zh-CN" altLang="en-US"/>
              <a:pPr>
                <a:defRPr/>
              </a:pPr>
              <a:t>2013/11/8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380288" y="6492875"/>
            <a:ext cx="1728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81" r:id="rId4"/>
    <p:sldLayoutId id="2147483790" r:id="rId5"/>
    <p:sldLayoutId id="2147483791" r:id="rId6"/>
    <p:sldLayoutId id="2147483782" r:id="rId7"/>
    <p:sldLayoutId id="2147483783" r:id="rId8"/>
    <p:sldLayoutId id="2147483784" r:id="rId9"/>
    <p:sldLayoutId id="2147483785" r:id="rId10"/>
    <p:sldLayoutId id="2147483792" r:id="rId11"/>
    <p:sldLayoutId id="214748378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4249738" y="4303713"/>
            <a:ext cx="922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Calibri" pitchFamily="34" charset="0"/>
              </a:rPr>
              <a:t>OF Switch</a:t>
            </a: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36" y="2225250"/>
            <a:ext cx="381000" cy="6254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10"/>
          <p:cNvSpPr txBox="1">
            <a:spLocks noChangeArrowheads="1"/>
          </p:cNvSpPr>
          <p:nvPr/>
        </p:nvSpPr>
        <p:spPr bwMode="auto">
          <a:xfrm>
            <a:off x="1087438" y="3697288"/>
            <a:ext cx="676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Calibri" pitchFamily="34" charset="0"/>
              </a:rPr>
              <a:t>Host A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349500" y="3533775"/>
            <a:ext cx="1979613" cy="458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90" name="TextBox 13"/>
          <p:cNvSpPr txBox="1">
            <a:spLocks noChangeArrowheads="1"/>
          </p:cNvSpPr>
          <p:nvPr/>
        </p:nvSpPr>
        <p:spPr bwMode="auto">
          <a:xfrm>
            <a:off x="7604125" y="3214688"/>
            <a:ext cx="6683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Calibri" pitchFamily="34" charset="0"/>
              </a:rPr>
              <a:t>Host C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033963" y="3224213"/>
            <a:ext cx="2008187" cy="768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92" name="TextBox 45"/>
          <p:cNvSpPr txBox="1">
            <a:spLocks noChangeArrowheads="1"/>
          </p:cNvSpPr>
          <p:nvPr/>
        </p:nvSpPr>
        <p:spPr bwMode="auto">
          <a:xfrm>
            <a:off x="4746625" y="2830513"/>
            <a:ext cx="1290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Calibri" pitchFamily="34" charset="0"/>
              </a:rPr>
              <a:t>SDN Controller</a:t>
            </a:r>
          </a:p>
        </p:txBody>
      </p:sp>
      <p:pic>
        <p:nvPicPr>
          <p:cNvPr id="102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99" y="3804813"/>
            <a:ext cx="909637" cy="56515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51" descr="black-serv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11" y="3158700"/>
            <a:ext cx="650875" cy="652463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75" descr="black-serv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274" y="2955500"/>
            <a:ext cx="652462" cy="652463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Straight Connector 85"/>
          <p:cNvCxnSpPr>
            <a:stCxn id="10251" idx="0"/>
            <a:endCxn id="10244" idx="2"/>
          </p:cNvCxnSpPr>
          <p:nvPr/>
        </p:nvCxnSpPr>
        <p:spPr>
          <a:xfrm flipH="1" flipV="1">
            <a:off x="4708525" y="2851150"/>
            <a:ext cx="1588" cy="954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6" name="Picture 86" descr="black-serv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649" y="4609675"/>
            <a:ext cx="652462" cy="6508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Straight Connector 87"/>
          <p:cNvCxnSpPr/>
          <p:nvPr/>
        </p:nvCxnSpPr>
        <p:spPr>
          <a:xfrm flipH="1" flipV="1">
            <a:off x="5033963" y="4175125"/>
            <a:ext cx="2070100" cy="681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99" name="TextBox 13"/>
          <p:cNvSpPr txBox="1">
            <a:spLocks noChangeArrowheads="1"/>
          </p:cNvSpPr>
          <p:nvPr/>
        </p:nvSpPr>
        <p:spPr bwMode="auto">
          <a:xfrm>
            <a:off x="7613650" y="4852988"/>
            <a:ext cx="681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Calibri" pitchFamily="34" charset="0"/>
              </a:rPr>
              <a:t>Host D</a:t>
            </a:r>
          </a:p>
        </p:txBody>
      </p:sp>
      <p:sp>
        <p:nvSpPr>
          <p:cNvPr id="16400" name="TextBox 10"/>
          <p:cNvSpPr txBox="1">
            <a:spLocks noChangeArrowheads="1"/>
          </p:cNvSpPr>
          <p:nvPr/>
        </p:nvSpPr>
        <p:spPr bwMode="auto">
          <a:xfrm>
            <a:off x="1109663" y="5208588"/>
            <a:ext cx="668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i="1">
                <a:latin typeface="Calibri" pitchFamily="34" charset="0"/>
              </a:rPr>
              <a:t>Host B</a:t>
            </a:r>
          </a:p>
        </p:txBody>
      </p:sp>
      <p:pic>
        <p:nvPicPr>
          <p:cNvPr id="10260" name="Picture 97" descr="black-serv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24" y="4671588"/>
            <a:ext cx="652462" cy="6508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Connector 98"/>
          <p:cNvCxnSpPr/>
          <p:nvPr/>
        </p:nvCxnSpPr>
        <p:spPr>
          <a:xfrm flipV="1">
            <a:off x="2338388" y="4175125"/>
            <a:ext cx="2043112" cy="746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5049838" y="1806575"/>
            <a:ext cx="1901825" cy="773113"/>
            <a:chOff x="2017327" y="4876800"/>
            <a:chExt cx="1730165" cy="1225042"/>
          </a:xfrm>
        </p:grpSpPr>
        <p:sp>
          <p:nvSpPr>
            <p:cNvPr id="122" name="Rectangle 121"/>
            <p:cNvSpPr/>
            <p:nvPr/>
          </p:nvSpPr>
          <p:spPr>
            <a:xfrm>
              <a:off x="2017327" y="5485547"/>
              <a:ext cx="1730165" cy="3068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000000"/>
              </a:solidFill>
              <a:round/>
              <a:headEnd/>
              <a:tailEnd type="triangle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15357" tIns="15357" rIns="15357" bIns="15357"/>
            <a:lstStyle/>
            <a:p>
              <a:pPr algn="ctr">
                <a:defRPr/>
              </a:pPr>
              <a:r>
                <a:rPr lang="en-US" sz="1000" b="1" dirty="0">
                  <a:solidFill>
                    <a:srgbClr val="7030A0"/>
                  </a:solidFill>
                  <a:ea typeface="宋体" charset="-122"/>
                </a:rPr>
                <a:t>B</a:t>
              </a:r>
              <a:r>
                <a:rPr lang="en-US" sz="1000" b="1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sz="1000" b="1" dirty="0">
                  <a:solidFill>
                    <a:srgbClr val="0000FF"/>
                  </a:solidFill>
                  <a:ea typeface="宋体" charset="-122"/>
                  <a:sym typeface="Wingdings" pitchFamily="2" charset="2"/>
                </a:rPr>
                <a:t> D: Modify </a:t>
              </a:r>
              <a:r>
                <a:rPr lang="en-US" sz="1000" b="1" dirty="0" err="1">
                  <a:solidFill>
                    <a:srgbClr val="0000FF"/>
                  </a:solidFill>
                  <a:ea typeface="宋体" charset="-122"/>
                  <a:sym typeface="Wingdings" pitchFamily="2" charset="2"/>
                </a:rPr>
                <a:t>dst</a:t>
              </a:r>
              <a:r>
                <a:rPr lang="en-US" sz="1000" b="1" dirty="0">
                  <a:solidFill>
                    <a:srgbClr val="0000FF"/>
                  </a:solidFill>
                  <a:ea typeface="宋体" charset="-122"/>
                  <a:sym typeface="Wingdings" pitchFamily="2" charset="2"/>
                </a:rPr>
                <a:t>: C</a:t>
              </a:r>
              <a:endParaRPr lang="en-US" sz="1000" b="1" dirty="0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017327" y="4876800"/>
              <a:ext cx="1730165" cy="3043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algn="ctr">
              <a:solidFill>
                <a:srgbClr val="000000"/>
              </a:solidFill>
              <a:round/>
              <a:headEnd/>
              <a:tailEnd type="triangle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15357" tIns="15357" rIns="15357" bIns="15357"/>
            <a:lstStyle/>
            <a:p>
              <a:pPr algn="ctr" defTabSz="307147">
                <a:defRPr/>
              </a:pPr>
              <a:r>
                <a:rPr lang="en-US" sz="1000" b="1" dirty="0">
                  <a:solidFill>
                    <a:schemeClr val="bg1"/>
                  </a:solidFill>
                  <a:ea typeface="宋体" charset="-122"/>
                  <a:cs typeface="Arial" pitchFamily="34" charset="0"/>
                </a:rPr>
                <a:t>Flow table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17327" y="5181174"/>
              <a:ext cx="1730165" cy="3043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000000"/>
              </a:solidFill>
              <a:round/>
              <a:headEnd/>
              <a:tailEnd type="triangle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15357" tIns="15357" rIns="15357" bIns="15357"/>
            <a:lstStyle/>
            <a:p>
              <a:pPr algn="ctr">
                <a:defRPr/>
              </a:pPr>
              <a:r>
                <a:rPr lang="en-US" sz="1000" b="1" dirty="0">
                  <a:solidFill>
                    <a:srgbClr val="FF3300"/>
                  </a:solidFill>
                  <a:ea typeface="宋体" charset="-122"/>
                </a:rPr>
                <a:t>A</a:t>
              </a:r>
              <a:r>
                <a:rPr lang="en-US" sz="1000" b="1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sz="1000" b="1" dirty="0">
                  <a:solidFill>
                    <a:srgbClr val="0000FF"/>
                  </a:solidFill>
                  <a:ea typeface="宋体" charset="-122"/>
                  <a:sym typeface="Wingdings" pitchFamily="2" charset="2"/>
                </a:rPr>
                <a:t> D:  Modify </a:t>
              </a:r>
              <a:r>
                <a:rPr lang="en-US" sz="1000" b="1" dirty="0" err="1">
                  <a:solidFill>
                    <a:srgbClr val="0000FF"/>
                  </a:solidFill>
                  <a:ea typeface="宋体" charset="-122"/>
                  <a:sym typeface="Wingdings" pitchFamily="2" charset="2"/>
                </a:rPr>
                <a:t>src</a:t>
              </a:r>
              <a:r>
                <a:rPr lang="en-US" sz="1000" b="1" dirty="0">
                  <a:solidFill>
                    <a:srgbClr val="0000FF"/>
                  </a:solidFill>
                  <a:ea typeface="宋体" charset="-122"/>
                  <a:sym typeface="Wingdings" pitchFamily="2" charset="2"/>
                </a:rPr>
                <a:t>:</a:t>
              </a:r>
              <a:r>
                <a:rPr lang="en-US" sz="1000" b="1" dirty="0">
                  <a:solidFill>
                    <a:srgbClr val="0000FF"/>
                  </a:solidFill>
                  <a:ea typeface="宋体" charset="-122"/>
                </a:rPr>
                <a:t>  B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17327" y="5797468"/>
              <a:ext cx="1730165" cy="3043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000000"/>
              </a:solidFill>
              <a:round/>
              <a:headEnd/>
              <a:tailEnd type="triangle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15357" tIns="15357" rIns="15357" bIns="15357"/>
            <a:lstStyle/>
            <a:p>
              <a:pPr algn="ctr">
                <a:defRPr/>
              </a:pPr>
              <a:r>
                <a:rPr lang="en-US" sz="1000" b="1" dirty="0">
                  <a:solidFill>
                    <a:srgbClr val="7030A0"/>
                  </a:solidFill>
                  <a:ea typeface="宋体" charset="-122"/>
                </a:rPr>
                <a:t>B</a:t>
              </a:r>
              <a:r>
                <a:rPr lang="en-US" sz="1000" b="1" dirty="0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sz="1000" b="1" dirty="0">
                  <a:solidFill>
                    <a:srgbClr val="0000FF"/>
                  </a:solidFill>
                  <a:ea typeface="宋体" charset="-122"/>
                  <a:sym typeface="Wingdings" pitchFamily="2" charset="2"/>
                </a:rPr>
                <a:t> </a:t>
              </a:r>
              <a:r>
                <a:rPr lang="en-US" sz="1000" b="1" dirty="0">
                  <a:solidFill>
                    <a:srgbClr val="FF3300"/>
                  </a:solidFill>
                  <a:ea typeface="宋体" charset="-122"/>
                  <a:sym typeface="Wingdings" pitchFamily="2" charset="2"/>
                </a:rPr>
                <a:t>C</a:t>
              </a:r>
              <a:r>
                <a:rPr lang="en-US" sz="1000" b="1" dirty="0">
                  <a:solidFill>
                    <a:srgbClr val="0000FF"/>
                  </a:solidFill>
                  <a:ea typeface="宋体" charset="-122"/>
                  <a:sym typeface="Wingdings" pitchFamily="2" charset="2"/>
                </a:rPr>
                <a:t>:  </a:t>
              </a:r>
              <a:r>
                <a:rPr lang="en-US" sz="1000" b="1" dirty="0">
                  <a:solidFill>
                    <a:srgbClr val="0000FF"/>
                  </a:solidFill>
                  <a:ea typeface="宋体" charset="-122"/>
                </a:rPr>
                <a:t>Forward</a:t>
              </a:r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 rot="803064" flipV="1">
            <a:off x="2351088" y="3825875"/>
            <a:ext cx="2736850" cy="46038"/>
          </a:xfrm>
          <a:custGeom>
            <a:avLst/>
            <a:gdLst>
              <a:gd name="T0" fmla="*/ 0 w 4572000"/>
              <a:gd name="T1" fmla="*/ 0 h 859376"/>
              <a:gd name="T2" fmla="*/ 174982 w 4572000"/>
              <a:gd name="T3" fmla="*/ 0 h 859376"/>
              <a:gd name="T4" fmla="*/ 351491 w 4572000"/>
              <a:gd name="T5" fmla="*/ 0 h 859376"/>
              <a:gd name="T6" fmla="*/ 351491 w 4572000"/>
              <a:gd name="T7" fmla="*/ 0 h 859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72000" h="859376">
                <a:moveTo>
                  <a:pt x="0" y="278295"/>
                </a:moveTo>
                <a:cubicBezTo>
                  <a:pt x="757030" y="589721"/>
                  <a:pt x="1514061" y="901148"/>
                  <a:pt x="2276061" y="854765"/>
                </a:cubicBezTo>
                <a:cubicBezTo>
                  <a:pt x="3038061" y="808382"/>
                  <a:pt x="4572000" y="0"/>
                  <a:pt x="4572000" y="0"/>
                </a:cubicBez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 rot="-1161501">
            <a:off x="3919538" y="3748088"/>
            <a:ext cx="3217862" cy="92075"/>
          </a:xfrm>
          <a:custGeom>
            <a:avLst/>
            <a:gdLst>
              <a:gd name="T0" fmla="*/ 0 w 4572000"/>
              <a:gd name="T1" fmla="*/ 4 h 859376"/>
              <a:gd name="T2" fmla="*/ 393024 w 4572000"/>
              <a:gd name="T3" fmla="*/ 12 h 859376"/>
              <a:gd name="T4" fmla="*/ 789480 w 4572000"/>
              <a:gd name="T5" fmla="*/ 0 h 859376"/>
              <a:gd name="T6" fmla="*/ 789480 w 4572000"/>
              <a:gd name="T7" fmla="*/ 0 h 859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72000" h="859376">
                <a:moveTo>
                  <a:pt x="0" y="278295"/>
                </a:moveTo>
                <a:cubicBezTo>
                  <a:pt x="757030" y="589721"/>
                  <a:pt x="1514061" y="901148"/>
                  <a:pt x="2276061" y="854765"/>
                </a:cubicBezTo>
                <a:cubicBezTo>
                  <a:pt x="3038061" y="808382"/>
                  <a:pt x="4572000" y="0"/>
                  <a:pt x="4572000" y="0"/>
                </a:cubicBez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2452688" y="3055938"/>
            <a:ext cx="4572000" cy="858837"/>
          </a:xfrm>
          <a:custGeom>
            <a:avLst/>
            <a:gdLst>
              <a:gd name="T0" fmla="*/ 0 w 4572000"/>
              <a:gd name="T1" fmla="*/ 277598 h 859376"/>
              <a:gd name="T2" fmla="*/ 2276061 w 4572000"/>
              <a:gd name="T3" fmla="*/ 852623 h 859376"/>
              <a:gd name="T4" fmla="*/ 4572000 w 4572000"/>
              <a:gd name="T5" fmla="*/ 0 h 859376"/>
              <a:gd name="T6" fmla="*/ 4572000 w 4572000"/>
              <a:gd name="T7" fmla="*/ 0 h 859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72000" h="859376">
                <a:moveTo>
                  <a:pt x="0" y="278295"/>
                </a:moveTo>
                <a:cubicBezTo>
                  <a:pt x="757030" y="589721"/>
                  <a:pt x="1514061" y="901148"/>
                  <a:pt x="2276061" y="854765"/>
                </a:cubicBezTo>
                <a:cubicBezTo>
                  <a:pt x="3038061" y="808382"/>
                  <a:pt x="4572000" y="0"/>
                  <a:pt x="4572000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 rot="10648319">
            <a:off x="3873500" y="4049713"/>
            <a:ext cx="1489075" cy="347662"/>
          </a:xfrm>
          <a:custGeom>
            <a:avLst/>
            <a:gdLst>
              <a:gd name="T0" fmla="*/ 0 w 4572000"/>
              <a:gd name="T1" fmla="*/ 3020 h 859376"/>
              <a:gd name="T2" fmla="*/ 8348 w 4572000"/>
              <a:gd name="T3" fmla="*/ 9277 h 859376"/>
              <a:gd name="T4" fmla="*/ 16769 w 4572000"/>
              <a:gd name="T5" fmla="*/ 0 h 859376"/>
              <a:gd name="T6" fmla="*/ 16769 w 4572000"/>
              <a:gd name="T7" fmla="*/ 0 h 859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72000" h="859376">
                <a:moveTo>
                  <a:pt x="0" y="278295"/>
                </a:moveTo>
                <a:cubicBezTo>
                  <a:pt x="757030" y="589721"/>
                  <a:pt x="1514061" y="901148"/>
                  <a:pt x="2276061" y="854765"/>
                </a:cubicBezTo>
                <a:cubicBezTo>
                  <a:pt x="3038061" y="808382"/>
                  <a:pt x="4572000" y="0"/>
                  <a:pt x="4572000" y="0"/>
                </a:cubicBez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>
            <a:off x="6951663" y="2095500"/>
            <a:ext cx="446087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H="1">
            <a:off x="6951663" y="2295525"/>
            <a:ext cx="446087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50"/>
          <p:cNvCxnSpPr>
            <a:cxnSpLocks noChangeShapeType="1"/>
          </p:cNvCxnSpPr>
          <p:nvPr/>
        </p:nvCxnSpPr>
        <p:spPr bwMode="auto">
          <a:xfrm flipH="1">
            <a:off x="6956425" y="2486025"/>
            <a:ext cx="446088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411" name="组合 2"/>
          <p:cNvGrpSpPr>
            <a:grpSpLocks/>
          </p:cNvGrpSpPr>
          <p:nvPr/>
        </p:nvGrpSpPr>
        <p:grpSpPr bwMode="auto">
          <a:xfrm>
            <a:off x="3178175" y="2033588"/>
            <a:ext cx="1138238" cy="963612"/>
            <a:chOff x="3178786" y="1916832"/>
            <a:chExt cx="1138238" cy="963612"/>
          </a:xfrm>
        </p:grpSpPr>
        <p:grpSp>
          <p:nvGrpSpPr>
            <p:cNvPr id="16420" name="Group 76"/>
            <p:cNvGrpSpPr>
              <a:grpSpLocks/>
            </p:cNvGrpSpPr>
            <p:nvPr/>
          </p:nvGrpSpPr>
          <p:grpSpPr bwMode="auto">
            <a:xfrm>
              <a:off x="3178786" y="1916832"/>
              <a:ext cx="1138238" cy="963612"/>
              <a:chOff x="2017327" y="4876800"/>
              <a:chExt cx="1730165" cy="15240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017327" y="4876800"/>
                <a:ext cx="1730165" cy="3037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algn="ctr">
                <a:solidFill>
                  <a:schemeClr val="bg2"/>
                </a:solidFill>
                <a:round/>
                <a:headEnd/>
                <a:tailEnd type="triangle" w="lg" len="lg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15357" tIns="15357" rIns="15357" bIns="15357"/>
              <a:lstStyle/>
              <a:p>
                <a:pPr algn="ctr" defTabSz="307147">
                  <a:defRPr/>
                </a:pPr>
                <a:r>
                  <a:rPr lang="en-US" sz="1000" b="1" dirty="0">
                    <a:solidFill>
                      <a:schemeClr val="bg1"/>
                    </a:solidFill>
                    <a:ea typeface="宋体" charset="-122"/>
                    <a:cs typeface="Arial" pitchFamily="34" charset="0"/>
                  </a:rPr>
                  <a:t>Firewall Rules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17327" y="5180595"/>
                <a:ext cx="1730165" cy="3063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chemeClr val="bg2"/>
                </a:solidFill>
                <a:round/>
                <a:headEnd/>
                <a:tailEnd type="triangle" w="lg" len="lg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15357" tIns="15357" rIns="15357" bIns="15357"/>
              <a:lstStyle/>
              <a:p>
                <a:pPr algn="ctr">
                  <a:defRPr/>
                </a:pPr>
                <a:r>
                  <a:rPr lang="en-US" sz="1000" b="1" dirty="0">
                    <a:solidFill>
                      <a:srgbClr val="FF3300"/>
                    </a:solidFill>
                    <a:ea typeface="宋体" charset="-122"/>
                  </a:rPr>
                  <a:t>A </a:t>
                </a:r>
                <a:r>
                  <a:rPr lang="en-US" sz="1000" b="1" dirty="0">
                    <a:solidFill>
                      <a:srgbClr val="FF3300"/>
                    </a:solidFill>
                    <a:ea typeface="宋体" charset="-122"/>
                    <a:sym typeface="Wingdings" pitchFamily="2" charset="2"/>
                  </a:rPr>
                  <a:t> C: Deny</a:t>
                </a:r>
                <a:endParaRPr lang="en-US" sz="1000" b="1" dirty="0">
                  <a:solidFill>
                    <a:srgbClr val="FF3300"/>
                  </a:solidFill>
                  <a:ea typeface="宋体" charset="-122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017327" y="5486902"/>
                <a:ext cx="1730165" cy="3037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chemeClr val="bg2"/>
                </a:solidFill>
                <a:round/>
                <a:headEnd/>
                <a:tailEnd type="triangle" w="lg" len="lg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15357" tIns="15357" rIns="15357" bIns="15357"/>
              <a:lstStyle/>
              <a:p>
                <a:pPr algn="ctr" defTabSz="307147">
                  <a:defRPr/>
                </a:pPr>
                <a:r>
                  <a:rPr lang="en-US" sz="1000" dirty="0">
                    <a:solidFill>
                      <a:srgbClr val="000000"/>
                    </a:solidFill>
                    <a:ea typeface="宋体" charset="-122"/>
                    <a:cs typeface="Arial" pitchFamily="34" charset="0"/>
                  </a:rPr>
                  <a:t>Rule 2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017327" y="6097005"/>
                <a:ext cx="1730165" cy="3037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chemeClr val="bg2"/>
                </a:solidFill>
                <a:round/>
                <a:headEnd/>
                <a:tailEnd type="triangle" w="lg" len="lg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lIns="15357" tIns="15357" rIns="15357" bIns="15357"/>
              <a:lstStyle/>
              <a:p>
                <a:pPr algn="ctr" defTabSz="307147">
                  <a:defRPr/>
                </a:pPr>
                <a:r>
                  <a:rPr lang="en-US" sz="1000" dirty="0">
                    <a:solidFill>
                      <a:srgbClr val="000000"/>
                    </a:solidFill>
                    <a:ea typeface="宋体" charset="-122"/>
                    <a:cs typeface="Arial" pitchFamily="34" charset="0"/>
                  </a:rPr>
                  <a:t>Rule N</a:t>
                </a:r>
              </a:p>
            </p:txBody>
          </p:sp>
          <p:cxnSp>
            <p:nvCxnSpPr>
              <p:cNvPr id="16436" name="Straight Connector 123"/>
              <p:cNvCxnSpPr>
                <a:cxnSpLocks noChangeShapeType="1"/>
              </p:cNvCxnSpPr>
              <p:nvPr/>
            </p:nvCxnSpPr>
            <p:spPr bwMode="auto">
              <a:xfrm flipV="1">
                <a:off x="2017327" y="5791200"/>
                <a:ext cx="0" cy="3048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37" name="Straight Connector 123"/>
              <p:cNvCxnSpPr>
                <a:cxnSpLocks noChangeShapeType="1"/>
              </p:cNvCxnSpPr>
              <p:nvPr/>
            </p:nvCxnSpPr>
            <p:spPr bwMode="auto">
              <a:xfrm flipV="1">
                <a:off x="3747492" y="5791200"/>
                <a:ext cx="0" cy="30480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" name="Rectangle 80"/>
            <p:cNvSpPr/>
            <p:nvPr/>
          </p:nvSpPr>
          <p:spPr bwMode="auto">
            <a:xfrm>
              <a:off x="3178786" y="2491776"/>
              <a:ext cx="1138238" cy="192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bg2"/>
              </a:solidFill>
              <a:round/>
              <a:headEnd/>
              <a:tailEnd type="triangle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15357" tIns="15357" rIns="15357" bIns="15357"/>
            <a:lstStyle/>
            <a:p>
              <a:pPr algn="ctr" defTabSz="307147">
                <a:defRPr/>
              </a:pPr>
              <a:r>
                <a:rPr lang="en-US" sz="1000" dirty="0">
                  <a:solidFill>
                    <a:srgbClr val="000000"/>
                  </a:solidFill>
                  <a:ea typeface="宋体" charset="-122"/>
                  <a:cs typeface="Arial" pitchFamily="34" charset="0"/>
                </a:rPr>
                <a:t>…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415" name="TextBox 44"/>
          <p:cNvSpPr txBox="1">
            <a:spLocks noChangeArrowheads="1"/>
          </p:cNvSpPr>
          <p:nvPr/>
        </p:nvSpPr>
        <p:spPr bwMode="auto">
          <a:xfrm>
            <a:off x="1692275" y="385763"/>
            <a:ext cx="5903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安全威胁示例：绕过防火墙</a:t>
            </a:r>
          </a:p>
        </p:txBody>
      </p:sp>
      <p:sp>
        <p:nvSpPr>
          <p:cNvPr id="16416" name="TextBox 45"/>
          <p:cNvSpPr txBox="1">
            <a:spLocks noChangeArrowheads="1"/>
          </p:cNvSpPr>
          <p:nvPr/>
        </p:nvSpPr>
        <p:spPr bwMode="auto">
          <a:xfrm>
            <a:off x="1644650" y="2706688"/>
            <a:ext cx="919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Host A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6417" name="TextBox 46"/>
          <p:cNvSpPr txBox="1">
            <a:spLocks noChangeArrowheads="1"/>
          </p:cNvSpPr>
          <p:nvPr/>
        </p:nvSpPr>
        <p:spPr bwMode="auto">
          <a:xfrm>
            <a:off x="1752600" y="4276725"/>
            <a:ext cx="919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Host B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6418" name="TextBox 47"/>
          <p:cNvSpPr txBox="1">
            <a:spLocks noChangeArrowheads="1"/>
          </p:cNvSpPr>
          <p:nvPr/>
        </p:nvSpPr>
        <p:spPr bwMode="auto">
          <a:xfrm>
            <a:off x="6765925" y="2530475"/>
            <a:ext cx="919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Host C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6419" name="TextBox 49"/>
          <p:cNvSpPr txBox="1">
            <a:spLocks noChangeArrowheads="1"/>
          </p:cNvSpPr>
          <p:nvPr/>
        </p:nvSpPr>
        <p:spPr bwMode="auto">
          <a:xfrm>
            <a:off x="6899275" y="4156075"/>
            <a:ext cx="919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Host D</a:t>
            </a:r>
            <a:endParaRPr lang="zh-CN" altLang="en-US" sz="18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 advTm="3429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1" grpId="0" animBg="1"/>
      <p:bldP spid="4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现有解决方法</a:t>
            </a:r>
            <a:endParaRPr lang="en-US" altLang="zh-CN" dirty="0" smtClean="0"/>
          </a:p>
        </p:txBody>
      </p:sp>
      <p:sp>
        <p:nvSpPr>
          <p:cNvPr id="24" name="矩形 23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7414" name="TextBox 24"/>
          <p:cNvSpPr txBox="1">
            <a:spLocks noChangeArrowheads="1"/>
          </p:cNvSpPr>
          <p:nvPr/>
        </p:nvSpPr>
        <p:spPr bwMode="auto">
          <a:xfrm>
            <a:off x="1476375" y="374650"/>
            <a:ext cx="626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现有的解决方案</a:t>
            </a:r>
          </a:p>
        </p:txBody>
      </p:sp>
      <p:sp>
        <p:nvSpPr>
          <p:cNvPr id="17415" name="TextBox 5"/>
          <p:cNvSpPr txBox="1">
            <a:spLocks noChangeArrowheads="1"/>
          </p:cNvSpPr>
          <p:nvPr/>
        </p:nvSpPr>
        <p:spPr bwMode="auto">
          <a:xfrm>
            <a:off x="4249738" y="4303713"/>
            <a:ext cx="922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i="1" dirty="0">
                <a:latin typeface="Calibri" pitchFamily="34" charset="0"/>
              </a:rPr>
              <a:t>OF Switch</a:t>
            </a:r>
          </a:p>
        </p:txBody>
      </p:sp>
      <p:pic>
        <p:nvPicPr>
          <p:cNvPr id="2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36" y="2225250"/>
            <a:ext cx="381000" cy="6254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10"/>
          <p:cNvSpPr txBox="1">
            <a:spLocks noChangeArrowheads="1"/>
          </p:cNvSpPr>
          <p:nvPr/>
        </p:nvSpPr>
        <p:spPr bwMode="auto">
          <a:xfrm>
            <a:off x="1087438" y="3697288"/>
            <a:ext cx="676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i="1" dirty="0">
                <a:latin typeface="Calibri" pitchFamily="34" charset="0"/>
              </a:rPr>
              <a:t>Host A</a:t>
            </a:r>
          </a:p>
        </p:txBody>
      </p:sp>
      <p:cxnSp>
        <p:nvCxnSpPr>
          <p:cNvPr id="29" name="Straight Connector 31"/>
          <p:cNvCxnSpPr/>
          <p:nvPr/>
        </p:nvCxnSpPr>
        <p:spPr>
          <a:xfrm>
            <a:off x="2349500" y="3533775"/>
            <a:ext cx="1979613" cy="458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1"/>
          <p:cNvCxnSpPr/>
          <p:nvPr/>
        </p:nvCxnSpPr>
        <p:spPr>
          <a:xfrm flipH="1">
            <a:off x="5033963" y="3224213"/>
            <a:ext cx="2008187" cy="768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99" y="3799954"/>
            <a:ext cx="909637" cy="56515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1" descr="black-serv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11" y="3158700"/>
            <a:ext cx="650875" cy="652463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75" descr="black-serv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274" y="2955500"/>
            <a:ext cx="652462" cy="652463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85"/>
          <p:cNvCxnSpPr>
            <a:stCxn id="32" idx="0"/>
            <a:endCxn id="27" idx="2"/>
          </p:cNvCxnSpPr>
          <p:nvPr/>
        </p:nvCxnSpPr>
        <p:spPr>
          <a:xfrm flipH="1" flipV="1">
            <a:off x="4709136" y="2850725"/>
            <a:ext cx="2382" cy="949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86" descr="black-serv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649" y="4609675"/>
            <a:ext cx="652462" cy="6508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87"/>
          <p:cNvCxnSpPr/>
          <p:nvPr/>
        </p:nvCxnSpPr>
        <p:spPr>
          <a:xfrm flipH="1" flipV="1">
            <a:off x="5033963" y="4175125"/>
            <a:ext cx="2070100" cy="681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6" name="TextBox 10"/>
          <p:cNvSpPr txBox="1">
            <a:spLocks noChangeArrowheads="1"/>
          </p:cNvSpPr>
          <p:nvPr/>
        </p:nvSpPr>
        <p:spPr bwMode="auto">
          <a:xfrm>
            <a:off x="1109663" y="5208588"/>
            <a:ext cx="668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1" i="1" dirty="0">
                <a:latin typeface="Calibri" pitchFamily="34" charset="0"/>
              </a:rPr>
              <a:t>Host B</a:t>
            </a:r>
          </a:p>
        </p:txBody>
      </p:sp>
      <p:pic>
        <p:nvPicPr>
          <p:cNvPr id="39" name="Picture 97" descr="black-serv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24" y="4671588"/>
            <a:ext cx="652462" cy="6508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Connector 98"/>
          <p:cNvCxnSpPr/>
          <p:nvPr/>
        </p:nvCxnSpPr>
        <p:spPr>
          <a:xfrm flipV="1">
            <a:off x="2338388" y="4175125"/>
            <a:ext cx="2043112" cy="746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121"/>
          <p:cNvSpPr/>
          <p:nvPr/>
        </p:nvSpPr>
        <p:spPr bwMode="auto">
          <a:xfrm>
            <a:off x="5050449" y="2190325"/>
            <a:ext cx="1901825" cy="1936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000000"/>
            </a:solidFill>
            <a:round/>
            <a:headEnd/>
            <a:tailEnd type="triangl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5357" tIns="15357" rIns="15357" bIns="15357"/>
          <a:lstStyle/>
          <a:p>
            <a:pPr algn="ctr">
              <a:defRPr/>
            </a:pPr>
            <a:r>
              <a:rPr lang="en-US" sz="1000" b="1" dirty="0">
                <a:solidFill>
                  <a:srgbClr val="7030A0"/>
                </a:solidFill>
                <a:ea typeface="宋体" charset="-122"/>
              </a:rPr>
              <a:t>B</a:t>
            </a:r>
            <a:r>
              <a:rPr lang="en-US" sz="1000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sz="1000" b="1" dirty="0">
                <a:solidFill>
                  <a:srgbClr val="0000FF"/>
                </a:solidFill>
                <a:ea typeface="宋体" charset="-122"/>
                <a:sym typeface="Wingdings" pitchFamily="2" charset="2"/>
              </a:rPr>
              <a:t> D: Modify </a:t>
            </a:r>
            <a:r>
              <a:rPr lang="en-US" sz="1000" b="1" dirty="0" err="1">
                <a:solidFill>
                  <a:srgbClr val="0000FF"/>
                </a:solidFill>
                <a:ea typeface="宋体" charset="-122"/>
                <a:sym typeface="Wingdings" pitchFamily="2" charset="2"/>
              </a:rPr>
              <a:t>dst</a:t>
            </a:r>
            <a:r>
              <a:rPr lang="en-US" sz="1000" b="1" dirty="0">
                <a:solidFill>
                  <a:srgbClr val="0000FF"/>
                </a:solidFill>
                <a:ea typeface="宋体" charset="-122"/>
                <a:sym typeface="Wingdings" pitchFamily="2" charset="2"/>
              </a:rPr>
              <a:t>: C</a:t>
            </a:r>
            <a:endParaRPr lang="en-US" sz="1000" b="1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3" name="Rectangle 119"/>
          <p:cNvSpPr/>
          <p:nvPr/>
        </p:nvSpPr>
        <p:spPr bwMode="auto">
          <a:xfrm>
            <a:off x="5050449" y="1806150"/>
            <a:ext cx="1901825" cy="1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rgbClr val="000000"/>
            </a:solidFill>
            <a:round/>
            <a:headEnd/>
            <a:tailEnd type="triangl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5357" tIns="15357" rIns="15357" bIns="15357"/>
          <a:lstStyle/>
          <a:p>
            <a:pPr algn="ctr" defTabSz="307147">
              <a:defRPr/>
            </a:pPr>
            <a:r>
              <a:rPr lang="en-US" sz="1000" b="1" dirty="0">
                <a:solidFill>
                  <a:schemeClr val="bg1"/>
                </a:solidFill>
                <a:ea typeface="宋体" charset="-122"/>
                <a:cs typeface="Arial" pitchFamily="34" charset="0"/>
              </a:rPr>
              <a:t>Flow table</a:t>
            </a:r>
          </a:p>
        </p:txBody>
      </p:sp>
      <p:sp>
        <p:nvSpPr>
          <p:cNvPr id="44" name="Rectangle 120"/>
          <p:cNvSpPr/>
          <p:nvPr/>
        </p:nvSpPr>
        <p:spPr bwMode="auto">
          <a:xfrm>
            <a:off x="5050449" y="1998238"/>
            <a:ext cx="1901825" cy="1920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000000"/>
            </a:solidFill>
            <a:round/>
            <a:headEnd/>
            <a:tailEnd type="triangl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5357" tIns="15357" rIns="15357" bIns="15357"/>
          <a:lstStyle/>
          <a:p>
            <a:pPr algn="ctr">
              <a:defRPr/>
            </a:pPr>
            <a:r>
              <a:rPr lang="en-US" sz="1000" b="1" dirty="0">
                <a:solidFill>
                  <a:srgbClr val="FF3300"/>
                </a:solidFill>
                <a:ea typeface="宋体" charset="-122"/>
              </a:rPr>
              <a:t>A</a:t>
            </a:r>
            <a:r>
              <a:rPr lang="en-US" sz="1000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sz="1000" b="1" dirty="0">
                <a:solidFill>
                  <a:srgbClr val="0000FF"/>
                </a:solidFill>
                <a:ea typeface="宋体" charset="-122"/>
                <a:sym typeface="Wingdings" pitchFamily="2" charset="2"/>
              </a:rPr>
              <a:t> D:  Modify </a:t>
            </a:r>
            <a:r>
              <a:rPr lang="en-US" sz="1000" b="1" dirty="0" err="1">
                <a:solidFill>
                  <a:srgbClr val="0000FF"/>
                </a:solidFill>
                <a:ea typeface="宋体" charset="-122"/>
                <a:sym typeface="Wingdings" pitchFamily="2" charset="2"/>
              </a:rPr>
              <a:t>src</a:t>
            </a:r>
            <a:r>
              <a:rPr lang="en-US" sz="1000" b="1" dirty="0">
                <a:solidFill>
                  <a:srgbClr val="0000FF"/>
                </a:solidFill>
                <a:ea typeface="宋体" charset="-122"/>
                <a:sym typeface="Wingdings" pitchFamily="2" charset="2"/>
              </a:rPr>
              <a:t>:</a:t>
            </a:r>
            <a:r>
              <a:rPr lang="en-US" sz="1000" b="1" dirty="0">
                <a:solidFill>
                  <a:srgbClr val="0000FF"/>
                </a:solidFill>
                <a:ea typeface="宋体" charset="-122"/>
              </a:rPr>
              <a:t>  B</a:t>
            </a:r>
          </a:p>
        </p:txBody>
      </p:sp>
      <p:sp>
        <p:nvSpPr>
          <p:cNvPr id="45" name="Rectangle 122"/>
          <p:cNvSpPr/>
          <p:nvPr/>
        </p:nvSpPr>
        <p:spPr bwMode="auto">
          <a:xfrm>
            <a:off x="5050449" y="2387175"/>
            <a:ext cx="1901825" cy="1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rgbClr val="000000"/>
            </a:solidFill>
            <a:round/>
            <a:headEnd/>
            <a:tailEnd type="triangl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5357" tIns="15357" rIns="15357" bIns="15357"/>
          <a:lstStyle/>
          <a:p>
            <a:pPr algn="ctr">
              <a:defRPr/>
            </a:pPr>
            <a:r>
              <a:rPr lang="en-US" sz="1000" b="1" dirty="0">
                <a:solidFill>
                  <a:srgbClr val="7030A0"/>
                </a:solidFill>
                <a:ea typeface="宋体" charset="-122"/>
              </a:rPr>
              <a:t>B</a:t>
            </a:r>
            <a:r>
              <a:rPr lang="en-US" sz="1000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sz="1000" b="1" dirty="0">
                <a:solidFill>
                  <a:srgbClr val="0000FF"/>
                </a:solidFill>
                <a:ea typeface="宋体" charset="-122"/>
                <a:sym typeface="Wingdings" pitchFamily="2" charset="2"/>
              </a:rPr>
              <a:t> </a:t>
            </a:r>
            <a:r>
              <a:rPr lang="en-US" sz="1000" b="1" dirty="0">
                <a:solidFill>
                  <a:srgbClr val="FF3300"/>
                </a:solidFill>
                <a:ea typeface="宋体" charset="-122"/>
                <a:sym typeface="Wingdings" pitchFamily="2" charset="2"/>
              </a:rPr>
              <a:t>C</a:t>
            </a:r>
            <a:r>
              <a:rPr lang="en-US" sz="1000" b="1" dirty="0">
                <a:solidFill>
                  <a:srgbClr val="0000FF"/>
                </a:solidFill>
                <a:ea typeface="宋体" charset="-122"/>
                <a:sym typeface="Wingdings" pitchFamily="2" charset="2"/>
              </a:rPr>
              <a:t>:  </a:t>
            </a:r>
            <a:r>
              <a:rPr lang="en-US" sz="1000" b="1" dirty="0">
                <a:solidFill>
                  <a:srgbClr val="0000FF"/>
                </a:solidFill>
                <a:ea typeface="宋体" charset="-122"/>
              </a:rPr>
              <a:t>Forward</a:t>
            </a:r>
          </a:p>
        </p:txBody>
      </p:sp>
      <p:sp>
        <p:nvSpPr>
          <p:cNvPr id="56" name="Rectangle 77"/>
          <p:cNvSpPr/>
          <p:nvPr/>
        </p:nvSpPr>
        <p:spPr bwMode="auto">
          <a:xfrm>
            <a:off x="3178786" y="2033340"/>
            <a:ext cx="1138238" cy="1920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2"/>
            </a:solidFill>
            <a:round/>
            <a:headEnd/>
            <a:tailEnd type="triangl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5357" tIns="15357" rIns="15357" bIns="15357"/>
          <a:lstStyle/>
          <a:p>
            <a:pPr algn="ctr" defTabSz="307147">
              <a:defRPr/>
            </a:pPr>
            <a:r>
              <a:rPr lang="en-US" sz="1000" b="1" dirty="0">
                <a:solidFill>
                  <a:schemeClr val="bg1"/>
                </a:solidFill>
                <a:ea typeface="宋体" charset="-122"/>
                <a:cs typeface="Arial" pitchFamily="34" charset="0"/>
              </a:rPr>
              <a:t>Firewall Rules</a:t>
            </a:r>
          </a:p>
        </p:txBody>
      </p:sp>
      <p:sp>
        <p:nvSpPr>
          <p:cNvPr id="57" name="Rectangle 78"/>
          <p:cNvSpPr/>
          <p:nvPr/>
        </p:nvSpPr>
        <p:spPr bwMode="auto">
          <a:xfrm>
            <a:off x="3178786" y="2225427"/>
            <a:ext cx="1138238" cy="1936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2"/>
            </a:solidFill>
            <a:round/>
            <a:headEnd/>
            <a:tailEnd type="triangl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5357" tIns="15357" rIns="15357" bIns="15357"/>
          <a:lstStyle/>
          <a:p>
            <a:pPr algn="ctr">
              <a:defRPr/>
            </a:pPr>
            <a:r>
              <a:rPr lang="en-US" sz="1000" b="1" dirty="0">
                <a:solidFill>
                  <a:srgbClr val="FF3300"/>
                </a:solidFill>
                <a:ea typeface="宋体" charset="-122"/>
              </a:rPr>
              <a:t>A </a:t>
            </a:r>
            <a:r>
              <a:rPr lang="en-US" sz="1000" b="1" dirty="0">
                <a:solidFill>
                  <a:srgbClr val="FF3300"/>
                </a:solidFill>
                <a:ea typeface="宋体" charset="-122"/>
                <a:sym typeface="Wingdings" pitchFamily="2" charset="2"/>
              </a:rPr>
              <a:t> C: Deny</a:t>
            </a:r>
            <a:endParaRPr lang="en-US" sz="1000" b="1" dirty="0">
              <a:solidFill>
                <a:srgbClr val="FF3300"/>
              </a:solidFill>
              <a:ea typeface="宋体" charset="-122"/>
            </a:endParaRPr>
          </a:p>
        </p:txBody>
      </p:sp>
      <p:sp>
        <p:nvSpPr>
          <p:cNvPr id="58" name="Rectangle 79"/>
          <p:cNvSpPr/>
          <p:nvPr/>
        </p:nvSpPr>
        <p:spPr bwMode="auto">
          <a:xfrm>
            <a:off x="3178786" y="2419102"/>
            <a:ext cx="1138238" cy="1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2"/>
            </a:solidFill>
            <a:round/>
            <a:headEnd/>
            <a:tailEnd type="triangl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5357" tIns="15357" rIns="15357" bIns="15357"/>
          <a:lstStyle/>
          <a:p>
            <a:pPr algn="ctr" defTabSz="307147">
              <a:defRPr/>
            </a:pPr>
            <a:r>
              <a:rPr lang="en-US" sz="1000" dirty="0">
                <a:solidFill>
                  <a:srgbClr val="000000"/>
                </a:solidFill>
                <a:ea typeface="宋体" charset="-122"/>
                <a:cs typeface="Arial" pitchFamily="34" charset="0"/>
              </a:rPr>
              <a:t>Rule 2</a:t>
            </a:r>
          </a:p>
        </p:txBody>
      </p:sp>
      <p:sp>
        <p:nvSpPr>
          <p:cNvPr id="59" name="Rectangle 80"/>
          <p:cNvSpPr/>
          <p:nvPr/>
        </p:nvSpPr>
        <p:spPr bwMode="auto">
          <a:xfrm>
            <a:off x="3178786" y="2804865"/>
            <a:ext cx="1138238" cy="1920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2"/>
            </a:solidFill>
            <a:round/>
            <a:headEnd/>
            <a:tailEnd type="triangl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5357" tIns="15357" rIns="15357" bIns="15357"/>
          <a:lstStyle/>
          <a:p>
            <a:pPr algn="ctr" defTabSz="307147">
              <a:defRPr/>
            </a:pPr>
            <a:r>
              <a:rPr lang="en-US" sz="1000" dirty="0">
                <a:solidFill>
                  <a:srgbClr val="000000"/>
                </a:solidFill>
                <a:ea typeface="宋体" charset="-122"/>
                <a:cs typeface="Arial" pitchFamily="34" charset="0"/>
              </a:rPr>
              <a:t>Rule N</a:t>
            </a:r>
          </a:p>
        </p:txBody>
      </p:sp>
      <p:cxnSp>
        <p:nvCxnSpPr>
          <p:cNvPr id="17453" name="Straight Connector 123"/>
          <p:cNvCxnSpPr>
            <a:cxnSpLocks noChangeShapeType="1"/>
          </p:cNvCxnSpPr>
          <p:nvPr/>
        </p:nvCxnSpPr>
        <p:spPr bwMode="auto">
          <a:xfrm flipV="1">
            <a:off x="3178175" y="2611438"/>
            <a:ext cx="0" cy="1920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4" name="Straight Connector 123"/>
          <p:cNvCxnSpPr>
            <a:cxnSpLocks noChangeShapeType="1"/>
          </p:cNvCxnSpPr>
          <p:nvPr/>
        </p:nvCxnSpPr>
        <p:spPr bwMode="auto">
          <a:xfrm flipV="1">
            <a:off x="4316413" y="2611438"/>
            <a:ext cx="0" cy="1920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80"/>
          <p:cNvSpPr/>
          <p:nvPr/>
        </p:nvSpPr>
        <p:spPr bwMode="auto">
          <a:xfrm>
            <a:off x="3178786" y="2608284"/>
            <a:ext cx="1138238" cy="1920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bg2"/>
            </a:solidFill>
            <a:round/>
            <a:headEnd/>
            <a:tailEnd type="triangl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5357" tIns="15357" rIns="15357" bIns="15357"/>
          <a:lstStyle/>
          <a:p>
            <a:pPr algn="ctr" defTabSz="307147">
              <a:defRPr/>
            </a:pPr>
            <a:r>
              <a:rPr lang="en-US" sz="1000" dirty="0">
                <a:solidFill>
                  <a:srgbClr val="000000"/>
                </a:solidFill>
                <a:ea typeface="宋体" charset="-122"/>
                <a:cs typeface="Arial" pitchFamily="34" charset="0"/>
              </a:rPr>
              <a:t>…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644650" y="2706688"/>
            <a:ext cx="919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Host A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752600" y="4276725"/>
            <a:ext cx="919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Host B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765925" y="2530475"/>
            <a:ext cx="919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Host C</a:t>
            </a:r>
            <a:endParaRPr lang="zh-CN" altLang="en-US" sz="1800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899275" y="4156075"/>
            <a:ext cx="919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Host D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  <p:transition spd="med" advTm="52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39186E-6 L -0.15625 -0.00115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-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19061E-6 L 0.16667 -0.0048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25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0.16667 -0.0016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9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2031E-6 L 0.16597 -0.00185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9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7" grpId="0"/>
      <p:bldP spid="17426" grpId="0"/>
      <p:bldP spid="62" grpId="0"/>
      <p:bldP spid="63" grpId="0"/>
      <p:bldP spid="64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032000" y="3284538"/>
            <a:ext cx="1171575" cy="488950"/>
            <a:chOff x="716596" y="1414188"/>
            <a:chExt cx="1172424" cy="488005"/>
          </a:xfrm>
        </p:grpSpPr>
        <p:sp>
          <p:nvSpPr>
            <p:cNvPr id="4" name="圆角矩形 3"/>
            <p:cNvSpPr/>
            <p:nvPr/>
          </p:nvSpPr>
          <p:spPr>
            <a:xfrm>
              <a:off x="716596" y="1414188"/>
              <a:ext cx="1087415" cy="488005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97" name="TextBox 9"/>
            <p:cNvSpPr txBox="1">
              <a:spLocks noChangeArrowheads="1"/>
            </p:cNvSpPr>
            <p:nvPr/>
          </p:nvSpPr>
          <p:spPr bwMode="auto">
            <a:xfrm>
              <a:off x="1024924" y="1473525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{A}</a:t>
              </a:r>
              <a:endParaRPr lang="zh-CN" altLang="en-US" sz="1800" b="1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058988" y="4437063"/>
            <a:ext cx="1144587" cy="487362"/>
            <a:chOff x="1914826" y="1437641"/>
            <a:chExt cx="1145006" cy="488006"/>
          </a:xfrm>
        </p:grpSpPr>
        <p:sp>
          <p:nvSpPr>
            <p:cNvPr id="5" name="圆角矩形 4"/>
            <p:cNvSpPr/>
            <p:nvPr/>
          </p:nvSpPr>
          <p:spPr>
            <a:xfrm>
              <a:off x="1914826" y="1437641"/>
              <a:ext cx="1080120" cy="488006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95" name="TextBox 10"/>
            <p:cNvSpPr txBox="1">
              <a:spLocks noChangeArrowheads="1"/>
            </p:cNvSpPr>
            <p:nvPr/>
          </p:nvSpPr>
          <p:spPr bwMode="auto">
            <a:xfrm>
              <a:off x="2195736" y="1484784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{C}</a:t>
              </a:r>
              <a:endParaRPr lang="zh-CN" altLang="en-US" sz="1800" b="1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044700" y="1998663"/>
            <a:ext cx="1087438" cy="488950"/>
            <a:chOff x="3059832" y="1426048"/>
            <a:chExt cx="1087415" cy="488005"/>
          </a:xfrm>
        </p:grpSpPr>
        <p:sp>
          <p:nvSpPr>
            <p:cNvPr id="9" name="圆角矩形 8"/>
            <p:cNvSpPr/>
            <p:nvPr/>
          </p:nvSpPr>
          <p:spPr>
            <a:xfrm>
              <a:off x="3059832" y="1426048"/>
              <a:ext cx="1087415" cy="4880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93" name="TextBox 11"/>
            <p:cNvSpPr txBox="1">
              <a:spLocks noChangeArrowheads="1"/>
            </p:cNvSpPr>
            <p:nvPr/>
          </p:nvSpPr>
          <p:spPr bwMode="auto">
            <a:xfrm>
              <a:off x="3203848" y="1484784"/>
              <a:ext cx="800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{Deny}</a:t>
              </a:r>
              <a:endParaRPr lang="zh-CN" altLang="en-US" sz="1800" b="1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6105525" y="4421188"/>
            <a:ext cx="1168400" cy="487362"/>
            <a:chOff x="6356297" y="1196468"/>
            <a:chExt cx="1168031" cy="488005"/>
          </a:xfrm>
        </p:grpSpPr>
        <p:sp>
          <p:nvSpPr>
            <p:cNvPr id="6" name="圆角矩形 5"/>
            <p:cNvSpPr/>
            <p:nvPr/>
          </p:nvSpPr>
          <p:spPr>
            <a:xfrm>
              <a:off x="6356297" y="1196468"/>
              <a:ext cx="1087415" cy="488005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89" name="TextBox 13"/>
            <p:cNvSpPr txBox="1">
              <a:spLocks noChangeArrowheads="1"/>
            </p:cNvSpPr>
            <p:nvPr/>
          </p:nvSpPr>
          <p:spPr bwMode="auto">
            <a:xfrm>
              <a:off x="6610656" y="1259468"/>
              <a:ext cx="9136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{D,C}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5514975" y="1998663"/>
            <a:ext cx="4457700" cy="488950"/>
            <a:chOff x="172888" y="2891195"/>
            <a:chExt cx="4457616" cy="488005"/>
          </a:xfrm>
        </p:grpSpPr>
        <p:sp>
          <p:nvSpPr>
            <p:cNvPr id="7" name="圆角矩形 6"/>
            <p:cNvSpPr/>
            <p:nvPr/>
          </p:nvSpPr>
          <p:spPr>
            <a:xfrm>
              <a:off x="303344" y="2891195"/>
              <a:ext cx="3318992" cy="4880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87" name="TextBox 14"/>
            <p:cNvSpPr txBox="1">
              <a:spLocks noChangeArrowheads="1"/>
            </p:cNvSpPr>
            <p:nvPr/>
          </p:nvSpPr>
          <p:spPr bwMode="auto">
            <a:xfrm>
              <a:off x="172888" y="2955500"/>
              <a:ext cx="4457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{Modify src, Modify dst, Forward}</a:t>
              </a:r>
              <a:endParaRPr lang="zh-CN" altLang="en-US" sz="1800" b="1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06264" y="3284984"/>
            <a:ext cx="1087415" cy="488005"/>
            <a:chOff x="4711517" y="1170185"/>
            <a:chExt cx="1087415" cy="488005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8" name="圆角矩形 7"/>
            <p:cNvSpPr/>
            <p:nvPr/>
          </p:nvSpPr>
          <p:spPr>
            <a:xfrm>
              <a:off x="4711517" y="1170185"/>
              <a:ext cx="1087415" cy="48800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32040" y="1226142"/>
              <a:ext cx="86409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{A,B}</a:t>
              </a:r>
              <a:endParaRPr lang="zh-CN" altLang="en-US" b="1" dirty="0">
                <a:ea typeface="宋体" charset="-122"/>
              </a:endParaRPr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3203575" y="3344863"/>
            <a:ext cx="2901950" cy="368300"/>
            <a:chOff x="3203848" y="2136236"/>
            <a:chExt cx="2902416" cy="369332"/>
          </a:xfrm>
        </p:grpSpPr>
        <p:cxnSp>
          <p:nvCxnSpPr>
            <p:cNvPr id="23" name="直接箭头连接符 22"/>
            <p:cNvCxnSpPr>
              <a:stCxn id="18497" idx="3"/>
              <a:endCxn id="8" idx="1"/>
            </p:cNvCxnSpPr>
            <p:nvPr/>
          </p:nvCxnSpPr>
          <p:spPr>
            <a:xfrm>
              <a:off x="3203848" y="2320902"/>
              <a:ext cx="29024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83" name="TextBox 30"/>
            <p:cNvSpPr txBox="1">
              <a:spLocks noChangeArrowheads="1"/>
            </p:cNvSpPr>
            <p:nvPr/>
          </p:nvSpPr>
          <p:spPr bwMode="auto">
            <a:xfrm>
              <a:off x="3779912" y="2136236"/>
              <a:ext cx="13747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求交集</a:t>
              </a: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203575" y="4437063"/>
            <a:ext cx="2901950" cy="369887"/>
            <a:chOff x="3203848" y="3229026"/>
            <a:chExt cx="2902416" cy="369332"/>
          </a:xfrm>
        </p:grpSpPr>
        <p:cxnSp>
          <p:nvCxnSpPr>
            <p:cNvPr id="26" name="直接箭头连接符 25"/>
            <p:cNvCxnSpPr>
              <a:stCxn id="18495" idx="3"/>
              <a:endCxn id="6" idx="1"/>
            </p:cNvCxnSpPr>
            <p:nvPr/>
          </p:nvCxnSpPr>
          <p:spPr>
            <a:xfrm flipV="1">
              <a:off x="3203848" y="3457283"/>
              <a:ext cx="2902416" cy="3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81" name="TextBox 31"/>
            <p:cNvSpPr txBox="1">
              <a:spLocks noChangeArrowheads="1"/>
            </p:cNvSpPr>
            <p:nvPr/>
          </p:nvSpPr>
          <p:spPr bwMode="auto">
            <a:xfrm>
              <a:off x="3859417" y="3229026"/>
              <a:ext cx="13747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求交集</a:t>
              </a: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3132138" y="2052638"/>
            <a:ext cx="2382837" cy="369887"/>
            <a:chOff x="3131840" y="4579038"/>
            <a:chExt cx="2383144" cy="369332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3131840" y="4769252"/>
              <a:ext cx="23831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9" name="TextBox 32"/>
            <p:cNvSpPr txBox="1">
              <a:spLocks noChangeArrowheads="1"/>
            </p:cNvSpPr>
            <p:nvPr/>
          </p:nvSpPr>
          <p:spPr bwMode="auto">
            <a:xfrm>
              <a:off x="3773288" y="4579038"/>
              <a:ext cx="13747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求交集</a:t>
              </a: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4100513" y="3284538"/>
            <a:ext cx="1192212" cy="488950"/>
            <a:chOff x="716596" y="1414188"/>
            <a:chExt cx="1191108" cy="488005"/>
          </a:xfrm>
        </p:grpSpPr>
        <p:sp>
          <p:nvSpPr>
            <p:cNvPr id="36" name="圆角矩形 35"/>
            <p:cNvSpPr/>
            <p:nvPr/>
          </p:nvSpPr>
          <p:spPr>
            <a:xfrm>
              <a:off x="716596" y="1414188"/>
              <a:ext cx="1087415" cy="488005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77" name="TextBox 36"/>
            <p:cNvSpPr txBox="1">
              <a:spLocks noChangeArrowheads="1"/>
            </p:cNvSpPr>
            <p:nvPr/>
          </p:nvSpPr>
          <p:spPr bwMode="auto">
            <a:xfrm>
              <a:off x="1043608" y="1473525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{A}</a:t>
              </a:r>
              <a:endParaRPr lang="zh-CN" altLang="en-US" sz="1800" b="1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4067175" y="4365625"/>
            <a:ext cx="1146175" cy="487363"/>
            <a:chOff x="1914826" y="1437641"/>
            <a:chExt cx="1145006" cy="488006"/>
          </a:xfrm>
        </p:grpSpPr>
        <p:sp>
          <p:nvSpPr>
            <p:cNvPr id="39" name="圆角矩形 38"/>
            <p:cNvSpPr/>
            <p:nvPr/>
          </p:nvSpPr>
          <p:spPr>
            <a:xfrm>
              <a:off x="1914826" y="1437641"/>
              <a:ext cx="1080120" cy="488006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75" name="TextBox 39"/>
            <p:cNvSpPr txBox="1">
              <a:spLocks noChangeArrowheads="1"/>
            </p:cNvSpPr>
            <p:nvPr/>
          </p:nvSpPr>
          <p:spPr bwMode="auto">
            <a:xfrm>
              <a:off x="2195736" y="1493315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{C}</a:t>
              </a:r>
              <a:endParaRPr lang="zh-CN" altLang="en-US" sz="1800" b="1"/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4067175" y="2005013"/>
            <a:ext cx="1087438" cy="487362"/>
            <a:chOff x="3059832" y="1426048"/>
            <a:chExt cx="1087415" cy="488005"/>
          </a:xfrm>
        </p:grpSpPr>
        <p:sp>
          <p:nvSpPr>
            <p:cNvPr id="42" name="圆角矩形 41"/>
            <p:cNvSpPr/>
            <p:nvPr/>
          </p:nvSpPr>
          <p:spPr>
            <a:xfrm>
              <a:off x="3059832" y="1426048"/>
              <a:ext cx="1087415" cy="488005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73" name="TextBox 42"/>
            <p:cNvSpPr txBox="1">
              <a:spLocks noChangeArrowheads="1"/>
            </p:cNvSpPr>
            <p:nvPr/>
          </p:nvSpPr>
          <p:spPr bwMode="auto">
            <a:xfrm>
              <a:off x="3272537" y="1484784"/>
              <a:ext cx="800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空集</a:t>
              </a: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3995936" y="1556792"/>
            <a:ext cx="1257737" cy="3600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132263" y="2636838"/>
            <a:ext cx="1016000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冲突</a:t>
            </a:r>
          </a:p>
        </p:txBody>
      </p:sp>
      <p:sp>
        <p:nvSpPr>
          <p:cNvPr id="51" name="矩形 50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8453" name="TextBox 51"/>
          <p:cNvSpPr txBox="1">
            <a:spLocks noChangeArrowheads="1"/>
          </p:cNvSpPr>
          <p:nvPr/>
        </p:nvSpPr>
        <p:spPr bwMode="auto">
          <a:xfrm>
            <a:off x="1403350" y="374650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现有的解决方案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971601" y="1999406"/>
            <a:ext cx="864096" cy="4934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971602" y="3282241"/>
            <a:ext cx="841946" cy="4934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971602" y="4422175"/>
            <a:ext cx="841945" cy="4934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71550" y="2060575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itchFamily="49" charset="-122"/>
                <a:ea typeface="黑体" pitchFamily="49" charset="-122"/>
              </a:rPr>
              <a:t>Action</a:t>
            </a:r>
            <a:endParaRPr lang="zh-CN" altLang="en-US" sz="1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971550" y="3348038"/>
            <a:ext cx="792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itchFamily="49" charset="-122"/>
                <a:ea typeface="黑体" pitchFamily="49" charset="-122"/>
              </a:rPr>
              <a:t>Src</a:t>
            </a:r>
            <a:endParaRPr lang="zh-CN" altLang="en-US" sz="1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971550" y="4500563"/>
            <a:ext cx="792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黑体" pitchFamily="49" charset="-122"/>
                <a:ea typeface="黑体" pitchFamily="49" charset="-122"/>
              </a:rPr>
              <a:t>Dst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1331640" y="1412776"/>
            <a:ext cx="6624736" cy="4032448"/>
          </a:xfrm>
          <a:prstGeom prst="roundRect">
            <a:avLst/>
          </a:prstGeom>
          <a:solidFill>
            <a:schemeClr val="bg1">
              <a:lumMod val="95000"/>
              <a:alpha val="86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885950" y="1989138"/>
            <a:ext cx="5373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只能应用于单交换机的网络环境，没有实用性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1885950" y="2957513"/>
            <a:ext cx="5373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不能建立对整个网络状态的全局观测，冲突检测不完整，会出现误报的情况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908175" y="4211638"/>
            <a:ext cx="5373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没有完善的冲突解决策略</a:t>
            </a:r>
          </a:p>
        </p:txBody>
      </p:sp>
    </p:spTree>
    <p:custDataLst>
      <p:tags r:id="rId1"/>
    </p:custDataLst>
  </p:cSld>
  <p:clrMapOvr>
    <a:masterClrMapping/>
  </p:clrMapOvr>
  <p:transition spd="med" advTm="4995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3" grpId="0"/>
      <p:bldP spid="3" grpId="1"/>
      <p:bldP spid="57" grpId="0"/>
      <p:bldP spid="57" grpId="1"/>
      <p:bldP spid="58" grpId="0"/>
      <p:bldP spid="58" grpId="1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7"/>
          <p:cNvSpPr>
            <a:spLocks noChangeArrowheads="1"/>
          </p:cNvSpPr>
          <p:nvPr/>
        </p:nvSpPr>
        <p:spPr bwMode="gray">
          <a:xfrm>
            <a:off x="1403350" y="11255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2" name="TextBox 28"/>
          <p:cNvSpPr txBox="1">
            <a:spLocks noChangeArrowheads="1"/>
          </p:cNvSpPr>
          <p:nvPr/>
        </p:nvSpPr>
        <p:spPr bwMode="auto">
          <a:xfrm>
            <a:off x="1692275" y="333375"/>
            <a:ext cx="5903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我们的解决方案</a:t>
            </a:r>
          </a:p>
        </p:txBody>
      </p:sp>
      <p:sp>
        <p:nvSpPr>
          <p:cNvPr id="2" name="对角圆角矩形 1"/>
          <p:cNvSpPr/>
          <p:nvPr/>
        </p:nvSpPr>
        <p:spPr>
          <a:xfrm>
            <a:off x="1331640" y="2077861"/>
            <a:ext cx="6624736" cy="331236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3200" b="1" dirty="0" err="1">
                <a:latin typeface="黑体" pitchFamily="49" charset="-122"/>
                <a:ea typeface="黑体" pitchFamily="49" charset="-122"/>
              </a:rPr>
              <a:t>flowpath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的冲突检测与解决</a:t>
            </a:r>
          </a:p>
        </p:txBody>
      </p:sp>
    </p:spTree>
    <p:custDataLst>
      <p:tags r:id="rId1"/>
    </p:custDataLst>
  </p:cSld>
  <p:clrMapOvr>
    <a:masterClrMapping/>
  </p:clrMapOvr>
  <p:transition spd="med" advTm="1783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724" y="2168861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8538" y="2200275"/>
            <a:ext cx="4248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、作品介绍</a:t>
            </a:r>
          </a:p>
        </p:txBody>
      </p:sp>
      <p:sp>
        <p:nvSpPr>
          <p:cNvPr id="10" name="矩形 9"/>
          <p:cNvSpPr/>
          <p:nvPr/>
        </p:nvSpPr>
        <p:spPr>
          <a:xfrm>
            <a:off x="2086210" y="1232757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66950" y="1263650"/>
            <a:ext cx="4248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、项目背景</a:t>
            </a:r>
          </a:p>
        </p:txBody>
      </p:sp>
      <p:sp>
        <p:nvSpPr>
          <p:cNvPr id="12" name="矩形 11"/>
          <p:cNvSpPr/>
          <p:nvPr/>
        </p:nvSpPr>
        <p:spPr>
          <a:xfrm>
            <a:off x="2087724" y="3095049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68538" y="3127375"/>
            <a:ext cx="4248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、创新性与实用性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7724" y="4041069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68538" y="4071938"/>
            <a:ext cx="42481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、系统演示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Tm="55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1" grpId="1"/>
      <p:bldP spid="13" grpId="0"/>
      <p:bldP spid="13" grpId="1"/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1690688" y="333375"/>
            <a:ext cx="5834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界面化管理</a:t>
            </a:r>
          </a:p>
        </p:txBody>
      </p:sp>
      <p:pic>
        <p:nvPicPr>
          <p:cNvPr id="1026" name="Picture 2" descr="C:\Users\shihestone\Desktop\界面系统截图\界面截图_控制器概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440910"/>
            <a:ext cx="7272808" cy="4634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1692275" y="333375"/>
            <a:ext cx="5903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系统主界面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1124744"/>
            <a:ext cx="6048672" cy="4248472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Picture 4" descr="C:\Users\whu\Desktop\project_flood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4" t="11143" r="19243" b="17146"/>
          <a:stretch>
            <a:fillRect/>
          </a:stretch>
        </p:blipFill>
        <p:spPr bwMode="auto">
          <a:xfrm>
            <a:off x="6875463" y="1268413"/>
            <a:ext cx="79375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endCxn id="6" idx="0"/>
          </p:cNvCxnSpPr>
          <p:nvPr/>
        </p:nvCxnSpPr>
        <p:spPr>
          <a:xfrm flipH="1">
            <a:off x="3167844" y="2780928"/>
            <a:ext cx="612068" cy="57606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80112" y="2780928"/>
            <a:ext cx="608584" cy="57606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</p:cNvCxnSpPr>
          <p:nvPr/>
        </p:nvCxnSpPr>
        <p:spPr>
          <a:xfrm flipH="1">
            <a:off x="4067944" y="3933056"/>
            <a:ext cx="1224136" cy="16768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779838" y="1624013"/>
            <a:ext cx="1800225" cy="1152525"/>
            <a:chOff x="3779912" y="1624164"/>
            <a:chExt cx="1800200" cy="1152128"/>
          </a:xfrm>
        </p:grpSpPr>
        <p:sp>
          <p:nvSpPr>
            <p:cNvPr id="5" name="矩形 4"/>
            <p:cNvSpPr/>
            <p:nvPr/>
          </p:nvSpPr>
          <p:spPr>
            <a:xfrm>
              <a:off x="3779912" y="1624164"/>
              <a:ext cx="1800200" cy="1152128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076056" y="768542"/>
              <a:ext cx="36004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268538" y="3357563"/>
            <a:ext cx="1798637" cy="1150937"/>
            <a:chOff x="2267744" y="3356992"/>
            <a:chExt cx="1800200" cy="1152128"/>
          </a:xfrm>
        </p:grpSpPr>
        <p:sp>
          <p:nvSpPr>
            <p:cNvPr id="6" name="矩形 5"/>
            <p:cNvSpPr/>
            <p:nvPr/>
          </p:nvSpPr>
          <p:spPr>
            <a:xfrm>
              <a:off x="2267744" y="3356992"/>
              <a:ext cx="1800200" cy="1152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爆炸形 1 18"/>
            <p:cNvSpPr/>
            <p:nvPr/>
          </p:nvSpPr>
          <p:spPr>
            <a:xfrm>
              <a:off x="3586251" y="3513178"/>
              <a:ext cx="306034" cy="288032"/>
            </a:xfrm>
            <a:prstGeom prst="irregularSeal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92080" y="3356992"/>
            <a:ext cx="1800200" cy="1152128"/>
            <a:chOff x="5292080" y="3356992"/>
            <a:chExt cx="1800200" cy="11521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5292080" y="3356992"/>
              <a:ext cx="1800200" cy="11521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禁止符 22"/>
            <p:cNvSpPr/>
            <p:nvPr/>
          </p:nvSpPr>
          <p:spPr>
            <a:xfrm>
              <a:off x="6660232" y="3525348"/>
              <a:ext cx="288032" cy="275862"/>
            </a:xfrm>
            <a:prstGeom prst="noSmoking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3921494" y="622300"/>
            <a:ext cx="936104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爆炸形 1 27"/>
          <p:cNvSpPr/>
          <p:nvPr/>
        </p:nvSpPr>
        <p:spPr>
          <a:xfrm>
            <a:off x="3921494" y="3422932"/>
            <a:ext cx="936104" cy="740488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禁止符 28"/>
          <p:cNvSpPr/>
          <p:nvPr/>
        </p:nvSpPr>
        <p:spPr>
          <a:xfrm>
            <a:off x="4011504" y="5085184"/>
            <a:ext cx="756084" cy="729207"/>
          </a:xfrm>
          <a:prstGeom prst="noSmoking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5246" y="1730936"/>
            <a:ext cx="2952328" cy="60946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432425" y="1851025"/>
            <a:ext cx="2592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Flowpath </a:t>
            </a:r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探测模块</a:t>
            </a:r>
          </a:p>
        </p:txBody>
      </p:sp>
      <p:sp>
        <p:nvSpPr>
          <p:cNvPr id="21" name="矩形 20"/>
          <p:cNvSpPr/>
          <p:nvPr/>
        </p:nvSpPr>
        <p:spPr>
          <a:xfrm>
            <a:off x="5285246" y="3525348"/>
            <a:ext cx="2952328" cy="609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32425" y="3644900"/>
            <a:ext cx="2592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冲突检测模块</a:t>
            </a:r>
          </a:p>
        </p:txBody>
      </p:sp>
      <p:sp>
        <p:nvSpPr>
          <p:cNvPr id="30" name="矩形 29"/>
          <p:cNvSpPr/>
          <p:nvPr/>
        </p:nvSpPr>
        <p:spPr>
          <a:xfrm>
            <a:off x="5285246" y="5068485"/>
            <a:ext cx="2952328" cy="6094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432425" y="5187950"/>
            <a:ext cx="2592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冲突解决模块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9642962" y="1406508"/>
            <a:ext cx="1985822" cy="1158396"/>
          </a:xfrm>
          <a:custGeom>
            <a:avLst/>
            <a:gdLst>
              <a:gd name="connsiteX0" fmla="*/ 0 w 1985822"/>
              <a:gd name="connsiteY0" fmla="*/ 0 h 1158396"/>
              <a:gd name="connsiteX1" fmla="*/ 1985822 w 1985822"/>
              <a:gd name="connsiteY1" fmla="*/ 0 h 1158396"/>
              <a:gd name="connsiteX2" fmla="*/ 1985822 w 1985822"/>
              <a:gd name="connsiteY2" fmla="*/ 1158396 h 1158396"/>
              <a:gd name="connsiteX3" fmla="*/ 0 w 1985822"/>
              <a:gd name="connsiteY3" fmla="*/ 1158396 h 1158396"/>
              <a:gd name="connsiteX4" fmla="*/ 0 w 1985822"/>
              <a:gd name="connsiteY4" fmla="*/ 0 h 115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822" h="1158396">
                <a:moveTo>
                  <a:pt x="0" y="0"/>
                </a:moveTo>
                <a:lnTo>
                  <a:pt x="1985822" y="0"/>
                </a:lnTo>
                <a:lnTo>
                  <a:pt x="1985822" y="1158396"/>
                </a:lnTo>
                <a:lnTo>
                  <a:pt x="0" y="115839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170688" tIns="30480" rIns="30480" bIns="30480" spcCol="1270" anchor="ctr"/>
          <a:lstStyle/>
          <a:p>
            <a:pPr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b="1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Flowpath</a:t>
            </a: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探测算法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9684568" y="3206708"/>
            <a:ext cx="1985822" cy="1158396"/>
          </a:xfrm>
          <a:custGeom>
            <a:avLst/>
            <a:gdLst>
              <a:gd name="connsiteX0" fmla="*/ 0 w 1985822"/>
              <a:gd name="connsiteY0" fmla="*/ 0 h 1158396"/>
              <a:gd name="connsiteX1" fmla="*/ 1985822 w 1985822"/>
              <a:gd name="connsiteY1" fmla="*/ 0 h 1158396"/>
              <a:gd name="connsiteX2" fmla="*/ 1985822 w 1985822"/>
              <a:gd name="connsiteY2" fmla="*/ 1158396 h 1158396"/>
              <a:gd name="connsiteX3" fmla="*/ 0 w 1985822"/>
              <a:gd name="connsiteY3" fmla="*/ 1158396 h 1158396"/>
              <a:gd name="connsiteX4" fmla="*/ 0 w 1985822"/>
              <a:gd name="connsiteY4" fmla="*/ 0 h 115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822" h="1158396">
                <a:moveTo>
                  <a:pt x="0" y="0"/>
                </a:moveTo>
                <a:lnTo>
                  <a:pt x="1985822" y="0"/>
                </a:lnTo>
                <a:lnTo>
                  <a:pt x="1985822" y="1158396"/>
                </a:lnTo>
                <a:lnTo>
                  <a:pt x="0" y="115839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70688" tIns="30480" rIns="30480" bIns="30480" spcCol="1270" anchor="ctr"/>
          <a:lstStyle/>
          <a:p>
            <a:pPr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2000" b="1" dirty="0" err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flowpath</a:t>
            </a:r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的冲突检测算法</a:t>
            </a:r>
          </a:p>
        </p:txBody>
      </p:sp>
      <p:sp>
        <p:nvSpPr>
          <p:cNvPr id="34" name="任意多边形 33"/>
          <p:cNvSpPr/>
          <p:nvPr/>
        </p:nvSpPr>
        <p:spPr>
          <a:xfrm>
            <a:off x="9714970" y="4941168"/>
            <a:ext cx="1985822" cy="1158396"/>
          </a:xfrm>
          <a:custGeom>
            <a:avLst/>
            <a:gdLst>
              <a:gd name="connsiteX0" fmla="*/ 0 w 1985822"/>
              <a:gd name="connsiteY0" fmla="*/ 0 h 1158396"/>
              <a:gd name="connsiteX1" fmla="*/ 1985822 w 1985822"/>
              <a:gd name="connsiteY1" fmla="*/ 0 h 1158396"/>
              <a:gd name="connsiteX2" fmla="*/ 1985822 w 1985822"/>
              <a:gd name="connsiteY2" fmla="*/ 1158396 h 1158396"/>
              <a:gd name="connsiteX3" fmla="*/ 0 w 1985822"/>
              <a:gd name="connsiteY3" fmla="*/ 1158396 h 1158396"/>
              <a:gd name="connsiteX4" fmla="*/ 0 w 1985822"/>
              <a:gd name="connsiteY4" fmla="*/ 0 h 115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822" h="1158396">
                <a:moveTo>
                  <a:pt x="0" y="0"/>
                </a:moveTo>
                <a:lnTo>
                  <a:pt x="1985822" y="0"/>
                </a:lnTo>
                <a:lnTo>
                  <a:pt x="1985822" y="1158396"/>
                </a:lnTo>
                <a:lnTo>
                  <a:pt x="0" y="115839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70688" tIns="30480" rIns="30480" bIns="30480" spcCol="1270" anchor="ctr"/>
          <a:lstStyle/>
          <a:p>
            <a:pPr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阻断流表冲突解决策略</a:t>
            </a:r>
          </a:p>
        </p:txBody>
      </p:sp>
    </p:spTree>
    <p:custDataLst>
      <p:tags r:id="rId1"/>
    </p:custDataLst>
  </p:cSld>
  <p:clrMapOvr>
    <a:masterClrMapping/>
  </p:clrMapOvr>
  <p:transition spd="med" advTm="359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2224 -0.0032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8" y="-16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5104 0.0002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-0.38195 0.2310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97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0.02963 L 0.03177 0.2300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00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4509E-6 L -0.42674 0.0004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37" y="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1329E-6 L -0.42361 0.0004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1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6.35838E-7 L -0.41893 -0.0108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55" y="-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2" grpId="0"/>
      <p:bldP spid="22" grpId="1"/>
      <p:bldP spid="31" grpId="0"/>
      <p:bldP spid="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1124744"/>
            <a:ext cx="6048672" cy="4248472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79912" y="1624164"/>
            <a:ext cx="1800200" cy="1152128"/>
          </a:xfrm>
          <a:prstGeom prst="rect">
            <a:avLst/>
          </a:prstGeom>
          <a:solidFill>
            <a:srgbClr val="92D050"/>
          </a:solidFill>
          <a:ln w="952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7744" y="3356992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92080" y="3356992"/>
            <a:ext cx="1800200" cy="11521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Picture 4" descr="C:\Users\whu\Desktop\project_flood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4" t="11143" r="19243" b="17146"/>
          <a:stretch>
            <a:fillRect/>
          </a:stretch>
        </p:blipFill>
        <p:spPr bwMode="auto">
          <a:xfrm>
            <a:off x="6804025" y="1268413"/>
            <a:ext cx="792163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endCxn id="6" idx="0"/>
          </p:cNvCxnSpPr>
          <p:nvPr/>
        </p:nvCxnSpPr>
        <p:spPr>
          <a:xfrm flipH="1">
            <a:off x="3167844" y="2780928"/>
            <a:ext cx="612068" cy="57606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80112" y="2780928"/>
            <a:ext cx="608584" cy="57606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</p:cNvCxnSpPr>
          <p:nvPr/>
        </p:nvCxnSpPr>
        <p:spPr>
          <a:xfrm flipH="1">
            <a:off x="4067944" y="3933056"/>
            <a:ext cx="1224136" cy="16768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14089" y="768350"/>
            <a:ext cx="360040" cy="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爆炸形 1 13"/>
          <p:cNvSpPr/>
          <p:nvPr/>
        </p:nvSpPr>
        <p:spPr>
          <a:xfrm>
            <a:off x="3631956" y="3501008"/>
            <a:ext cx="295911" cy="282611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禁止符 14"/>
          <p:cNvSpPr/>
          <p:nvPr/>
        </p:nvSpPr>
        <p:spPr>
          <a:xfrm>
            <a:off x="6660232" y="3533463"/>
            <a:ext cx="288032" cy="275862"/>
          </a:xfrm>
          <a:prstGeom prst="noSmoking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556125" y="-736600"/>
            <a:ext cx="611188" cy="576262"/>
            <a:chOff x="4556027" y="-736293"/>
            <a:chExt cx="612068" cy="576064"/>
          </a:xfrm>
        </p:grpSpPr>
        <p:sp>
          <p:nvSpPr>
            <p:cNvPr id="17" name="矩形 16"/>
            <p:cNvSpPr/>
            <p:nvPr/>
          </p:nvSpPr>
          <p:spPr>
            <a:xfrm>
              <a:off x="4610033" y="-736293"/>
              <a:ext cx="504056" cy="57606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579" name="TextBox 2"/>
            <p:cNvSpPr txBox="1">
              <a:spLocks noChangeArrowheads="1"/>
            </p:cNvSpPr>
            <p:nvPr/>
          </p:nvSpPr>
          <p:spPr bwMode="auto">
            <a:xfrm>
              <a:off x="4556027" y="-674932"/>
              <a:ext cx="61206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流表</a:t>
              </a:r>
            </a:p>
          </p:txBody>
        </p:sp>
      </p:grpSp>
    </p:spTree>
    <p:custDataLst>
      <p:tags r:id="rId1"/>
    </p:custDataLst>
  </p:cSld>
  <p:clrMapOvr>
    <a:masterClrMapping/>
  </p:clrMapOvr>
  <p:transition spd="med" advTm="1317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47745E-6 L -0.00018 0.3865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9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1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8656" y="1088037"/>
            <a:ext cx="7707863" cy="5112568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499992" y="1323674"/>
          <a:ext cx="35225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345317"/>
                <a:gridCol w="1745206"/>
              </a:tblGrid>
              <a:tr h="305314">
                <a:tc gridSpan="3">
                  <a:txBody>
                    <a:bodyPr/>
                    <a:lstStyle/>
                    <a:p>
                      <a:r>
                        <a:rPr lang="zh-CN" altLang="en-US" dirty="0" smtClean="0"/>
                        <a:t>流表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34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A-&gt;B </a:t>
                      </a:r>
                      <a:r>
                        <a:rPr lang="en-US" altLang="zh-CN" baseline="0" dirty="0" smtClean="0"/>
                        <a:t> </a:t>
                      </a:r>
                    </a:p>
                    <a:p>
                      <a:r>
                        <a:rPr lang="en-US" altLang="zh-CN" baseline="0" dirty="0" smtClean="0"/>
                        <a:t>in:1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Modify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src</a:t>
                      </a:r>
                      <a:r>
                        <a:rPr lang="en-US" altLang="zh-CN" baseline="0" dirty="0" smtClean="0"/>
                        <a:t>: C out:4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34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C-&gt;B </a:t>
                      </a:r>
                      <a:r>
                        <a:rPr lang="en-US" altLang="zh-CN" baseline="0" dirty="0" smtClean="0"/>
                        <a:t> </a:t>
                      </a:r>
                    </a:p>
                    <a:p>
                      <a:r>
                        <a:rPr lang="en-US" altLang="zh-CN" baseline="0" dirty="0" smtClean="0"/>
                        <a:t>in:7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Modify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dst</a:t>
                      </a:r>
                      <a:r>
                        <a:rPr lang="en-US" altLang="zh-CN" baseline="0" dirty="0" smtClean="0"/>
                        <a:t>: D out:8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34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C-&gt;D</a:t>
                      </a:r>
                      <a:r>
                        <a:rPr lang="en-US" altLang="zh-CN" baseline="0" dirty="0" smtClean="0"/>
                        <a:t>  </a:t>
                      </a:r>
                    </a:p>
                    <a:p>
                      <a:r>
                        <a:rPr lang="en-US" altLang="zh-CN" baseline="0" dirty="0" smtClean="0"/>
                        <a:t>in:10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Forward </a:t>
                      </a:r>
                    </a:p>
                    <a:p>
                      <a:r>
                        <a:rPr lang="en-US" altLang="zh-CN" dirty="0" smtClean="0"/>
                        <a:t>out:12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2075" y="3813175"/>
            <a:ext cx="6842125" cy="220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直接箭头连接符 14"/>
          <p:cNvCxnSpPr/>
          <p:nvPr/>
        </p:nvCxnSpPr>
        <p:spPr>
          <a:xfrm flipH="1">
            <a:off x="8053388" y="2060575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805485" y="4157191"/>
            <a:ext cx="1008112" cy="50405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40602" y="4864773"/>
            <a:ext cx="1152128" cy="36004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148064" y="4792765"/>
            <a:ext cx="1080120" cy="39500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660232" y="4792765"/>
            <a:ext cx="1080120" cy="50405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>
            <a:off x="1779606" y="4157191"/>
            <a:ext cx="6081515" cy="1252301"/>
          </a:xfrm>
          <a:custGeom>
            <a:avLst/>
            <a:gdLst>
              <a:gd name="connsiteX0" fmla="*/ 0 w 6081515"/>
              <a:gd name="connsiteY0" fmla="*/ 0 h 1252301"/>
              <a:gd name="connsiteX1" fmla="*/ 1175657 w 6081515"/>
              <a:gd name="connsiteY1" fmla="*/ 591670 h 1252301"/>
              <a:gd name="connsiteX2" fmla="*/ 2766252 w 6081515"/>
              <a:gd name="connsiteY2" fmla="*/ 1137237 h 1252301"/>
              <a:gd name="connsiteX3" fmla="*/ 4256954 w 6081515"/>
              <a:gd name="connsiteY3" fmla="*/ 668511 h 1252301"/>
              <a:gd name="connsiteX4" fmla="*/ 5916706 w 6081515"/>
              <a:gd name="connsiteY4" fmla="*/ 1198709 h 1252301"/>
              <a:gd name="connsiteX5" fmla="*/ 5932074 w 6081515"/>
              <a:gd name="connsiteY5" fmla="*/ 1206393 h 125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1515" h="1252301">
                <a:moveTo>
                  <a:pt x="0" y="0"/>
                </a:moveTo>
                <a:cubicBezTo>
                  <a:pt x="357307" y="201065"/>
                  <a:pt x="714615" y="402131"/>
                  <a:pt x="1175657" y="591670"/>
                </a:cubicBezTo>
                <a:cubicBezTo>
                  <a:pt x="1636699" y="781209"/>
                  <a:pt x="2252703" y="1124430"/>
                  <a:pt x="2766252" y="1137237"/>
                </a:cubicBezTo>
                <a:cubicBezTo>
                  <a:pt x="3279801" y="1150044"/>
                  <a:pt x="3731878" y="658266"/>
                  <a:pt x="4256954" y="668511"/>
                </a:cubicBezTo>
                <a:cubicBezTo>
                  <a:pt x="4782030" y="678756"/>
                  <a:pt x="5637519" y="1109062"/>
                  <a:pt x="5916706" y="1198709"/>
                </a:cubicBezTo>
                <a:cubicBezTo>
                  <a:pt x="6195893" y="1288356"/>
                  <a:pt x="6063983" y="1247374"/>
                  <a:pt x="5932074" y="1206393"/>
                </a:cubicBezTo>
              </a:path>
            </a:pathLst>
          </a:custGeom>
          <a:noFill/>
          <a:ln w="76200">
            <a:solidFill>
              <a:srgbClr val="92D050"/>
            </a:solidFill>
            <a:tailEnd type="non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440402" y="1700808"/>
            <a:ext cx="1800200" cy="792088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516063" y="1839913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A</a:t>
            </a:r>
            <a:endParaRPr lang="zh-CN" altLang="en-US" sz="180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774825" y="1839913"/>
            <a:ext cx="53471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S1</a:t>
            </a:r>
            <a:endParaRPr lang="zh-CN" altLang="en-US" sz="1800" dirty="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124075" y="18399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S3</a:t>
            </a:r>
            <a:endParaRPr lang="zh-CN" altLang="en-US" sz="180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484438" y="183991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S4</a:t>
            </a:r>
            <a:endParaRPr lang="zh-CN" altLang="en-US" sz="180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847975" y="18399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D</a:t>
            </a:r>
            <a:endParaRPr lang="zh-CN" altLang="en-US" sz="18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584418" y="2276872"/>
            <a:ext cx="1584176" cy="5136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836738" y="2097088"/>
            <a:ext cx="1150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chemeClr val="bg1"/>
                </a:solidFill>
              </a:rPr>
              <a:t>flowpath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60710" y="188640"/>
            <a:ext cx="6143223" cy="5760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692275" y="241300"/>
            <a:ext cx="5903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Flowpath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探测模块</a:t>
            </a:r>
          </a:p>
        </p:txBody>
      </p:sp>
      <p:sp>
        <p:nvSpPr>
          <p:cNvPr id="2" name="椭圆 1"/>
          <p:cNvSpPr/>
          <p:nvPr/>
        </p:nvSpPr>
        <p:spPr>
          <a:xfrm>
            <a:off x="4859338" y="2024063"/>
            <a:ext cx="649287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902200" y="3292475"/>
            <a:ext cx="647700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337300" y="2652713"/>
            <a:ext cx="647700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65688" y="2652713"/>
            <a:ext cx="647700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35713" y="2027238"/>
            <a:ext cx="649287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364288" y="3297238"/>
            <a:ext cx="647700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736850" y="4408488"/>
            <a:ext cx="250825" cy="252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76600" y="4868863"/>
            <a:ext cx="250825" cy="252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932363" y="5013325"/>
            <a:ext cx="252412" cy="252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356100" y="4976813"/>
            <a:ext cx="252413" cy="252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840538" y="4616450"/>
            <a:ext cx="252412" cy="252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084888" y="4760913"/>
            <a:ext cx="250825" cy="252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med" advTm="2349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92411E-6 L -0.00034 0.08978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4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8978 L 0.00052 0.19135 " pathEditMode="relative" rAng="0" ptsTypes="AA">
                                      <p:cBhvr>
                                        <p:cTn id="8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0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1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1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2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5" grpId="0"/>
      <p:bldP spid="45" grpId="1"/>
      <p:bldP spid="45" grpId="2"/>
      <p:bldP spid="47" grpId="0"/>
      <p:bldP spid="47" grpId="1"/>
      <p:bldP spid="47" grpId="2"/>
      <p:bldP spid="49" grpId="0"/>
      <p:bldP spid="49" grpId="1"/>
      <p:bldP spid="20" grpId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" grpId="0" animBg="1"/>
      <p:bldP spid="3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00628" y="1124744"/>
            <a:ext cx="6048672" cy="4248472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9935" y="1624164"/>
            <a:ext cx="1800200" cy="1152128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7767" y="3356992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92103" y="3356992"/>
            <a:ext cx="1800200" cy="11521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Picture 4" descr="C:\Users\whu\Desktop\project_flood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4" t="11143" r="19243" b="17146"/>
          <a:stretch>
            <a:fillRect/>
          </a:stretch>
        </p:blipFill>
        <p:spPr bwMode="auto">
          <a:xfrm>
            <a:off x="6777038" y="1268413"/>
            <a:ext cx="79216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endCxn id="6" idx="0"/>
          </p:cNvCxnSpPr>
          <p:nvPr/>
        </p:nvCxnSpPr>
        <p:spPr>
          <a:xfrm flipH="1">
            <a:off x="3067867" y="2780928"/>
            <a:ext cx="612068" cy="57606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480135" y="2780928"/>
            <a:ext cx="608584" cy="57606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</p:cNvCxnSpPr>
          <p:nvPr/>
        </p:nvCxnSpPr>
        <p:spPr>
          <a:xfrm flipH="1">
            <a:off x="3967967" y="3933056"/>
            <a:ext cx="1224136" cy="16768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813175" y="1773238"/>
            <a:ext cx="471488" cy="182562"/>
            <a:chOff x="3813738" y="1772816"/>
            <a:chExt cx="470230" cy="182626"/>
          </a:xfrm>
        </p:grpSpPr>
        <p:sp>
          <p:nvSpPr>
            <p:cNvPr id="2" name="矩形 1"/>
            <p:cNvSpPr/>
            <p:nvPr/>
          </p:nvSpPr>
          <p:spPr>
            <a:xfrm>
              <a:off x="3813738" y="1772816"/>
              <a:ext cx="470230" cy="18262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9" name="直接箭头连接符 8"/>
            <p:cNvCxnSpPr>
              <a:stCxn id="2" idx="1"/>
              <a:endCxn id="2" idx="3"/>
            </p:cNvCxnSpPr>
            <p:nvPr/>
          </p:nvCxnSpPr>
          <p:spPr>
            <a:xfrm>
              <a:off x="3813738" y="1468607"/>
              <a:ext cx="470230" cy="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箭头连接符 20"/>
          <p:cNvCxnSpPr/>
          <p:nvPr/>
        </p:nvCxnSpPr>
        <p:spPr>
          <a:xfrm>
            <a:off x="5061373" y="768350"/>
            <a:ext cx="360040" cy="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爆炸形 1 21"/>
          <p:cNvSpPr/>
          <p:nvPr/>
        </p:nvSpPr>
        <p:spPr>
          <a:xfrm>
            <a:off x="3569874" y="3439818"/>
            <a:ext cx="306034" cy="288032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禁止符 22"/>
          <p:cNvSpPr/>
          <p:nvPr/>
        </p:nvSpPr>
        <p:spPr>
          <a:xfrm>
            <a:off x="6632263" y="3472542"/>
            <a:ext cx="288032" cy="275862"/>
          </a:xfrm>
          <a:prstGeom prst="noSmoking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548188" y="1912938"/>
            <a:ext cx="612775" cy="574675"/>
            <a:chOff x="4556027" y="-736293"/>
            <a:chExt cx="612068" cy="576064"/>
          </a:xfrm>
        </p:grpSpPr>
        <p:sp>
          <p:nvSpPr>
            <p:cNvPr id="24" name="矩形 23"/>
            <p:cNvSpPr/>
            <p:nvPr/>
          </p:nvSpPr>
          <p:spPr>
            <a:xfrm>
              <a:off x="4610033" y="-736293"/>
              <a:ext cx="504056" cy="57606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33" name="TextBox 24"/>
            <p:cNvSpPr txBox="1">
              <a:spLocks noChangeArrowheads="1"/>
            </p:cNvSpPr>
            <p:nvPr/>
          </p:nvSpPr>
          <p:spPr bwMode="auto">
            <a:xfrm>
              <a:off x="4556027" y="-674932"/>
              <a:ext cx="61206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流表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-1044575" y="4016375"/>
            <a:ext cx="792162" cy="492125"/>
            <a:chOff x="-1044624" y="3583834"/>
            <a:chExt cx="792088" cy="493238"/>
          </a:xfrm>
        </p:grpSpPr>
        <p:sp>
          <p:nvSpPr>
            <p:cNvPr id="3" name="矩形 2"/>
            <p:cNvSpPr/>
            <p:nvPr/>
          </p:nvSpPr>
          <p:spPr>
            <a:xfrm>
              <a:off x="-1044624" y="3583834"/>
              <a:ext cx="792088" cy="49323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044624" y="3607701"/>
              <a:ext cx="792088" cy="2529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05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防火墙</a:t>
              </a:r>
            </a:p>
          </p:txBody>
        </p:sp>
      </p:grpSp>
    </p:spTree>
    <p:custDataLst>
      <p:tags r:id="rId1"/>
    </p:custDataLst>
  </p:cSld>
  <p:clrMapOvr>
    <a:masterClrMapping/>
  </p:clrMapOvr>
  <p:transition spd="med" advTm="58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0208 0.091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9167 L -0.13177 0.2597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840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80824E-6 L 0.38177 -0.0060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基于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OpenFlow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SDN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防火墙安全增强</a:t>
            </a: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2195513" y="4005263"/>
            <a:ext cx="61214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获奖类型：</a:t>
            </a:r>
            <a:r>
              <a:rPr lang="en-US" altLang="zh-CN" sz="1800" b="1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2013</a:t>
            </a:r>
            <a:r>
              <a:rPr lang="zh-CN" altLang="en-US" sz="1800" b="1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年全国大学生信息安全竞赛 一等奖</a:t>
            </a:r>
            <a:endParaRPr lang="en-US" altLang="zh-CN" sz="1800" b="1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学生代表：王江</a:t>
            </a:r>
            <a:endParaRPr lang="en-US" altLang="zh-CN" sz="1800" b="1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指导老师：王鹃</a:t>
            </a:r>
            <a:endParaRPr lang="en-US" altLang="zh-CN" sz="1800" b="1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所在学校：武汉大学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3943" y="1200562"/>
            <a:ext cx="7582037" cy="5177273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11258" y="1628800"/>
          <a:ext cx="2029807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208280"/>
                <a:gridCol w="943846"/>
                <a:gridCol w="877681"/>
              </a:tblGrid>
              <a:tr h="360040">
                <a:tc gridSpan="3">
                  <a:txBody>
                    <a:bodyPr/>
                    <a:lstStyle/>
                    <a:p>
                      <a:r>
                        <a:rPr lang="zh-CN" altLang="en-US" dirty="0" smtClean="0"/>
                        <a:t>防火墙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A-&gt;D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deny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755789" y="3119432"/>
            <a:ext cx="1800200" cy="792088"/>
            <a:chOff x="1592736" y="4454363"/>
            <a:chExt cx="1800200" cy="792088"/>
          </a:xfrm>
          <a:solidFill>
            <a:srgbClr val="92D050"/>
          </a:solidFill>
        </p:grpSpPr>
        <p:sp>
          <p:nvSpPr>
            <p:cNvPr id="14" name="矩形 13"/>
            <p:cNvSpPr/>
            <p:nvPr/>
          </p:nvSpPr>
          <p:spPr>
            <a:xfrm>
              <a:off x="1592736" y="4454363"/>
              <a:ext cx="1800200" cy="792088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7873" y="4504281"/>
              <a:ext cx="288032" cy="36933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A</a:t>
              </a:r>
              <a:endPara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7470" y="4504281"/>
              <a:ext cx="479001" cy="36933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S1</a:t>
              </a:r>
              <a:endPara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56934" y="4504281"/>
              <a:ext cx="504056" cy="36933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S3</a:t>
              </a:r>
              <a:endPara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6587" y="4504281"/>
              <a:ext cx="504056" cy="36933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S4</a:t>
              </a:r>
              <a:endPara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1151" y="4504281"/>
              <a:ext cx="411785" cy="36933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D</a:t>
              </a:r>
              <a:endPara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736752" y="5030427"/>
              <a:ext cx="1584176" cy="5136"/>
            </a:xfrm>
            <a:prstGeom prst="straightConnector1">
              <a:avLst/>
            </a:prstGeom>
            <a:grpFill/>
            <a:ln w="28575">
              <a:solidFill>
                <a:srgbClr val="92D050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89530" y="4850897"/>
              <a:ext cx="1043366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flowpath</a:t>
              </a:r>
              <a:endParaRPr lang="zh-CN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3612256" y="2001832"/>
            <a:ext cx="903664" cy="1745933"/>
          </a:xfrm>
          <a:custGeom>
            <a:avLst/>
            <a:gdLst>
              <a:gd name="connsiteX0" fmla="*/ 89453 w 795578"/>
              <a:gd name="connsiteY0" fmla="*/ 0 h 1898373"/>
              <a:gd name="connsiteX1" fmla="*/ 795131 w 795578"/>
              <a:gd name="connsiteY1" fmla="*/ 954156 h 1898373"/>
              <a:gd name="connsiteX2" fmla="*/ 0 w 795578"/>
              <a:gd name="connsiteY2" fmla="*/ 1898373 h 189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578" h="1898373">
                <a:moveTo>
                  <a:pt x="89453" y="0"/>
                </a:moveTo>
                <a:cubicBezTo>
                  <a:pt x="449746" y="318880"/>
                  <a:pt x="810040" y="637761"/>
                  <a:pt x="795131" y="954156"/>
                </a:cubicBezTo>
                <a:cubicBezTo>
                  <a:pt x="780222" y="1270551"/>
                  <a:pt x="390111" y="1584462"/>
                  <a:pt x="0" y="1898373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tailEnd type="stealt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3" name="爆炸形 1 42"/>
          <p:cNvSpPr/>
          <p:nvPr/>
        </p:nvSpPr>
        <p:spPr>
          <a:xfrm>
            <a:off x="3874881" y="2226786"/>
            <a:ext cx="1440160" cy="1157424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1275" y="4059238"/>
            <a:ext cx="6840538" cy="220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" name="任意多边形 34"/>
          <p:cNvSpPr/>
          <p:nvPr/>
        </p:nvSpPr>
        <p:spPr>
          <a:xfrm>
            <a:off x="1719785" y="4401286"/>
            <a:ext cx="6081515" cy="1252301"/>
          </a:xfrm>
          <a:custGeom>
            <a:avLst/>
            <a:gdLst>
              <a:gd name="connsiteX0" fmla="*/ 0 w 6081515"/>
              <a:gd name="connsiteY0" fmla="*/ 0 h 1252301"/>
              <a:gd name="connsiteX1" fmla="*/ 1175657 w 6081515"/>
              <a:gd name="connsiteY1" fmla="*/ 591670 h 1252301"/>
              <a:gd name="connsiteX2" fmla="*/ 2766252 w 6081515"/>
              <a:gd name="connsiteY2" fmla="*/ 1137237 h 1252301"/>
              <a:gd name="connsiteX3" fmla="*/ 4256954 w 6081515"/>
              <a:gd name="connsiteY3" fmla="*/ 668511 h 1252301"/>
              <a:gd name="connsiteX4" fmla="*/ 5916706 w 6081515"/>
              <a:gd name="connsiteY4" fmla="*/ 1198709 h 1252301"/>
              <a:gd name="connsiteX5" fmla="*/ 5932074 w 6081515"/>
              <a:gd name="connsiteY5" fmla="*/ 1206393 h 125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1515" h="1252301">
                <a:moveTo>
                  <a:pt x="0" y="0"/>
                </a:moveTo>
                <a:cubicBezTo>
                  <a:pt x="357307" y="201065"/>
                  <a:pt x="714615" y="402131"/>
                  <a:pt x="1175657" y="591670"/>
                </a:cubicBezTo>
                <a:cubicBezTo>
                  <a:pt x="1636699" y="781209"/>
                  <a:pt x="2252703" y="1124430"/>
                  <a:pt x="2766252" y="1137237"/>
                </a:cubicBezTo>
                <a:cubicBezTo>
                  <a:pt x="3279801" y="1150044"/>
                  <a:pt x="3731878" y="658266"/>
                  <a:pt x="4256954" y="668511"/>
                </a:cubicBezTo>
                <a:cubicBezTo>
                  <a:pt x="4782030" y="678756"/>
                  <a:pt x="5637519" y="1109062"/>
                  <a:pt x="5916706" y="1198709"/>
                </a:cubicBezTo>
                <a:cubicBezTo>
                  <a:pt x="6195893" y="1288356"/>
                  <a:pt x="6063983" y="1247374"/>
                  <a:pt x="5932074" y="1206393"/>
                </a:cubicBezTo>
              </a:path>
            </a:pathLst>
          </a:custGeom>
          <a:noFill/>
          <a:ln w="76200"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025970" y="1487488"/>
            <a:ext cx="844013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1699719" y="4394266"/>
            <a:ext cx="6081515" cy="1503784"/>
            <a:chOff x="1575630" y="4517504"/>
            <a:chExt cx="6081515" cy="1503784"/>
          </a:xfrm>
          <a:noFill/>
        </p:grpSpPr>
        <p:sp>
          <p:nvSpPr>
            <p:cNvPr id="36" name="任意多边形 35"/>
            <p:cNvSpPr/>
            <p:nvPr/>
          </p:nvSpPr>
          <p:spPr>
            <a:xfrm>
              <a:off x="1575630" y="4517504"/>
              <a:ext cx="6081515" cy="1252301"/>
            </a:xfrm>
            <a:custGeom>
              <a:avLst/>
              <a:gdLst>
                <a:gd name="connsiteX0" fmla="*/ 0 w 6081515"/>
                <a:gd name="connsiteY0" fmla="*/ 0 h 1252301"/>
                <a:gd name="connsiteX1" fmla="*/ 1175657 w 6081515"/>
                <a:gd name="connsiteY1" fmla="*/ 591670 h 1252301"/>
                <a:gd name="connsiteX2" fmla="*/ 2766252 w 6081515"/>
                <a:gd name="connsiteY2" fmla="*/ 1137237 h 1252301"/>
                <a:gd name="connsiteX3" fmla="*/ 4256954 w 6081515"/>
                <a:gd name="connsiteY3" fmla="*/ 668511 h 1252301"/>
                <a:gd name="connsiteX4" fmla="*/ 5916706 w 6081515"/>
                <a:gd name="connsiteY4" fmla="*/ 1198709 h 1252301"/>
                <a:gd name="connsiteX5" fmla="*/ 5932074 w 6081515"/>
                <a:gd name="connsiteY5" fmla="*/ 1206393 h 12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81515" h="1252301">
                  <a:moveTo>
                    <a:pt x="0" y="0"/>
                  </a:moveTo>
                  <a:cubicBezTo>
                    <a:pt x="357307" y="201065"/>
                    <a:pt x="714615" y="402131"/>
                    <a:pt x="1175657" y="591670"/>
                  </a:cubicBezTo>
                  <a:cubicBezTo>
                    <a:pt x="1636699" y="781209"/>
                    <a:pt x="2252703" y="1124430"/>
                    <a:pt x="2766252" y="1137237"/>
                  </a:cubicBezTo>
                  <a:cubicBezTo>
                    <a:pt x="3279801" y="1150044"/>
                    <a:pt x="3731878" y="658266"/>
                    <a:pt x="4256954" y="668511"/>
                  </a:cubicBezTo>
                  <a:cubicBezTo>
                    <a:pt x="4782030" y="678756"/>
                    <a:pt x="5637519" y="1109062"/>
                    <a:pt x="5916706" y="1198709"/>
                  </a:cubicBezTo>
                  <a:cubicBezTo>
                    <a:pt x="6195893" y="1288356"/>
                    <a:pt x="6063983" y="1247374"/>
                    <a:pt x="5932074" y="1206393"/>
                  </a:cubicBezTo>
                </a:path>
              </a:pathLst>
            </a:custGeom>
            <a:grpFill/>
            <a:ln w="762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" name="爆炸形 1 39"/>
            <p:cNvSpPr/>
            <p:nvPr/>
          </p:nvSpPr>
          <p:spPr>
            <a:xfrm>
              <a:off x="4067944" y="5301208"/>
              <a:ext cx="792088" cy="720080"/>
            </a:xfrm>
            <a:prstGeom prst="irregularSeal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795713" y="2543175"/>
            <a:ext cx="1871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冲突！</a:t>
            </a:r>
          </a:p>
        </p:txBody>
      </p:sp>
      <p:sp>
        <p:nvSpPr>
          <p:cNvPr id="24" name="矩形 23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690688" y="333375"/>
            <a:ext cx="5834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冲突检测模块</a:t>
            </a:r>
          </a:p>
        </p:txBody>
      </p:sp>
      <p:sp>
        <p:nvSpPr>
          <p:cNvPr id="3" name="椭圆 2"/>
          <p:cNvSpPr/>
          <p:nvPr/>
        </p:nvSpPr>
        <p:spPr>
          <a:xfrm>
            <a:off x="1906588" y="2001838"/>
            <a:ext cx="327025" cy="347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790700" y="3179763"/>
            <a:ext cx="327025" cy="347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222500" y="2003425"/>
            <a:ext cx="327025" cy="347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144838" y="3168650"/>
            <a:ext cx="327025" cy="346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med" advTm="146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9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9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2" grpId="2"/>
      <p:bldP spid="2" grpId="0"/>
      <p:bldP spid="3" grpId="0" animBg="1"/>
      <p:bldP spid="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1660" y="1068729"/>
            <a:ext cx="6048672" cy="4248472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1880" y="1598833"/>
            <a:ext cx="1800200" cy="1152128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3358597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04048" y="3331661"/>
            <a:ext cx="1800200" cy="11521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Picture 4" descr="C:\Users\whu\Desktop\project_flood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4" t="11143" r="19243" b="17146"/>
          <a:stretch>
            <a:fillRect/>
          </a:stretch>
        </p:blipFill>
        <p:spPr bwMode="auto">
          <a:xfrm>
            <a:off x="6588125" y="1243013"/>
            <a:ext cx="792163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endCxn id="6" idx="0"/>
          </p:cNvCxnSpPr>
          <p:nvPr/>
        </p:nvCxnSpPr>
        <p:spPr>
          <a:xfrm flipH="1">
            <a:off x="2879812" y="2782533"/>
            <a:ext cx="612068" cy="57606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92080" y="2755597"/>
            <a:ext cx="608584" cy="57606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</p:cNvCxnSpPr>
          <p:nvPr/>
        </p:nvCxnSpPr>
        <p:spPr>
          <a:xfrm flipH="1">
            <a:off x="3779912" y="3907725"/>
            <a:ext cx="1224136" cy="16768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195736" y="3816412"/>
            <a:ext cx="470230" cy="182626"/>
            <a:chOff x="3813738" y="1772816"/>
            <a:chExt cx="470230" cy="182626"/>
          </a:xfrm>
          <a:solidFill>
            <a:srgbClr val="92D050"/>
          </a:solidFill>
        </p:grpSpPr>
        <p:sp>
          <p:nvSpPr>
            <p:cNvPr id="15" name="矩形 14"/>
            <p:cNvSpPr/>
            <p:nvPr/>
          </p:nvSpPr>
          <p:spPr>
            <a:xfrm>
              <a:off x="3813738" y="1772816"/>
              <a:ext cx="470230" cy="182626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6" name="直接箭头连接符 15"/>
            <p:cNvCxnSpPr>
              <a:stCxn id="15" idx="1"/>
              <a:endCxn id="15" idx="3"/>
            </p:cNvCxnSpPr>
            <p:nvPr/>
          </p:nvCxnSpPr>
          <p:spPr>
            <a:xfrm>
              <a:off x="3813738" y="1864129"/>
              <a:ext cx="470230" cy="0"/>
            </a:xfrm>
            <a:prstGeom prst="straightConnector1">
              <a:avLst/>
            </a:prstGeom>
            <a:grpFill/>
            <a:ln w="19050">
              <a:solidFill>
                <a:srgbClr val="92D050"/>
              </a:solidFill>
              <a:tailEnd type="arrow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爆炸形 1 2"/>
          <p:cNvSpPr/>
          <p:nvPr/>
        </p:nvSpPr>
        <p:spPr>
          <a:xfrm>
            <a:off x="2987824" y="3677061"/>
            <a:ext cx="504056" cy="432048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禁止符 16"/>
          <p:cNvSpPr/>
          <p:nvPr/>
        </p:nvSpPr>
        <p:spPr>
          <a:xfrm>
            <a:off x="6430213" y="3431016"/>
            <a:ext cx="288032" cy="275862"/>
          </a:xfrm>
          <a:prstGeom prst="noSmoking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867256" y="731838"/>
            <a:ext cx="360040" cy="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爆炸形 1 18"/>
          <p:cNvSpPr/>
          <p:nvPr/>
        </p:nvSpPr>
        <p:spPr>
          <a:xfrm>
            <a:off x="3376162" y="3419940"/>
            <a:ext cx="306034" cy="288032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230688" y="1808163"/>
            <a:ext cx="611187" cy="576262"/>
            <a:chOff x="4556027" y="-736293"/>
            <a:chExt cx="612068" cy="576064"/>
          </a:xfrm>
        </p:grpSpPr>
        <p:sp>
          <p:nvSpPr>
            <p:cNvPr id="21" name="矩形 20"/>
            <p:cNvSpPr/>
            <p:nvPr/>
          </p:nvSpPr>
          <p:spPr>
            <a:xfrm>
              <a:off x="4610033" y="-736293"/>
              <a:ext cx="504056" cy="57606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679" name="TextBox 21"/>
            <p:cNvSpPr txBox="1">
              <a:spLocks noChangeArrowheads="1"/>
            </p:cNvSpPr>
            <p:nvPr/>
          </p:nvSpPr>
          <p:spPr bwMode="auto">
            <a:xfrm>
              <a:off x="4556027" y="-674932"/>
              <a:ext cx="61206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流表</a:t>
              </a:r>
            </a:p>
          </p:txBody>
        </p:sp>
      </p:grpSp>
    </p:spTree>
    <p:custDataLst>
      <p:tags r:id="rId1"/>
    </p:custDataLst>
  </p:cSld>
  <p:clrMapOvr>
    <a:masterClrMapping/>
  </p:clrMapOvr>
  <p:transition spd="med" advTm="771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51145E-6 L 0.17725 0.2257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112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0.34444 0.00393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22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0.29548 0.00602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4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9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6717" y="1268760"/>
            <a:ext cx="7992888" cy="51125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2063" y="4076700"/>
            <a:ext cx="6842125" cy="220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30826" y="1628800"/>
          <a:ext cx="4825550" cy="156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90"/>
                <a:gridCol w="2078913"/>
                <a:gridCol w="2390747"/>
              </a:tblGrid>
              <a:tr h="293752">
                <a:tc gridSpan="3">
                  <a:txBody>
                    <a:bodyPr/>
                    <a:lstStyle/>
                    <a:p>
                      <a:r>
                        <a:rPr lang="zh-CN" altLang="en-US" dirty="0" smtClean="0"/>
                        <a:t>流表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00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A-&gt;B </a:t>
                      </a:r>
                      <a:r>
                        <a:rPr lang="en-US" altLang="zh-CN" baseline="0" dirty="0" smtClean="0"/>
                        <a:t> in:1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Modify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src</a:t>
                      </a:r>
                      <a:r>
                        <a:rPr lang="en-US" altLang="zh-CN" baseline="0" dirty="0" smtClean="0"/>
                        <a:t>: C out:4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00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C-&gt;B </a:t>
                      </a:r>
                      <a:r>
                        <a:rPr lang="en-US" altLang="zh-CN" baseline="0" dirty="0" smtClean="0"/>
                        <a:t> in:7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Modify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dst</a:t>
                      </a:r>
                      <a:r>
                        <a:rPr lang="en-US" altLang="zh-CN" baseline="0" dirty="0" smtClean="0"/>
                        <a:t>: D out:8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4000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C-&gt;D</a:t>
                      </a:r>
                      <a:r>
                        <a:rPr lang="en-US" altLang="zh-CN" baseline="0" dirty="0" smtClean="0"/>
                        <a:t>  in:10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Forward out:12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77016" y="3284983"/>
          <a:ext cx="212896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8"/>
                <a:gridCol w="1064014"/>
                <a:gridCol w="760817"/>
              </a:tblGrid>
              <a:tr h="288032">
                <a:tc grid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头交换机阻断流表</a:t>
                      </a:r>
                      <a:endParaRPr lang="zh-CN" alt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34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A-&gt;B in:1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deny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20072" y="3284983"/>
          <a:ext cx="228451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93"/>
                <a:gridCol w="1339405"/>
                <a:gridCol w="655114"/>
              </a:tblGrid>
              <a:tr h="304800">
                <a:tc grid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尾交换机阻断流表</a:t>
                      </a:r>
                      <a:endParaRPr lang="zh-CN" altLang="en-US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57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C-&gt;D in:10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deny</a:t>
                      </a:r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H="1">
            <a:off x="7948613" y="2136775"/>
            <a:ext cx="4175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754188" y="4402138"/>
            <a:ext cx="6081712" cy="1504950"/>
            <a:chOff x="1575630" y="4517504"/>
            <a:chExt cx="6081515" cy="1503784"/>
          </a:xfrm>
        </p:grpSpPr>
        <p:sp>
          <p:nvSpPr>
            <p:cNvPr id="14" name="任意多边形 13"/>
            <p:cNvSpPr/>
            <p:nvPr/>
          </p:nvSpPr>
          <p:spPr>
            <a:xfrm>
              <a:off x="1575630" y="4517504"/>
              <a:ext cx="6081515" cy="1252301"/>
            </a:xfrm>
            <a:custGeom>
              <a:avLst/>
              <a:gdLst>
                <a:gd name="connsiteX0" fmla="*/ 0 w 6081515"/>
                <a:gd name="connsiteY0" fmla="*/ 0 h 1252301"/>
                <a:gd name="connsiteX1" fmla="*/ 1175657 w 6081515"/>
                <a:gd name="connsiteY1" fmla="*/ 591670 h 1252301"/>
                <a:gd name="connsiteX2" fmla="*/ 2766252 w 6081515"/>
                <a:gd name="connsiteY2" fmla="*/ 1137237 h 1252301"/>
                <a:gd name="connsiteX3" fmla="*/ 4256954 w 6081515"/>
                <a:gd name="connsiteY3" fmla="*/ 668511 h 1252301"/>
                <a:gd name="connsiteX4" fmla="*/ 5916706 w 6081515"/>
                <a:gd name="connsiteY4" fmla="*/ 1198709 h 1252301"/>
                <a:gd name="connsiteX5" fmla="*/ 5932074 w 6081515"/>
                <a:gd name="connsiteY5" fmla="*/ 1206393 h 12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81515" h="1252301">
                  <a:moveTo>
                    <a:pt x="0" y="0"/>
                  </a:moveTo>
                  <a:cubicBezTo>
                    <a:pt x="357307" y="201065"/>
                    <a:pt x="714615" y="402131"/>
                    <a:pt x="1175657" y="591670"/>
                  </a:cubicBezTo>
                  <a:cubicBezTo>
                    <a:pt x="1636699" y="781209"/>
                    <a:pt x="2252703" y="1124430"/>
                    <a:pt x="2766252" y="1137237"/>
                  </a:cubicBezTo>
                  <a:cubicBezTo>
                    <a:pt x="3279801" y="1150044"/>
                    <a:pt x="3731878" y="658266"/>
                    <a:pt x="4256954" y="668511"/>
                  </a:cubicBezTo>
                  <a:cubicBezTo>
                    <a:pt x="4782030" y="678756"/>
                    <a:pt x="5637519" y="1109062"/>
                    <a:pt x="5916706" y="1198709"/>
                  </a:cubicBezTo>
                  <a:cubicBezTo>
                    <a:pt x="6195893" y="1288356"/>
                    <a:pt x="6063983" y="1247374"/>
                    <a:pt x="5932074" y="1206393"/>
                  </a:cubicBezTo>
                </a:path>
              </a:pathLst>
            </a:custGeom>
            <a:noFill/>
            <a:ln w="76200"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爆炸形 1 14"/>
            <p:cNvSpPr/>
            <p:nvPr/>
          </p:nvSpPr>
          <p:spPr>
            <a:xfrm>
              <a:off x="4067944" y="5301208"/>
              <a:ext cx="792088" cy="720080"/>
            </a:xfrm>
            <a:prstGeom prst="irregularSeal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17" name="直接箭头连接符 16"/>
          <p:cNvCxnSpPr>
            <a:stCxn id="7" idx="2"/>
            <a:endCxn id="35" idx="0"/>
          </p:cNvCxnSpPr>
          <p:nvPr/>
        </p:nvCxnSpPr>
        <p:spPr>
          <a:xfrm>
            <a:off x="2941500" y="4229863"/>
            <a:ext cx="4741" cy="58316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044575" y="1968500"/>
            <a:ext cx="1893888" cy="792163"/>
            <a:chOff x="1592736" y="4454363"/>
            <a:chExt cx="1892471" cy="792088"/>
          </a:xfrm>
        </p:grpSpPr>
        <p:sp>
          <p:nvSpPr>
            <p:cNvPr id="19" name="矩形 18"/>
            <p:cNvSpPr/>
            <p:nvPr/>
          </p:nvSpPr>
          <p:spPr>
            <a:xfrm>
              <a:off x="1592736" y="4454363"/>
              <a:ext cx="1800200" cy="792088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48257" y="4503571"/>
              <a:ext cx="287122" cy="369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A</a:t>
              </a:r>
              <a:endPara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06826" y="4503571"/>
              <a:ext cx="585350" cy="369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S1</a:t>
              </a:r>
              <a:endPara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7401" y="4503571"/>
              <a:ext cx="502860" cy="369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S3</a:t>
              </a:r>
              <a:endPara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15908" y="4503571"/>
              <a:ext cx="504447" cy="369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S4</a:t>
              </a:r>
              <a:endPara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0760" y="4503571"/>
              <a:ext cx="504447" cy="3698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D</a:t>
              </a:r>
              <a:endPara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737091" y="5030571"/>
              <a:ext cx="1583140" cy="476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989314" y="4851200"/>
              <a:ext cx="1131041" cy="368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charset="-122"/>
                </a:rPr>
                <a:t>flowpath</a:t>
              </a:r>
              <a:endParaRPr lang="zh-CN" alt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宋体" charset="-122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1571625" y="1609725"/>
            <a:ext cx="0" cy="3587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2"/>
            <a:endCxn id="38" idx="0"/>
          </p:cNvCxnSpPr>
          <p:nvPr/>
        </p:nvCxnSpPr>
        <p:spPr>
          <a:xfrm>
            <a:off x="6362328" y="3955543"/>
            <a:ext cx="9872" cy="82089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0"/>
          </p:cNvCxnSpPr>
          <p:nvPr/>
        </p:nvCxnSpPr>
        <p:spPr>
          <a:xfrm>
            <a:off x="1754803" y="4402904"/>
            <a:ext cx="1016997" cy="538264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禁止符 34"/>
          <p:cNvSpPr/>
          <p:nvPr/>
        </p:nvSpPr>
        <p:spPr>
          <a:xfrm>
            <a:off x="2730217" y="4813030"/>
            <a:ext cx="432048" cy="432048"/>
          </a:xfrm>
          <a:prstGeom prst="noSmoking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130826" y="4999383"/>
            <a:ext cx="3150704" cy="577630"/>
          </a:xfrm>
          <a:custGeom>
            <a:avLst/>
            <a:gdLst>
              <a:gd name="connsiteX0" fmla="*/ 0 w 3150704"/>
              <a:gd name="connsiteY0" fmla="*/ 119269 h 577630"/>
              <a:gd name="connsiteX1" fmla="*/ 1480931 w 3150704"/>
              <a:gd name="connsiteY1" fmla="*/ 576469 h 577630"/>
              <a:gd name="connsiteX2" fmla="*/ 3150704 w 3150704"/>
              <a:gd name="connsiteY2" fmla="*/ 0 h 57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0704" h="577630">
                <a:moveTo>
                  <a:pt x="0" y="119269"/>
                </a:moveTo>
                <a:cubicBezTo>
                  <a:pt x="477907" y="357808"/>
                  <a:pt x="955814" y="596347"/>
                  <a:pt x="1480931" y="576469"/>
                </a:cubicBezTo>
                <a:cubicBezTo>
                  <a:pt x="2006048" y="556591"/>
                  <a:pt x="2578376" y="278295"/>
                  <a:pt x="3150704" y="0"/>
                </a:cubicBezTo>
              </a:path>
            </a:pathLst>
          </a:custGeom>
          <a:noFill/>
          <a:ln w="76200">
            <a:solidFill>
              <a:schemeClr val="tx2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禁止符 37"/>
          <p:cNvSpPr/>
          <p:nvPr/>
        </p:nvSpPr>
        <p:spPr>
          <a:xfrm>
            <a:off x="6156176" y="4776441"/>
            <a:ext cx="432048" cy="432048"/>
          </a:xfrm>
          <a:prstGeom prst="noSmoking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90688" y="333375"/>
            <a:ext cx="5834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冲突解决模块</a:t>
            </a:r>
          </a:p>
        </p:txBody>
      </p:sp>
    </p:spTree>
    <p:custDataLst>
      <p:tags r:id="rId1"/>
    </p:custDataLst>
  </p:cSld>
  <p:clrMapOvr>
    <a:masterClrMapping/>
  </p:clrMapOvr>
  <p:transition spd="med" advTm="329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0.1259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0.0783 0.000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724" y="2168861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8538" y="2200275"/>
            <a:ext cx="4248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、作品介绍</a:t>
            </a:r>
          </a:p>
        </p:txBody>
      </p:sp>
      <p:sp>
        <p:nvSpPr>
          <p:cNvPr id="10" name="矩形 9"/>
          <p:cNvSpPr/>
          <p:nvPr/>
        </p:nvSpPr>
        <p:spPr>
          <a:xfrm>
            <a:off x="2086210" y="1232757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66950" y="1263650"/>
            <a:ext cx="4248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、项目背景</a:t>
            </a:r>
          </a:p>
        </p:txBody>
      </p:sp>
      <p:sp>
        <p:nvSpPr>
          <p:cNvPr id="12" name="矩形 11"/>
          <p:cNvSpPr/>
          <p:nvPr/>
        </p:nvSpPr>
        <p:spPr>
          <a:xfrm>
            <a:off x="2123728" y="4149080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68538" y="4149080"/>
            <a:ext cx="4248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、系统演示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7724" y="3140968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50058" y="3172110"/>
            <a:ext cx="42481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、创新性与实用性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Tm="176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995738" y="2205038"/>
            <a:ext cx="1485900" cy="1027112"/>
            <a:chOff x="1511660" y="1068728"/>
            <a:chExt cx="5508612" cy="3872439"/>
          </a:xfrm>
        </p:grpSpPr>
        <p:sp>
          <p:nvSpPr>
            <p:cNvPr id="4" name="矩形 3"/>
            <p:cNvSpPr/>
            <p:nvPr/>
          </p:nvSpPr>
          <p:spPr>
            <a:xfrm>
              <a:off x="1511660" y="1068728"/>
              <a:ext cx="5508612" cy="3872439"/>
            </a:xfrm>
            <a:prstGeom prst="rect">
              <a:avLst/>
            </a:prstGeom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4830" name="组合 22"/>
            <p:cNvGrpSpPr>
              <a:grpSpLocks/>
            </p:cNvGrpSpPr>
            <p:nvPr/>
          </p:nvGrpSpPr>
          <p:grpSpPr bwMode="auto">
            <a:xfrm>
              <a:off x="1937922" y="1227965"/>
              <a:ext cx="4918619" cy="2978107"/>
              <a:chOff x="1937922" y="1227965"/>
              <a:chExt cx="4918619" cy="297810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315075" y="1551912"/>
                <a:ext cx="1639468" cy="1050153"/>
              </a:xfrm>
              <a:prstGeom prst="rect">
                <a:avLst/>
              </a:prstGeom>
              <a:solidFill>
                <a:srgbClr val="92D050"/>
              </a:solidFill>
              <a:ln w="76200">
                <a:solidFill>
                  <a:srgbClr val="92D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937922" y="3155919"/>
                <a:ext cx="1639468" cy="10501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692228" y="3131367"/>
                <a:ext cx="1639468" cy="105015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34840" name="Picture 4" descr="C:\Users\whu\Desktop\project_floodlight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14" t="11143" r="19243" b="17146"/>
              <a:stretch>
                <a:fillRect/>
              </a:stretch>
            </p:blipFill>
            <p:spPr bwMode="auto">
              <a:xfrm>
                <a:off x="6134959" y="1227965"/>
                <a:ext cx="721582" cy="625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" name="直接箭头连接符 8"/>
              <p:cNvCxnSpPr>
                <a:endCxn id="6" idx="0"/>
              </p:cNvCxnSpPr>
              <p:nvPr/>
            </p:nvCxnSpPr>
            <p:spPr>
              <a:xfrm flipH="1">
                <a:off x="2757656" y="2630843"/>
                <a:ext cx="557419" cy="525076"/>
              </a:xfrm>
              <a:prstGeom prst="straightConnector1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  <a:prstDash val="sysDash"/>
                <a:headEnd type="arrow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>
                <a:off x="4954542" y="2606291"/>
                <a:ext cx="554246" cy="525076"/>
              </a:xfrm>
              <a:prstGeom prst="straightConnector1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  <a:headEnd type="arrow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7" idx="1"/>
              </p:cNvCxnSpPr>
              <p:nvPr/>
            </p:nvCxnSpPr>
            <p:spPr>
              <a:xfrm flipH="1">
                <a:off x="3577390" y="3656444"/>
                <a:ext cx="1114838" cy="15284"/>
              </a:xfrm>
              <a:prstGeom prst="straightConnector1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  <a:prstDash val="sysDash"/>
                <a:headEnd type="arrow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禁止符 16"/>
              <p:cNvSpPr/>
              <p:nvPr/>
            </p:nvSpPr>
            <p:spPr>
              <a:xfrm>
                <a:off x="5991056" y="3221929"/>
                <a:ext cx="262315" cy="251445"/>
              </a:xfrm>
              <a:prstGeom prst="noSmoking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567649" y="638510"/>
                <a:ext cx="327894" cy="0"/>
              </a:xfrm>
              <a:prstGeom prst="straightConnector1">
                <a:avLst/>
              </a:prstGeom>
              <a:ln w="9525">
                <a:solidFill>
                  <a:srgbClr val="92D050"/>
                </a:solidFill>
                <a:tailEnd type="arrow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爆炸形 1 18"/>
              <p:cNvSpPr/>
              <p:nvPr/>
            </p:nvSpPr>
            <p:spPr>
              <a:xfrm>
                <a:off x="3209689" y="3211833"/>
                <a:ext cx="278710" cy="262538"/>
              </a:xfrm>
              <a:prstGeom prst="irregularSeal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30" name="椭圆 29"/>
          <p:cNvSpPr/>
          <p:nvPr/>
        </p:nvSpPr>
        <p:spPr>
          <a:xfrm>
            <a:off x="5940152" y="1772816"/>
            <a:ext cx="2232248" cy="2160240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可适用于多交换机网络环境</a:t>
            </a:r>
          </a:p>
        </p:txBody>
      </p:sp>
      <p:sp>
        <p:nvSpPr>
          <p:cNvPr id="31" name="椭圆 30"/>
          <p:cNvSpPr/>
          <p:nvPr/>
        </p:nvSpPr>
        <p:spPr>
          <a:xfrm>
            <a:off x="1115616" y="1844824"/>
            <a:ext cx="2232248" cy="2160240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可视化冲突检测与解决，简化了操作</a:t>
            </a:r>
          </a:p>
        </p:txBody>
      </p:sp>
      <p:sp>
        <p:nvSpPr>
          <p:cNvPr id="22" name="矩形 21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90688" y="333375"/>
            <a:ext cx="5834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实用性</a:t>
            </a:r>
          </a:p>
        </p:txBody>
      </p:sp>
      <p:sp>
        <p:nvSpPr>
          <p:cNvPr id="34825" name="TextBox 32"/>
          <p:cNvSpPr txBox="1">
            <a:spLocks noChangeArrowheads="1"/>
          </p:cNvSpPr>
          <p:nvPr/>
        </p:nvSpPr>
        <p:spPr bwMode="auto">
          <a:xfrm>
            <a:off x="6480175" y="1965325"/>
            <a:ext cx="144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" name="椭圆 19"/>
          <p:cNvSpPr/>
          <p:nvPr/>
        </p:nvSpPr>
        <p:spPr>
          <a:xfrm>
            <a:off x="3516197" y="3789040"/>
            <a:ext cx="2232248" cy="21602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弥补了</a:t>
            </a:r>
            <a:r>
              <a:rPr lang="en-US" altLang="zh-CN" b="1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OpenFlow</a:t>
            </a: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协议本身的漏洞</a:t>
            </a:r>
          </a:p>
        </p:txBody>
      </p:sp>
    </p:spTree>
    <p:custDataLst>
      <p:tags r:id="rId1"/>
    </p:custDataLst>
  </p:cSld>
  <p:clrMapOvr>
    <a:masterClrMapping/>
  </p:clrMapOvr>
  <p:transition spd="med" advTm="1631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439" y="343404"/>
            <a:ext cx="909637" cy="842962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679712" y="2492896"/>
            <a:ext cx="5750292" cy="175432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谢谢观看</a:t>
            </a:r>
            <a:endParaRPr lang="en-US" altLang="zh-CN" sz="5400" b="1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sz="5400" b="1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欢迎专家提问指正</a:t>
            </a:r>
          </a:p>
        </p:txBody>
      </p:sp>
      <p:sp>
        <p:nvSpPr>
          <p:cNvPr id="11" name="矩形 10"/>
          <p:cNvSpPr/>
          <p:nvPr/>
        </p:nvSpPr>
        <p:spPr>
          <a:xfrm>
            <a:off x="1478927" y="2041687"/>
            <a:ext cx="6115777" cy="175432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OpenFlow</a:t>
            </a:r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SDN</a:t>
            </a:r>
          </a:p>
          <a:p>
            <a:pPr algn="ctr"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防火墙安全增强</a:t>
            </a:r>
          </a:p>
        </p:txBody>
      </p:sp>
      <p:sp>
        <p:nvSpPr>
          <p:cNvPr id="12" name="矩形 11"/>
          <p:cNvSpPr/>
          <p:nvPr/>
        </p:nvSpPr>
        <p:spPr>
          <a:xfrm>
            <a:off x="2802124" y="4757082"/>
            <a:ext cx="3539752" cy="400110"/>
          </a:xfrm>
          <a:prstGeom prst="rect">
            <a:avLst/>
          </a:prstGeom>
          <a:noFill/>
          <a:effectLst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孙庆鑫、时赫、王江、杜变霞</a:t>
            </a:r>
            <a:endParaRPr lang="zh-CN" alt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Tm="606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78927" y="2041687"/>
            <a:ext cx="6115777" cy="175432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54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OpenFlow</a:t>
            </a:r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SDN</a:t>
            </a:r>
          </a:p>
          <a:p>
            <a:pPr algn="ctr"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防火墙安全增强</a:t>
            </a:r>
          </a:p>
        </p:txBody>
      </p:sp>
      <p:sp>
        <p:nvSpPr>
          <p:cNvPr id="6" name="矩形 5"/>
          <p:cNvSpPr/>
          <p:nvPr/>
        </p:nvSpPr>
        <p:spPr>
          <a:xfrm>
            <a:off x="2802124" y="4757082"/>
            <a:ext cx="3539752" cy="400110"/>
          </a:xfrm>
          <a:prstGeom prst="rect">
            <a:avLst/>
          </a:prstGeom>
          <a:noFill/>
          <a:effectLst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孙庆鑫、时赫、王江、杜变霞</a:t>
            </a:r>
            <a:endParaRPr lang="zh-CN" altLang="en-US" sz="2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ea typeface="宋体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439" y="343404"/>
            <a:ext cx="909637" cy="842962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5776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724" y="2168861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8538" y="2200275"/>
            <a:ext cx="4248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、作品介绍</a:t>
            </a:r>
          </a:p>
        </p:txBody>
      </p:sp>
      <p:sp>
        <p:nvSpPr>
          <p:cNvPr id="10" name="矩形 9"/>
          <p:cNvSpPr/>
          <p:nvPr/>
        </p:nvSpPr>
        <p:spPr>
          <a:xfrm>
            <a:off x="2086210" y="1232757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66950" y="1263650"/>
            <a:ext cx="4248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、项目背景</a:t>
            </a:r>
          </a:p>
        </p:txBody>
      </p:sp>
      <p:sp>
        <p:nvSpPr>
          <p:cNvPr id="12" name="矩形 11"/>
          <p:cNvSpPr/>
          <p:nvPr/>
        </p:nvSpPr>
        <p:spPr>
          <a:xfrm>
            <a:off x="2087724" y="3095049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68538" y="3127375"/>
            <a:ext cx="4248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、创新性与实用性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7724" y="4041069"/>
            <a:ext cx="46085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68538" y="4071938"/>
            <a:ext cx="42481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、系统演示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Tm="593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3" grpId="0"/>
      <p:bldP spid="13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1660525" y="333375"/>
            <a:ext cx="5903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软件定义网络（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SDN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互联网的发展方向</a:t>
            </a:r>
          </a:p>
        </p:txBody>
      </p:sp>
      <p:sp>
        <p:nvSpPr>
          <p:cNvPr id="7" name="剪去对角的矩形 6"/>
          <p:cNvSpPr/>
          <p:nvPr/>
        </p:nvSpPr>
        <p:spPr>
          <a:xfrm>
            <a:off x="1560710" y="1772816"/>
            <a:ext cx="1584176" cy="792088"/>
          </a:xfrm>
          <a:prstGeom prst="snip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840233" y="1772816"/>
            <a:ext cx="1584176" cy="792088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6119757" y="1800833"/>
            <a:ext cx="1584176" cy="792088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660525" y="1989138"/>
            <a:ext cx="132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云计算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65575" y="1989138"/>
            <a:ext cx="132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27763" y="1989138"/>
            <a:ext cx="132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移动设备</a:t>
            </a:r>
          </a:p>
        </p:txBody>
      </p:sp>
      <p:sp>
        <p:nvSpPr>
          <p:cNvPr id="14" name="下箭头 13"/>
          <p:cNvSpPr/>
          <p:nvPr/>
        </p:nvSpPr>
        <p:spPr>
          <a:xfrm>
            <a:off x="2028762" y="2592921"/>
            <a:ext cx="648072" cy="8360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6587809" y="2592921"/>
            <a:ext cx="648072" cy="836079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304404" y="2592920"/>
            <a:ext cx="648072" cy="836079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60710" y="3429000"/>
            <a:ext cx="1584176" cy="1224136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40233" y="3429000"/>
            <a:ext cx="1584176" cy="1224136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99736" y="3429000"/>
            <a:ext cx="1584176" cy="1224136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60525" y="3644900"/>
            <a:ext cx="1398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可升级性</a:t>
            </a:r>
            <a:endParaRPr lang="en-US" altLang="zh-CN" sz="18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网络虚拟化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40163" y="3789363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更大的带宽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19813" y="3779838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更好的移动性</a:t>
            </a:r>
          </a:p>
        </p:txBody>
      </p:sp>
      <p:sp>
        <p:nvSpPr>
          <p:cNvPr id="26" name="禁止符 25"/>
          <p:cNvSpPr/>
          <p:nvPr/>
        </p:nvSpPr>
        <p:spPr>
          <a:xfrm>
            <a:off x="2483768" y="1676636"/>
            <a:ext cx="4032448" cy="3384376"/>
          </a:xfrm>
          <a:prstGeom prst="noSmoking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7664" y="2886035"/>
            <a:ext cx="5904657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现在的网络无法满足</a:t>
            </a: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-3636963" y="2060575"/>
            <a:ext cx="3571875" cy="2520950"/>
            <a:chOff x="-3573847" y="2060848"/>
            <a:chExt cx="3572384" cy="2520280"/>
          </a:xfrm>
        </p:grpSpPr>
        <p:sp>
          <p:nvSpPr>
            <p:cNvPr id="27" name="上箭头 26"/>
            <p:cNvSpPr/>
            <p:nvPr/>
          </p:nvSpPr>
          <p:spPr>
            <a:xfrm rot="5400000">
              <a:off x="-3047795" y="1534796"/>
              <a:ext cx="2520280" cy="3572384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3348880" y="2564904"/>
              <a:ext cx="2664296" cy="144655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altLang="zh-CN" sz="88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  <a:ea typeface="宋体" charset="-122"/>
                </a:rPr>
                <a:t>SDN</a:t>
              </a:r>
              <a:endParaRPr lang="zh-CN" altLang="en-US" sz="8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ea typeface="宋体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med" advTm="136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64162E-6 L 1.08681 0.0083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0" y="416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6185E-6 L 1.04722 -0.0016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61" y="-92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70261 0.0030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2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3" grpId="0"/>
      <p:bldP spid="13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927100" y="3922713"/>
            <a:ext cx="1525588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27990" y="4723029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Calibri" charset="0"/>
              </a:rPr>
              <a:t>硬件</a:t>
            </a:r>
            <a:endParaRPr lang="en-US" sz="1050" b="1" dirty="0">
              <a:solidFill>
                <a:schemeClr val="bg1"/>
              </a:solidFill>
              <a:latin typeface="Calibri" charset="0"/>
            </a:endParaRP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027113" y="3986213"/>
            <a:ext cx="1339850" cy="344487"/>
            <a:chOff x="558086" y="3810293"/>
            <a:chExt cx="1339620" cy="343744"/>
          </a:xfrm>
        </p:grpSpPr>
        <p:sp>
          <p:nvSpPr>
            <p:cNvPr id="5" name="Rounded Rectangle 4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000" dirty="0" smtClean="0">
                  <a:solidFill>
                    <a:schemeClr val="bg1"/>
                  </a:solidFill>
                  <a:latin typeface="Calibri" charset="0"/>
                </a:rPr>
                <a:t>应用</a:t>
              </a:r>
              <a:endParaRPr lang="en-US" sz="1000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6" name="Rounded Rectangle 6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Calibri" charset="0"/>
                </a:rPr>
                <a:t>应用</a:t>
              </a:r>
              <a:endParaRPr lang="en-US" sz="800" dirty="0">
                <a:solidFill>
                  <a:schemeClr val="bg1"/>
                </a:solidFill>
                <a:latin typeface="Calibri" charset="0"/>
              </a:endParaRPr>
            </a:p>
          </p:txBody>
        </p:sp>
        <p:cxnSp>
          <p:nvCxnSpPr>
            <p:cNvPr id="7" name="Straight Connector 7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11"/>
          <p:cNvSpPr/>
          <p:nvPr/>
        </p:nvSpPr>
        <p:spPr>
          <a:xfrm>
            <a:off x="3349625" y="2647950"/>
            <a:ext cx="1525588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9" name="Rounded Rectangle 12"/>
          <p:cNvSpPr/>
          <p:nvPr/>
        </p:nvSpPr>
        <p:spPr>
          <a:xfrm>
            <a:off x="3450308" y="3447646"/>
            <a:ext cx="1339620" cy="420131"/>
          </a:xfrm>
          <a:prstGeom prst="roundRect">
            <a:avLst/>
          </a:prstGeom>
          <a:solidFill>
            <a:srgbClr val="000090"/>
          </a:solidFill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Calibri" charset="0"/>
              </a:rPr>
              <a:t>硬件</a:t>
            </a:r>
            <a:endParaRPr lang="en-US" sz="105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0" name="Rectangle 19"/>
          <p:cNvSpPr/>
          <p:nvPr/>
        </p:nvSpPr>
        <p:spPr>
          <a:xfrm>
            <a:off x="7078663" y="3243263"/>
            <a:ext cx="1525587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11" name="Rounded Rectangle 20"/>
          <p:cNvSpPr/>
          <p:nvPr/>
        </p:nvSpPr>
        <p:spPr>
          <a:xfrm>
            <a:off x="7179670" y="4043205"/>
            <a:ext cx="1339620" cy="420131"/>
          </a:xfrm>
          <a:prstGeom prst="roundRect">
            <a:avLst/>
          </a:prstGeom>
          <a:solidFill>
            <a:srgbClr val="000090"/>
          </a:solidFill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Calibri" charset="0"/>
              </a:rPr>
              <a:t>硬件</a:t>
            </a:r>
            <a:endParaRPr lang="en-US" sz="105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2" name="Rectangle 27"/>
          <p:cNvSpPr/>
          <p:nvPr/>
        </p:nvSpPr>
        <p:spPr>
          <a:xfrm>
            <a:off x="2754313" y="5338763"/>
            <a:ext cx="1525587" cy="1309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13" name="Rounded Rectangle 28"/>
          <p:cNvSpPr/>
          <p:nvPr/>
        </p:nvSpPr>
        <p:spPr>
          <a:xfrm>
            <a:off x="2854759" y="6139763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Calibri" charset="0"/>
              </a:rPr>
              <a:t>硬件</a:t>
            </a:r>
            <a:endParaRPr lang="en-US" sz="105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" name="Rectangle 35"/>
          <p:cNvSpPr/>
          <p:nvPr/>
        </p:nvSpPr>
        <p:spPr>
          <a:xfrm>
            <a:off x="4883150" y="4464050"/>
            <a:ext cx="1525588" cy="1308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+mj-lt"/>
            </a:endParaRPr>
          </a:p>
        </p:txBody>
      </p:sp>
      <p:sp>
        <p:nvSpPr>
          <p:cNvPr id="15" name="Rounded Rectangle 36"/>
          <p:cNvSpPr/>
          <p:nvPr/>
        </p:nvSpPr>
        <p:spPr>
          <a:xfrm>
            <a:off x="4983956" y="5263755"/>
            <a:ext cx="1339620" cy="420131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050" b="1" dirty="0" smtClean="0">
                <a:solidFill>
                  <a:schemeClr val="bg1"/>
                </a:solidFill>
                <a:latin typeface="Calibri" charset="0"/>
              </a:rPr>
              <a:t>硬件</a:t>
            </a:r>
            <a:endParaRPr lang="en-US" sz="105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6" name="Rounded Rectangle 3"/>
          <p:cNvSpPr/>
          <p:nvPr/>
        </p:nvSpPr>
        <p:spPr>
          <a:xfrm>
            <a:off x="1027990" y="4347454"/>
            <a:ext cx="1339620" cy="353792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rgbClr val="FFFFFF"/>
                </a:solidFill>
                <a:latin typeface="+mj-lt"/>
              </a:rPr>
              <a:t>操作系统</a:t>
            </a:r>
            <a:endParaRPr lang="en-US" sz="1050" dirty="0">
              <a:solidFill>
                <a:srgbClr val="FFFFFF"/>
              </a:solidFill>
              <a:latin typeface="+mj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ounded Rectangle 13"/>
          <p:cNvSpPr/>
          <p:nvPr/>
        </p:nvSpPr>
        <p:spPr>
          <a:xfrm>
            <a:off x="3450307" y="3080538"/>
            <a:ext cx="1339620" cy="353792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+mj-lt"/>
              </a:rPr>
              <a:t>操作系统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Rounded Rectangle 21"/>
          <p:cNvSpPr/>
          <p:nvPr/>
        </p:nvSpPr>
        <p:spPr>
          <a:xfrm>
            <a:off x="7179669" y="3676097"/>
            <a:ext cx="1339620" cy="353792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</a:rPr>
              <a:t>操作系统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ounded Rectangle 29"/>
          <p:cNvSpPr/>
          <p:nvPr/>
        </p:nvSpPr>
        <p:spPr>
          <a:xfrm>
            <a:off x="2854758" y="5772655"/>
            <a:ext cx="1339620" cy="353792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</a:rPr>
              <a:t>操作系统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ounded Rectangle 37"/>
          <p:cNvSpPr/>
          <p:nvPr/>
        </p:nvSpPr>
        <p:spPr>
          <a:xfrm>
            <a:off x="4983955" y="4896647"/>
            <a:ext cx="1339620" cy="353792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</a:rPr>
              <a:t>操作系统</a:t>
            </a:r>
            <a:endParaRPr lang="en-US" sz="110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1" name="Straight Connector 43"/>
          <p:cNvCxnSpPr>
            <a:stCxn id="2" idx="3"/>
            <a:endCxn id="8" idx="2"/>
          </p:cNvCxnSpPr>
          <p:nvPr/>
        </p:nvCxnSpPr>
        <p:spPr>
          <a:xfrm flipV="1">
            <a:off x="2452688" y="3956050"/>
            <a:ext cx="1658937" cy="620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5"/>
          <p:cNvCxnSpPr>
            <a:stCxn id="8" idx="3"/>
            <a:endCxn id="14" idx="0"/>
          </p:cNvCxnSpPr>
          <p:nvPr/>
        </p:nvCxnSpPr>
        <p:spPr>
          <a:xfrm>
            <a:off x="4875213" y="3302000"/>
            <a:ext cx="769937" cy="1162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7"/>
          <p:cNvCxnSpPr>
            <a:stCxn id="12" idx="0"/>
            <a:endCxn id="14" idx="1"/>
          </p:cNvCxnSpPr>
          <p:nvPr/>
        </p:nvCxnSpPr>
        <p:spPr>
          <a:xfrm rot="5400000" flipH="1" flipV="1">
            <a:off x="4089400" y="4545013"/>
            <a:ext cx="220663" cy="1366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9"/>
          <p:cNvCxnSpPr>
            <a:stCxn id="2" idx="2"/>
            <a:endCxn id="12" idx="1"/>
          </p:cNvCxnSpPr>
          <p:nvPr/>
        </p:nvCxnSpPr>
        <p:spPr>
          <a:xfrm rot="16200000" flipH="1">
            <a:off x="1840707" y="5080793"/>
            <a:ext cx="762000" cy="1065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1"/>
          <p:cNvCxnSpPr>
            <a:stCxn id="14" idx="3"/>
            <a:endCxn id="10" idx="2"/>
          </p:cNvCxnSpPr>
          <p:nvPr/>
        </p:nvCxnSpPr>
        <p:spPr>
          <a:xfrm flipV="1">
            <a:off x="6408738" y="4551363"/>
            <a:ext cx="1433512" cy="566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53"/>
          <p:cNvSpPr/>
          <p:nvPr/>
        </p:nvSpPr>
        <p:spPr>
          <a:xfrm>
            <a:off x="1283427" y="2068074"/>
            <a:ext cx="6663266" cy="4163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网络操作系统</a:t>
            </a:r>
            <a:endParaRPr lang="en-US" sz="24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7" name="Group 62"/>
          <p:cNvGrpSpPr>
            <a:grpSpLocks/>
          </p:cNvGrpSpPr>
          <p:nvPr/>
        </p:nvGrpSpPr>
        <p:grpSpPr bwMode="auto">
          <a:xfrm>
            <a:off x="2366963" y="1390650"/>
            <a:ext cx="4297362" cy="492125"/>
            <a:chOff x="2682095" y="719194"/>
            <a:chExt cx="2758877" cy="492031"/>
          </a:xfrm>
        </p:grpSpPr>
        <p:sp>
          <p:nvSpPr>
            <p:cNvPr id="28" name="Rounded Rectangle 59"/>
            <p:cNvSpPr/>
            <p:nvPr/>
          </p:nvSpPr>
          <p:spPr>
            <a:xfrm>
              <a:off x="2682095" y="719194"/>
              <a:ext cx="1312373" cy="49203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控制程序</a:t>
              </a:r>
              <a:endParaRPr 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Rounded Rectangle 61"/>
            <p:cNvSpPr/>
            <p:nvPr/>
          </p:nvSpPr>
          <p:spPr>
            <a:xfrm>
              <a:off x="4157529" y="719194"/>
              <a:ext cx="1283443" cy="49203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控制程序</a:t>
              </a:r>
              <a:endParaRPr 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Group 54"/>
          <p:cNvGrpSpPr>
            <a:grpSpLocks/>
          </p:cNvGrpSpPr>
          <p:nvPr/>
        </p:nvGrpSpPr>
        <p:grpSpPr bwMode="auto">
          <a:xfrm>
            <a:off x="3441700" y="2709863"/>
            <a:ext cx="1339850" cy="344487"/>
            <a:chOff x="558086" y="3810293"/>
            <a:chExt cx="1339620" cy="343744"/>
          </a:xfrm>
        </p:grpSpPr>
        <p:sp>
          <p:nvSpPr>
            <p:cNvPr id="31" name="Rounded Rectangle 55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800" dirty="0" smtClean="0">
                  <a:solidFill>
                    <a:schemeClr val="bg1"/>
                  </a:solidFill>
                  <a:latin typeface="Calibri" charset="0"/>
                </a:rPr>
                <a:t>应用</a:t>
              </a:r>
              <a:endParaRPr lang="en-US" sz="800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2" name="Rounded Rectangle 56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Calibri" charset="0"/>
                </a:rPr>
                <a:t>应用</a:t>
              </a:r>
              <a:endParaRPr lang="en-US" sz="800" dirty="0">
                <a:solidFill>
                  <a:schemeClr val="bg1"/>
                </a:solidFill>
                <a:latin typeface="Calibri" charset="0"/>
              </a:endParaRPr>
            </a:p>
          </p:txBody>
        </p:sp>
        <p:cxnSp>
          <p:nvCxnSpPr>
            <p:cNvPr id="33" name="Straight Connector 57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54"/>
          <p:cNvGrpSpPr>
            <a:grpSpLocks/>
          </p:cNvGrpSpPr>
          <p:nvPr/>
        </p:nvGrpSpPr>
        <p:grpSpPr bwMode="auto">
          <a:xfrm>
            <a:off x="4975225" y="4524375"/>
            <a:ext cx="1339850" cy="344488"/>
            <a:chOff x="558086" y="3810293"/>
            <a:chExt cx="1339620" cy="343744"/>
          </a:xfrm>
        </p:grpSpPr>
        <p:sp>
          <p:nvSpPr>
            <p:cNvPr id="35" name="Rounded Rectangle 62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800" dirty="0" smtClean="0">
                  <a:solidFill>
                    <a:schemeClr val="bg1"/>
                  </a:solidFill>
                  <a:latin typeface="Calibri" charset="0"/>
                </a:rPr>
                <a:t>应用</a:t>
              </a:r>
              <a:endParaRPr lang="en-US" sz="800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6" name="Rounded Rectangle 63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Calibri" charset="0"/>
                </a:rPr>
                <a:t>应用</a:t>
              </a:r>
              <a:endParaRPr lang="en-US" sz="800" dirty="0">
                <a:solidFill>
                  <a:schemeClr val="bg1"/>
                </a:solidFill>
                <a:latin typeface="Calibri" charset="0"/>
              </a:endParaRPr>
            </a:p>
          </p:txBody>
        </p:sp>
        <p:cxnSp>
          <p:nvCxnSpPr>
            <p:cNvPr id="37" name="Straight Connector 64"/>
            <p:cNvCxnSpPr/>
            <p:nvPr/>
          </p:nvCxnSpPr>
          <p:spPr>
            <a:xfrm>
              <a:off x="1091394" y="3982957"/>
              <a:ext cx="304748" cy="1584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54"/>
          <p:cNvGrpSpPr>
            <a:grpSpLocks/>
          </p:cNvGrpSpPr>
          <p:nvPr/>
        </p:nvGrpSpPr>
        <p:grpSpPr bwMode="auto">
          <a:xfrm>
            <a:off x="2846388" y="5395913"/>
            <a:ext cx="1339850" cy="344487"/>
            <a:chOff x="558085" y="3810293"/>
            <a:chExt cx="1339621" cy="343747"/>
          </a:xfrm>
        </p:grpSpPr>
        <p:sp>
          <p:nvSpPr>
            <p:cNvPr id="39" name="Rounded Rectangle 66"/>
            <p:cNvSpPr/>
            <p:nvPr/>
          </p:nvSpPr>
          <p:spPr>
            <a:xfrm>
              <a:off x="558085" y="3810296"/>
              <a:ext cx="533308" cy="34374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Calibri" charset="0"/>
                </a:rPr>
                <a:t>应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Calibri" charset="0"/>
                </a:rPr>
                <a:t>用</a:t>
              </a:r>
              <a:endParaRPr lang="en-US" altLang="zh-CN" sz="800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40" name="Rounded Rectangle 67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Calibri" charset="0"/>
                </a:rPr>
                <a:t>应用</a:t>
              </a:r>
              <a:endParaRPr lang="en-US" sz="800" dirty="0">
                <a:solidFill>
                  <a:schemeClr val="bg1"/>
                </a:solidFill>
                <a:latin typeface="Calibri" charset="0"/>
              </a:endParaRPr>
            </a:p>
          </p:txBody>
        </p:sp>
        <p:cxnSp>
          <p:nvCxnSpPr>
            <p:cNvPr id="41" name="Straight Connector 68"/>
            <p:cNvCxnSpPr/>
            <p:nvPr/>
          </p:nvCxnSpPr>
          <p:spPr>
            <a:xfrm>
              <a:off x="1091394" y="3982958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54"/>
          <p:cNvGrpSpPr>
            <a:grpSpLocks/>
          </p:cNvGrpSpPr>
          <p:nvPr/>
        </p:nvGrpSpPr>
        <p:grpSpPr bwMode="auto">
          <a:xfrm>
            <a:off x="7178675" y="3294063"/>
            <a:ext cx="1339850" cy="344487"/>
            <a:chOff x="558086" y="3810293"/>
            <a:chExt cx="1339620" cy="343744"/>
          </a:xfrm>
        </p:grpSpPr>
        <p:sp>
          <p:nvSpPr>
            <p:cNvPr id="43" name="Rounded Rectangle 70"/>
            <p:cNvSpPr/>
            <p:nvPr/>
          </p:nvSpPr>
          <p:spPr>
            <a:xfrm>
              <a:off x="558086" y="3810293"/>
              <a:ext cx="533308" cy="34374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Calibri" charset="0"/>
                </a:rPr>
                <a:t>应</a:t>
              </a:r>
              <a:r>
                <a:rPr lang="zh-CN" altLang="en-US" sz="800" dirty="0" smtClean="0">
                  <a:solidFill>
                    <a:schemeClr val="bg1"/>
                  </a:solidFill>
                  <a:latin typeface="Calibri" charset="0"/>
                </a:rPr>
                <a:t>用</a:t>
              </a:r>
              <a:endParaRPr lang="en-US" altLang="zh-CN" sz="800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44" name="Rounded Rectangle 71"/>
            <p:cNvSpPr/>
            <p:nvPr/>
          </p:nvSpPr>
          <p:spPr>
            <a:xfrm>
              <a:off x="1396142" y="3810293"/>
              <a:ext cx="501564" cy="34374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bg1"/>
                  </a:solidFill>
                  <a:latin typeface="Calibri" charset="0"/>
                </a:rPr>
                <a:t>应用</a:t>
              </a:r>
              <a:endParaRPr lang="en-US" altLang="zh-CN" sz="800" dirty="0">
                <a:solidFill>
                  <a:schemeClr val="bg1"/>
                </a:solidFill>
                <a:latin typeface="Calibri" charset="0"/>
              </a:endParaRPr>
            </a:p>
          </p:txBody>
        </p:sp>
        <p:cxnSp>
          <p:nvCxnSpPr>
            <p:cNvPr id="45" name="Straight Connector 72"/>
            <p:cNvCxnSpPr/>
            <p:nvPr/>
          </p:nvCxnSpPr>
          <p:spPr>
            <a:xfrm>
              <a:off x="1091394" y="3982957"/>
              <a:ext cx="304748" cy="158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42" name="TextBox 47"/>
          <p:cNvSpPr txBox="1">
            <a:spLocks noChangeArrowheads="1"/>
          </p:cNvSpPr>
          <p:nvPr/>
        </p:nvSpPr>
        <p:spPr bwMode="auto">
          <a:xfrm>
            <a:off x="1660525" y="333375"/>
            <a:ext cx="5903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网络重构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-SDN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med" advTm="143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3.80842E-6 L 1.70228E-7 -0.323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581E-6 -2.11013E-6 L 0.00087 -0.137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1.12911E-6 L 0.00296 -0.224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1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914E-7 2.59139E-7 L -0.00087 -0.5275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3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884E-6 -4.38223E-6 L 0.00018 -0.4018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228E-7 -1.4484E-6 L 0.00017 -0.3477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4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0066E-8 -4.47015E-6 L 0.00087 -0.16149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80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3907E-6 4.63211E-6 L 0.00086 -0.4042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02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4124E-6 1.06432E-7 L -1.84124E-6 -0.5529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64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92E-6 -2.36002E-7 L -3.45492E-6 -0.24664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85763" y="1027113"/>
            <a:ext cx="8758237" cy="5334000"/>
          </a:xfrm>
        </p:spPr>
        <p:txBody>
          <a:bodyPr/>
          <a:lstStyle/>
          <a:p>
            <a:r>
              <a:rPr lang="en-US" altLang="zh-CN" sz="2800" b="1" smtClean="0">
                <a:latin typeface="宋体" pitchFamily="2" charset="-122"/>
              </a:rPr>
              <a:t>SDN </a:t>
            </a:r>
            <a:r>
              <a:rPr lang="zh-CN" altLang="en-US" sz="2800" b="1" smtClean="0">
                <a:latin typeface="宋体" pitchFamily="2" charset="-122"/>
              </a:rPr>
              <a:t>市值在</a:t>
            </a:r>
            <a:r>
              <a:rPr lang="en-US" altLang="zh-CN" sz="2800" b="1" smtClean="0">
                <a:latin typeface="宋体" pitchFamily="2" charset="-122"/>
              </a:rPr>
              <a:t>2018</a:t>
            </a:r>
            <a:r>
              <a:rPr lang="zh-CN" altLang="en-US" sz="2800" b="1" smtClean="0">
                <a:latin typeface="宋体" pitchFamily="2" charset="-122"/>
              </a:rPr>
              <a:t>年将达到</a:t>
            </a:r>
            <a:r>
              <a:rPr lang="en-US" altLang="zh-CN" sz="2800" b="1" smtClean="0">
                <a:latin typeface="宋体" pitchFamily="2" charset="-122"/>
              </a:rPr>
              <a:t>350</a:t>
            </a:r>
            <a:r>
              <a:rPr lang="zh-CN" altLang="en-US" sz="2800" b="1" smtClean="0">
                <a:latin typeface="宋体" pitchFamily="2" charset="-122"/>
              </a:rPr>
              <a:t>亿美元</a:t>
            </a:r>
            <a:r>
              <a:rPr lang="en-US" altLang="zh-CN" sz="2000" smtClean="0"/>
              <a:t>(</a:t>
            </a:r>
            <a:endParaRPr lang="en-US" altLang="zh-CN" sz="2000" smtClean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1700213"/>
            <a:ext cx="614362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19" name="TextBox 2"/>
          <p:cNvSpPr txBox="1">
            <a:spLocks noChangeArrowheads="1"/>
          </p:cNvSpPr>
          <p:nvPr/>
        </p:nvSpPr>
        <p:spPr bwMode="auto">
          <a:xfrm>
            <a:off x="1692275" y="333375"/>
            <a:ext cx="5903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SDN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市值预期</a:t>
            </a:r>
          </a:p>
        </p:txBody>
      </p:sp>
    </p:spTree>
    <p:custDataLst>
      <p:tags r:id="rId1"/>
    </p:custDataLst>
  </p:cSld>
  <p:clrMapOvr>
    <a:masterClrMapping/>
  </p:clrMapOvr>
  <p:transition spd="med" advTm="94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1692275" y="385763"/>
            <a:ext cx="5903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OpenFlow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协议下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SDN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中的安全威胁</a:t>
            </a:r>
          </a:p>
        </p:txBody>
      </p:sp>
      <p:sp>
        <p:nvSpPr>
          <p:cNvPr id="5" name="右箭头标注 4"/>
          <p:cNvSpPr/>
          <p:nvPr/>
        </p:nvSpPr>
        <p:spPr>
          <a:xfrm>
            <a:off x="1620831" y="1527738"/>
            <a:ext cx="2160240" cy="2287921"/>
          </a:xfrm>
          <a:prstGeom prst="rightArrowCallou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标注 10"/>
          <p:cNvSpPr/>
          <p:nvPr/>
        </p:nvSpPr>
        <p:spPr>
          <a:xfrm>
            <a:off x="3764344" y="1527738"/>
            <a:ext cx="2160240" cy="2287921"/>
          </a:xfrm>
          <a:prstGeom prst="rightArrowCallou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19250" y="1700213"/>
            <a:ext cx="143033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只在头交换机做检查，之后数据流不检查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24300" y="1700213"/>
            <a:ext cx="1368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没有监视数据流状态的能力 </a:t>
            </a:r>
          </a:p>
        </p:txBody>
      </p:sp>
      <p:sp>
        <p:nvSpPr>
          <p:cNvPr id="9" name="矩形 8"/>
          <p:cNvSpPr/>
          <p:nvPr/>
        </p:nvSpPr>
        <p:spPr>
          <a:xfrm>
            <a:off x="5937816" y="1556792"/>
            <a:ext cx="1550417" cy="2287921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42038" y="1772816"/>
            <a:ext cx="13096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现行的防火墙容易被绕过</a:t>
            </a:r>
          </a:p>
        </p:txBody>
      </p:sp>
      <p:sp>
        <p:nvSpPr>
          <p:cNvPr id="16" name="爆炸形 2 15"/>
          <p:cNvSpPr/>
          <p:nvPr/>
        </p:nvSpPr>
        <p:spPr>
          <a:xfrm>
            <a:off x="6732240" y="2890347"/>
            <a:ext cx="1728192" cy="1656770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159625" y="3500438"/>
            <a:ext cx="849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严重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25" y="4686841"/>
            <a:ext cx="651031" cy="86409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61" y="4686841"/>
            <a:ext cx="651031" cy="86409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51" y="4665315"/>
            <a:ext cx="923925" cy="9239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665315"/>
            <a:ext cx="923925" cy="9239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任意多边形 44"/>
          <p:cNvSpPr/>
          <p:nvPr/>
        </p:nvSpPr>
        <p:spPr>
          <a:xfrm>
            <a:off x="2976563" y="4751388"/>
            <a:ext cx="3205162" cy="668337"/>
          </a:xfrm>
          <a:custGeom>
            <a:avLst/>
            <a:gdLst>
              <a:gd name="connsiteX0" fmla="*/ 0 w 3205425"/>
              <a:gd name="connsiteY0" fmla="*/ 406347 h 667660"/>
              <a:gd name="connsiteX1" fmla="*/ 160774 w 3205425"/>
              <a:gd name="connsiteY1" fmla="*/ 4413 h 667660"/>
              <a:gd name="connsiteX2" fmla="*/ 321548 w 3205425"/>
              <a:gd name="connsiteY2" fmla="*/ 637460 h 667660"/>
              <a:gd name="connsiteX3" fmla="*/ 512466 w 3205425"/>
              <a:gd name="connsiteY3" fmla="*/ 14462 h 667660"/>
              <a:gd name="connsiteX4" fmla="*/ 683288 w 3205425"/>
              <a:gd name="connsiteY4" fmla="*/ 667605 h 667660"/>
              <a:gd name="connsiteX5" fmla="*/ 844062 w 3205425"/>
              <a:gd name="connsiteY5" fmla="*/ 24510 h 667660"/>
              <a:gd name="connsiteX6" fmla="*/ 1014884 w 3205425"/>
              <a:gd name="connsiteY6" fmla="*/ 667605 h 667660"/>
              <a:gd name="connsiteX7" fmla="*/ 1145512 w 3205425"/>
              <a:gd name="connsiteY7" fmla="*/ 64704 h 667660"/>
              <a:gd name="connsiteX8" fmla="*/ 1306286 w 3205425"/>
              <a:gd name="connsiteY8" fmla="*/ 647508 h 667660"/>
              <a:gd name="connsiteX9" fmla="*/ 1507253 w 3205425"/>
              <a:gd name="connsiteY9" fmla="*/ 44607 h 667660"/>
              <a:gd name="connsiteX10" fmla="*/ 1678075 w 3205425"/>
              <a:gd name="connsiteY10" fmla="*/ 657556 h 667660"/>
              <a:gd name="connsiteX11" fmla="*/ 1868994 w 3205425"/>
              <a:gd name="connsiteY11" fmla="*/ 34558 h 667660"/>
              <a:gd name="connsiteX12" fmla="*/ 2069961 w 3205425"/>
              <a:gd name="connsiteY12" fmla="*/ 657556 h 667660"/>
              <a:gd name="connsiteX13" fmla="*/ 2270928 w 3205425"/>
              <a:gd name="connsiteY13" fmla="*/ 74752 h 667660"/>
              <a:gd name="connsiteX14" fmla="*/ 2441750 w 3205425"/>
              <a:gd name="connsiteY14" fmla="*/ 637460 h 667660"/>
              <a:gd name="connsiteX15" fmla="*/ 2602523 w 3205425"/>
              <a:gd name="connsiteY15" fmla="*/ 84800 h 667660"/>
              <a:gd name="connsiteX16" fmla="*/ 2783394 w 3205425"/>
              <a:gd name="connsiteY16" fmla="*/ 597266 h 667660"/>
              <a:gd name="connsiteX17" fmla="*/ 2903974 w 3205425"/>
              <a:gd name="connsiteY17" fmla="*/ 74752 h 667660"/>
              <a:gd name="connsiteX18" fmla="*/ 3104941 w 3205425"/>
              <a:gd name="connsiteY18" fmla="*/ 657556 h 667660"/>
              <a:gd name="connsiteX19" fmla="*/ 3205425 w 3205425"/>
              <a:gd name="connsiteY19" fmla="*/ 295816 h 66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05425" h="667660">
                <a:moveTo>
                  <a:pt x="0" y="406347"/>
                </a:moveTo>
                <a:cubicBezTo>
                  <a:pt x="53591" y="186120"/>
                  <a:pt x="107183" y="-34106"/>
                  <a:pt x="160774" y="4413"/>
                </a:cubicBezTo>
                <a:cubicBezTo>
                  <a:pt x="214365" y="42932"/>
                  <a:pt x="262933" y="635785"/>
                  <a:pt x="321548" y="637460"/>
                </a:cubicBezTo>
                <a:cubicBezTo>
                  <a:pt x="380163" y="639135"/>
                  <a:pt x="452176" y="9438"/>
                  <a:pt x="512466" y="14462"/>
                </a:cubicBezTo>
                <a:cubicBezTo>
                  <a:pt x="572756" y="19486"/>
                  <a:pt x="628022" y="665930"/>
                  <a:pt x="683288" y="667605"/>
                </a:cubicBezTo>
                <a:cubicBezTo>
                  <a:pt x="738554" y="669280"/>
                  <a:pt x="788796" y="24510"/>
                  <a:pt x="844062" y="24510"/>
                </a:cubicBezTo>
                <a:cubicBezTo>
                  <a:pt x="899328" y="24510"/>
                  <a:pt x="964642" y="660906"/>
                  <a:pt x="1014884" y="667605"/>
                </a:cubicBezTo>
                <a:cubicBezTo>
                  <a:pt x="1065126" y="674304"/>
                  <a:pt x="1096945" y="68053"/>
                  <a:pt x="1145512" y="64704"/>
                </a:cubicBezTo>
                <a:cubicBezTo>
                  <a:pt x="1194079" y="61355"/>
                  <a:pt x="1245996" y="650857"/>
                  <a:pt x="1306286" y="647508"/>
                </a:cubicBezTo>
                <a:cubicBezTo>
                  <a:pt x="1366576" y="644159"/>
                  <a:pt x="1445288" y="42932"/>
                  <a:pt x="1507253" y="44607"/>
                </a:cubicBezTo>
                <a:cubicBezTo>
                  <a:pt x="1569218" y="46282"/>
                  <a:pt x="1617785" y="659231"/>
                  <a:pt x="1678075" y="657556"/>
                </a:cubicBezTo>
                <a:cubicBezTo>
                  <a:pt x="1738365" y="655881"/>
                  <a:pt x="1803680" y="34558"/>
                  <a:pt x="1868994" y="34558"/>
                </a:cubicBezTo>
                <a:cubicBezTo>
                  <a:pt x="1934308" y="34558"/>
                  <a:pt x="2002972" y="650857"/>
                  <a:pt x="2069961" y="657556"/>
                </a:cubicBezTo>
                <a:cubicBezTo>
                  <a:pt x="2136950" y="664255"/>
                  <a:pt x="2208963" y="78101"/>
                  <a:pt x="2270928" y="74752"/>
                </a:cubicBezTo>
                <a:cubicBezTo>
                  <a:pt x="2332893" y="71403"/>
                  <a:pt x="2386484" y="635785"/>
                  <a:pt x="2441750" y="637460"/>
                </a:cubicBezTo>
                <a:cubicBezTo>
                  <a:pt x="2497016" y="639135"/>
                  <a:pt x="2545582" y="91499"/>
                  <a:pt x="2602523" y="84800"/>
                </a:cubicBezTo>
                <a:cubicBezTo>
                  <a:pt x="2659464" y="78101"/>
                  <a:pt x="2733152" y="598941"/>
                  <a:pt x="2783394" y="597266"/>
                </a:cubicBezTo>
                <a:cubicBezTo>
                  <a:pt x="2833636" y="595591"/>
                  <a:pt x="2850383" y="64704"/>
                  <a:pt x="2903974" y="74752"/>
                </a:cubicBezTo>
                <a:cubicBezTo>
                  <a:pt x="2957565" y="84800"/>
                  <a:pt x="3054699" y="620712"/>
                  <a:pt x="3104941" y="657556"/>
                </a:cubicBezTo>
                <a:cubicBezTo>
                  <a:pt x="3155183" y="694400"/>
                  <a:pt x="3180304" y="495108"/>
                  <a:pt x="3205425" y="29581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6" name="直接箭头连接符 45"/>
          <p:cNvCxnSpPr>
            <a:endCxn id="41" idx="1"/>
          </p:cNvCxnSpPr>
          <p:nvPr/>
        </p:nvCxnSpPr>
        <p:spPr>
          <a:xfrm>
            <a:off x="1589088" y="5118100"/>
            <a:ext cx="7080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41" idx="0"/>
          </p:cNvCxnSpPr>
          <p:nvPr/>
        </p:nvCxnSpPr>
        <p:spPr>
          <a:xfrm>
            <a:off x="2622550" y="4233863"/>
            <a:ext cx="0" cy="4524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994252" y="4089251"/>
            <a:ext cx="1209596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七角星 48"/>
          <p:cNvSpPr/>
          <p:nvPr/>
        </p:nvSpPr>
        <p:spPr>
          <a:xfrm>
            <a:off x="2156517" y="4740144"/>
            <a:ext cx="936104" cy="757489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858000" y="5110163"/>
            <a:ext cx="903288" cy="79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041525" y="4048125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itchFamily="49" charset="-122"/>
                <a:ea typeface="黑体" pitchFamily="49" charset="-122"/>
              </a:rPr>
              <a:t>头交换机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268538" y="4970463"/>
            <a:ext cx="68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黑体" pitchFamily="49" charset="-122"/>
                <a:ea typeface="黑体" pitchFamily="49" charset="-122"/>
              </a:rPr>
              <a:t>检查</a:t>
            </a:r>
          </a:p>
        </p:txBody>
      </p:sp>
      <p:sp>
        <p:nvSpPr>
          <p:cNvPr id="2" name="对角圆角矩形 1"/>
          <p:cNvSpPr/>
          <p:nvPr/>
        </p:nvSpPr>
        <p:spPr>
          <a:xfrm>
            <a:off x="1403648" y="2132856"/>
            <a:ext cx="6357018" cy="3364777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26" name="Picture 2" descr="http://www.openflow.org/img/newlogo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22669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30375" y="3270250"/>
            <a:ext cx="57578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OpenFlow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协议用来描述控制器和交换机之间交互所用信息的标准，以及控制器和交换机的接口标准。协议的核心部分是用于</a:t>
            </a:r>
            <a:r>
              <a:rPr lang="en-US" altLang="zh-CN" sz="2400" b="1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OpenFlow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协议信息结构的集合。</a:t>
            </a:r>
          </a:p>
        </p:txBody>
      </p:sp>
    </p:spTree>
    <p:custDataLst>
      <p:tags r:id="rId1"/>
    </p:custDataLst>
  </p:cSld>
  <p:clrMapOvr>
    <a:masterClrMapping/>
  </p:clrMapOvr>
  <p:transition spd="med" advTm="2728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8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1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0" grpId="0"/>
      <p:bldP spid="17" grpId="0"/>
      <p:bldP spid="51" grpId="0"/>
      <p:bldP spid="52" grpId="0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5"/>
          <p:cNvSpPr txBox="1">
            <a:spLocks noChangeArrowheads="1"/>
          </p:cNvSpPr>
          <p:nvPr/>
        </p:nvSpPr>
        <p:spPr bwMode="auto">
          <a:xfrm>
            <a:off x="4252041" y="4306888"/>
            <a:ext cx="922337" cy="3079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400" b="1">
                <a:latin typeface="Calibri" pitchFamily="34" charset="0"/>
              </a:rPr>
              <a:t>OF Switch</a:t>
            </a:r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28" y="2228850"/>
            <a:ext cx="381000" cy="6254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10"/>
          <p:cNvSpPr txBox="1">
            <a:spLocks noChangeArrowheads="1"/>
          </p:cNvSpPr>
          <p:nvPr/>
        </p:nvSpPr>
        <p:spPr bwMode="auto">
          <a:xfrm>
            <a:off x="1102441" y="3335338"/>
            <a:ext cx="676275" cy="3079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400" b="1">
                <a:latin typeface="Calibri" pitchFamily="34" charset="0"/>
              </a:rPr>
              <a:t>Host A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351088" y="3536950"/>
            <a:ext cx="1979612" cy="458788"/>
          </a:xfrm>
          <a:prstGeom prst="line">
            <a:avLst/>
          </a:prstGeom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23" name="TextBox 13"/>
          <p:cNvSpPr txBox="1">
            <a:spLocks noChangeArrowheads="1"/>
          </p:cNvSpPr>
          <p:nvPr/>
        </p:nvSpPr>
        <p:spPr bwMode="auto">
          <a:xfrm>
            <a:off x="7606428" y="3132138"/>
            <a:ext cx="668338" cy="306387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400" b="1">
                <a:latin typeface="Calibri" pitchFamily="34" charset="0"/>
              </a:rPr>
              <a:t>Host C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035550" y="3227388"/>
            <a:ext cx="2008188" cy="768350"/>
          </a:xfrm>
          <a:prstGeom prst="line">
            <a:avLst/>
          </a:prstGeom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26" name="TextBox 45"/>
          <p:cNvSpPr txBox="1">
            <a:spLocks noChangeArrowheads="1"/>
          </p:cNvSpPr>
          <p:nvPr/>
        </p:nvSpPr>
        <p:spPr bwMode="auto">
          <a:xfrm>
            <a:off x="4748928" y="2833688"/>
            <a:ext cx="1290638" cy="3079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400" b="1">
                <a:latin typeface="Calibri" pitchFamily="34" charset="0"/>
              </a:rPr>
              <a:t>SDN Controller</a:t>
            </a:r>
          </a:p>
        </p:txBody>
      </p:sp>
      <p:pic>
        <p:nvPicPr>
          <p:cNvPr id="92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391" y="3808413"/>
            <a:ext cx="909637" cy="56515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51" descr="black-serv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03" y="3162300"/>
            <a:ext cx="650875" cy="652463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75" descr="black-server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966" y="2959100"/>
            <a:ext cx="652462" cy="652463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30" name="Group 76"/>
          <p:cNvGrpSpPr>
            <a:grpSpLocks/>
          </p:cNvGrpSpPr>
          <p:nvPr/>
        </p:nvGrpSpPr>
        <p:grpSpPr bwMode="auto">
          <a:xfrm>
            <a:off x="3180478" y="2032000"/>
            <a:ext cx="1138238" cy="963613"/>
            <a:chOff x="2017327" y="4876800"/>
            <a:chExt cx="1730165" cy="15240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8" name="Rectangle 77"/>
            <p:cNvSpPr/>
            <p:nvPr/>
          </p:nvSpPr>
          <p:spPr>
            <a:xfrm>
              <a:off x="2017327" y="4876800"/>
              <a:ext cx="1730165" cy="3037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15357" tIns="15357" rIns="15357" bIns="15357"/>
            <a:lstStyle/>
            <a:p>
              <a:pPr algn="ctr" defTabSz="307147">
                <a:defRPr/>
              </a:pPr>
              <a:r>
                <a:rPr lang="en-US" sz="1000" b="1" dirty="0">
                  <a:solidFill>
                    <a:schemeClr val="bg1"/>
                  </a:solidFill>
                  <a:ea typeface="宋体" charset="-122"/>
                  <a:cs typeface="Arial" pitchFamily="34" charset="0"/>
                </a:rPr>
                <a:t>Firewall Rules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17327" y="5180596"/>
              <a:ext cx="1730165" cy="3063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15357" tIns="15357" rIns="15357" bIns="15357"/>
            <a:lstStyle/>
            <a:p>
              <a:pPr algn="ctr">
                <a:defRPr/>
              </a:pPr>
              <a:r>
                <a:rPr lang="en-US" sz="1000" b="1" dirty="0">
                  <a:solidFill>
                    <a:srgbClr val="FF3300"/>
                  </a:solidFill>
                  <a:ea typeface="宋体" charset="-122"/>
                </a:rPr>
                <a:t>A </a:t>
              </a:r>
              <a:r>
                <a:rPr lang="en-US" sz="1000" b="1" dirty="0">
                  <a:solidFill>
                    <a:srgbClr val="FF3300"/>
                  </a:solidFill>
                  <a:ea typeface="宋体" charset="-122"/>
                  <a:sym typeface="Wingdings" pitchFamily="2" charset="2"/>
                </a:rPr>
                <a:t> C: Deny</a:t>
              </a:r>
              <a:endParaRPr lang="en-US" sz="1000" b="1" dirty="0">
                <a:solidFill>
                  <a:srgbClr val="FF3300"/>
                </a:solidFill>
                <a:ea typeface="宋体" charset="-122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17327" y="5486903"/>
              <a:ext cx="1730165" cy="303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15357" tIns="15357" rIns="15357" bIns="15357"/>
            <a:lstStyle/>
            <a:p>
              <a:pPr algn="ctr" defTabSz="307147">
                <a:defRPr/>
              </a:pPr>
              <a:r>
                <a:rPr lang="en-US" sz="1000" dirty="0">
                  <a:solidFill>
                    <a:srgbClr val="000000"/>
                  </a:solidFill>
                  <a:ea typeface="宋体" charset="-122"/>
                  <a:cs typeface="Arial" pitchFamily="34" charset="0"/>
                </a:rPr>
                <a:t>Rule 2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17327" y="6097004"/>
              <a:ext cx="1730165" cy="303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15357" tIns="15357" rIns="15357" bIns="15357"/>
            <a:lstStyle/>
            <a:p>
              <a:pPr algn="ctr" defTabSz="307147">
                <a:defRPr/>
              </a:pPr>
              <a:r>
                <a:rPr lang="en-US" sz="1000" dirty="0">
                  <a:solidFill>
                    <a:srgbClr val="000000"/>
                  </a:solidFill>
                  <a:ea typeface="宋体" charset="-122"/>
                  <a:cs typeface="Arial" pitchFamily="34" charset="0"/>
                </a:rPr>
                <a:t>Rule N</a:t>
              </a:r>
            </a:p>
          </p:txBody>
        </p:sp>
        <p:cxnSp>
          <p:nvCxnSpPr>
            <p:cNvPr id="9245" name="Straight Connector 123"/>
            <p:cNvCxnSpPr>
              <a:cxnSpLocks noChangeShapeType="1"/>
            </p:cNvCxnSpPr>
            <p:nvPr/>
          </p:nvCxnSpPr>
          <p:spPr bwMode="auto">
            <a:xfrm flipV="1">
              <a:off x="2017327" y="5791200"/>
              <a:ext cx="0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6" name="Straight Connector 123"/>
            <p:cNvCxnSpPr>
              <a:cxnSpLocks noChangeShapeType="1"/>
            </p:cNvCxnSpPr>
            <p:nvPr/>
          </p:nvCxnSpPr>
          <p:spPr bwMode="auto">
            <a:xfrm flipV="1">
              <a:off x="3747492" y="5791200"/>
              <a:ext cx="0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6" name="Straight Connector 85"/>
          <p:cNvCxnSpPr>
            <a:stCxn id="9227" idx="0"/>
            <a:endCxn id="9220" idx="2"/>
          </p:cNvCxnSpPr>
          <p:nvPr/>
        </p:nvCxnSpPr>
        <p:spPr>
          <a:xfrm flipH="1" flipV="1">
            <a:off x="4710113" y="2854325"/>
            <a:ext cx="1587" cy="954088"/>
          </a:xfrm>
          <a:prstGeom prst="line">
            <a:avLst/>
          </a:prstGeom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32" name="Picture 86" descr="black-server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41" y="4613275"/>
            <a:ext cx="652462" cy="6508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Straight Connector 87"/>
          <p:cNvCxnSpPr/>
          <p:nvPr/>
        </p:nvCxnSpPr>
        <p:spPr>
          <a:xfrm flipH="1" flipV="1">
            <a:off x="5035550" y="4178300"/>
            <a:ext cx="2070100" cy="681038"/>
          </a:xfrm>
          <a:prstGeom prst="line">
            <a:avLst/>
          </a:prstGeom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34" name="TextBox 13"/>
          <p:cNvSpPr txBox="1">
            <a:spLocks noChangeArrowheads="1"/>
          </p:cNvSpPr>
          <p:nvPr/>
        </p:nvSpPr>
        <p:spPr bwMode="auto">
          <a:xfrm>
            <a:off x="7615953" y="4770438"/>
            <a:ext cx="681038" cy="3079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400" b="1">
                <a:latin typeface="Calibri" pitchFamily="34" charset="0"/>
              </a:rPr>
              <a:t>Host D</a:t>
            </a:r>
          </a:p>
        </p:txBody>
      </p:sp>
      <p:sp>
        <p:nvSpPr>
          <p:cNvPr id="9235" name="TextBox 10"/>
          <p:cNvSpPr txBox="1">
            <a:spLocks noChangeArrowheads="1"/>
          </p:cNvSpPr>
          <p:nvPr/>
        </p:nvSpPr>
        <p:spPr bwMode="auto">
          <a:xfrm>
            <a:off x="1124666" y="4846638"/>
            <a:ext cx="668337" cy="3079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400" b="1">
                <a:latin typeface="Calibri" pitchFamily="34" charset="0"/>
              </a:rPr>
              <a:t>Host B</a:t>
            </a:r>
          </a:p>
        </p:txBody>
      </p:sp>
      <p:pic>
        <p:nvPicPr>
          <p:cNvPr id="9236" name="Picture 97" descr="black-server-ic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16" y="4675188"/>
            <a:ext cx="652462" cy="650875"/>
          </a:xfrm>
          <a:prstGeom prst="rect">
            <a:avLst/>
          </a:prstGeom>
          <a:noFill/>
          <a:ln>
            <a:noFill/>
          </a:ln>
          <a:effectLst>
            <a:outerShdw blurRad="76200" dist="50800" dir="5400000" sx="92000" sy="92000" algn="ctr" rotWithShape="0">
              <a:srgbClr val="000000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Connector 98"/>
          <p:cNvCxnSpPr/>
          <p:nvPr/>
        </p:nvCxnSpPr>
        <p:spPr>
          <a:xfrm flipV="1">
            <a:off x="2339975" y="4178300"/>
            <a:ext cx="2043113" cy="746125"/>
          </a:xfrm>
          <a:prstGeom prst="line">
            <a:avLst/>
          </a:prstGeom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Freeform 95"/>
          <p:cNvSpPr>
            <a:spLocks/>
          </p:cNvSpPr>
          <p:nvPr/>
        </p:nvSpPr>
        <p:spPr bwMode="auto">
          <a:xfrm>
            <a:off x="2420938" y="3140075"/>
            <a:ext cx="4572000" cy="858838"/>
          </a:xfrm>
          <a:custGeom>
            <a:avLst/>
            <a:gdLst>
              <a:gd name="T0" fmla="*/ 0 w 4572000"/>
              <a:gd name="T1" fmla="*/ 277599 h 859376"/>
              <a:gd name="T2" fmla="*/ 2276061 w 4572000"/>
              <a:gd name="T3" fmla="*/ 852627 h 859376"/>
              <a:gd name="T4" fmla="*/ 4572000 w 4572000"/>
              <a:gd name="T5" fmla="*/ 0 h 859376"/>
              <a:gd name="T6" fmla="*/ 4572000 w 4572000"/>
              <a:gd name="T7" fmla="*/ 0 h 859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72000" h="859376">
                <a:moveTo>
                  <a:pt x="0" y="278295"/>
                </a:moveTo>
                <a:cubicBezTo>
                  <a:pt x="757030" y="589721"/>
                  <a:pt x="1514061" y="901148"/>
                  <a:pt x="2276061" y="854765"/>
                </a:cubicBezTo>
                <a:cubicBezTo>
                  <a:pt x="3038061" y="808382"/>
                  <a:pt x="4572000" y="0"/>
                  <a:pt x="4572000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1" name="&quot;No&quot; Symbol 100"/>
          <p:cNvSpPr/>
          <p:nvPr/>
        </p:nvSpPr>
        <p:spPr bwMode="auto">
          <a:xfrm>
            <a:off x="4519613" y="3786188"/>
            <a:ext cx="381000" cy="3810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Verdana" pitchFamily="34" charset="0"/>
              <a:ea typeface="ＭＳ Ｐゴシック" charset="-128"/>
            </a:endParaRPr>
          </a:p>
        </p:txBody>
      </p:sp>
      <p:cxnSp>
        <p:nvCxnSpPr>
          <p:cNvPr id="103" name="Straight Arrow Connector 102"/>
          <p:cNvCxnSpPr>
            <a:cxnSpLocks noChangeShapeType="1"/>
            <a:stCxn id="79" idx="3"/>
          </p:cNvCxnSpPr>
          <p:nvPr/>
        </p:nvCxnSpPr>
        <p:spPr bwMode="auto">
          <a:xfrm>
            <a:off x="4318716" y="2320925"/>
            <a:ext cx="288925" cy="144621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ffectLst>
            <a:reflection blurRad="6350" stA="52000" endA="300" endPos="35000" dir="5400000" sy="-100000" algn="bl" rotWithShape="0"/>
          </a:effectLst>
        </p:spPr>
      </p:cxnSp>
      <p:sp>
        <p:nvSpPr>
          <p:cNvPr id="30" name="Rectangle 80"/>
          <p:cNvSpPr/>
          <p:nvPr/>
        </p:nvSpPr>
        <p:spPr bwMode="auto">
          <a:xfrm>
            <a:off x="3180478" y="2611437"/>
            <a:ext cx="1138238" cy="1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5357" tIns="15357" rIns="15357" bIns="15357"/>
          <a:lstStyle/>
          <a:p>
            <a:pPr algn="ctr" defTabSz="307147">
              <a:defRPr/>
            </a:pPr>
            <a:r>
              <a:rPr lang="en-US" sz="1000" dirty="0">
                <a:solidFill>
                  <a:srgbClr val="000000"/>
                </a:solidFill>
                <a:ea typeface="宋体" charset="-122"/>
                <a:cs typeface="Arial" pitchFamily="34" charset="0"/>
              </a:rPr>
              <a:t>…</a:t>
            </a:r>
          </a:p>
        </p:txBody>
      </p:sp>
      <p:sp>
        <p:nvSpPr>
          <p:cNvPr id="31" name="矩形 30"/>
          <p:cNvSpPr/>
          <p:nvPr/>
        </p:nvSpPr>
        <p:spPr>
          <a:xfrm>
            <a:off x="1560710" y="332656"/>
            <a:ext cx="6143223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89" name="TextBox 32"/>
          <p:cNvSpPr txBox="1">
            <a:spLocks noChangeArrowheads="1"/>
          </p:cNvSpPr>
          <p:nvPr/>
        </p:nvSpPr>
        <p:spPr bwMode="auto">
          <a:xfrm>
            <a:off x="1692275" y="385763"/>
            <a:ext cx="5903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安全威胁示例：绕过防火墙</a:t>
            </a:r>
          </a:p>
        </p:txBody>
      </p:sp>
      <p:sp>
        <p:nvSpPr>
          <p:cNvPr id="15390" name="TextBox 1"/>
          <p:cNvSpPr txBox="1">
            <a:spLocks noChangeArrowheads="1"/>
          </p:cNvSpPr>
          <p:nvPr/>
        </p:nvSpPr>
        <p:spPr bwMode="auto">
          <a:xfrm>
            <a:off x="1644650" y="2706688"/>
            <a:ext cx="919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Host A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5391" name="TextBox 33"/>
          <p:cNvSpPr txBox="1">
            <a:spLocks noChangeArrowheads="1"/>
          </p:cNvSpPr>
          <p:nvPr/>
        </p:nvSpPr>
        <p:spPr bwMode="auto">
          <a:xfrm>
            <a:off x="1752600" y="4276725"/>
            <a:ext cx="919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Host B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5392" name="TextBox 35"/>
          <p:cNvSpPr txBox="1">
            <a:spLocks noChangeArrowheads="1"/>
          </p:cNvSpPr>
          <p:nvPr/>
        </p:nvSpPr>
        <p:spPr bwMode="auto">
          <a:xfrm>
            <a:off x="6899275" y="4156075"/>
            <a:ext cx="919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Host D</a:t>
            </a:r>
            <a:endParaRPr lang="zh-CN" altLang="en-US" sz="18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 advTm="1954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7|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1|1.1|0.7|0.7|0.7|0.8|0.7|0.6|0.8|0.6|0.8|0.8|0.6|0.7|0.8|0.7|1.2|0.9|3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3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.1|0.7|1.3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|1.1|3.6|7.7|3|1.5|0.6|1.6|5.3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2|1|1.8|2.2|1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7|5|1.7|7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3|7.8|1.2|3.4|1.5|3.5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.7|6.2|1.3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|4.3|1.1|0.9|1|0.7|1.2|10|1|4.2|5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1712</Words>
  <Application>Microsoft Office PowerPoint</Application>
  <PresentationFormat>全屏显示(4:3)</PresentationFormat>
  <Paragraphs>267</Paragraphs>
  <Slides>25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PowerPoint 演示文稿</vt:lpstr>
      <vt:lpstr>基于OpenFlow的 SDN防火墙安全增强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现有解决方法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Alice</dc:creator>
  <cp:lastModifiedBy>shihestone</cp:lastModifiedBy>
  <cp:revision>25</cp:revision>
  <dcterms:created xsi:type="dcterms:W3CDTF">2013-10-09T12:18:04Z</dcterms:created>
  <dcterms:modified xsi:type="dcterms:W3CDTF">2013-11-08T05:17:20Z</dcterms:modified>
</cp:coreProperties>
</file>