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59" r:id="rId7"/>
    <p:sldId id="274" r:id="rId8"/>
    <p:sldId id="275" r:id="rId9"/>
    <p:sldId id="276" r:id="rId10"/>
    <p:sldId id="261" r:id="rId11"/>
    <p:sldId id="262" r:id="rId12"/>
    <p:sldId id="270" r:id="rId13"/>
    <p:sldId id="263" r:id="rId14"/>
    <p:sldId id="264" r:id="rId15"/>
    <p:sldId id="265" r:id="rId16"/>
    <p:sldId id="266" r:id="rId17"/>
    <p:sldId id="267" r:id="rId18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oss, Simeon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03T17:27:14.662" idx="1">
    <p:pos x="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C516D838-556B-4570-9EC8-7AEA9776B17D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de-DE" sz="2000" b="0" strike="noStrike" spc="-1">
                <a:latin typeface="Arial"/>
              </a:rPr>
              <a:t>https://www.fuer-gruender.de/kapital/eigenkapital/pitch-deck/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B44DC84-AAE3-4173-B9F4-293D4756C502}" type="slidenum">
              <a:rPr lang="de-DE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e-technik.com/category/alkoholtester.23020.html?row=0&amp;count=36&amp;order_by=Relevance&amp;order_direction=DESC&amp;filter%5bAlkoholtester-Typ%5d=Mobile+Alkoholtester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3" descr="Verbundene Drahtrahmenlinien und Punkte"/>
          <p:cNvPicPr/>
          <p:nvPr/>
        </p:nvPicPr>
        <p:blipFill>
          <a:blip r:embed="rId2"/>
          <a:srcRect t="11546" b="418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6" name="Freeform: Shape 10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85720" y="1161360"/>
            <a:ext cx="5003280" cy="248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Smartbooze</a:t>
            </a:r>
            <a:endParaRPr lang="de-DE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83040" y="4993200"/>
            <a:ext cx="3693240" cy="113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strike="noStrike" cap="all" spc="296">
                <a:solidFill>
                  <a:srgbClr val="FFFFFF"/>
                </a:solidFill>
                <a:latin typeface="Georgia Pro Light"/>
                <a:ea typeface="DejaVu Sans"/>
              </a:rPr>
              <a:t>Internet of THINGS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" name="Straight Connector 12"/>
          <p:cNvSpPr/>
          <p:nvPr/>
        </p:nvSpPr>
        <p:spPr>
          <a:xfrm>
            <a:off x="6109560" y="4003200"/>
            <a:ext cx="360" cy="205452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feld 1"/>
          <p:cNvSpPr/>
          <p:nvPr/>
        </p:nvSpPr>
        <p:spPr>
          <a:xfrm>
            <a:off x="6469560" y="4003200"/>
            <a:ext cx="47419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Diego Kuderna, Jonas Tulodziecki, Simeon Ruoss, Tobias Schmalzried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Alexa Skill Umsetzung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Abfrage des aktuellen Promillewertes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Berechnet, wann der Nutzer wieder nüchtern ist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Liest auf Wunsch ein Katerrezept vor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Alexa </a:t>
            </a:r>
            <a:r>
              <a:rPr lang="de-DE" sz="44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Fazit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Veröffentlichung des Skills nicht möglich: zu wenig Interesse der breiten Masse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wird in der „Entwicklungsphase“ verweilen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Nicht schwerwiegend, da Abfrage des Promillewertes über die App möglich ist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Jeder kann den Code kopieren und eigenen </a:t>
            </a:r>
            <a:r>
              <a:rPr lang="de-DE" sz="2000" spc="-1" dirty="0" err="1">
                <a:solidFill>
                  <a:srgbClr val="E2E8E2"/>
                </a:solidFill>
                <a:latin typeface="Georgia Pro Light"/>
              </a:rPr>
              <a:t>Skill</a:t>
            </a: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 entwickeln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1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Markt &amp; Marketing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Einsatz im Auto zur Fahrerkontrolle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Daten für Versicherungen/Statistiken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Bei Vergehen können Behörden den Alkoholkonsum mit Videobeweis prüfen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Selbstkontrolle, bewussteren Umgang mit Alkohol fördern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Erinnerungen an Abstinenz </a:t>
            </a:r>
            <a:r>
              <a:rPr lang="de-DE" sz="2000" b="0" strike="noStrike" spc="-1" dirty="0" smtClean="0">
                <a:solidFill>
                  <a:srgbClr val="D9D9D9"/>
                </a:solidFill>
                <a:latin typeface="Georgia Pro Light"/>
                <a:ea typeface="DejaVu Sans"/>
              </a:rPr>
              <a:t>-&gt; </a:t>
            </a: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Belohnungssystem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Alleinstellungsmerkmal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Messdaten gehen nicht sofort verloren</a:t>
            </a:r>
            <a:endParaRPr lang="de-DE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Internetanbindung über WLAN 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Erweiterung zur Mobilfunkanbindung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Modularer Aufbau mit Alkoholsensor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Unbegrenzter Speicherplatz für Testergebnisse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FFFFFF"/>
                </a:solidFill>
                <a:latin typeface="Georgia Pro Light"/>
                <a:ea typeface="DejaVu Sans"/>
              </a:rPr>
              <a:t>Wettbewerb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Ace Alkoholtester mit Smarten Funktionen ab ca. 95</a:t>
            </a:r>
            <a:r>
              <a:rPr lang="de-DE" sz="2000" b="0" strike="noStrike" spc="-1" dirty="0" smtClean="0">
                <a:solidFill>
                  <a:srgbClr val="E2E8E2"/>
                </a:solidFill>
                <a:latin typeface="Georgia Pro Light"/>
                <a:ea typeface="DejaVu Sans"/>
              </a:rPr>
              <a:t>€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None/>
            </a:pPr>
            <a:endParaRPr lang="de-DE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5800" lvl="2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pc="-1" dirty="0" smtClean="0">
                <a:solidFill>
                  <a:srgbClr val="E2E8E2"/>
                </a:solidFill>
                <a:latin typeface="Georgia Pro Light"/>
              </a:rPr>
              <a:t>Sensoren </a:t>
            </a:r>
            <a:r>
              <a:rPr lang="de-DE" spc="-1" dirty="0">
                <a:solidFill>
                  <a:srgbClr val="E2E8E2"/>
                </a:solidFill>
                <a:latin typeface="Georgia Pro Light"/>
              </a:rPr>
              <a:t>mit und ohne App-Anbindung mit </a:t>
            </a:r>
            <a:r>
              <a:rPr lang="de-DE" spc="-1" dirty="0" smtClean="0">
                <a:solidFill>
                  <a:srgbClr val="E2E8E2"/>
                </a:solidFill>
                <a:latin typeface="Georgia Pro Light"/>
              </a:rPr>
              <a:t>Bluetooth-Verbindung</a:t>
            </a:r>
          </a:p>
          <a:p>
            <a:pPr marL="685800" lvl="2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pc="-1" dirty="0" smtClean="0">
              <a:solidFill>
                <a:srgbClr val="E2E8E2"/>
              </a:solidFill>
              <a:latin typeface="Georgia Pro Light"/>
            </a:endParaRPr>
          </a:p>
          <a:p>
            <a:pPr marL="685800" lvl="2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pc="-1" dirty="0" smtClean="0">
                <a:solidFill>
                  <a:srgbClr val="E2E8E2"/>
                </a:solidFill>
                <a:latin typeface="Georgia Pro Light"/>
                <a:hlinkClick r:id="rId2"/>
              </a:rPr>
              <a:t>https</a:t>
            </a:r>
            <a:r>
              <a:rPr lang="de-DE" spc="-1" dirty="0">
                <a:solidFill>
                  <a:srgbClr val="E2E8E2"/>
                </a:solidFill>
                <a:latin typeface="Georgia Pro Light"/>
                <a:hlinkClick r:id="rId2"/>
              </a:rPr>
              <a:t>://www.ace-technik.com/category/alkoholtester.23020.html?row=0&amp;count=36&amp;order_by=Relevance&amp;order_direction=DESC&amp;filter[Alkoholtester-Typ]=Mobile+Alkoholtester</a:t>
            </a:r>
            <a:r>
              <a:rPr lang="de-DE" spc="-1" dirty="0">
                <a:solidFill>
                  <a:srgbClr val="E2E8E2"/>
                </a:solidFill>
                <a:latin typeface="Georgia Pro Light"/>
              </a:rPr>
              <a:t> </a:t>
            </a:r>
            <a:r>
              <a:rPr lang="de-DE" spc="-1" dirty="0" smtClean="0">
                <a:solidFill>
                  <a:srgbClr val="E2E8E2"/>
                </a:solidFill>
                <a:latin typeface="Georgia Pro Light"/>
              </a:rPr>
              <a:t>(</a:t>
            </a:r>
            <a:r>
              <a:rPr lang="de-DE" spc="-1" dirty="0">
                <a:solidFill>
                  <a:srgbClr val="E2E8E2"/>
                </a:solidFill>
                <a:latin typeface="Georgia Pro Light"/>
              </a:rPr>
              <a:t>Auswahl der smarten Alkoholsensoren)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780" y="20218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600" b="1" strike="noStrike" spc="-1" dirty="0">
                <a:latin typeface="Georgia Pro Semibold" panose="020B0604020202020204" pitchFamily="18" charset="0"/>
                <a:ea typeface="DejaVu Sans"/>
              </a:rPr>
              <a:t>Proof of Concept</a:t>
            </a:r>
            <a:endParaRPr lang="de-DE" sz="6600" b="1" strike="noStrike" spc="-1" dirty="0">
              <a:latin typeface="Georgia Pro Semibold" panose="020B0604020202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Kosten des ersten Prototyps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Möglichst günstig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Amazon Alexa Echo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Dot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50 Euro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Powerbank ca. 20 Euro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Raspberry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Pi 3 Model B 70 Euro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DFRobot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Gravity:Analog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Alcohol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Sensor(MQ3)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Arduino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-&gt; günstig, schlechtere Qualität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Espressif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ESP32S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C&amp;K Switches PTS 645 Series Switch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Ca. 15 Euro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Problem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Betrunkenes Fahren soll verhindert werden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Alkoholkonsumtracker -&gt; Analyse des Trinkverhaltens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Bewusstes Trinken von Alkohol erleichtern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Internetanbindung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Smarter Alkoholtest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Lösung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Aufzeichnung der Promille-Werte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Applikation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Cloud-Anbindung über WLAN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Warnung vor alkoholisiertem Fahren durch einen Alexa-Skill und eine App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Produkt Features	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Alkoholsensordaten werden von einem µC in Cloud hochgeladen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Auswertung der Daten per App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Auswertung der Daten mit Alexa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Aufbau des Produkts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4" descr="Powerbank Test: Die 40 besten Powerbanks 2022 im Vergleich"/>
          <p:cNvPicPr/>
          <p:nvPr/>
        </p:nvPicPr>
        <p:blipFill>
          <a:blip r:embed="rId2"/>
          <a:srcRect l="18331" t="16290" r="13257" b="15298"/>
          <a:stretch/>
        </p:blipFill>
        <p:spPr>
          <a:xfrm>
            <a:off x="1314000" y="3216240"/>
            <a:ext cx="1288080" cy="1288080"/>
          </a:xfrm>
          <a:prstGeom prst="rect">
            <a:avLst/>
          </a:prstGeom>
          <a:ln w="0">
            <a:noFill/>
          </a:ln>
        </p:spPr>
      </p:pic>
      <p:pic>
        <p:nvPicPr>
          <p:cNvPr id="97" name="Grafik 4"/>
          <p:cNvPicPr/>
          <p:nvPr/>
        </p:nvPicPr>
        <p:blipFill>
          <a:blip r:embed="rId3"/>
          <a:stretch/>
        </p:blipFill>
        <p:spPr>
          <a:xfrm>
            <a:off x="3494520" y="2819160"/>
            <a:ext cx="1223640" cy="2082600"/>
          </a:xfrm>
          <a:prstGeom prst="rect">
            <a:avLst/>
          </a:prstGeom>
          <a:ln w="0">
            <a:noFill/>
          </a:ln>
        </p:spPr>
      </p:pic>
      <p:pic>
        <p:nvPicPr>
          <p:cNvPr id="98" name="Grafik 5"/>
          <p:cNvPicPr/>
          <p:nvPr/>
        </p:nvPicPr>
        <p:blipFill>
          <a:blip r:embed="rId4"/>
          <a:stretch/>
        </p:blipFill>
        <p:spPr>
          <a:xfrm>
            <a:off x="5902633" y="2831298"/>
            <a:ext cx="615960" cy="911160"/>
          </a:xfrm>
          <a:prstGeom prst="rect">
            <a:avLst/>
          </a:prstGeom>
          <a:ln w="0">
            <a:noFill/>
          </a:ln>
        </p:spPr>
      </p:pic>
      <p:pic>
        <p:nvPicPr>
          <p:cNvPr id="99" name="Grafik 7"/>
          <p:cNvPicPr/>
          <p:nvPr/>
        </p:nvPicPr>
        <p:blipFill>
          <a:blip r:embed="rId5"/>
          <a:srcRect l="25960" r="27782"/>
          <a:stretch/>
        </p:blipFill>
        <p:spPr>
          <a:xfrm>
            <a:off x="7919280" y="3061800"/>
            <a:ext cx="608400" cy="1053360"/>
          </a:xfrm>
          <a:prstGeom prst="rect">
            <a:avLst/>
          </a:prstGeom>
          <a:ln w="0">
            <a:noFill/>
          </a:ln>
        </p:spPr>
      </p:pic>
      <p:sp>
        <p:nvSpPr>
          <p:cNvPr id="100" name="Pfeil nach rechts 11"/>
          <p:cNvSpPr/>
          <p:nvPr/>
        </p:nvSpPr>
        <p:spPr>
          <a:xfrm>
            <a:off x="2602800" y="3643200"/>
            <a:ext cx="8910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feil nach rechts 12"/>
          <p:cNvSpPr/>
          <p:nvPr/>
        </p:nvSpPr>
        <p:spPr>
          <a:xfrm>
            <a:off x="4718880" y="3119760"/>
            <a:ext cx="112032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feil nach rechts 13"/>
          <p:cNvSpPr/>
          <p:nvPr/>
        </p:nvSpPr>
        <p:spPr>
          <a:xfrm>
            <a:off x="4718880" y="4388760"/>
            <a:ext cx="115956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Grafik 15"/>
          <p:cNvPicPr/>
          <p:nvPr/>
        </p:nvPicPr>
        <p:blipFill>
          <a:blip r:embed="rId6"/>
          <a:srcRect l="13184" r="7391"/>
          <a:stretch/>
        </p:blipFill>
        <p:spPr>
          <a:xfrm>
            <a:off x="5902633" y="4300823"/>
            <a:ext cx="748080" cy="559800"/>
          </a:xfrm>
          <a:prstGeom prst="rect">
            <a:avLst/>
          </a:prstGeom>
          <a:ln w="0">
            <a:noFill/>
          </a:ln>
        </p:spPr>
      </p:pic>
      <p:sp>
        <p:nvSpPr>
          <p:cNvPr id="104" name="Pfeil nach rechts 17"/>
          <p:cNvSpPr/>
          <p:nvPr/>
        </p:nvSpPr>
        <p:spPr>
          <a:xfrm rot="19980600">
            <a:off x="6709320" y="409176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feil nach rechts 18"/>
          <p:cNvSpPr/>
          <p:nvPr/>
        </p:nvSpPr>
        <p:spPr>
          <a:xfrm rot="1888200">
            <a:off x="6699600" y="486288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4" descr="Alexa dot PNG transparente Bilder, Bilder, Fotos | PNG Arts"/>
          <p:cNvPicPr/>
          <p:nvPr/>
        </p:nvPicPr>
        <p:blipFill>
          <a:blip r:embed="rId7"/>
          <a:stretch/>
        </p:blipFill>
        <p:spPr>
          <a:xfrm>
            <a:off x="7704720" y="5215320"/>
            <a:ext cx="1152360" cy="648000"/>
          </a:xfrm>
          <a:prstGeom prst="rect">
            <a:avLst/>
          </a:prstGeom>
          <a:ln w="0">
            <a:noFill/>
          </a:ln>
        </p:spPr>
      </p:pic>
      <p:sp>
        <p:nvSpPr>
          <p:cNvPr id="107" name="Textfeld 20"/>
          <p:cNvSpPr/>
          <p:nvPr/>
        </p:nvSpPr>
        <p:spPr>
          <a:xfrm>
            <a:off x="1279800" y="2786400"/>
            <a:ext cx="1463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Powerbank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Rechteck 21"/>
          <p:cNvSpPr/>
          <p:nvPr/>
        </p:nvSpPr>
        <p:spPr>
          <a:xfrm>
            <a:off x="3256920" y="2421000"/>
            <a:ext cx="18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Mikrocontroller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Rechteck 22"/>
          <p:cNvSpPr/>
          <p:nvPr/>
        </p:nvSpPr>
        <p:spPr>
          <a:xfrm>
            <a:off x="5394960" y="2441880"/>
            <a:ext cx="18097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Alkoholsensor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Rechteck 23"/>
          <p:cNvSpPr/>
          <p:nvPr/>
        </p:nvSpPr>
        <p:spPr>
          <a:xfrm>
            <a:off x="5895000" y="3890880"/>
            <a:ext cx="8060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Cloud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Rechteck 24"/>
          <p:cNvSpPr/>
          <p:nvPr/>
        </p:nvSpPr>
        <p:spPr>
          <a:xfrm>
            <a:off x="8514000" y="3483360"/>
            <a:ext cx="607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App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Rechteck 25"/>
          <p:cNvSpPr/>
          <p:nvPr/>
        </p:nvSpPr>
        <p:spPr>
          <a:xfrm>
            <a:off x="8791920" y="5355000"/>
            <a:ext cx="12585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Alexa-Skill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 idx="4294967295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 smtClean="0">
                <a:solidFill>
                  <a:schemeClr val="bg1"/>
                </a:solidFill>
                <a:latin typeface="Arial"/>
              </a:rPr>
              <a:t>Entwicklung des Schaltplans</a:t>
            </a:r>
            <a:endParaRPr lang="de-DE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49" y="2282669"/>
            <a:ext cx="4515078" cy="3903662"/>
          </a:xfrm>
          <a:prstGeom prst="rect">
            <a:avLst/>
          </a:prstGeom>
          <a:noFill/>
          <a:ln w="0">
            <a:solidFill>
              <a:schemeClr val="bg2"/>
            </a:solidFill>
          </a:ln>
        </p:spPr>
      </p:pic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  <p:extLst>
      <p:ext uri="{BB962C8B-B14F-4D97-AF65-F5344CB8AC3E}">
        <p14:creationId xmlns:p14="http://schemas.microsoft.com/office/powerpoint/2010/main" val="19521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 idx="4294967295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 smtClean="0">
                <a:solidFill>
                  <a:schemeClr val="bg1"/>
                </a:solidFill>
                <a:latin typeface="Arial"/>
              </a:rPr>
              <a:t>Sensorkalibrierung</a:t>
            </a:r>
            <a:endParaRPr lang="de-DE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idx="4294967295"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de-DE" sz="2000" spc="-1" dirty="0" smtClean="0">
                <a:solidFill>
                  <a:schemeClr val="bg1"/>
                </a:solidFill>
                <a:latin typeface="Arial"/>
              </a:rPr>
              <a:t>Sensor nicht vorkalibriert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de-DE" sz="2000" spc="-1" dirty="0" smtClean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de-DE" sz="2000" spc="-1" dirty="0" smtClean="0">
                <a:solidFill>
                  <a:schemeClr val="bg1"/>
                </a:solidFill>
                <a:latin typeface="Arial"/>
              </a:rPr>
              <a:t>Alkohol trinken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de-DE" sz="2000" spc="-1" dirty="0" smtClean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de-DE" sz="2000" b="0" strike="noStrike" spc="-1" dirty="0" smtClean="0">
                <a:solidFill>
                  <a:schemeClr val="bg1"/>
                </a:solidFill>
                <a:latin typeface="Arial"/>
              </a:rPr>
              <a:t>Messung nach Zeitabstand von 40min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de-DE" sz="2000" b="0" strike="noStrike" spc="-1" dirty="0" smtClean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de-DE" sz="2000" spc="-1" dirty="0" smtClean="0">
                <a:solidFill>
                  <a:schemeClr val="bg1"/>
                </a:solidFill>
                <a:latin typeface="Arial"/>
              </a:rPr>
              <a:t>Kalibrierung anhand berechnetem Promillewert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de-DE" sz="2000" b="0" strike="noStrike" spc="-1" dirty="0" smtClean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de-DE" sz="2000" spc="-1" dirty="0" smtClean="0">
                <a:solidFill>
                  <a:schemeClr val="bg1"/>
                </a:solidFill>
                <a:latin typeface="Arial"/>
              </a:rPr>
              <a:t>Umrechnungsfaktor von Analogwert in Promillewert</a:t>
            </a:r>
            <a:endParaRPr lang="de-DE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  <p:extLst>
      <p:ext uri="{BB962C8B-B14F-4D97-AF65-F5344CB8AC3E}">
        <p14:creationId xmlns:p14="http://schemas.microsoft.com/office/powerpoint/2010/main" val="3418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 idx="4294967295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 smtClean="0">
                <a:solidFill>
                  <a:schemeClr val="bg1"/>
                </a:solidFill>
                <a:latin typeface="Arial"/>
              </a:rPr>
              <a:t>Entwicklung des Gehäuses</a:t>
            </a:r>
            <a:endParaRPr lang="de-DE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7" y="2182216"/>
            <a:ext cx="4472366" cy="3903662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12" y="2182047"/>
            <a:ext cx="3558173" cy="39036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35" y="2182216"/>
            <a:ext cx="2801224" cy="39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Umgesetzte App Features	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Anzeigen des aktuellen Promillewertes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Promillewerte der letzten Tage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Auswertung Tage ohne Alkoholkonsum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rafik 119"/>
          <p:cNvPicPr/>
          <p:nvPr/>
        </p:nvPicPr>
        <p:blipFill>
          <a:blip r:embed="rId2"/>
          <a:stretch/>
        </p:blipFill>
        <p:spPr>
          <a:xfrm>
            <a:off x="7086600" y="2413440"/>
            <a:ext cx="2057400" cy="3659760"/>
          </a:xfrm>
          <a:prstGeom prst="rect">
            <a:avLst/>
          </a:prstGeom>
          <a:ln w="0">
            <a:noFill/>
          </a:ln>
        </p:spPr>
      </p:pic>
      <p:pic>
        <p:nvPicPr>
          <p:cNvPr id="121" name="Grafik 120"/>
          <p:cNvPicPr/>
          <p:nvPr/>
        </p:nvPicPr>
        <p:blipFill>
          <a:blip r:embed="rId3"/>
          <a:stretch/>
        </p:blipFill>
        <p:spPr>
          <a:xfrm>
            <a:off x="9388980" y="2413440"/>
            <a:ext cx="2057400" cy="365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Breitbild</PresentationFormat>
  <Paragraphs>104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DejaVu Sans</vt:lpstr>
      <vt:lpstr>Georgia Pro Light</vt:lpstr>
      <vt:lpstr>Georgia Pro Semibold</vt:lpstr>
      <vt:lpstr>Symbol</vt:lpstr>
      <vt:lpstr>Times New Roman</vt:lpstr>
      <vt:lpstr>Wingdings</vt:lpstr>
      <vt:lpstr>Office Theme</vt:lpstr>
      <vt:lpstr>Office Theme</vt:lpstr>
      <vt:lpstr>Smartbooze</vt:lpstr>
      <vt:lpstr>Problem</vt:lpstr>
      <vt:lpstr>Lösung</vt:lpstr>
      <vt:lpstr>Produkt Features </vt:lpstr>
      <vt:lpstr>Aufbau des Produkts</vt:lpstr>
      <vt:lpstr>Entwicklung des Schaltplans</vt:lpstr>
      <vt:lpstr>Sensorkalibrierung</vt:lpstr>
      <vt:lpstr>Entwicklung des Gehäuses</vt:lpstr>
      <vt:lpstr>Umgesetzte App Features </vt:lpstr>
      <vt:lpstr>Alexa Skill Umsetzung</vt:lpstr>
      <vt:lpstr>Alexa Skill Fazit</vt:lpstr>
      <vt:lpstr>Markt &amp; Marketing</vt:lpstr>
      <vt:lpstr>Alleinstellungsmerkmal</vt:lpstr>
      <vt:lpstr>Wettbewerb</vt:lpstr>
      <vt:lpstr>Proof of Concept</vt:lpstr>
      <vt:lpstr>Kosten des ersten Prototyps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Smartbooze</dc:title>
  <dc:subject/>
  <dc:creator>Kuderna Melgar Diego (et19114)</dc:creator>
  <dc:description/>
  <cp:lastModifiedBy>Ruoss, Simeon</cp:lastModifiedBy>
  <cp:revision>39</cp:revision>
  <dcterms:created xsi:type="dcterms:W3CDTF">2022-01-27T10:26:07Z</dcterms:created>
  <dcterms:modified xsi:type="dcterms:W3CDTF">2022-04-01T13:48:15Z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12</vt:i4>
  </property>
</Properties>
</file>