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66" r:id="rId3"/>
    <p:sldId id="264" r:id="rId4"/>
    <p:sldId id="282" r:id="rId5"/>
    <p:sldId id="276" r:id="rId6"/>
    <p:sldId id="277" r:id="rId7"/>
    <p:sldId id="278" r:id="rId8"/>
    <p:sldId id="279" r:id="rId9"/>
    <p:sldId id="280" r:id="rId10"/>
    <p:sldId id="281" r:id="rId11"/>
    <p:sldId id="259" r:id="rId12"/>
    <p:sldId id="260" r:id="rId13"/>
    <p:sldId id="283" r:id="rId14"/>
    <p:sldId id="284" r:id="rId15"/>
    <p:sldId id="285" r:id="rId16"/>
    <p:sldId id="28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EBB1D8-B982-4FAD-8A7F-384FFD2D386B}">
          <p14:sldIdLst>
            <p14:sldId id="256"/>
            <p14:sldId id="266"/>
            <p14:sldId id="264"/>
            <p14:sldId id="282"/>
            <p14:sldId id="276"/>
            <p14:sldId id="277"/>
            <p14:sldId id="278"/>
            <p14:sldId id="279"/>
            <p14:sldId id="280"/>
            <p14:sldId id="281"/>
            <p14:sldId id="259"/>
            <p14:sldId id="260"/>
            <p14:sldId id="283"/>
            <p14:sldId id="284"/>
            <p14:sldId id="285"/>
            <p14:sldId id="286"/>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notesViewPr>
    <p:cSldViewPr snapToGrid="0">
      <p:cViewPr varScale="1">
        <p:scale>
          <a:sx n="98" d="100"/>
          <a:sy n="98" d="100"/>
        </p:scale>
        <p:origin x="351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D521A-2F9C-4E44-A05B-440E69B5014F}" type="datetimeFigureOut">
              <a:t>2023/12/11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150A0-7AFB-491F-9BD3-A3FCB716EDCA}" type="slidenum">
              <a:t>‹#›</a:t>
            </a:fld>
            <a:endParaRPr lang="en-US"/>
          </a:p>
        </p:txBody>
      </p:sp>
    </p:spTree>
    <p:extLst>
      <p:ext uri="{BB962C8B-B14F-4D97-AF65-F5344CB8AC3E}">
        <p14:creationId xmlns:p14="http://schemas.microsoft.com/office/powerpoint/2010/main" val="404000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1</a:t>
            </a:fld>
            <a:endParaRPr lang="en-US"/>
          </a:p>
        </p:txBody>
      </p:sp>
    </p:spTree>
    <p:extLst>
      <p:ext uri="{BB962C8B-B14F-4D97-AF65-F5344CB8AC3E}">
        <p14:creationId xmlns:p14="http://schemas.microsoft.com/office/powerpoint/2010/main" val="372709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10</a:t>
            </a:fld>
            <a:endParaRPr lang="en-US"/>
          </a:p>
        </p:txBody>
      </p:sp>
    </p:spTree>
    <p:extLst>
      <p:ext uri="{BB962C8B-B14F-4D97-AF65-F5344CB8AC3E}">
        <p14:creationId xmlns:p14="http://schemas.microsoft.com/office/powerpoint/2010/main" val="1403888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2F150A0-7AFB-491F-9BD3-A3FCB716EDCA}" type="slidenum">
              <a:rPr lang="en-US"/>
              <a:t>11</a:t>
            </a:fld>
            <a:endParaRPr lang="en-US"/>
          </a:p>
        </p:txBody>
      </p:sp>
    </p:spTree>
    <p:extLst>
      <p:ext uri="{BB962C8B-B14F-4D97-AF65-F5344CB8AC3E}">
        <p14:creationId xmlns:p14="http://schemas.microsoft.com/office/powerpoint/2010/main" val="65664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150A0-7AFB-491F-9BD3-A3FCB716EDCA}" type="slidenum">
              <a:rPr lang="en-US"/>
              <a:t>12</a:t>
            </a:fld>
            <a:endParaRPr lang="en-US"/>
          </a:p>
        </p:txBody>
      </p:sp>
    </p:spTree>
    <p:extLst>
      <p:ext uri="{BB962C8B-B14F-4D97-AF65-F5344CB8AC3E}">
        <p14:creationId xmlns:p14="http://schemas.microsoft.com/office/powerpoint/2010/main" val="3971225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150A0-7AFB-491F-9BD3-A3FCB716EDCA}" type="slidenum">
              <a:rPr lang="en-US"/>
              <a:t>13</a:t>
            </a:fld>
            <a:endParaRPr lang="en-US"/>
          </a:p>
        </p:txBody>
      </p:sp>
    </p:spTree>
    <p:extLst>
      <p:ext uri="{BB962C8B-B14F-4D97-AF65-F5344CB8AC3E}">
        <p14:creationId xmlns:p14="http://schemas.microsoft.com/office/powerpoint/2010/main" val="3127857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150A0-7AFB-491F-9BD3-A3FCB716EDCA}" type="slidenum">
              <a:rPr lang="en-US"/>
              <a:t>14</a:t>
            </a:fld>
            <a:endParaRPr lang="en-US"/>
          </a:p>
        </p:txBody>
      </p:sp>
    </p:spTree>
    <p:extLst>
      <p:ext uri="{BB962C8B-B14F-4D97-AF65-F5344CB8AC3E}">
        <p14:creationId xmlns:p14="http://schemas.microsoft.com/office/powerpoint/2010/main" val="76854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150A0-7AFB-491F-9BD3-A3FCB716EDCA}" type="slidenum">
              <a:rPr lang="en-US"/>
              <a:t>15</a:t>
            </a:fld>
            <a:endParaRPr lang="en-US"/>
          </a:p>
        </p:txBody>
      </p:sp>
    </p:spTree>
    <p:extLst>
      <p:ext uri="{BB962C8B-B14F-4D97-AF65-F5344CB8AC3E}">
        <p14:creationId xmlns:p14="http://schemas.microsoft.com/office/powerpoint/2010/main" val="2610182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150A0-7AFB-491F-9BD3-A3FCB716EDCA}" type="slidenum">
              <a:rPr lang="en-US"/>
              <a:t>16</a:t>
            </a:fld>
            <a:endParaRPr lang="en-US"/>
          </a:p>
        </p:txBody>
      </p:sp>
    </p:spTree>
    <p:extLst>
      <p:ext uri="{BB962C8B-B14F-4D97-AF65-F5344CB8AC3E}">
        <p14:creationId xmlns:p14="http://schemas.microsoft.com/office/powerpoint/2010/main" val="334119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17</a:t>
            </a:fld>
            <a:endParaRPr lang="en-US"/>
          </a:p>
        </p:txBody>
      </p:sp>
    </p:spTree>
    <p:extLst>
      <p:ext uri="{BB962C8B-B14F-4D97-AF65-F5344CB8AC3E}">
        <p14:creationId xmlns:p14="http://schemas.microsoft.com/office/powerpoint/2010/main" val="103107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18</a:t>
            </a:fld>
            <a:endParaRPr lang="en-US"/>
          </a:p>
        </p:txBody>
      </p:sp>
    </p:spTree>
    <p:extLst>
      <p:ext uri="{BB962C8B-B14F-4D97-AF65-F5344CB8AC3E}">
        <p14:creationId xmlns:p14="http://schemas.microsoft.com/office/powerpoint/2010/main" val="304260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150A0-7AFB-491F-9BD3-A3FCB716EDCA}" type="slidenum">
              <a:rPr lang="en-US"/>
              <a:t>2</a:t>
            </a:fld>
            <a:endParaRPr lang="en-US"/>
          </a:p>
        </p:txBody>
      </p:sp>
    </p:spTree>
    <p:extLst>
      <p:ext uri="{BB962C8B-B14F-4D97-AF65-F5344CB8AC3E}">
        <p14:creationId xmlns:p14="http://schemas.microsoft.com/office/powerpoint/2010/main" val="3024335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12F150A0-7AFB-491F-9BD3-A3FCB716EDCA}" type="slidenum">
              <a:t>3</a:t>
            </a:fld>
            <a:endParaRPr lang="en-US"/>
          </a:p>
        </p:txBody>
      </p:sp>
    </p:spTree>
    <p:extLst>
      <p:ext uri="{BB962C8B-B14F-4D97-AF65-F5344CB8AC3E}">
        <p14:creationId xmlns:p14="http://schemas.microsoft.com/office/powerpoint/2010/main" val="4008675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12F150A0-7AFB-491F-9BD3-A3FCB716EDCA}" type="slidenum">
              <a:t>4</a:t>
            </a:fld>
            <a:endParaRPr lang="en-US"/>
          </a:p>
        </p:txBody>
      </p:sp>
    </p:spTree>
    <p:extLst>
      <p:ext uri="{BB962C8B-B14F-4D97-AF65-F5344CB8AC3E}">
        <p14:creationId xmlns:p14="http://schemas.microsoft.com/office/powerpoint/2010/main" val="318808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5</a:t>
            </a:fld>
            <a:endParaRPr lang="en-US"/>
          </a:p>
        </p:txBody>
      </p:sp>
    </p:spTree>
    <p:extLst>
      <p:ext uri="{BB962C8B-B14F-4D97-AF65-F5344CB8AC3E}">
        <p14:creationId xmlns:p14="http://schemas.microsoft.com/office/powerpoint/2010/main" val="290954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6</a:t>
            </a:fld>
            <a:endParaRPr lang="en-US"/>
          </a:p>
        </p:txBody>
      </p:sp>
    </p:spTree>
    <p:extLst>
      <p:ext uri="{BB962C8B-B14F-4D97-AF65-F5344CB8AC3E}">
        <p14:creationId xmlns:p14="http://schemas.microsoft.com/office/powerpoint/2010/main" val="4024248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7</a:t>
            </a:fld>
            <a:endParaRPr lang="en-US"/>
          </a:p>
        </p:txBody>
      </p:sp>
    </p:spTree>
    <p:extLst>
      <p:ext uri="{BB962C8B-B14F-4D97-AF65-F5344CB8AC3E}">
        <p14:creationId xmlns:p14="http://schemas.microsoft.com/office/powerpoint/2010/main" val="28259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8</a:t>
            </a:fld>
            <a:endParaRPr lang="en-US"/>
          </a:p>
        </p:txBody>
      </p:sp>
    </p:spTree>
    <p:extLst>
      <p:ext uri="{BB962C8B-B14F-4D97-AF65-F5344CB8AC3E}">
        <p14:creationId xmlns:p14="http://schemas.microsoft.com/office/powerpoint/2010/main" val="814176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150A0-7AFB-491F-9BD3-A3FCB716EDCA}" type="slidenum">
              <a:rPr lang="en-US" smtClean="0"/>
              <a:t>9</a:t>
            </a:fld>
            <a:endParaRPr lang="en-US"/>
          </a:p>
        </p:txBody>
      </p:sp>
    </p:spTree>
    <p:extLst>
      <p:ext uri="{BB962C8B-B14F-4D97-AF65-F5344CB8AC3E}">
        <p14:creationId xmlns:p14="http://schemas.microsoft.com/office/powerpoint/2010/main" val="2140470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0037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2023/12/11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5801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1634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515302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46741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5762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3470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83573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992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4044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1970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2023/12/11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2309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2023/12/11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4884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5350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3847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2023/12/11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6233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2023/12/11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495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2023/12/11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60427947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da-compliance.com/ada-compliance/2010-ada-standard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doi.org/10.1109/ICWCAPP57292.2022.00055" TargetMode="External"/><Relationship Id="rId4" Type="http://schemas.openxmlformats.org/officeDocument/2006/relationships/hyperlink" Target="https://doi.org/10.1109/WCCAIS.2014.691665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eb.cs.dal.ca/~hawkey/3130/srs_template-ieee.do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 descr="Top view of a circular maze">
            <a:extLst>
              <a:ext uri="{FF2B5EF4-FFF2-40B4-BE49-F238E27FC236}">
                <a16:creationId xmlns:a16="http://schemas.microsoft.com/office/drawing/2014/main" id="{F5AD27F3-CD6B-39FE-91CC-62648B77B83C}"/>
              </a:ext>
            </a:extLst>
          </p:cNvPr>
          <p:cNvPicPr>
            <a:picLocks noChangeAspect="1"/>
          </p:cNvPicPr>
          <p:nvPr/>
        </p:nvPicPr>
        <p:blipFill rotWithShape="1">
          <a:blip r:embed="rId3">
            <a:duotone>
              <a:prstClr val="black"/>
              <a:schemeClr val="accent5">
                <a:tint val="45000"/>
                <a:satMod val="400000"/>
              </a:schemeClr>
            </a:duotone>
            <a:alphaModFix amt="25000"/>
          </a:blip>
          <a:srcRect t="18878" r="9091" b="4513"/>
          <a:stretch/>
        </p:blipFill>
        <p:spPr>
          <a:xfrm>
            <a:off x="0" y="10"/>
            <a:ext cx="12191980" cy="6857990"/>
          </a:xfrm>
          <a:prstGeom prst="rect">
            <a:avLst/>
          </a:prstGeom>
        </p:spPr>
      </p:pic>
      <p:sp>
        <p:nvSpPr>
          <p:cNvPr id="2" name="Title 1"/>
          <p:cNvSpPr>
            <a:spLocks noGrp="1"/>
          </p:cNvSpPr>
          <p:nvPr>
            <p:ph type="ctrTitle"/>
          </p:nvPr>
        </p:nvSpPr>
        <p:spPr>
          <a:xfrm>
            <a:off x="995029" y="177800"/>
            <a:ext cx="8825658" cy="1015359"/>
          </a:xfrm>
        </p:spPr>
        <p:txBody>
          <a:bodyPr vert="horz" lIns="91440" tIns="45720" rIns="91440" bIns="45720" rtlCol="0">
            <a:normAutofit/>
          </a:bodyPr>
          <a:lstStyle/>
          <a:p>
            <a:pPr algn="ctr"/>
            <a:r>
              <a:rPr lang="en-US" sz="4400" b="1" dirty="0"/>
              <a:t>CST 499 Final Software Project</a:t>
            </a:r>
            <a:endParaRPr lang="en-US" sz="4400" dirty="0"/>
          </a:p>
        </p:txBody>
      </p:sp>
      <p:sp>
        <p:nvSpPr>
          <p:cNvPr id="3" name="Subtitle 2"/>
          <p:cNvSpPr>
            <a:spLocks noGrp="1"/>
          </p:cNvSpPr>
          <p:nvPr>
            <p:ph type="subTitle" idx="1"/>
          </p:nvPr>
        </p:nvSpPr>
        <p:spPr>
          <a:xfrm>
            <a:off x="151075" y="1879899"/>
            <a:ext cx="11203388" cy="4408012"/>
          </a:xfrm>
        </p:spPr>
        <p:txBody>
          <a:bodyPr vert="horz" lIns="91440" tIns="45720" rIns="91440" bIns="45720" rtlCol="0">
            <a:normAutofit/>
          </a:bodyPr>
          <a:lstStyle/>
          <a:p>
            <a:pPr algn="ctr">
              <a:lnSpc>
                <a:spcPct val="90000"/>
              </a:lnSpc>
            </a:pPr>
            <a:r>
              <a:rPr lang="en-US" sz="2800" dirty="0">
                <a:solidFill>
                  <a:schemeClr val="tx1"/>
                </a:solidFill>
              </a:rPr>
              <a:t>Ben Merritt</a:t>
            </a:r>
            <a:endParaRPr lang="en-US" dirty="0">
              <a:solidFill>
                <a:schemeClr val="tx1"/>
              </a:solidFill>
            </a:endParaRPr>
          </a:p>
          <a:p>
            <a:pPr algn="ctr">
              <a:lnSpc>
                <a:spcPct val="90000"/>
              </a:lnSpc>
            </a:pPr>
            <a:r>
              <a:rPr lang="en-US" sz="2800" dirty="0">
                <a:solidFill>
                  <a:schemeClr val="tx1"/>
                </a:solidFill>
              </a:rPr>
              <a:t> CST 499: Capstone for computer software technology</a:t>
            </a:r>
          </a:p>
          <a:p>
            <a:pPr algn="ctr">
              <a:lnSpc>
                <a:spcPct val="90000"/>
              </a:lnSpc>
            </a:pPr>
            <a:r>
              <a:rPr lang="en-US" sz="2800" dirty="0">
                <a:solidFill>
                  <a:schemeClr val="tx1"/>
                </a:solidFill>
              </a:rPr>
              <a:t>Dr. </a:t>
            </a:r>
            <a:r>
              <a:rPr lang="en-US" sz="2800" dirty="0" err="1">
                <a:solidFill>
                  <a:schemeClr val="tx1"/>
                </a:solidFill>
              </a:rPr>
              <a:t>Charmelia</a:t>
            </a:r>
            <a:r>
              <a:rPr lang="en-US" sz="2800" dirty="0">
                <a:solidFill>
                  <a:schemeClr val="tx1"/>
                </a:solidFill>
              </a:rPr>
              <a:t> Butler</a:t>
            </a:r>
          </a:p>
          <a:p>
            <a:pPr algn="ctr">
              <a:lnSpc>
                <a:spcPct val="90000"/>
              </a:lnSpc>
            </a:pPr>
            <a:r>
              <a:rPr lang="en-US" sz="2800" dirty="0">
                <a:solidFill>
                  <a:schemeClr val="tx1"/>
                </a:solidFill>
              </a:rPr>
              <a:t>12/11/2023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12982" y="-5900"/>
            <a:ext cx="5402738" cy="6863900"/>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772380"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457013" y="2701787"/>
            <a:ext cx="3523903" cy="2362200"/>
          </a:xfrm>
        </p:spPr>
        <p:txBody>
          <a:bodyPr>
            <a:normAutofit/>
          </a:bodyPr>
          <a:lstStyle/>
          <a:p>
            <a:pPr algn="ctr"/>
            <a:r>
              <a:rPr lang="en-US" sz="3600" dirty="0"/>
              <a:t>CLASS DIAGRAM</a:t>
            </a:r>
          </a:p>
        </p:txBody>
      </p:sp>
    </p:spTree>
    <p:extLst>
      <p:ext uri="{BB962C8B-B14F-4D97-AF65-F5344CB8AC3E}">
        <p14:creationId xmlns:p14="http://schemas.microsoft.com/office/powerpoint/2010/main" val="225639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ea typeface="+mj-lt"/>
                <a:cs typeface="+mj-lt"/>
              </a:rPr>
              <a:t> Software Testing</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1103312" y="1455090"/>
            <a:ext cx="9853585" cy="4793310"/>
          </a:xfrm>
        </p:spPr>
        <p:txBody>
          <a:bodyPr vert="horz" lIns="91440" tIns="45720" rIns="91440" bIns="45720" rtlCol="0" anchor="t">
            <a:noAutofit/>
          </a:bodyPr>
          <a:lstStyle/>
          <a:p>
            <a:pPr marL="0" indent="0">
              <a:buNone/>
            </a:pPr>
            <a:r>
              <a:rPr lang="en-US" sz="2400" b="1" dirty="0">
                <a:ea typeface="+mj-lt"/>
                <a:cs typeface="+mj-lt"/>
              </a:rPr>
              <a:t>Testing plays a crucial role in software development, reducing cost and time efficiency and enhancing maintainability and code quality. The Course Enrollment System will undergo various testing phases, including Integration testing, Component testing, System testing, and Acceptance testing. Integration testing assesses modules, components, and units collectively, while Component testing evaluates components independently. System testing examines the entire system with integrated components. Acceptance testing ensures the system aligns with requirements before delivery to the customer, focusing on quality assurance (Tsui, 2018; Spiller et al., 2014).</a:t>
            </a:r>
          </a:p>
        </p:txBody>
      </p:sp>
    </p:spTree>
    <p:extLst>
      <p:ext uri="{BB962C8B-B14F-4D97-AF65-F5344CB8AC3E}">
        <p14:creationId xmlns:p14="http://schemas.microsoft.com/office/powerpoint/2010/main" val="205838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r>
              <a:rPr lang="en-US" dirty="0">
                <a:ea typeface="+mj-lt"/>
                <a:cs typeface="+mj-lt"/>
              </a:rPr>
              <a:t>Landing, Login, Enrollment Pages</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p:txBody>
          <a:bodyPr vert="horz" lIns="91440" tIns="45720" rIns="91440" bIns="45720" rtlCol="0" anchor="t">
            <a:normAutofit lnSpcReduction="10000"/>
          </a:bodyPr>
          <a:lstStyle/>
          <a:p>
            <a:r>
              <a:rPr lang="en-US" b="1" dirty="0"/>
              <a:t>Landing or Initial Home Page:</a:t>
            </a:r>
            <a:r>
              <a:rPr lang="en-US" dirty="0"/>
              <a:t> Top jumbotron class dark blue background with light green main school title lettering and Navigation bar light green with blue lettering tabs. Colors are easy to read and contrast well with each other. Simple Welcome and instructions to log in to enroll with links to login and registration pages.</a:t>
            </a:r>
          </a:p>
          <a:p>
            <a:r>
              <a:rPr lang="en-US" b="1" dirty="0"/>
              <a:t>Login Page:</a:t>
            </a:r>
            <a:r>
              <a:rPr lang="en-US" dirty="0"/>
              <a:t> The login page is a simple username and password input boxes with a Submit button. Verification is checked against the database for credentials. </a:t>
            </a:r>
          </a:p>
          <a:p>
            <a:r>
              <a:rPr lang="en-US" b="1" dirty="0"/>
              <a:t>Registration Page:</a:t>
            </a:r>
            <a:r>
              <a:rPr lang="en-US" dirty="0"/>
              <a:t> Users not registered will be required to create a username, password, first and last name, and then the save button. The user is added to the users table in the database and may Log in as a new applicant role. Administrator upgrades role to student to allow access to enrollment pages.</a:t>
            </a:r>
          </a:p>
        </p:txBody>
      </p:sp>
    </p:spTree>
    <p:extLst>
      <p:ext uri="{BB962C8B-B14F-4D97-AF65-F5344CB8AC3E}">
        <p14:creationId xmlns:p14="http://schemas.microsoft.com/office/powerpoint/2010/main" val="420217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ea typeface="+mj-lt"/>
                <a:cs typeface="+mj-lt"/>
              </a:rPr>
              <a:t>Class Registration</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p:txBody>
          <a:bodyPr vert="horz" lIns="91440" tIns="45720" rIns="91440" bIns="45720" rtlCol="0" anchor="t">
            <a:normAutofit lnSpcReduction="10000"/>
          </a:bodyPr>
          <a:lstStyle/>
          <a:p>
            <a:r>
              <a:rPr lang="en-US" b="1" dirty="0"/>
              <a:t>Course catalog/classes Pages:</a:t>
            </a:r>
            <a:r>
              <a:rPr lang="en-US" dirty="0"/>
              <a:t> Lists all courses taught at the school. A “See classes” button link sends students to classes if available for course and includes a “See all” to </a:t>
            </a:r>
            <a:r>
              <a:rPr lang="en-US" dirty="0" err="1"/>
              <a:t>goto</a:t>
            </a:r>
            <a:r>
              <a:rPr lang="en-US" dirty="0"/>
              <a:t> all classes being offered by semester includes a “Enroll in this class” or “</a:t>
            </a:r>
            <a:r>
              <a:rPr lang="en-US" dirty="0" err="1"/>
              <a:t>Jion</a:t>
            </a:r>
            <a:r>
              <a:rPr lang="en-US" dirty="0"/>
              <a:t> Waiting list” button to enroll or be put on waiting list if class seats is zero.</a:t>
            </a:r>
          </a:p>
          <a:p>
            <a:r>
              <a:rPr lang="en-US" b="1" dirty="0"/>
              <a:t>My schedule Page: </a:t>
            </a:r>
            <a:r>
              <a:rPr lang="en-US" dirty="0"/>
              <a:t>Shows semester, teacher, class information and includes a button “Withdraw from this class” which would open up a seat for a student on a waiting list, auto-enroll them in the course with a message sent to “My Notifications” letting the student know they were enrolled. The message can be marked as read.</a:t>
            </a:r>
          </a:p>
          <a:p>
            <a:r>
              <a:rPr lang="en-US" b="1" dirty="0"/>
              <a:t>Roles: </a:t>
            </a:r>
            <a:r>
              <a:rPr lang="en-US" dirty="0"/>
              <a:t>Applicants can log in have to wait to have access and can Use Contact Us page to send message to database. Administrators upgrade roles to student or teacher to allow access to pages.</a:t>
            </a:r>
          </a:p>
        </p:txBody>
      </p:sp>
    </p:spTree>
    <p:extLst>
      <p:ext uri="{BB962C8B-B14F-4D97-AF65-F5344CB8AC3E}">
        <p14:creationId xmlns:p14="http://schemas.microsoft.com/office/powerpoint/2010/main" val="260260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ea typeface="+mj-lt"/>
                <a:cs typeface="+mj-lt"/>
              </a:rPr>
              <a:t>MySQL Database</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1103312" y="1439186"/>
            <a:ext cx="10306810" cy="4809213"/>
          </a:xfrm>
        </p:spPr>
        <p:txBody>
          <a:bodyPr vert="horz" lIns="91440" tIns="45720" rIns="91440" bIns="45720" rtlCol="0" anchor="t">
            <a:normAutofit fontScale="70000" lnSpcReduction="20000"/>
          </a:bodyPr>
          <a:lstStyle/>
          <a:p>
            <a:r>
              <a:rPr lang="en-US" b="1" dirty="0"/>
              <a:t>Database cst499_ben: </a:t>
            </a:r>
            <a:r>
              <a:rPr lang="en-US" dirty="0"/>
              <a:t>The initial database, tables, courses, classes, students, teachers, and administrator information is Imported by an SQL file into phpMyAdmin.</a:t>
            </a:r>
          </a:p>
          <a:p>
            <a:r>
              <a:rPr lang="en-US" b="1" dirty="0"/>
              <a:t>Tables: </a:t>
            </a:r>
          </a:p>
          <a:p>
            <a:pPr>
              <a:buFont typeface="Arial" panose="020B0604020202020204" pitchFamily="34" charset="0"/>
              <a:buChar char="•"/>
            </a:pPr>
            <a:r>
              <a:rPr lang="en-US" dirty="0"/>
              <a:t>”users” Stores Registration/log in credentials for all users and role status.</a:t>
            </a:r>
          </a:p>
          <a:p>
            <a:pPr>
              <a:buFont typeface="Arial" panose="020B0604020202020204" pitchFamily="34" charset="0"/>
              <a:buChar char="•"/>
            </a:pPr>
            <a:r>
              <a:rPr lang="en-US" dirty="0"/>
              <a:t>“students” Stores user/role information of undergrad and graduate students.</a:t>
            </a:r>
          </a:p>
          <a:p>
            <a:pPr>
              <a:buFont typeface="Arial" panose="020B0604020202020204" pitchFamily="34" charset="0"/>
              <a:buChar char="•"/>
            </a:pPr>
            <a:r>
              <a:rPr lang="en-US" dirty="0"/>
              <a:t>“teachers” Stores user/role information of instructors and professors.</a:t>
            </a:r>
          </a:p>
          <a:p>
            <a:pPr>
              <a:buFont typeface="Arial" panose="020B0604020202020204" pitchFamily="34" charset="0"/>
              <a:buChar char="•"/>
            </a:pPr>
            <a:r>
              <a:rPr lang="en-US" dirty="0"/>
              <a:t>“administrators” Stores user/role information of administrators.</a:t>
            </a:r>
          </a:p>
          <a:p>
            <a:pPr>
              <a:buFont typeface="Arial" panose="020B0604020202020204" pitchFamily="34" charset="0"/>
              <a:buChar char="•"/>
            </a:pPr>
            <a:r>
              <a:rPr lang="en-US" dirty="0"/>
              <a:t>“roles” Stores Roles 1-10 and role names.</a:t>
            </a:r>
          </a:p>
          <a:p>
            <a:pPr>
              <a:buFont typeface="Arial" panose="020B0604020202020204" pitchFamily="34" charset="0"/>
              <a:buChar char="•"/>
            </a:pPr>
            <a:r>
              <a:rPr lang="en-US" dirty="0"/>
              <a:t>“semesters” Stores semester &amp; start and end dates.</a:t>
            </a:r>
          </a:p>
          <a:p>
            <a:pPr>
              <a:buFont typeface="Arial" panose="020B0604020202020204" pitchFamily="34" charset="0"/>
              <a:buChar char="•"/>
            </a:pPr>
            <a:r>
              <a:rPr lang="en-US" dirty="0"/>
              <a:t>“</a:t>
            </a:r>
            <a:r>
              <a:rPr lang="en-US" dirty="0" err="1"/>
              <a:t>subject_tracks</a:t>
            </a:r>
            <a:r>
              <a:rPr lang="en-US" dirty="0"/>
              <a:t>” &amp; “rooms” Tracks by subject/ room.</a:t>
            </a:r>
          </a:p>
          <a:p>
            <a:pPr>
              <a:buFont typeface="Arial" panose="020B0604020202020204" pitchFamily="34" charset="0"/>
              <a:buChar char="•"/>
            </a:pPr>
            <a:r>
              <a:rPr lang="en-US" dirty="0"/>
              <a:t>“courses” &amp; “offerings” Stores course and class information.</a:t>
            </a:r>
          </a:p>
          <a:p>
            <a:pPr>
              <a:buFont typeface="Arial" panose="020B0604020202020204" pitchFamily="34" charset="0"/>
              <a:buChar char="•"/>
            </a:pPr>
            <a:r>
              <a:rPr lang="en-US" dirty="0"/>
              <a:t>“enrollment” Tracks class, user, date, and enroll status: “a” enrolled, “w” withdrew, or “q” waiting list.</a:t>
            </a:r>
          </a:p>
          <a:p>
            <a:pPr>
              <a:buFont typeface="Arial" panose="020B0604020202020204" pitchFamily="34" charset="0"/>
              <a:buChar char="•"/>
            </a:pPr>
            <a:r>
              <a:rPr lang="en-US" dirty="0"/>
              <a:t>“messages” Tracks waiting list messages status “r” read or “u” unread.</a:t>
            </a:r>
          </a:p>
          <a:p>
            <a:pPr>
              <a:buFont typeface="Arial" panose="020B0604020202020204" pitchFamily="34" charset="0"/>
              <a:buChar char="•"/>
            </a:pPr>
            <a:r>
              <a:rPr lang="en-US" dirty="0"/>
              <a:t>“</a:t>
            </a:r>
            <a:r>
              <a:rPr lang="en-US" dirty="0" err="1"/>
              <a:t>contact_messages</a:t>
            </a:r>
            <a:r>
              <a:rPr lang="en-US" dirty="0"/>
              <a:t>” Stores email and messages sent with Contact Us page. Everyone may send only.</a:t>
            </a:r>
          </a:p>
          <a:p>
            <a:pPr>
              <a:buFont typeface="Arial" panose="020B0604020202020204" pitchFamily="34" charset="0"/>
              <a:buChar char="•"/>
            </a:pPr>
            <a:r>
              <a:rPr lang="en-US" dirty="0"/>
              <a:t>“</a:t>
            </a:r>
            <a:r>
              <a:rPr lang="en-US" dirty="0" err="1"/>
              <a:t>messages_chat</a:t>
            </a:r>
            <a:r>
              <a:rPr lang="en-US" dirty="0"/>
              <a:t>” Stores chats from and to users with date sent and date read. No access for new applicants.</a:t>
            </a:r>
          </a:p>
        </p:txBody>
      </p:sp>
    </p:spTree>
    <p:extLst>
      <p:ext uri="{BB962C8B-B14F-4D97-AF65-F5344CB8AC3E}">
        <p14:creationId xmlns:p14="http://schemas.microsoft.com/office/powerpoint/2010/main" val="53296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ea typeface="+mj-lt"/>
                <a:cs typeface="+mj-lt"/>
              </a:rPr>
              <a:t>PHP Code Explanation</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646111" y="1256306"/>
            <a:ext cx="10318737" cy="5502303"/>
          </a:xfrm>
        </p:spPr>
        <p:txBody>
          <a:bodyPr vert="horz" lIns="91440" tIns="45720" rIns="91440" bIns="45720" rtlCol="0" anchor="t">
            <a:normAutofit fontScale="92500" lnSpcReduction="10000"/>
          </a:bodyPr>
          <a:lstStyle/>
          <a:p>
            <a:pPr marL="0" indent="0">
              <a:buNone/>
            </a:pPr>
            <a:r>
              <a:rPr lang="en-US" dirty="0"/>
              <a:t>The PHP code for the course enrollment system is organized into several files, each serving a specific purpose in managing various aspects of the system. The foundational files such as </a:t>
            </a:r>
            <a:r>
              <a:rPr lang="en-US" dirty="0" err="1"/>
              <a:t>db.php</a:t>
            </a:r>
            <a:r>
              <a:rPr lang="en-US" dirty="0"/>
              <a:t>, </a:t>
            </a:r>
            <a:r>
              <a:rPr lang="en-US" dirty="0" err="1"/>
              <a:t>config.php</a:t>
            </a:r>
            <a:r>
              <a:rPr lang="en-US" dirty="0"/>
              <a:t>, and </a:t>
            </a:r>
            <a:r>
              <a:rPr lang="en-US" dirty="0" err="1"/>
              <a:t>connect.php</a:t>
            </a:r>
            <a:r>
              <a:rPr lang="en-US" dirty="0"/>
              <a:t> handle database connections, configurations, and general functionality. The </a:t>
            </a:r>
            <a:r>
              <a:rPr lang="en-US" dirty="0" err="1"/>
              <a:t>classes.php</a:t>
            </a:r>
            <a:r>
              <a:rPr lang="en-US" dirty="0"/>
              <a:t>, </a:t>
            </a:r>
            <a:r>
              <a:rPr lang="en-US" dirty="0" err="1"/>
              <a:t>classes_student.php</a:t>
            </a:r>
            <a:r>
              <a:rPr lang="en-US" dirty="0"/>
              <a:t>, and </a:t>
            </a:r>
            <a:r>
              <a:rPr lang="en-US" dirty="0" err="1"/>
              <a:t>classes_teacher.php</a:t>
            </a:r>
            <a:r>
              <a:rPr lang="en-US" dirty="0"/>
              <a:t> files manage class-related operations, while </a:t>
            </a:r>
            <a:r>
              <a:rPr lang="en-US" dirty="0" err="1"/>
              <a:t>courses.php</a:t>
            </a:r>
            <a:r>
              <a:rPr lang="en-US" dirty="0"/>
              <a:t>, </a:t>
            </a:r>
            <a:r>
              <a:rPr lang="en-US" dirty="0" err="1"/>
              <a:t>courses_student.php</a:t>
            </a:r>
            <a:r>
              <a:rPr lang="en-US" dirty="0"/>
              <a:t>, and </a:t>
            </a:r>
            <a:r>
              <a:rPr lang="en-US" dirty="0" err="1"/>
              <a:t>course_teacher.php</a:t>
            </a:r>
            <a:r>
              <a:rPr lang="en-US" dirty="0"/>
              <a:t> handle course-related functionalities. The </a:t>
            </a:r>
            <a:r>
              <a:rPr lang="en-US" dirty="0" err="1"/>
              <a:t>schedule.php</a:t>
            </a:r>
            <a:r>
              <a:rPr lang="en-US" dirty="0"/>
              <a:t>, </a:t>
            </a:r>
            <a:r>
              <a:rPr lang="en-US" dirty="0" err="1"/>
              <a:t>schedule_student.php</a:t>
            </a:r>
            <a:r>
              <a:rPr lang="en-US" dirty="0"/>
              <a:t>, and </a:t>
            </a:r>
            <a:r>
              <a:rPr lang="en-US" dirty="0" err="1"/>
              <a:t>schedule_teacher.php</a:t>
            </a:r>
            <a:r>
              <a:rPr lang="en-US" dirty="0"/>
              <a:t> files are responsible for scheduling operations. The </a:t>
            </a:r>
            <a:r>
              <a:rPr lang="en-US" dirty="0" err="1"/>
              <a:t>grades.php</a:t>
            </a:r>
            <a:r>
              <a:rPr lang="en-US" dirty="0"/>
              <a:t>, </a:t>
            </a:r>
            <a:r>
              <a:rPr lang="en-US" dirty="0" err="1"/>
              <a:t>grades_student.php</a:t>
            </a:r>
            <a:r>
              <a:rPr lang="en-US" dirty="0"/>
              <a:t>, and </a:t>
            </a:r>
            <a:r>
              <a:rPr lang="en-US" dirty="0" err="1"/>
              <a:t>grades_teacher.php</a:t>
            </a:r>
            <a:r>
              <a:rPr lang="en-US" dirty="0"/>
              <a:t> files handle grading processes. The system's user management is distributed among </a:t>
            </a:r>
            <a:r>
              <a:rPr lang="en-US" dirty="0" err="1"/>
              <a:t>session.php</a:t>
            </a:r>
            <a:r>
              <a:rPr lang="en-US" dirty="0"/>
              <a:t>, </a:t>
            </a:r>
            <a:r>
              <a:rPr lang="en-US" dirty="0" err="1"/>
              <a:t>student.php</a:t>
            </a:r>
            <a:r>
              <a:rPr lang="en-US" dirty="0"/>
              <a:t>, </a:t>
            </a:r>
            <a:r>
              <a:rPr lang="en-US" dirty="0" err="1"/>
              <a:t>teacher.php</a:t>
            </a:r>
            <a:r>
              <a:rPr lang="en-US" dirty="0"/>
              <a:t>, </a:t>
            </a:r>
            <a:r>
              <a:rPr lang="en-US" dirty="0" err="1"/>
              <a:t>administrator.php</a:t>
            </a:r>
            <a:r>
              <a:rPr lang="en-US" dirty="0"/>
              <a:t>, </a:t>
            </a:r>
            <a:r>
              <a:rPr lang="en-US" dirty="0" err="1"/>
              <a:t>roles.php</a:t>
            </a:r>
            <a:r>
              <a:rPr lang="en-US" dirty="0"/>
              <a:t>, </a:t>
            </a:r>
            <a:r>
              <a:rPr lang="en-US" dirty="0" err="1"/>
              <a:t>profile.php</a:t>
            </a:r>
            <a:r>
              <a:rPr lang="en-US" dirty="0"/>
              <a:t>, </a:t>
            </a:r>
            <a:r>
              <a:rPr lang="en-US" dirty="0" err="1"/>
              <a:t>profile_student.php</a:t>
            </a:r>
            <a:r>
              <a:rPr lang="en-US" dirty="0"/>
              <a:t>, </a:t>
            </a:r>
            <a:r>
              <a:rPr lang="en-US" dirty="0" err="1"/>
              <a:t>profile_teacher.php</a:t>
            </a:r>
            <a:r>
              <a:rPr lang="en-US" dirty="0"/>
              <a:t>, and </a:t>
            </a:r>
            <a:r>
              <a:rPr lang="en-US" dirty="0" err="1"/>
              <a:t>profile_administrator.php</a:t>
            </a:r>
            <a:r>
              <a:rPr lang="en-US" dirty="0"/>
              <a:t>. The </a:t>
            </a:r>
            <a:r>
              <a:rPr lang="en-US" dirty="0" err="1"/>
              <a:t>adminpan.php</a:t>
            </a:r>
            <a:r>
              <a:rPr lang="en-US" dirty="0"/>
              <a:t> file controls the administrative panel, and </a:t>
            </a:r>
            <a:r>
              <a:rPr lang="en-US" dirty="0" err="1"/>
              <a:t>chatbox.php</a:t>
            </a:r>
            <a:r>
              <a:rPr lang="en-US" dirty="0"/>
              <a:t>, </a:t>
            </a:r>
            <a:r>
              <a:rPr lang="en-US" dirty="0" err="1"/>
              <a:t>chatbox_app.php</a:t>
            </a:r>
            <a:r>
              <a:rPr lang="en-US" dirty="0"/>
              <a:t>, and </a:t>
            </a:r>
            <a:r>
              <a:rPr lang="en-US" dirty="0" err="1"/>
              <a:t>messages.php</a:t>
            </a:r>
            <a:r>
              <a:rPr lang="en-US" dirty="0"/>
              <a:t> manage communication features. Registration and login functionalities are implemented in </a:t>
            </a:r>
            <a:r>
              <a:rPr lang="en-US" dirty="0" err="1"/>
              <a:t>registration.php</a:t>
            </a:r>
            <a:r>
              <a:rPr lang="en-US" dirty="0"/>
              <a:t> and </a:t>
            </a:r>
            <a:r>
              <a:rPr lang="en-US" dirty="0" err="1"/>
              <a:t>login.php</a:t>
            </a:r>
            <a:r>
              <a:rPr lang="en-US" dirty="0"/>
              <a:t>, respectively. The </a:t>
            </a:r>
            <a:r>
              <a:rPr lang="en-US" dirty="0" err="1"/>
              <a:t>master.php</a:t>
            </a:r>
            <a:r>
              <a:rPr lang="en-US" dirty="0"/>
              <a:t> file serves as the template for consistent page structure, while </a:t>
            </a:r>
            <a:r>
              <a:rPr lang="en-US" dirty="0" err="1"/>
              <a:t>footer.php</a:t>
            </a:r>
            <a:r>
              <a:rPr lang="en-US" dirty="0"/>
              <a:t> provides the footer section. The system's main interface is defined in </a:t>
            </a:r>
            <a:r>
              <a:rPr lang="en-US" dirty="0" err="1"/>
              <a:t>index.php</a:t>
            </a:r>
            <a:r>
              <a:rPr lang="en-US" dirty="0"/>
              <a:t>. This modular approach ensures clarity, maintainability, and scalability in the course enrollment system's PHP codebase (</a:t>
            </a:r>
            <a:r>
              <a:rPr lang="en-US" sz="2000" dirty="0">
                <a:ea typeface="+mj-lt"/>
                <a:cs typeface="+mj-lt"/>
              </a:rPr>
              <a:t>Lan &amp; Li 2022).</a:t>
            </a:r>
            <a:endParaRPr lang="en-US" dirty="0"/>
          </a:p>
        </p:txBody>
      </p:sp>
    </p:spTree>
    <p:extLst>
      <p:ext uri="{BB962C8B-B14F-4D97-AF65-F5344CB8AC3E}">
        <p14:creationId xmlns:p14="http://schemas.microsoft.com/office/powerpoint/2010/main" val="349144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a:t>Conclusion</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p:txBody>
          <a:bodyPr vert="horz" lIns="91440" tIns="45720" rIns="91440" bIns="45720" rtlCol="0" anchor="t">
            <a:normAutofit fontScale="85000" lnSpcReduction="10000"/>
          </a:bodyPr>
          <a:lstStyle/>
          <a:p>
            <a:r>
              <a:rPr lang="en-US" dirty="0"/>
              <a:t>User-Focused Efficiency: Simplifying class registration, our system ensures a seamless experience with unique IDs, intuitive profiles, and a user-friendly, 5-step enrollment process.</a:t>
            </a:r>
          </a:p>
          <a:p>
            <a:r>
              <a:rPr lang="en-US" dirty="0"/>
              <a:t>Comprehensive Features: The Course Enrollment System boasts an array of functionalities, from an Initial Home Page to Waiting List Management, catering to administrators, students, and teachers.</a:t>
            </a:r>
          </a:p>
          <a:p>
            <a:r>
              <a:rPr lang="en-US" dirty="0"/>
              <a:t>Robust Database and Codebase: A well-structured database, coupled with a modular PHP code organization, guarantees clarity, maintainability, and scalability for efficient data management.</a:t>
            </a:r>
          </a:p>
          <a:p>
            <a:r>
              <a:rPr lang="en-US" dirty="0"/>
              <a:t>Quality Assurance Through Testing: Rigorous testing, including Integration, Component, System, and Acceptance testing, underscores the system's reliability, maintainability, and code quality.</a:t>
            </a:r>
          </a:p>
          <a:p>
            <a:r>
              <a:rPr lang="en-US" dirty="0"/>
              <a:t>Reliable and Scalable Solution: With a user-centric design, robust technical foundation, and meticulous testing, the Course Enrollment System emerges as a reliable and scalable solution for academic institutions.</a:t>
            </a:r>
          </a:p>
        </p:txBody>
      </p:sp>
    </p:spTree>
    <p:extLst>
      <p:ext uri="{BB962C8B-B14F-4D97-AF65-F5344CB8AC3E}">
        <p14:creationId xmlns:p14="http://schemas.microsoft.com/office/powerpoint/2010/main" val="170668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a:t>References</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1103312" y="1277781"/>
            <a:ext cx="10226310" cy="5548686"/>
          </a:xfrm>
        </p:spPr>
        <p:txBody>
          <a:bodyPr vert="horz" lIns="91440" tIns="45720" rIns="91440" bIns="45720" rtlCol="0" anchor="t">
            <a:normAutofit fontScale="85000" lnSpcReduction="20000"/>
          </a:bodyPr>
          <a:lstStyle/>
          <a:p>
            <a:pPr marL="457200" indent="-457200">
              <a:lnSpc>
                <a:spcPct val="170000"/>
              </a:lnSpc>
              <a:buNone/>
            </a:pPr>
            <a:r>
              <a:rPr lang="en-US" sz="2200" dirty="0">
                <a:ea typeface="+mj-lt"/>
                <a:cs typeface="+mj-lt"/>
              </a:rPr>
              <a:t>Ada-compliance (2010, September 15). 2010 ADA Standards ADA Regulations for Accessible Design. Ada-Compliance.com. Retrieved from </a:t>
            </a:r>
            <a:r>
              <a:rPr lang="en-US" sz="2200" dirty="0">
                <a:ea typeface="+mj-lt"/>
                <a:cs typeface="+mj-lt"/>
                <a:hlinkClick r:id="rId3"/>
              </a:rPr>
              <a:t>https://www.ada-compliance.com/ada-compliance/2010-ada-standards</a:t>
            </a:r>
            <a:endParaRPr lang="en-US" sz="2200" dirty="0">
              <a:ea typeface="+mj-lt"/>
              <a:cs typeface="+mj-lt"/>
            </a:endParaRPr>
          </a:p>
          <a:p>
            <a:pPr marL="457200" indent="-457200">
              <a:lnSpc>
                <a:spcPct val="170000"/>
              </a:lnSpc>
              <a:buNone/>
            </a:pPr>
            <a:r>
              <a:rPr lang="en-US" sz="2200" dirty="0" err="1">
                <a:ea typeface="+mj-lt"/>
                <a:cs typeface="+mj-lt"/>
              </a:rPr>
              <a:t>Chikh</a:t>
            </a:r>
            <a:r>
              <a:rPr lang="en-US" sz="2200" dirty="0">
                <a:ea typeface="+mj-lt"/>
                <a:cs typeface="+mj-lt"/>
              </a:rPr>
              <a:t>, A., &amp; </a:t>
            </a:r>
            <a:r>
              <a:rPr lang="en-US" sz="2200" dirty="0" err="1">
                <a:ea typeface="+mj-lt"/>
                <a:cs typeface="+mj-lt"/>
              </a:rPr>
              <a:t>Alajmi</a:t>
            </a:r>
            <a:r>
              <a:rPr lang="en-US" sz="2200" dirty="0">
                <a:ea typeface="+mj-lt"/>
                <a:cs typeface="+mj-lt"/>
              </a:rPr>
              <a:t>, H. (2014, January 17–19). Towards a dynamic software requirements specification. [Paper presentation]. 2014 World Congress on Computer Applications and Information Systems (WCCAIS), </a:t>
            </a:r>
            <a:r>
              <a:rPr lang="en-US" sz="2200" dirty="0" err="1">
                <a:ea typeface="+mj-lt"/>
                <a:cs typeface="+mj-lt"/>
              </a:rPr>
              <a:t>Hammamet</a:t>
            </a:r>
            <a:r>
              <a:rPr lang="en-US" sz="2200" dirty="0">
                <a:ea typeface="+mj-lt"/>
                <a:cs typeface="+mj-lt"/>
              </a:rPr>
              <a:t>, Tunisia. </a:t>
            </a:r>
            <a:r>
              <a:rPr lang="en-US" sz="2200" dirty="0">
                <a:ea typeface="+mj-lt"/>
                <a:cs typeface="+mj-lt"/>
                <a:hlinkClick r:id="rId4"/>
              </a:rPr>
              <a:t>https://doi.org/10.1109/WCCAIS.2014.6916656</a:t>
            </a:r>
            <a:endParaRPr lang="en-US" sz="2200" dirty="0">
              <a:ea typeface="+mj-lt"/>
              <a:cs typeface="+mj-lt"/>
            </a:endParaRPr>
          </a:p>
          <a:p>
            <a:pPr>
              <a:lnSpc>
                <a:spcPct val="150000"/>
              </a:lnSpc>
              <a:buNone/>
            </a:pPr>
            <a:r>
              <a:rPr lang="en-US" sz="2200" dirty="0">
                <a:ea typeface="+mj-lt"/>
                <a:cs typeface="+mj-lt"/>
              </a:rPr>
              <a:t>Lan, T., &amp; Li, M. (2022). Design of college digital enrollment System based on big data platform in digital communication era. 2022 6th International Conference on Wireless Communications and Applications (ICWCAPP), Wireless Communications and Applications (ICWCAPP), 2022 6th International Conference on, ICWCAPP, 196–200. </a:t>
            </a:r>
            <a:r>
              <a:rPr lang="en-US" sz="2200" dirty="0">
                <a:ea typeface="+mj-lt"/>
                <a:cs typeface="+mj-lt"/>
                <a:hlinkClick r:id="rId5"/>
              </a:rPr>
              <a:t>https://doi.org/10.1109/ICWCAPP57292.2022.00055</a:t>
            </a:r>
            <a:endParaRPr lang="en-US" sz="2200" dirty="0">
              <a:ea typeface="+mj-lt"/>
              <a:cs typeface="+mj-lt"/>
            </a:endParaRPr>
          </a:p>
          <a:p>
            <a:pPr>
              <a:lnSpc>
                <a:spcPct val="150000"/>
              </a:lnSpc>
              <a:buNone/>
            </a:pPr>
            <a:endParaRPr lang="en-US" sz="2200" dirty="0">
              <a:ea typeface="+mj-lt"/>
              <a:cs typeface="+mj-lt"/>
            </a:endParaRPr>
          </a:p>
          <a:p>
            <a:pPr>
              <a:lnSpc>
                <a:spcPct val="150000"/>
              </a:lnSpc>
              <a:buNone/>
            </a:pPr>
            <a:endParaRPr lang="en-US" sz="2200" dirty="0">
              <a:ea typeface="+mj-lt"/>
              <a:cs typeface="+mj-lt"/>
            </a:endParaRPr>
          </a:p>
          <a:p>
            <a:pPr marL="0" indent="0">
              <a:buNone/>
            </a:pPr>
            <a:endParaRPr lang="en-US" dirty="0">
              <a:ea typeface="+mj-lt"/>
              <a:cs typeface="+mj-lt"/>
            </a:endParaRPr>
          </a:p>
          <a:p>
            <a:pPr marL="0" indent="0">
              <a:buNone/>
            </a:pPr>
            <a:endParaRPr lang="en-US" dirty="0">
              <a:ea typeface="+mj-lt"/>
              <a:cs typeface="+mj-lt"/>
            </a:endParaRPr>
          </a:p>
          <a:p>
            <a:pPr marL="0" indent="0">
              <a:buNone/>
            </a:pPr>
            <a:endParaRPr lang="en-US" dirty="0">
              <a:ea typeface="+mj-lt"/>
              <a:cs typeface="+mj-lt"/>
            </a:endParaRPr>
          </a:p>
          <a:p>
            <a:pPr marL="0" indent="0">
              <a:buNone/>
            </a:pPr>
            <a:endParaRPr lang="en-US" dirty="0"/>
          </a:p>
        </p:txBody>
      </p:sp>
    </p:spTree>
    <p:extLst>
      <p:ext uri="{BB962C8B-B14F-4D97-AF65-F5344CB8AC3E}">
        <p14:creationId xmlns:p14="http://schemas.microsoft.com/office/powerpoint/2010/main" val="4057460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a:t>References Continued</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1103312" y="1277781"/>
            <a:ext cx="8878157" cy="5548686"/>
          </a:xfrm>
        </p:spPr>
        <p:txBody>
          <a:bodyPr vert="horz" lIns="91440" tIns="45720" rIns="91440" bIns="45720" rtlCol="0" anchor="t">
            <a:noAutofit/>
          </a:bodyPr>
          <a:lstStyle/>
          <a:p>
            <a:pPr marL="457200" indent="-457200">
              <a:lnSpc>
                <a:spcPct val="150000"/>
              </a:lnSpc>
              <a:spcBef>
                <a:spcPts val="0"/>
              </a:spcBef>
              <a:buNone/>
            </a:pPr>
            <a:r>
              <a:rPr lang="en-US" sz="2200" dirty="0" err="1"/>
              <a:t>Spillner</a:t>
            </a:r>
            <a:r>
              <a:rPr lang="en-US" sz="2200" dirty="0"/>
              <a:t>, A., Linz, T., &amp; Schaefer, H. (2014). Software testing foundations: A study guide for the certified tester exam (4th ed.). Rocky Nook.</a:t>
            </a:r>
          </a:p>
          <a:p>
            <a:pPr marL="457200" indent="-457200">
              <a:lnSpc>
                <a:spcPct val="150000"/>
              </a:lnSpc>
              <a:spcBef>
                <a:spcPts val="0"/>
              </a:spcBef>
              <a:buNone/>
            </a:pPr>
            <a:r>
              <a:rPr lang="en-US" sz="2200" dirty="0"/>
              <a:t>Tsui, F., Karam, O., &amp; Bernal, B. (2018). Essentials of software engineering (4th ed.). Jones &amp; Bartlett Learning.</a:t>
            </a:r>
          </a:p>
          <a:p>
            <a:pPr marL="457200" indent="-457200">
              <a:lnSpc>
                <a:spcPct val="150000"/>
              </a:lnSpc>
              <a:buNone/>
            </a:pPr>
            <a:r>
              <a:rPr lang="en-US" sz="2200" dirty="0" err="1">
                <a:ea typeface="+mj-lt"/>
                <a:cs typeface="+mj-lt"/>
              </a:rPr>
              <a:t>Wiegers</a:t>
            </a:r>
            <a:r>
              <a:rPr lang="en-US" sz="2200" dirty="0">
                <a:ea typeface="+mj-lt"/>
                <a:cs typeface="+mj-lt"/>
              </a:rPr>
              <a:t>, K. E. (1999). Software requirement specifications for &lt;project&gt;. [Template]. </a:t>
            </a:r>
            <a:r>
              <a:rPr lang="en-US" sz="2200" dirty="0">
                <a:ea typeface="+mj-lt"/>
                <a:cs typeface="+mj-lt"/>
                <a:hlinkClick r:id="rId3"/>
              </a:rPr>
              <a:t>https://web.cs.dal.ca/~hawkey/3130/srs_template-ieee.doc</a:t>
            </a:r>
            <a:endParaRPr lang="en-US" dirty="0">
              <a:ea typeface="+mj-lt"/>
              <a:cs typeface="+mj-lt"/>
            </a:endParaRPr>
          </a:p>
          <a:p>
            <a:pPr marL="0" indent="0">
              <a:buNone/>
            </a:pPr>
            <a:endParaRPr lang="en-US" dirty="0"/>
          </a:p>
        </p:txBody>
      </p:sp>
    </p:spTree>
    <p:extLst>
      <p:ext uri="{BB962C8B-B14F-4D97-AF65-F5344CB8AC3E}">
        <p14:creationId xmlns:p14="http://schemas.microsoft.com/office/powerpoint/2010/main" val="134685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t>Introduction</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p:txBody>
          <a:bodyPr vert="horz" lIns="91440" tIns="45720" rIns="91440" bIns="45720" rtlCol="0" anchor="t">
            <a:normAutofit lnSpcReduction="10000"/>
          </a:bodyPr>
          <a:lstStyle/>
          <a:p>
            <a:r>
              <a:rPr lang="en-US" dirty="0"/>
              <a:t>Objective: Today, we present our Course Enrollment System, designed to simplify and enhance the class registration experience for students, administrators, and teachers.</a:t>
            </a:r>
          </a:p>
          <a:p>
            <a:pPr marL="0" indent="0">
              <a:buNone/>
            </a:pPr>
            <a:endParaRPr lang="en-US" dirty="0"/>
          </a:p>
          <a:p>
            <a:r>
              <a:rPr lang="en-US" dirty="0"/>
              <a:t>Key Focus Areas: Our system emphasizes user-centric efficiency, comprehensive features, robust database architecture, quality assurance through testing, and scalability.</a:t>
            </a:r>
          </a:p>
          <a:p>
            <a:pPr marL="0" indent="0">
              <a:buNone/>
            </a:pPr>
            <a:endParaRPr lang="en-US" dirty="0"/>
          </a:p>
          <a:p>
            <a:r>
              <a:rPr lang="en-US" dirty="0"/>
              <a:t>Unified Platform: Bringing together a user-friendly interface, innovative features, and a meticulous technical foundation, our Course Enrollment System revolutionizes academic enrollment processes.</a:t>
            </a:r>
          </a:p>
        </p:txBody>
      </p:sp>
    </p:spTree>
    <p:extLst>
      <p:ext uri="{BB962C8B-B14F-4D97-AF65-F5344CB8AC3E}">
        <p14:creationId xmlns:p14="http://schemas.microsoft.com/office/powerpoint/2010/main" val="272016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t>SRS Document</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686752" y="1260438"/>
            <a:ext cx="11283341" cy="5597561"/>
          </a:xfrm>
        </p:spPr>
        <p:txBody>
          <a:bodyPr vert="horz" lIns="91440" tIns="45720" rIns="91440" bIns="45720" rtlCol="0" anchor="t">
            <a:normAutofit fontScale="92500" lnSpcReduction="20000"/>
          </a:bodyPr>
          <a:lstStyle/>
          <a:p>
            <a:pPr>
              <a:buFont typeface="Wingdings" charset="2"/>
              <a:buChar char="v"/>
            </a:pPr>
            <a:r>
              <a:rPr lang="en-US" sz="2800" dirty="0"/>
              <a:t>Main goal: Simple system that students register for classes</a:t>
            </a:r>
          </a:p>
          <a:p>
            <a:pPr marL="0" indent="0">
              <a:buNone/>
            </a:pPr>
            <a:endParaRPr lang="en-US" sz="2800" dirty="0"/>
          </a:p>
          <a:p>
            <a:pPr>
              <a:buFont typeface="Wingdings" charset="2"/>
              <a:buChar char="v"/>
            </a:pPr>
            <a:r>
              <a:rPr lang="en-US" sz="2800" dirty="0"/>
              <a:t>Objective: New users register with a unique ID and password, ensuring ID exclusivity. Profiles require essential information. Login uses ID and password. Courses run in three semesters; students list courses, each with a varying enrollment limit. Full courses allow waitlisting; cancellations notify waitlisted students for enrollment.</a:t>
            </a:r>
          </a:p>
          <a:p>
            <a:pPr marL="0" indent="0">
              <a:buNone/>
            </a:pPr>
            <a:endParaRPr lang="en-US" sz="2800" dirty="0"/>
          </a:p>
          <a:p>
            <a:pPr>
              <a:lnSpc>
                <a:spcPct val="80000"/>
              </a:lnSpc>
              <a:buFont typeface="Wingdings" charset="2"/>
              <a:buChar char="v"/>
            </a:pPr>
            <a:r>
              <a:rPr lang="en-US" sz="2800" dirty="0"/>
              <a:t> SRS document covers product perspective, functions, user classes, characteristics, operating environment, constraints, user documentation, and assumptions/dependencies.</a:t>
            </a:r>
          </a:p>
          <a:p>
            <a:pPr marL="0" indent="0">
              <a:lnSpc>
                <a:spcPct val="80000"/>
              </a:lnSpc>
              <a:buNone/>
            </a:pPr>
            <a:endParaRPr lang="en-US" sz="2800" dirty="0"/>
          </a:p>
          <a:p>
            <a:pPr>
              <a:lnSpc>
                <a:spcPct val="80000"/>
              </a:lnSpc>
              <a:buFont typeface="Wingdings" charset="2"/>
              <a:buChar char="v"/>
            </a:pPr>
            <a:r>
              <a:rPr lang="en-US" sz="2800" dirty="0"/>
              <a:t>External Requirements: User, Hardware, Software, Communication Interfaces.</a:t>
            </a:r>
          </a:p>
          <a:p>
            <a:pPr marL="0" indent="0">
              <a:buNone/>
            </a:pPr>
            <a:br>
              <a:rPr lang="en-US" dirty="0"/>
            </a:br>
            <a:endParaRPr lang="en-US" dirty="0"/>
          </a:p>
        </p:txBody>
      </p:sp>
    </p:spTree>
    <p:extLst>
      <p:ext uri="{BB962C8B-B14F-4D97-AF65-F5344CB8AC3E}">
        <p14:creationId xmlns:p14="http://schemas.microsoft.com/office/powerpoint/2010/main" val="372740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7E2-C8EF-1793-4B50-67462F25AA13}"/>
              </a:ext>
            </a:extLst>
          </p:cNvPr>
          <p:cNvSpPr>
            <a:spLocks noGrp="1"/>
          </p:cNvSpPr>
          <p:nvPr>
            <p:ph type="title"/>
          </p:nvPr>
        </p:nvSpPr>
        <p:spPr/>
        <p:txBody>
          <a:bodyPr/>
          <a:lstStyle/>
          <a:p>
            <a:pPr algn="ctr"/>
            <a:r>
              <a:rPr lang="en-US" dirty="0"/>
              <a:t>SRS Document continued</a:t>
            </a:r>
          </a:p>
        </p:txBody>
      </p:sp>
      <p:sp>
        <p:nvSpPr>
          <p:cNvPr id="3" name="Picture Placeholder 2">
            <a:extLst>
              <a:ext uri="{FF2B5EF4-FFF2-40B4-BE49-F238E27FC236}">
                <a16:creationId xmlns:a16="http://schemas.microsoft.com/office/drawing/2014/main" id="{F531D386-81BD-5A10-6B2F-ADE277A1998B}"/>
              </a:ext>
            </a:extLst>
          </p:cNvPr>
          <p:cNvSpPr>
            <a:spLocks noGrp="1"/>
          </p:cNvSpPr>
          <p:nvPr>
            <p:ph idx="1"/>
          </p:nvPr>
        </p:nvSpPr>
        <p:spPr>
          <a:xfrm>
            <a:off x="686752" y="1260438"/>
            <a:ext cx="11283341" cy="5597561"/>
          </a:xfrm>
        </p:spPr>
        <p:txBody>
          <a:bodyPr vert="horz" lIns="91440" tIns="45720" rIns="91440" bIns="45720" rtlCol="0" anchor="t">
            <a:normAutofit fontScale="92500" lnSpcReduction="20000"/>
          </a:bodyPr>
          <a:lstStyle/>
          <a:p>
            <a:pPr>
              <a:buFont typeface="Wingdings" charset="2"/>
              <a:buChar char="v"/>
            </a:pPr>
            <a:r>
              <a:rPr lang="en-US" sz="2800" dirty="0"/>
              <a:t>The Course Enrollment System features: an Initial Home Page, a Sample Course Showcase for users, New User Registration and Profile Creation, User Login, User Home Page, Announcements and Notifications, Course Enrollment, Cancellation, Waiting List, User Logout, and Session Timeout.</a:t>
            </a:r>
          </a:p>
          <a:p>
            <a:pPr marL="0" indent="0">
              <a:buNone/>
            </a:pPr>
            <a:endParaRPr lang="en-US" sz="2800" dirty="0"/>
          </a:p>
          <a:p>
            <a:pPr>
              <a:buFont typeface="Wingdings" charset="2"/>
              <a:buChar char="v"/>
            </a:pPr>
            <a:r>
              <a:rPr lang="en-US" sz="2800" dirty="0"/>
              <a:t>Non-functional Requirements: Performance Requirements, Safety Requirements, Security Requirements, Software Quality Attributes, and Business Rules</a:t>
            </a:r>
          </a:p>
          <a:p>
            <a:pPr marL="0" indent="0">
              <a:lnSpc>
                <a:spcPct val="80000"/>
              </a:lnSpc>
              <a:buNone/>
            </a:pPr>
            <a:endParaRPr lang="en-US" sz="2800" dirty="0"/>
          </a:p>
          <a:p>
            <a:pPr>
              <a:lnSpc>
                <a:spcPct val="80000"/>
              </a:lnSpc>
              <a:buFont typeface="Wingdings" charset="2"/>
              <a:buChar char="v"/>
            </a:pPr>
            <a:r>
              <a:rPr lang="en-US" sz="2800" dirty="0"/>
              <a:t>The platform enables administrators to manage course and profile information, user feedback mechanism, prioritizing an intuitive interface with a maximum of 5 registration steps, reliability, high uptime and quick recovery, Scalability, Accessibility adheres to WCAG guidelines, compatibility with major browsers and devices. Regular backups, disaster recovery, seamless integration, SEO optimization, and responsive customer support.</a:t>
            </a:r>
            <a:br>
              <a:rPr lang="en-US" dirty="0"/>
            </a:br>
            <a:endParaRPr lang="en-US" dirty="0"/>
          </a:p>
        </p:txBody>
      </p:sp>
    </p:spTree>
    <p:extLst>
      <p:ext uri="{BB962C8B-B14F-4D97-AF65-F5344CB8AC3E}">
        <p14:creationId xmlns:p14="http://schemas.microsoft.com/office/powerpoint/2010/main" val="358787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lowchart&#10;&#10;Description automatically generated">
            <a:extLst>
              <a:ext uri="{FF2B5EF4-FFF2-40B4-BE49-F238E27FC236}">
                <a16:creationId xmlns:a16="http://schemas.microsoft.com/office/drawing/2014/main" id="{C9DFA93F-7602-CA4D-089C-66302642A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030" y="0"/>
            <a:ext cx="5186008" cy="6858000"/>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631079" y="342900"/>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315712" y="2644637"/>
            <a:ext cx="3523903" cy="2362200"/>
          </a:xfrm>
        </p:spPr>
        <p:txBody>
          <a:bodyPr>
            <a:normAutofit/>
          </a:bodyPr>
          <a:lstStyle/>
          <a:p>
            <a:pPr algn="ctr"/>
            <a:r>
              <a:rPr lang="en-US" sz="3600" dirty="0"/>
              <a:t>USE CASE DIAGRAM</a:t>
            </a:r>
          </a:p>
        </p:txBody>
      </p:sp>
    </p:spTree>
    <p:extLst>
      <p:ext uri="{BB962C8B-B14F-4D97-AF65-F5344CB8AC3E}">
        <p14:creationId xmlns:p14="http://schemas.microsoft.com/office/powerpoint/2010/main" val="263499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83013" y="0"/>
            <a:ext cx="4648041" cy="6858000"/>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772380"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457013" y="2701787"/>
            <a:ext cx="3523903" cy="2362200"/>
          </a:xfrm>
        </p:spPr>
        <p:txBody>
          <a:bodyPr>
            <a:normAutofit/>
          </a:bodyPr>
          <a:lstStyle/>
          <a:p>
            <a:pPr algn="ctr"/>
            <a:r>
              <a:rPr lang="en-US" sz="3600" dirty="0"/>
              <a:t>ACTIVITY DIAGRAM</a:t>
            </a:r>
          </a:p>
        </p:txBody>
      </p:sp>
    </p:spTree>
    <p:extLst>
      <p:ext uri="{BB962C8B-B14F-4D97-AF65-F5344CB8AC3E}">
        <p14:creationId xmlns:p14="http://schemas.microsoft.com/office/powerpoint/2010/main" val="429476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02645" y="0"/>
            <a:ext cx="5993830" cy="6840939"/>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457013"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141646" y="2711312"/>
            <a:ext cx="3523903" cy="2362200"/>
          </a:xfrm>
        </p:spPr>
        <p:txBody>
          <a:bodyPr>
            <a:normAutofit/>
          </a:bodyPr>
          <a:lstStyle/>
          <a:p>
            <a:pPr algn="ctr"/>
            <a:r>
              <a:rPr lang="en-US" sz="3600" dirty="0"/>
              <a:t>STATE DIAGRAM</a:t>
            </a:r>
          </a:p>
        </p:txBody>
      </p:sp>
    </p:spTree>
    <p:extLst>
      <p:ext uri="{BB962C8B-B14F-4D97-AF65-F5344CB8AC3E}">
        <p14:creationId xmlns:p14="http://schemas.microsoft.com/office/powerpoint/2010/main" val="286087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59238" y="209421"/>
            <a:ext cx="5256312" cy="2732093"/>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772380"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457013" y="2701787"/>
            <a:ext cx="3523903" cy="2362200"/>
          </a:xfrm>
        </p:spPr>
        <p:txBody>
          <a:bodyPr>
            <a:normAutofit/>
          </a:bodyPr>
          <a:lstStyle/>
          <a:p>
            <a:pPr algn="ctr"/>
            <a:r>
              <a:rPr lang="en-US" sz="3600" dirty="0"/>
              <a:t>DEPLOYMENT &amp; FLOW DIAGRAMS</a:t>
            </a:r>
          </a:p>
        </p:txBody>
      </p:sp>
      <p:pic>
        <p:nvPicPr>
          <p:cNvPr id="2" name="Picture 1">
            <a:extLst>
              <a:ext uri="{FF2B5EF4-FFF2-40B4-BE49-F238E27FC236}">
                <a16:creationId xmlns:a16="http://schemas.microsoft.com/office/drawing/2014/main" id="{C606CB3B-D06A-FD91-C7B0-99BA22A5166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00790" y="3257550"/>
            <a:ext cx="7683950" cy="2959479"/>
          </a:xfrm>
          <a:prstGeom prst="rect">
            <a:avLst/>
          </a:prstGeom>
        </p:spPr>
      </p:pic>
    </p:spTree>
    <p:extLst>
      <p:ext uri="{BB962C8B-B14F-4D97-AF65-F5344CB8AC3E}">
        <p14:creationId xmlns:p14="http://schemas.microsoft.com/office/powerpoint/2010/main" val="82687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FA93F-7602-CA4D-089C-66302642A2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12982" y="1"/>
            <a:ext cx="4788103" cy="6858000"/>
          </a:xfrm>
          <a:prstGeom prst="rect">
            <a:avLst/>
          </a:prstGeom>
        </p:spPr>
      </p:pic>
      <p:sp>
        <p:nvSpPr>
          <p:cNvPr id="4" name="Title 3">
            <a:extLst>
              <a:ext uri="{FF2B5EF4-FFF2-40B4-BE49-F238E27FC236}">
                <a16:creationId xmlns:a16="http://schemas.microsoft.com/office/drawing/2014/main" id="{AA6F7DAA-3E4C-D0D4-6883-2586F7A41E8D}"/>
              </a:ext>
            </a:extLst>
          </p:cNvPr>
          <p:cNvSpPr>
            <a:spLocks noGrp="1"/>
          </p:cNvSpPr>
          <p:nvPr>
            <p:ph type="title"/>
          </p:nvPr>
        </p:nvSpPr>
        <p:spPr>
          <a:xfrm>
            <a:off x="772380" y="352425"/>
            <a:ext cx="2893171" cy="1981200"/>
          </a:xfrm>
        </p:spPr>
        <p:txBody>
          <a:bodyPr/>
          <a:lstStyle/>
          <a:p>
            <a:pPr algn="ctr"/>
            <a:r>
              <a:rPr lang="en-US" dirty="0"/>
              <a:t>UML Model</a:t>
            </a:r>
          </a:p>
        </p:txBody>
      </p:sp>
      <p:sp>
        <p:nvSpPr>
          <p:cNvPr id="7" name="Text Placeholder 6">
            <a:extLst>
              <a:ext uri="{FF2B5EF4-FFF2-40B4-BE49-F238E27FC236}">
                <a16:creationId xmlns:a16="http://schemas.microsoft.com/office/drawing/2014/main" id="{05AB3309-94D9-682B-049D-3A4A0EA8E2E9}"/>
              </a:ext>
            </a:extLst>
          </p:cNvPr>
          <p:cNvSpPr>
            <a:spLocks noGrp="1"/>
          </p:cNvSpPr>
          <p:nvPr>
            <p:ph type="body" sz="half" idx="2"/>
          </p:nvPr>
        </p:nvSpPr>
        <p:spPr>
          <a:xfrm>
            <a:off x="457013" y="2701787"/>
            <a:ext cx="3523903" cy="2362200"/>
          </a:xfrm>
        </p:spPr>
        <p:txBody>
          <a:bodyPr>
            <a:normAutofit/>
          </a:bodyPr>
          <a:lstStyle/>
          <a:p>
            <a:pPr algn="ctr"/>
            <a:r>
              <a:rPr lang="en-US" sz="3600" dirty="0"/>
              <a:t>SEQUENCE DIAGRAMS</a:t>
            </a:r>
          </a:p>
        </p:txBody>
      </p:sp>
    </p:spTree>
    <p:extLst>
      <p:ext uri="{BB962C8B-B14F-4D97-AF65-F5344CB8AC3E}">
        <p14:creationId xmlns:p14="http://schemas.microsoft.com/office/powerpoint/2010/main" val="2978829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751</TotalTime>
  <Words>1770</Words>
  <Application>Microsoft Office PowerPoint</Application>
  <PresentationFormat>Widescreen</PresentationFormat>
  <Paragraphs>101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Ion</vt:lpstr>
      <vt:lpstr>CST 499 Final Software Project</vt:lpstr>
      <vt:lpstr>Introduction</vt:lpstr>
      <vt:lpstr>SRS Document</vt:lpstr>
      <vt:lpstr>SRS Document continued</vt:lpstr>
      <vt:lpstr>UML Model</vt:lpstr>
      <vt:lpstr>UML Model</vt:lpstr>
      <vt:lpstr>UML Model</vt:lpstr>
      <vt:lpstr>UML Model</vt:lpstr>
      <vt:lpstr>UML Model</vt:lpstr>
      <vt:lpstr>UML Model</vt:lpstr>
      <vt:lpstr> Software Testing</vt:lpstr>
      <vt:lpstr>Landing, Login, Enrollment Pages</vt:lpstr>
      <vt:lpstr>Class Registration</vt:lpstr>
      <vt:lpstr>MySQL Database</vt:lpstr>
      <vt:lpstr>PHP Code Explanation</vt:lpstr>
      <vt:lpstr>Conclusion</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Merritt</dc:creator>
  <cp:lastModifiedBy>Ben Merritt</cp:lastModifiedBy>
  <cp:revision>8</cp:revision>
  <dcterms:created xsi:type="dcterms:W3CDTF">2023-07-26T15:01:48Z</dcterms:created>
  <dcterms:modified xsi:type="dcterms:W3CDTF">2023-12-11T21:46:09Z</dcterms:modified>
</cp:coreProperties>
</file>