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Lobster"/>
      <p:regular r:id="rId23"/>
    </p:embeddedFont>
    <p:embeddedFont>
      <p:font typeface="Century Gothic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enturyGothic-regular.fntdata"/><Relationship Id="rId23" Type="http://schemas.openxmlformats.org/officeDocument/2006/relationships/font" Target="fonts/Lobst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italic.fntdata"/><Relationship Id="rId25" Type="http://schemas.openxmlformats.org/officeDocument/2006/relationships/font" Target="fonts/CenturyGothic-bold.fntdata"/><Relationship Id="rId27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142f2042c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7142f2042c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142f2042c_2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7142f2042c_2_2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142f2042c_2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7142f2042c_2_2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142f2042c_2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7142f2042c_2_2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142f2042c_2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7142f2042c_2_3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142f2042c_2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7142f2042c_2_3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142f2042c_2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7142f2042c_2_3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142f2042c_2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7142f2042c_2_3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142f2042c_2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7142f2042c_2_3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142f2042c_2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7142f2042c_2_2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142f2042c_2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7142f2042c_2_2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142f2042c_2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7142f2042c_2_2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142f2042c_2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7142f2042c_2_2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142f2042c_2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7142f2042c_2_2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142f2042c_2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7142f2042c_2_2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142f2042c_2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7142f2042c_2_2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142f2042c_2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7142f2042c_2_2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941909" y="1600200"/>
            <a:ext cx="66867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55325" y="168890"/>
            <a:ext cx="8787600" cy="4815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>
            <p:ph type="ctrTitle"/>
          </p:nvPr>
        </p:nvSpPr>
        <p:spPr>
          <a:xfrm>
            <a:off x="770494" y="726650"/>
            <a:ext cx="7692516" cy="58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ANTI THEFT OF HELMETS IN RENTAL BIKES</a:t>
            </a:r>
            <a:b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2225883" y="1216337"/>
            <a:ext cx="4572000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Abhishek Kumar Verma</a:t>
            </a: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1BG16EC004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225883" y="2145058"/>
            <a:ext cx="4572000" cy="8540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Internship Carried Out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Tequed Labs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3,1</a:t>
            </a:r>
            <a:r>
              <a:rPr b="1" baseline="30000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Main Rd, Ittamadu,Banashankari,Bengaluru,Karnataka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1050125" y="2946800"/>
            <a:ext cx="7138800" cy="15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Internal</a:t>
            </a:r>
            <a:r>
              <a:rPr b="1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Guide</a:t>
            </a:r>
            <a:r>
              <a:rPr b="1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                                                          </a:t>
            </a:r>
            <a:r>
              <a:rPr b="1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Guide</a:t>
            </a:r>
            <a:endParaRPr b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lang="en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Sankalp</a:t>
            </a:r>
            <a:r>
              <a:rPr b="1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</a:t>
            </a:r>
            <a:r>
              <a:rPr b="1" lang="en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Mr.Supreeth Y S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0" lang="en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</a:t>
            </a: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                                                                  </a:t>
            </a:r>
            <a:r>
              <a:rPr b="0" lang="en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Co-Founder and CEO</a:t>
            </a:r>
            <a:endParaRPr b="0" sz="1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Dept. of ECE, BNMIT	                    </a:t>
            </a: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</a:t>
            </a:r>
            <a:r>
              <a:rPr b="0" lang="en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Tequed Labs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                                    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                                       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3082391" y="4247251"/>
            <a:ext cx="3600985" cy="565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		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996550" y="4534525"/>
            <a:ext cx="25398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highlight>
                  <a:srgbClr val="FFFFFF"/>
                </a:highlight>
                <a:latin typeface="Lobster"/>
                <a:ea typeface="Lobster"/>
                <a:cs typeface="Lobster"/>
                <a:sym typeface="Lobster"/>
              </a:rPr>
              <a:t>B.N.M. Institute of Technology</a:t>
            </a:r>
            <a:endParaRPr sz="1400">
              <a:solidFill>
                <a:srgbClr val="FF9900"/>
              </a:solidFill>
              <a:highlight>
                <a:srgbClr val="FFFFFF"/>
              </a:highlight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7111" y="3711698"/>
            <a:ext cx="785258" cy="8228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&amp;D11\Desktop\vchavan\logol1.png" id="69" name="Google Shape;6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6553" y="3909923"/>
            <a:ext cx="863113" cy="70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1592269" y="543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en" sz="1800"/>
              <a:t>Proposed Solution</a:t>
            </a:r>
            <a:endParaRPr sz="1800"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1941909" y="1600200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00"/>
              <a:t>In order to provide effective solution this prototype is designed.</a:t>
            </a:r>
            <a:endParaRPr sz="1100"/>
          </a:p>
          <a:p>
            <a:pPr indent="-254000" lvl="0" marL="2540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100"/>
              <a:t>In this proposed methodology we will provide solution to stealing helmets from rental bikes.</a:t>
            </a:r>
            <a:endParaRPr sz="1100"/>
          </a:p>
          <a:p>
            <a:pPr indent="-254000" lvl="0" marL="2540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100"/>
              <a:t>The NodeMCU is used in the system takes control on all parts.</a:t>
            </a:r>
            <a:endParaRPr sz="1100"/>
          </a:p>
          <a:p>
            <a:pPr indent="-254000" lvl="0" marL="2540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100"/>
              <a:t>RFID is used for detecting whether helmet is kept back in the bike.</a:t>
            </a:r>
            <a:endParaRPr sz="1100"/>
          </a:p>
          <a:p>
            <a:pPr indent="-165100" lvl="0" marL="25400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  <a:p>
            <a:pPr indent="-165100" lvl="0" marL="25400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1301743" y="1671212"/>
            <a:ext cx="66837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en" sz="1100"/>
              <a:t>              </a:t>
            </a:r>
            <a:r>
              <a:rPr lang="en" sz="1400"/>
              <a:t> </a:t>
            </a:r>
            <a:r>
              <a:rPr lang="en" sz="1800"/>
              <a:t>Block Diagram 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1908594" y="174685"/>
            <a:ext cx="983412" cy="562873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Book scooter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1882715" y="1106338"/>
            <a:ext cx="1099868" cy="414068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Take out helmet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3984499" y="987552"/>
            <a:ext cx="1687068" cy="58293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Timer off and Engine off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1835875" y="1739215"/>
            <a:ext cx="1410418" cy="511115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Timer on and Engine on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1831086" y="2530602"/>
            <a:ext cx="1610854" cy="493776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Travel till destination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p25"/>
          <p:cNvSpPr/>
          <p:nvPr/>
        </p:nvSpPr>
        <p:spPr>
          <a:xfrm>
            <a:off x="1879092" y="3339846"/>
            <a:ext cx="1673352" cy="390906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Put back helmet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p25"/>
          <p:cNvSpPr/>
          <p:nvPr/>
        </p:nvSpPr>
        <p:spPr>
          <a:xfrm>
            <a:off x="1872234" y="4053078"/>
            <a:ext cx="1837944" cy="418338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Timer off and Engine off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5"/>
          <p:cNvSpPr/>
          <p:nvPr/>
        </p:nvSpPr>
        <p:spPr>
          <a:xfrm>
            <a:off x="2071116" y="4766310"/>
            <a:ext cx="980694" cy="26746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Stop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Google Shape;137;p25"/>
          <p:cNvSpPr/>
          <p:nvPr/>
        </p:nvSpPr>
        <p:spPr>
          <a:xfrm>
            <a:off x="4450842" y="3271266"/>
            <a:ext cx="1440180" cy="39776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Timer running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Google Shape;138;p25"/>
          <p:cNvSpPr/>
          <p:nvPr/>
        </p:nvSpPr>
        <p:spPr>
          <a:xfrm>
            <a:off x="4498848" y="4087368"/>
            <a:ext cx="1597914" cy="61722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Consume the pre-wallet money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4430268" y="1954530"/>
            <a:ext cx="617220" cy="24003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Stop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2379726" y="740664"/>
            <a:ext cx="34290" cy="34975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2400300" y="1536192"/>
            <a:ext cx="34289" cy="22631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2990088" y="1261872"/>
            <a:ext cx="987552" cy="10287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4725162" y="1597914"/>
            <a:ext cx="102870" cy="342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2558034" y="2283714"/>
            <a:ext cx="89154" cy="24003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p25"/>
          <p:cNvSpPr/>
          <p:nvPr/>
        </p:nvSpPr>
        <p:spPr>
          <a:xfrm>
            <a:off x="2626614" y="3044952"/>
            <a:ext cx="116586" cy="29489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p25"/>
          <p:cNvSpPr/>
          <p:nvPr/>
        </p:nvSpPr>
        <p:spPr>
          <a:xfrm>
            <a:off x="2688336" y="3751326"/>
            <a:ext cx="130302" cy="30175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p25"/>
          <p:cNvSpPr/>
          <p:nvPr/>
        </p:nvSpPr>
        <p:spPr>
          <a:xfrm>
            <a:off x="2544318" y="4505706"/>
            <a:ext cx="109728" cy="26746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p25"/>
          <p:cNvSpPr/>
          <p:nvPr/>
        </p:nvSpPr>
        <p:spPr>
          <a:xfrm>
            <a:off x="3559302" y="3483864"/>
            <a:ext cx="891540" cy="4114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25"/>
          <p:cNvSpPr/>
          <p:nvPr/>
        </p:nvSpPr>
        <p:spPr>
          <a:xfrm>
            <a:off x="5170932" y="3703320"/>
            <a:ext cx="34289" cy="37033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25"/>
          <p:cNvSpPr/>
          <p:nvPr/>
        </p:nvSpPr>
        <p:spPr>
          <a:xfrm>
            <a:off x="3243825" y="747526"/>
            <a:ext cx="644700" cy="418200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25"/>
          <p:cNvSpPr/>
          <p:nvPr/>
        </p:nvSpPr>
        <p:spPr>
          <a:xfrm>
            <a:off x="1049274" y="1584198"/>
            <a:ext cx="651510" cy="240030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Yes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5"/>
          <p:cNvSpPr/>
          <p:nvPr/>
        </p:nvSpPr>
        <p:spPr>
          <a:xfrm>
            <a:off x="3737610" y="2996946"/>
            <a:ext cx="555498" cy="377190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p25"/>
          <p:cNvSpPr/>
          <p:nvPr/>
        </p:nvSpPr>
        <p:spPr>
          <a:xfrm>
            <a:off x="3075813" y="3768463"/>
            <a:ext cx="816000" cy="246900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Yes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>
            <a:off x="3519577" y="1546285"/>
            <a:ext cx="944592" cy="478766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RFID TAG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5460520" y="1520406"/>
            <a:ext cx="886364" cy="543463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RFID HEADER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3862478" y="420539"/>
            <a:ext cx="2122098" cy="659921"/>
          </a:xfrm>
          <a:prstGeom prst="ellipse">
            <a:avLst/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Node MCU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3513108" y="2710851"/>
            <a:ext cx="964002" cy="562873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Helmet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5460521" y="2665562"/>
            <a:ext cx="879894" cy="54993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Bike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26"/>
          <p:cNvSpPr/>
          <p:nvPr/>
        </p:nvSpPr>
        <p:spPr>
          <a:xfrm>
            <a:off x="3985404" y="2037991"/>
            <a:ext cx="71167" cy="6599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p26"/>
          <p:cNvSpPr/>
          <p:nvPr/>
        </p:nvSpPr>
        <p:spPr>
          <a:xfrm>
            <a:off x="5906938" y="2050931"/>
            <a:ext cx="64698" cy="63404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65" name="Google Shape;165;p26"/>
          <p:cNvCxnSpPr>
            <a:stCxn id="160" idx="4"/>
          </p:cNvCxnSpPr>
          <p:nvPr/>
        </p:nvCxnSpPr>
        <p:spPr>
          <a:xfrm>
            <a:off x="4923527" y="1080459"/>
            <a:ext cx="828300" cy="4335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6" name="Google Shape;166;p26"/>
          <p:cNvCxnSpPr>
            <a:stCxn id="160" idx="4"/>
          </p:cNvCxnSpPr>
          <p:nvPr/>
        </p:nvCxnSpPr>
        <p:spPr>
          <a:xfrm flipH="1">
            <a:off x="4186127" y="1080459"/>
            <a:ext cx="737400" cy="4272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1537494" y="585958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en" sz="1800"/>
              <a:t>Methodology</a:t>
            </a:r>
            <a:endParaRPr sz="1800"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1941909" y="1600200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00"/>
              <a:t>RFID  tags are made to install in helmets as well as in the rental bikes to detect whether helmet is kept back or not.</a:t>
            </a:r>
            <a:endParaRPr sz="1100"/>
          </a:p>
          <a:p>
            <a:pPr indent="-254000" lvl="0" marL="2540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100"/>
              <a:t>After booking rental bikes we need to type the OTP and helmet is connected to node mcu for getting the ride.</a:t>
            </a:r>
            <a:endParaRPr sz="1100"/>
          </a:p>
          <a:p>
            <a:pPr indent="-254000" lvl="0" marL="2540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100"/>
              <a:t>After completion of trip in order to exit the ride completely the helmet is placed in the correct position.</a:t>
            </a:r>
            <a:endParaRPr sz="1100"/>
          </a:p>
          <a:p>
            <a:pPr indent="-254000" lvl="0" marL="2540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100"/>
              <a:t>The RFID tag in the helmet should match with RFID reader in the rented bike then only the ride gets started.</a:t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1611194" y="618108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en" sz="1800"/>
              <a:t>Conclusion</a:t>
            </a:r>
            <a:endParaRPr sz="1800"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1609734" y="1493050"/>
            <a:ext cx="66867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00"/>
              <a:t>We hereby conclude that we stop the people who takes the helmets from the rental bikes.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1472194" y="5539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en" sz="1800"/>
              <a:t>Reflection Notes</a:t>
            </a:r>
            <a:endParaRPr sz="1800"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1470784" y="1406900"/>
            <a:ext cx="66867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00"/>
              <a:t> This project helped me understand the importance of punctuality and to appreciate the importance of working under deadline.</a:t>
            </a:r>
            <a:endParaRPr sz="1100"/>
          </a:p>
          <a:p>
            <a:pPr indent="-254000" lvl="0" marL="2540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100"/>
              <a:t>I learnt how to interact with my fellow colleagues and our higher ups in a corporate environment.</a:t>
            </a:r>
            <a:endParaRPr sz="1100"/>
          </a:p>
          <a:p>
            <a:pPr indent="-254000" lvl="0" marL="2540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100"/>
              <a:t>This project helped me how to solve a problem by using IoT.</a:t>
            </a:r>
            <a:endParaRPr sz="1100"/>
          </a:p>
          <a:p>
            <a:pPr indent="-165100" lvl="0" marL="25400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1472218" y="1576663"/>
            <a:ext cx="6683700" cy="21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en" sz="1100"/>
              <a:t>               </a:t>
            </a:r>
            <a:r>
              <a:rPr lang="en" sz="1400"/>
              <a:t>     </a:t>
            </a:r>
            <a:r>
              <a:rPr b="1" lang="en" sz="1800"/>
              <a:t>Thank You</a:t>
            </a:r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821359" y="1576394"/>
            <a:ext cx="66837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b="1" lang="en" sz="1800"/>
              <a:t>Anti theft of helmets in rental bikes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1272837" y="429350"/>
            <a:ext cx="7429498" cy="11089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INDEX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1941909" y="1600200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00"/>
              <a:t>About the Organization</a:t>
            </a:r>
            <a:endParaRPr sz="1100"/>
          </a:p>
          <a:p>
            <a:pPr indent="-254000" lvl="0" marL="2540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100"/>
              <a:t>About the Department</a:t>
            </a:r>
            <a:endParaRPr sz="1100"/>
          </a:p>
          <a:p>
            <a:pPr indent="-254000" lvl="0" marL="2540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100"/>
              <a:t>Task Performed</a:t>
            </a:r>
            <a:endParaRPr sz="1100"/>
          </a:p>
          <a:p>
            <a:pPr indent="-254000" lvl="0" marL="2540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100"/>
              <a:t>Reflection Notes</a:t>
            </a:r>
            <a:endParaRPr sz="1100"/>
          </a:p>
          <a:p>
            <a:pPr indent="-165100" lvl="0" marL="25400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394624" y="1968270"/>
            <a:ext cx="6683765" cy="6820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entury Gothic"/>
              <a:buNone/>
            </a:pPr>
            <a:r>
              <a:rPr lang="en" sz="1600"/>
              <a:t>                                   </a:t>
            </a:r>
            <a:br>
              <a:rPr lang="en" sz="1600"/>
            </a:br>
            <a:r>
              <a:rPr lang="en" sz="1600"/>
              <a:t>                                    About the Organization</a:t>
            </a:r>
            <a:br>
              <a:rPr lang="en" sz="1600"/>
            </a:b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1430344" y="446658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en" sz="1800"/>
              <a:t>Tequed Labs</a:t>
            </a:r>
            <a:endParaRPr sz="1800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1335909" y="1568050"/>
            <a:ext cx="66867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1300" lvl="0" marL="2540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Tequed labs was founded by Mr.Aditya S K and Mr.Supreeth Y S in 2018</a:t>
            </a:r>
            <a:endParaRPr sz="1200"/>
          </a:p>
          <a:p>
            <a:pPr indent="-165100" lvl="0" marL="25400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-241300" lvl="0" marL="254000" rtl="0" algn="l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Tequed Labs is a research and development center and Educational institute in Bangalore</a:t>
            </a:r>
            <a:endParaRPr sz="1200"/>
          </a:p>
          <a:p>
            <a:pPr indent="-165100" lvl="0" marL="25400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-241300" lvl="0" marL="254000" rtl="0" algn="l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Specialties about tequed labs are Internet Of Things, Machine Learning, Artificial Intelligence, Cyber Security</a:t>
            </a:r>
            <a:endParaRPr sz="1200"/>
          </a:p>
          <a:p>
            <a:pPr indent="-254000" lvl="0" marL="25400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-241300" lvl="0" marL="254000" rtl="0" algn="l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Tequed Labs continuously involved in research about futuristic technologies  and finding solution for our students</a:t>
            </a:r>
            <a:endParaRPr sz="1200"/>
          </a:p>
          <a:p>
            <a:pPr indent="-165100" lvl="0" marL="25400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-165100" lvl="0" marL="25400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1637512" y="2018276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Times New Roman"/>
              <a:buNone/>
            </a:pPr>
            <a: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  <a:t>          About the Department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1441069" y="500308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en" sz="1800"/>
              <a:t>Tequed Labs</a:t>
            </a:r>
            <a:endParaRPr sz="1800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1502584" y="1460900"/>
            <a:ext cx="66867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00"/>
              <a:t>Tequed Labs are focussed on providing quality education on latest technologies </a:t>
            </a:r>
            <a:endParaRPr sz="1100"/>
          </a:p>
          <a:p>
            <a:pPr indent="-254000" lvl="0" marL="2540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100"/>
              <a:t>They develop products which are of great need to the society.</a:t>
            </a:r>
            <a:endParaRPr sz="1100"/>
          </a:p>
          <a:p>
            <a:pPr indent="-254000" lvl="0" marL="2540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100"/>
              <a:t>They also involve distribution and sales of latest electronic innovation products developed all over the globe to our customers.</a:t>
            </a:r>
            <a:endParaRPr sz="1100"/>
          </a:p>
          <a:p>
            <a:pPr indent="-254000" lvl="0" marL="2540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100"/>
              <a:t>Tequed labs run a project consultancy where they undertake various projects from wide range of companies</a:t>
            </a:r>
            <a:endParaRPr sz="1100"/>
          </a:p>
          <a:p>
            <a:pPr indent="-165100" lvl="0" marL="25400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1944693" y="1875401"/>
            <a:ext cx="6683765" cy="9606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en" sz="1100"/>
              <a:t>         </a:t>
            </a:r>
            <a:r>
              <a:rPr lang="en" sz="1400"/>
              <a:t>        Task Performed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1418801" y="556182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Times New Roman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1800"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1277647" y="1516771"/>
            <a:ext cx="7630500" cy="3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Anti-Theft of helmets in rental bikes.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254000" rtl="0" algn="l"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