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122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222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1268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3058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N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096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767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2296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3166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2225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403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225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9265AF2-ACB5-42B8-B37F-AE55CF4175F6}" type="datetimeFigureOut">
              <a:rPr lang="en-NG" smtClean="0"/>
              <a:t>28/01/2025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N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EEE7FF4-7BB8-4037-8682-C4A51CA73EA4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452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4A9E-6AE0-4A91-B160-A407993AB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1610043"/>
            <a:ext cx="9525000" cy="23876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Personal Finance Insights</a:t>
            </a:r>
            <a:endParaRPr lang="en-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5D451-9CCB-4120-A628-5477F101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0" y="3718878"/>
            <a:ext cx="9144000" cy="1127442"/>
          </a:xfrm>
        </p:spPr>
        <p:txBody>
          <a:bodyPr>
            <a:normAutofit/>
          </a:bodyPr>
          <a:lstStyle/>
          <a:p>
            <a:r>
              <a:rPr lang="en-GB" sz="2800" dirty="0"/>
              <a:t>By Blessing Laweh</a:t>
            </a:r>
          </a:p>
          <a:p>
            <a:endParaRPr lang="en-NG" sz="2800" dirty="0"/>
          </a:p>
        </p:txBody>
      </p:sp>
    </p:spTree>
    <p:extLst>
      <p:ext uri="{BB962C8B-B14F-4D97-AF65-F5344CB8AC3E}">
        <p14:creationId xmlns:p14="http://schemas.microsoft.com/office/powerpoint/2010/main" val="250840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EEB-F71F-4682-A185-4BA3FFD9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80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endParaRPr lang="en-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837E-5231-4762-AC07-16325879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36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800" dirty="0"/>
              <a:t>The purpose of this project as to look into a client’s personal finances to check spending patterns, trend and create a better budget plan for future purposes. </a:t>
            </a:r>
          </a:p>
          <a:p>
            <a:pPr marL="0" indent="0" algn="just">
              <a:buNone/>
            </a:pPr>
            <a:endParaRPr lang="en-GB" sz="2800" dirty="0"/>
          </a:p>
          <a:p>
            <a:pPr marL="0" indent="0" algn="just">
              <a:buNone/>
            </a:pPr>
            <a:r>
              <a:rPr lang="en-GB" sz="2800" dirty="0"/>
              <a:t>The </a:t>
            </a:r>
            <a:r>
              <a:rPr lang="en-GB" sz="3200" dirty="0"/>
              <a:t>dataset</a:t>
            </a:r>
            <a:r>
              <a:rPr lang="en-GB" sz="2800" dirty="0"/>
              <a:t> was her 6months bank statement from October 2023 to March 2024. After data cleaning, the dataset was left with 1173 rows. </a:t>
            </a:r>
            <a:endParaRPr lang="en-NG" sz="2800" dirty="0"/>
          </a:p>
        </p:txBody>
      </p:sp>
    </p:spTree>
    <p:extLst>
      <p:ext uri="{BB962C8B-B14F-4D97-AF65-F5344CB8AC3E}">
        <p14:creationId xmlns:p14="http://schemas.microsoft.com/office/powerpoint/2010/main" val="153810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8330-C911-430C-A6CE-2CD28078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872"/>
            <a:ext cx="10058400" cy="1609344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GB" dirty="0"/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cleaning</a:t>
            </a:r>
            <a:r>
              <a:rPr lang="en-GB" dirty="0"/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249C-E9B7-4F0C-A75A-5250501D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5000"/>
            <a:ext cx="10058400" cy="460857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sz="2400" dirty="0"/>
              <a:t>For the cleaning process, I edited out the transaction descriptions based on transaction notes and named the column remarks. I realized that most of my transactions are not properly describes hence “inaccurately” naming the remark column in the dataset. </a:t>
            </a:r>
          </a:p>
          <a:p>
            <a:pPr marL="0" indent="0" algn="just">
              <a:buNone/>
            </a:pPr>
            <a:endParaRPr lang="en-GB" sz="2400" dirty="0"/>
          </a:p>
          <a:p>
            <a:pPr marL="0" indent="0" algn="just">
              <a:buNone/>
            </a:pPr>
            <a:r>
              <a:rPr lang="en-GB" sz="2400" dirty="0"/>
              <a:t>After editing the remark column I noticed some categories appeared twice due to inconsistent spelling and whitespaces. To correct this, I used the </a:t>
            </a:r>
            <a:r>
              <a:rPr lang="en-GB" sz="2400" b="1" dirty="0"/>
              <a:t>find and replace</a:t>
            </a:r>
            <a:r>
              <a:rPr lang="en-GB" sz="2400" dirty="0"/>
              <a:t> feature for inconsistent spelling and used the </a:t>
            </a:r>
            <a:r>
              <a:rPr lang="en-GB" sz="2400" b="1" dirty="0"/>
              <a:t>TRIM </a:t>
            </a:r>
            <a:r>
              <a:rPr lang="en-GB" sz="2400" dirty="0"/>
              <a:t>function to delete whitespaces.</a:t>
            </a:r>
          </a:p>
          <a:p>
            <a:pPr marL="0" indent="0" algn="just">
              <a:buNone/>
            </a:pPr>
            <a:endParaRPr lang="en-GB" sz="2400" dirty="0"/>
          </a:p>
          <a:p>
            <a:pPr marL="0" indent="0" algn="just">
              <a:buNone/>
            </a:pPr>
            <a:r>
              <a:rPr lang="en-GB" sz="2400" dirty="0"/>
              <a:t>Next, I formatted the date column to have only months then renamed the debit and credit columns to </a:t>
            </a:r>
            <a:r>
              <a:rPr lang="en-GB" sz="2400" b="1" dirty="0" err="1"/>
              <a:t>transc</a:t>
            </a:r>
            <a:r>
              <a:rPr lang="en-GB" sz="2400" b="1" dirty="0"/>
              <a:t> type</a:t>
            </a:r>
            <a:r>
              <a:rPr lang="en-GB" sz="2400" dirty="0"/>
              <a:t>, I joined the debit and credit column using </a:t>
            </a:r>
            <a:r>
              <a:rPr lang="en-GB" sz="2400" b="1" dirty="0"/>
              <a:t>CONCAT</a:t>
            </a:r>
            <a:r>
              <a:rPr lang="en-GB" sz="2400" dirty="0"/>
              <a:t> function and named the column </a:t>
            </a:r>
            <a:r>
              <a:rPr lang="en-GB" sz="2400" b="1" dirty="0"/>
              <a:t>amount</a:t>
            </a:r>
            <a:r>
              <a:rPr lang="en-GB" sz="2400" dirty="0"/>
              <a:t> </a:t>
            </a:r>
          </a:p>
          <a:p>
            <a:pPr marL="0" indent="0" algn="just">
              <a:buNone/>
            </a:pPr>
            <a:r>
              <a:rPr lang="en-GB" sz="2400" dirty="0"/>
              <a:t> </a:t>
            </a:r>
            <a:endParaRPr lang="en-NG" sz="2400" b="1" dirty="0"/>
          </a:p>
        </p:txBody>
      </p:sp>
    </p:spTree>
    <p:extLst>
      <p:ext uri="{BB962C8B-B14F-4D97-AF65-F5344CB8AC3E}">
        <p14:creationId xmlns:p14="http://schemas.microsoft.com/office/powerpoint/2010/main" val="76607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101A-54F1-46F2-B846-284A2FEE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Data Analysis</a:t>
            </a:r>
            <a:endParaRPr lang="en-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952BE6D-FA8B-4A6C-B754-264A46754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63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According to the dashboard, </a:t>
            </a:r>
            <a:r>
              <a:rPr lang="en-GB" b="1" dirty="0"/>
              <a:t>1173 transactions </a:t>
            </a:r>
            <a:r>
              <a:rPr lang="en-GB" dirty="0"/>
              <a:t>occurred between </a:t>
            </a:r>
            <a:r>
              <a:rPr lang="en-GB" b="1" dirty="0"/>
              <a:t>October 1</a:t>
            </a:r>
            <a:r>
              <a:rPr lang="en-GB" b="1" baseline="30000" dirty="0"/>
              <a:t>st</a:t>
            </a:r>
            <a:r>
              <a:rPr lang="en-GB" b="1" dirty="0"/>
              <a:t>, 2023 – March 31</a:t>
            </a:r>
            <a:r>
              <a:rPr lang="en-GB" b="1" baseline="30000" dirty="0"/>
              <a:t>st</a:t>
            </a:r>
            <a:r>
              <a:rPr lang="en-GB" b="1" dirty="0"/>
              <a:t>, 2024</a:t>
            </a:r>
            <a:r>
              <a:rPr lang="en-GB" dirty="0"/>
              <a:t>. A total transaction amounting to three million, four hundred and thirty-seven thousand, six hundred and ninety naira, fifteen kobo  </a:t>
            </a:r>
            <a:r>
              <a:rPr lang="en-GB" b="1" dirty="0"/>
              <a:t>(#3,437,690.15) </a:t>
            </a:r>
            <a:r>
              <a:rPr lang="en-GB" dirty="0"/>
              <a:t>was made. </a:t>
            </a:r>
          </a:p>
          <a:p>
            <a:pPr marL="0" indent="0" algn="just">
              <a:buNone/>
            </a:pPr>
            <a:endParaRPr lang="en-GB" b="1" dirty="0"/>
          </a:p>
          <a:p>
            <a:pPr marL="0" indent="0" algn="just">
              <a:buNone/>
            </a:pPr>
            <a:r>
              <a:rPr lang="en-GB" dirty="0"/>
              <a:t>The income-to-expenses ratio was </a:t>
            </a:r>
            <a:r>
              <a:rPr lang="en-GB" b="1" dirty="0"/>
              <a:t>0.21, 1:4.72</a:t>
            </a:r>
            <a:r>
              <a:rPr lang="en-GB" dirty="0"/>
              <a:t>. Meaning for every </a:t>
            </a:r>
            <a:r>
              <a:rPr lang="en-GB" b="1" dirty="0"/>
              <a:t>1 income transaction</a:t>
            </a:r>
            <a:r>
              <a:rPr lang="en-GB" dirty="0"/>
              <a:t>, approximately </a:t>
            </a:r>
            <a:r>
              <a:rPr lang="en-GB" b="1" dirty="0"/>
              <a:t>5 expenses transactions </a:t>
            </a:r>
            <a:r>
              <a:rPr lang="en-GB" dirty="0"/>
              <a:t>follow suit.</a:t>
            </a:r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228A0E2-2FD0-449C-8441-FF358549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4000"/>
            <a:ext cx="1051560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7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D2DC-1966-4603-A4A2-3D95A408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668"/>
            <a:ext cx="11169316" cy="6133050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I connected all cards and charts on the dashboard to the </a:t>
            </a:r>
            <a:r>
              <a:rPr lang="en-GB" b="1" dirty="0"/>
              <a:t>months</a:t>
            </a:r>
            <a:r>
              <a:rPr lang="en-GB" dirty="0"/>
              <a:t> slicers.</a:t>
            </a:r>
          </a:p>
          <a:p>
            <a:pPr marL="0" indent="0" algn="just">
              <a:buNone/>
            </a:pPr>
            <a:r>
              <a:rPr lang="en-GB" dirty="0"/>
              <a:t>Using the slicers, I observed in </a:t>
            </a:r>
            <a:r>
              <a:rPr lang="en-GB" b="1" dirty="0"/>
              <a:t>December </a:t>
            </a:r>
            <a:r>
              <a:rPr lang="en-GB" dirty="0"/>
              <a:t>the client had the highest in all 6months, a total number of </a:t>
            </a:r>
            <a:r>
              <a:rPr lang="en-GB" b="1" dirty="0"/>
              <a:t>259</a:t>
            </a:r>
            <a:r>
              <a:rPr lang="en-GB" dirty="0"/>
              <a:t> and </a:t>
            </a:r>
            <a:r>
              <a:rPr lang="en-GB" b="1" dirty="0"/>
              <a:t>55 </a:t>
            </a:r>
            <a:r>
              <a:rPr lang="en-GB" dirty="0"/>
              <a:t>for </a:t>
            </a:r>
            <a:r>
              <a:rPr lang="en-GB" b="1" dirty="0"/>
              <a:t>expenses</a:t>
            </a:r>
            <a:r>
              <a:rPr lang="en-GB" dirty="0"/>
              <a:t> and </a:t>
            </a:r>
            <a:r>
              <a:rPr lang="en-GB" b="1" dirty="0"/>
              <a:t>income</a:t>
            </a:r>
            <a:r>
              <a:rPr lang="en-GB" dirty="0"/>
              <a:t> respectively (the highest in all 6months) amounting to </a:t>
            </a:r>
            <a:r>
              <a:rPr lang="en-GB" b="1" dirty="0"/>
              <a:t>#353878.85 </a:t>
            </a:r>
            <a:r>
              <a:rPr lang="en-GB" dirty="0"/>
              <a:t>and </a:t>
            </a:r>
            <a:r>
              <a:rPr lang="en-GB" b="1" dirty="0"/>
              <a:t>#376019.79 </a:t>
            </a:r>
            <a:r>
              <a:rPr lang="en-GB" dirty="0"/>
              <a:t>respectively.</a:t>
            </a:r>
          </a:p>
          <a:p>
            <a:pPr marL="0" indent="0" algn="just">
              <a:buNone/>
            </a:pPr>
            <a:r>
              <a:rPr lang="en-GB" dirty="0"/>
              <a:t>From the second chart, it is observed that </a:t>
            </a:r>
            <a:r>
              <a:rPr lang="en-GB" b="1" dirty="0"/>
              <a:t>makeup </a:t>
            </a:r>
            <a:r>
              <a:rPr lang="en-GB" dirty="0"/>
              <a:t>was the item spent on the most. In those 6months, </a:t>
            </a:r>
            <a:r>
              <a:rPr lang="en-GB" b="1" dirty="0"/>
              <a:t>Others</a:t>
            </a:r>
            <a:r>
              <a:rPr lang="en-GB" dirty="0"/>
              <a:t> was the item spent on the most. </a:t>
            </a:r>
          </a:p>
          <a:p>
            <a:pPr marL="0" indent="0" algn="just">
              <a:buNone/>
            </a:pPr>
            <a:endParaRPr lang="en-GB" b="1" dirty="0"/>
          </a:p>
          <a:p>
            <a:pPr marL="0" indent="0" algn="just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068A8-04E8-4BB5-929A-A528A7F97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10" y="2499360"/>
            <a:ext cx="9159159" cy="35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9B1D-B4AA-4101-9647-A5A363C6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Recommendations</a:t>
            </a:r>
            <a:endParaRPr lang="en-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ADBA-C2EA-4DDE-AF86-2EF9C93F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the account holder I would recommend that they do the following;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They properly describe transaction purpose for accurate record keeping </a:t>
            </a:r>
          </a:p>
          <a:p>
            <a:pPr marL="514350" indent="-514350">
              <a:buAutoNum type="arabicPeriod"/>
            </a:pPr>
            <a:r>
              <a:rPr lang="en-GB" dirty="0"/>
              <a:t>Although they are pretty stable in managing their income to their expenses they still need to put a proper strategy in place by focusing on making purchases based on priority</a:t>
            </a:r>
          </a:p>
          <a:p>
            <a:pPr marL="514350" indent="-514350">
              <a:buAutoNum type="arabicPeriod"/>
            </a:pPr>
            <a:r>
              <a:rPr lang="en-GB" dirty="0"/>
              <a:t>Due to inflation little expenses take a lot of money. The account holder needs to diversify their source of income in other to maintain healthy financial lifestyle.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89066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2169</TotalTime>
  <Words>431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Personal Finance Insights</vt:lpstr>
      <vt:lpstr>Introduction </vt:lpstr>
      <vt:lpstr>Data cleaning </vt:lpstr>
      <vt:lpstr>Data Analysis</vt:lpstr>
      <vt:lpstr>PowerPoint Presentation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Insights</dc:title>
  <dc:creator>Oluwaseyi</dc:creator>
  <cp:lastModifiedBy>Oluwaseyi</cp:lastModifiedBy>
  <cp:revision>7</cp:revision>
  <dcterms:created xsi:type="dcterms:W3CDTF">2025-01-28T12:58:27Z</dcterms:created>
  <dcterms:modified xsi:type="dcterms:W3CDTF">2025-01-30T01:08:24Z</dcterms:modified>
</cp:coreProperties>
</file>