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빅데이터 환경분석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1999" cy="142967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A2501B-6B7D-417C-BE87-5373F6C9C5A5}"/>
              </a:ext>
            </a:extLst>
          </p:cNvPr>
          <p:cNvSpPr txBox="1">
            <a:spLocks/>
          </p:cNvSpPr>
          <p:nvPr/>
        </p:nvSpPr>
        <p:spPr>
          <a:xfrm>
            <a:off x="1025467" y="1841449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서비스 환경 분석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(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박준형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)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시장 규모 파악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요구사항표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전략수립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(3C)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FC6EAA-8325-4486-8D16-3BE392A7BDB4}"/>
              </a:ext>
            </a:extLst>
          </p:cNvPr>
          <p:cNvSpPr txBox="1">
            <a:spLocks/>
          </p:cNvSpPr>
          <p:nvPr/>
        </p:nvSpPr>
        <p:spPr>
          <a:xfrm>
            <a:off x="1025467" y="4031198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기술 환경 분석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(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)</a:t>
            </a:r>
            <a:r>
              <a:rPr lang="en-US" altLang="ko-KR" sz="1600" b="1" u="sng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저장 방식 정의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처리 방식 정의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분석 방식 정의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시각화 방식 정의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B18B17-BE04-4BE0-B812-06966B97BD73}"/>
              </a:ext>
            </a:extLst>
          </p:cNvPr>
          <p:cNvSpPr txBox="1">
            <a:spLocks/>
          </p:cNvSpPr>
          <p:nvPr/>
        </p:nvSpPr>
        <p:spPr>
          <a:xfrm>
            <a:off x="6738693" y="1725255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데이터 환경 분석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(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심예진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)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분석 목적 정의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필요한 데이터 항목 도출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출처 조사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형태 파악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품질 및 활용성 평가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수집 가능성 검토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후보 데이터 선정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7CA8DE4-6BE9-4BE6-AC91-FFD8E1E3EC2D}"/>
              </a:ext>
            </a:extLst>
          </p:cNvPr>
          <p:cNvSpPr txBox="1">
            <a:spLocks/>
          </p:cNvSpPr>
          <p:nvPr/>
        </p:nvSpPr>
        <p:spPr>
          <a:xfrm>
            <a:off x="6738693" y="4918694"/>
            <a:ext cx="5327661" cy="968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기술 환경 분석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(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)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서비스 인력 분석</a:t>
            </a:r>
            <a:br>
              <a:rPr lang="en-US" altLang="ko-KR" sz="1400" dirty="0">
                <a:solidFill>
                  <a:schemeClr val="bg1"/>
                </a:solidFill>
                <a:latin typeface="+mj-lt"/>
              </a:rPr>
            </a:br>
            <a:endParaRPr lang="en-US" altLang="ko-K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3-1.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기술 환경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F8DFC999-C47E-41FC-ADD2-A33BF0D03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67872"/>
              </p:ext>
            </p:extLst>
          </p:nvPr>
        </p:nvGraphicFramePr>
        <p:xfrm>
          <a:off x="838199" y="2296774"/>
          <a:ext cx="10675619" cy="36358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7282">
                  <a:extLst>
                    <a:ext uri="{9D8B030D-6E8A-4147-A177-3AD203B41FA5}">
                      <a16:colId xmlns:a16="http://schemas.microsoft.com/office/drawing/2014/main" val="170602204"/>
                    </a:ext>
                  </a:extLst>
                </a:gridCol>
                <a:gridCol w="8088337">
                  <a:extLst>
                    <a:ext uri="{9D8B030D-6E8A-4147-A177-3AD203B41FA5}">
                      <a16:colId xmlns:a16="http://schemas.microsoft.com/office/drawing/2014/main" val="1333750985"/>
                    </a:ext>
                  </a:extLst>
                </a:gridCol>
              </a:tblGrid>
              <a:tr h="672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990282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1. </a:t>
                      </a:r>
                      <a:r>
                        <a:rPr lang="ko-KR" altLang="en-US" sz="1400" b="1" dirty="0"/>
                        <a:t>후보데이터 수집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예약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결제 로그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상담 기록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커뮤니티 글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댓글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사용자 프로필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굿즈</a:t>
                      </a:r>
                      <a:r>
                        <a:rPr lang="ko-KR" altLang="en-US" sz="1400" b="1" dirty="0"/>
                        <a:t> 주문 데이터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추모 사진 및 영상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웹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사용 로그</a:t>
                      </a:r>
                      <a:r>
                        <a:rPr lang="en-US" altLang="ko-KR" sz="1400" b="1" dirty="0"/>
                        <a:t> 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734081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2. </a:t>
                      </a:r>
                      <a:r>
                        <a:rPr lang="ko-KR" altLang="en-US" sz="1400" b="1" dirty="0"/>
                        <a:t>데이터 저장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MySQL, PostgreSQL, MongoDB, AWS S3/HDFS, Data Lake, Cold Storage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249645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3. </a:t>
                      </a:r>
                      <a:r>
                        <a:rPr lang="ko-KR" altLang="en-US" sz="1400" b="1" dirty="0"/>
                        <a:t>데이터 처리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Spark SQL, Hadoop MapReduce, Spark Streaming, </a:t>
                      </a:r>
                      <a:r>
                        <a:rPr lang="en-US" altLang="ko-KR" sz="1400" b="1" dirty="0" err="1"/>
                        <a:t>Flink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en-US" altLang="ko-KR" sz="1400" b="1" dirty="0" err="1"/>
                        <a:t>Redism</a:t>
                      </a:r>
                      <a:r>
                        <a:rPr lang="en-US" altLang="ko-KR" sz="1400" b="1" dirty="0"/>
                        <a:t> Apache Ignite, AWS S3, Delta Lake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443172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4. </a:t>
                      </a:r>
                      <a:r>
                        <a:rPr lang="ko-KR" altLang="en-US" sz="1400" b="1" dirty="0"/>
                        <a:t>데이터 분석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SQL, Pandas, Sparkle SQL, Scikit-learn, TensorFlow, Prophet, Collaborative Filtering,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딥러닝 기반 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(ALS, Neural CF), NLP,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KoNLPy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HuggingFace,Transformers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815975"/>
                  </a:ext>
                </a:extLst>
              </a:tr>
              <a:tr h="59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5. </a:t>
                      </a:r>
                      <a:r>
                        <a:rPr lang="ko-KR" altLang="en-US" sz="1400" b="1" dirty="0"/>
                        <a:t>시각화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Tableau/Power Bi, Chart.js/</a:t>
                      </a:r>
                      <a:r>
                        <a:rPr lang="en-US" altLang="ko-KR" sz="1400" b="1" dirty="0" err="1"/>
                        <a:t>Echarts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리포트</a:t>
                      </a:r>
                      <a:r>
                        <a:rPr lang="en-US" altLang="ko-KR" sz="1400" b="1" dirty="0"/>
                        <a:t>/PDF, REST API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6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3-2.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저장 방식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3AFC7AE-5B1C-4E43-BD20-F0D698E1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51515"/>
              </p:ext>
            </p:extLst>
          </p:nvPr>
        </p:nvGraphicFramePr>
        <p:xfrm>
          <a:off x="766330" y="2374406"/>
          <a:ext cx="10587470" cy="35682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7494">
                  <a:extLst>
                    <a:ext uri="{9D8B030D-6E8A-4147-A177-3AD203B41FA5}">
                      <a16:colId xmlns:a16="http://schemas.microsoft.com/office/drawing/2014/main" val="2158402848"/>
                    </a:ext>
                  </a:extLst>
                </a:gridCol>
                <a:gridCol w="2117494">
                  <a:extLst>
                    <a:ext uri="{9D8B030D-6E8A-4147-A177-3AD203B41FA5}">
                      <a16:colId xmlns:a16="http://schemas.microsoft.com/office/drawing/2014/main" val="3958425614"/>
                    </a:ext>
                  </a:extLst>
                </a:gridCol>
                <a:gridCol w="2117494">
                  <a:extLst>
                    <a:ext uri="{9D8B030D-6E8A-4147-A177-3AD203B41FA5}">
                      <a16:colId xmlns:a16="http://schemas.microsoft.com/office/drawing/2014/main" val="2986893797"/>
                    </a:ext>
                  </a:extLst>
                </a:gridCol>
                <a:gridCol w="1960425">
                  <a:extLst>
                    <a:ext uri="{9D8B030D-6E8A-4147-A177-3AD203B41FA5}">
                      <a16:colId xmlns:a16="http://schemas.microsoft.com/office/drawing/2014/main" val="1529281850"/>
                    </a:ext>
                  </a:extLst>
                </a:gridCol>
                <a:gridCol w="2274563">
                  <a:extLst>
                    <a:ext uri="{9D8B030D-6E8A-4147-A177-3AD203B41FA5}">
                      <a16:colId xmlns:a16="http://schemas.microsoft.com/office/drawing/2014/main" val="4017718141"/>
                    </a:ext>
                  </a:extLst>
                </a:gridCol>
              </a:tblGrid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저장소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포맷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활용 목적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299053"/>
                  </a:ext>
                </a:extLst>
              </a:tr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정형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구조화 된 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MySQL, PostgreSQL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CSV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 관리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  계정 관리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서비스 통계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914700"/>
                  </a:ext>
                </a:extLst>
              </a:tr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반정형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일정한 구조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자유로운 스키마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JSON API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응답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MongoDB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JSON ,XML, YAML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로그 분석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검색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서비스 모니터링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865664"/>
                  </a:ext>
                </a:extLst>
              </a:tr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비정형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구조화 되지 않은 데이터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영상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음성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후기 텍스트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AWS S3, HDFS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JPG,PNG,MP4,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텍스트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추모 커뮤니티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 기록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AI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감정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90948"/>
                  </a:ext>
                </a:extLst>
              </a:tr>
              <a:tr h="686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장기 보관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장기간 저장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즉시 활용 빈도 낮음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백업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감사용 기록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Data Lake, Cold Storage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Parquet, ORC,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압축 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학습 데이터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법적 근거 보존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서비스 개선용 장기 데이터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06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5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3-3.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처리 방식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88E0E72-2EA7-4BEC-B13F-7BABF6165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61386"/>
              </p:ext>
            </p:extLst>
          </p:nvPr>
        </p:nvGraphicFramePr>
        <p:xfrm>
          <a:off x="838200" y="2296774"/>
          <a:ext cx="10515600" cy="3726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09859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2600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714943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4409653"/>
                    </a:ext>
                  </a:extLst>
                </a:gridCol>
              </a:tblGrid>
              <a:tr h="587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처리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처리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적용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595630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대용량 배치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Spark SQL,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Hadoop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MapReduce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로그 데이터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 기록 분석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장기 보관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주기적으로 누적 된 데이터를 모아서 처리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월별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 통계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장례식장 이용률 분석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889079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Spark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Strutured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Streming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Flink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 처리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 예약 확인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알림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사용자가 예약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결제를 하면 즉시 반영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(ex)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결제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성공시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알림 전송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 일정 실기간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379871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메모리 기반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Apache Ignite, Redis,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Hazelcast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세션 관리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 상태 저장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커뮤니티 댓글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좋아요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빠른 응답이 필요한 데이터 처리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로그인 세션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인기글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실시간 집계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5209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레이크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AWS S3, HDFS, Delta Lake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원천 데이터 저장소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로그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 기록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커뮤니티 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댓글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굿즈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주문 데이터 등을 모두 저장하여 장기 분석 및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추천 모델 학습에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1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0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3-4.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분석 방식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1A438001-4D33-4F38-8D16-483A5DD7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48536"/>
              </p:ext>
            </p:extLst>
          </p:nvPr>
        </p:nvGraphicFramePr>
        <p:xfrm>
          <a:off x="838200" y="2554790"/>
          <a:ext cx="10515600" cy="33778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09859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32600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714943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4409653"/>
                    </a:ext>
                  </a:extLst>
                </a:gridCol>
              </a:tblGrid>
              <a:tr h="587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분석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실시간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사용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서비스 적용 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595630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기술통계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배치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SQL, Pandas, Sparkle SQL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월별 예약 건수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장례식장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 이용률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커뮤니티 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댓글 수 통계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889079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예측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주로 배치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일부 실시간 가능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Scikit-learn, TensorFlow, Prophet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예약 수요 예측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특정 요일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계절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굿즈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판매량 예측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 수요 예측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379871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추천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Collaborative Filtering,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딥러닝 기반 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(ALS, Neural CF)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사용자에게 맞춤형 장례식장 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굿즈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상담사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5209"/>
                  </a:ext>
                </a:extLst>
              </a:tr>
              <a:tr h="595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텍스트 마이닝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배치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실시간 모두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NLP,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KoNLPy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HuggingFace,Transformers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커뮤니티 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댓글 감정 분석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보호자 후기 분석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긍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부정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 기록 요약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1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5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3-5.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 시각화 방식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912E757-1D26-4E27-ABF2-2A4B7132B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19400"/>
              </p:ext>
            </p:extLst>
          </p:nvPr>
        </p:nvGraphicFramePr>
        <p:xfrm>
          <a:off x="838200" y="2548481"/>
          <a:ext cx="10515600" cy="3138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314255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67522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8614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34068778"/>
                    </a:ext>
                  </a:extLst>
                </a:gridCol>
              </a:tblGrid>
              <a:tr h="73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제공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기술 스택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147235"/>
                  </a:ext>
                </a:extLst>
              </a:tr>
              <a:tr h="73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대시보드 제공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웹 기반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Tableau, Power BI, Apache Superset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 통계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상담사 배정 현황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커뮤니티 활성도 등 운영지표를 시각화 하여 효율적인 관리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920375"/>
                  </a:ext>
                </a:extLst>
              </a:tr>
              <a:tr h="73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웹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Chart.js, DB.js,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Echarts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본인의 예약 현황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 내역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굿즈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주문 진행 상황 등을 직관적으로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453521"/>
                  </a:ext>
                </a:extLst>
              </a:tr>
              <a:tr h="730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리포트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다운로드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Google Data, Studio, Grafana, REST API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협력 장례식장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상담사와 데이터 공유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PDF/Excel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리포트 형태로 제공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10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74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인력 환경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26FFE9-5A61-4AB7-B261-36A5D292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03868"/>
              </p:ext>
            </p:extLst>
          </p:nvPr>
        </p:nvGraphicFramePr>
        <p:xfrm>
          <a:off x="838198" y="2272931"/>
          <a:ext cx="10515600" cy="37712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447151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46940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18658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10738607"/>
                    </a:ext>
                  </a:extLst>
                </a:gridCol>
              </a:tblGrid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직무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주요 업무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필요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672762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엔지니어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저장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ETL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파이프라인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Hadoop, Spark, Kafka, AWS/GCP, SQL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89541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분석가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통계 분석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시각화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서비스 리포트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Python(Pandas, Matplotlib),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R,Tableau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Power BI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469622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추천 시스템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감정 분석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텍스트 마이닝 모델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PyTorch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NLP, ML/DL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678984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백엔드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예약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상담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및 서버 로직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Java/Spring Boot, Node.js, REST API, DB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825649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보안 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개인정보 보호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결제 보안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권한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네트워크 보안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암호화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OAuth2.0,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보안 프레임워크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690677"/>
                  </a:ext>
                </a:extLst>
              </a:tr>
              <a:tr h="448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운영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서비스 기획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운영 관리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사용자 요구사항 반영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문서 작성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프로젝트 관리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(Trello/Jira),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커뮤니케이션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2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CB2C46-2EBD-4D54-A18D-9E6DA735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974</Words>
  <Application>Microsoft Office PowerPoint</Application>
  <PresentationFormat>와이드스크린</PresentationFormat>
  <Paragraphs>156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Office 테마</vt:lpstr>
      <vt:lpstr>PowerPoint 프레젠테이션</vt:lpstr>
      <vt:lpstr>INDEX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96</cp:revision>
  <dcterms:created xsi:type="dcterms:W3CDTF">2025-08-05T00:27:28Z</dcterms:created>
  <dcterms:modified xsi:type="dcterms:W3CDTF">2025-09-15T06:31:34Z</dcterms:modified>
</cp:coreProperties>
</file>