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302" r:id="rId4"/>
    <p:sldId id="318" r:id="rId5"/>
    <p:sldId id="319" r:id="rId6"/>
    <p:sldId id="321" r:id="rId7"/>
    <p:sldId id="320" r:id="rId8"/>
    <p:sldId id="322" r:id="rId9"/>
    <p:sldId id="323" r:id="rId10"/>
    <p:sldId id="324" r:id="rId11"/>
    <p:sldId id="325" r:id="rId12"/>
    <p:sldId id="326" r:id="rId13"/>
    <p:sldId id="327" r:id="rId14"/>
    <p:sldId id="328" r:id="rId15"/>
    <p:sldId id="329" r:id="rId16"/>
    <p:sldId id="330" r:id="rId17"/>
    <p:sldId id="331" r:id="rId18"/>
    <p:sldId id="332" r:id="rId19"/>
    <p:sldId id="286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39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3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61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2D174-CB32-4F11-B7D5-1A7BA59E4A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9D795AB-E336-45EB-A305-DD9AC46839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2254FD-84F1-428D-9057-ADAB81B3D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F23D8-EC25-4018-9CD7-C53C9D694542}" type="datetimeFigureOut">
              <a:rPr lang="ko-KR" altLang="en-US" smtClean="0"/>
              <a:t>2025-09-30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BD85F5-ED05-4F59-AE9E-A58CEDA5B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79A623-0C98-4283-9D38-6AB30199D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952CE-132A-4246-9EFC-6736016412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8810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1F0666-4475-4B01-8F4E-B875648A8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97346D4-00C3-47FF-9B09-D4FF35DCC3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E781B1-9EDD-4233-A374-EB535A6E5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F23D8-EC25-4018-9CD7-C53C9D694542}" type="datetimeFigureOut">
              <a:rPr lang="ko-KR" altLang="en-US" smtClean="0"/>
              <a:t>2025-09-30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826D15-4D50-4692-B46D-F882C66EE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45EE2F-D229-4007-8D9F-7A3820BE1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952CE-132A-4246-9EFC-6736016412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6292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EF2BF9F-0C81-4E8A-886A-CAEB2C36B6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A505AFD-1AA5-45B8-BD53-DA28197BD7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49204C-AB5D-4CA3-9046-1619B2154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F23D8-EC25-4018-9CD7-C53C9D694542}" type="datetimeFigureOut">
              <a:rPr lang="ko-KR" altLang="en-US" smtClean="0"/>
              <a:t>2025-09-30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FA9E8D-4B61-46A7-A49A-9045BDFD6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EB5F22-C6F7-44D5-ACE0-6E7A148D0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952CE-132A-4246-9EFC-6736016412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8841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1DFFC5-38A8-42C2-A273-FAB663237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7E2275-8578-4DB7-9D83-8CCD9E2910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47C62E-4128-4DAC-A65A-27BB07B15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F23D8-EC25-4018-9CD7-C53C9D694542}" type="datetimeFigureOut">
              <a:rPr lang="ko-KR" altLang="en-US" smtClean="0"/>
              <a:t>2025-09-30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24C588-E11C-4D94-8F48-301C424F2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1D5DEC-11A5-4320-839E-7F51A3AE9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952CE-132A-4246-9EFC-6736016412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029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E59599-3C19-445B-8494-65877CB89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E5B53FD-C5F7-4500-BCF7-72846463F3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83EE29-7B5A-4A33-A2E2-95C3F6079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F23D8-EC25-4018-9CD7-C53C9D694542}" type="datetimeFigureOut">
              <a:rPr lang="ko-KR" altLang="en-US" smtClean="0"/>
              <a:t>2025-09-30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6DC215-611A-40F3-A9AE-4EE2515F4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079D90-5960-4F74-B035-C3B189499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952CE-132A-4246-9EFC-6736016412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4861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B7EE06-1A7E-4A92-AAD0-9B86B8FF9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688597-0625-4374-89CD-44B8845505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525B3D4-AF4B-4AE8-8394-D610318F67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F47BFB0-D7CE-457E-9189-BFF67F8D5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F23D8-EC25-4018-9CD7-C53C9D694542}" type="datetimeFigureOut">
              <a:rPr lang="ko-KR" altLang="en-US" smtClean="0"/>
              <a:t>2025-09-30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F705FD7-3D9F-4845-8269-DDACF1416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22645E4-0207-4203-9E82-F7636B0D5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952CE-132A-4246-9EFC-6736016412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4387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10BA0D-07F6-4D96-BF5B-9436CB1AF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9A570F5-018D-444F-B20D-7729D02D8E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81EA175-6F80-498A-B91B-186EB4E9EA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88C8E9D-6863-4906-B550-56942E2D37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351414A-34E4-4E1D-8229-4BAA2EB301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1AA7644-2A06-4E36-80B6-059F98256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F23D8-EC25-4018-9CD7-C53C9D694542}" type="datetimeFigureOut">
              <a:rPr lang="ko-KR" altLang="en-US" smtClean="0"/>
              <a:t>2025-09-30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5C1EA36-C08D-410A-BF83-A04F264E6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1CC500D-50CE-43C2-8933-D267B7AE9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952CE-132A-4246-9EFC-6736016412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4126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3703C0-9ACF-4AAE-9D37-8D18B26C7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7A6BCB5-73A1-4024-82FE-AF51172CB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F23D8-EC25-4018-9CD7-C53C9D694542}" type="datetimeFigureOut">
              <a:rPr lang="ko-KR" altLang="en-US" smtClean="0"/>
              <a:t>2025-09-30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FF8ED94-3DD5-42AA-8FF1-38C6499C7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6D23E3A-D959-4203-BD40-C83512760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952CE-132A-4246-9EFC-6736016412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1607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C8A935A-7442-4F58-8D11-325F1B5C6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F23D8-EC25-4018-9CD7-C53C9D694542}" type="datetimeFigureOut">
              <a:rPr lang="ko-KR" altLang="en-US" smtClean="0"/>
              <a:t>2025-09-30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FFBA2FD-9246-42AD-B56C-E8EA7AE50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6FE6B8E-4A69-4A9B-A9DD-5F0CB7237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952CE-132A-4246-9EFC-6736016412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3121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16DA8A-92BC-49DE-A8CF-C983904A3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23E4CE-55E3-4027-A86D-AC29312D7E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63CD0D5-63EF-4021-AF42-9F742E4957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B8D621F-7A35-4AB1-9015-6EE6F3156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F23D8-EC25-4018-9CD7-C53C9D694542}" type="datetimeFigureOut">
              <a:rPr lang="ko-KR" altLang="en-US" smtClean="0"/>
              <a:t>2025-09-30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5FD7D6-46C4-408F-847C-245D5126F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96B04C4-A611-43E8-834B-444CAF026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952CE-132A-4246-9EFC-6736016412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26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CDD74F-EF7A-4889-85F7-871326D4A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E16CC49-48CD-4612-BF78-EBB3B04EE3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087BBA3-126E-40D9-955B-8C8D7877CC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97E777C-8677-437F-9339-DEE00C799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F23D8-EC25-4018-9CD7-C53C9D694542}" type="datetimeFigureOut">
              <a:rPr lang="ko-KR" altLang="en-US" smtClean="0"/>
              <a:t>2025-09-30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411FACA-F355-4D90-B353-2AE547D56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D0C2A7F-AB07-44EB-9EF8-2BEB08E2B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952CE-132A-4246-9EFC-6736016412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0758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488827D-BBE9-423B-8A3E-16F1434F1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B1ACD2B-EAC8-4DAE-80BC-8153D0C808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87A703-9670-4373-B621-3347DC4D14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5F23D8-EC25-4018-9CD7-C53C9D694542}" type="datetimeFigureOut">
              <a:rPr lang="ko-KR" altLang="en-US" smtClean="0"/>
              <a:t>2025-09-30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25031C-9617-4CD5-AB16-821A2E9453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749AC1-BC97-42DC-BBFB-1FF1599E85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3952CE-132A-4246-9EFC-6736016412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8926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9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9FB2B1-ADA3-4D09-BE1E-5FE440FEFD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07134" y="5409213"/>
            <a:ext cx="2247122" cy="1261535"/>
          </a:xfrm>
        </p:spPr>
        <p:txBody>
          <a:bodyPr>
            <a:noAutofit/>
          </a:bodyPr>
          <a:lstStyle/>
          <a:p>
            <a:pPr marL="0" indent="0" algn="r">
              <a:buNone/>
            </a:pPr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빅데이터</a:t>
            </a:r>
            <a:r>
              <a:rPr lang="en-US" altLang="ko-KR" sz="1400" b="1" dirty="0">
                <a:solidFill>
                  <a:schemeClr val="bg1"/>
                </a:solidFill>
                <a:latin typeface="+mn-ea"/>
              </a:rPr>
              <a:t>UI</a:t>
            </a:r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양성과정</a:t>
            </a:r>
            <a:endParaRPr lang="en-US" altLang="ko-KR" sz="1400" b="1" dirty="0">
              <a:solidFill>
                <a:schemeClr val="bg1"/>
              </a:solidFill>
              <a:latin typeface="+mn-ea"/>
            </a:endParaRPr>
          </a:p>
          <a:p>
            <a:pPr marL="0" indent="0" algn="r">
              <a:buNone/>
            </a:pPr>
            <a:r>
              <a:rPr lang="ko-KR" altLang="en-US" sz="1400" b="1" dirty="0" err="1">
                <a:solidFill>
                  <a:schemeClr val="bg1"/>
                </a:solidFill>
                <a:latin typeface="+mn-ea"/>
              </a:rPr>
              <a:t>손보금</a:t>
            </a:r>
            <a:endParaRPr lang="en-US" altLang="ko-KR" sz="1400" b="1" dirty="0">
              <a:solidFill>
                <a:schemeClr val="bg1"/>
              </a:solidFill>
              <a:latin typeface="+mn-ea"/>
            </a:endParaRPr>
          </a:p>
          <a:p>
            <a:pPr marL="0" indent="0" algn="r">
              <a:buNone/>
            </a:pPr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박준형</a:t>
            </a:r>
            <a:endParaRPr lang="en-US" altLang="ko-KR" sz="1400" b="1" dirty="0">
              <a:solidFill>
                <a:schemeClr val="bg1"/>
              </a:solidFill>
              <a:latin typeface="+mn-ea"/>
            </a:endParaRPr>
          </a:p>
          <a:p>
            <a:pPr marL="0" indent="0" algn="r">
              <a:buNone/>
            </a:pPr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심예진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3DA77DD5-F07A-4FA6-8DEA-409A2C5ABB17}"/>
              </a:ext>
            </a:extLst>
          </p:cNvPr>
          <p:cNvSpPr txBox="1">
            <a:spLocks/>
          </p:cNvSpPr>
          <p:nvPr/>
        </p:nvSpPr>
        <p:spPr>
          <a:xfrm>
            <a:off x="982980" y="3100841"/>
            <a:ext cx="10515600" cy="6563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4400">
                <a:solidFill>
                  <a:schemeClr val="bg1"/>
                </a:solidFill>
              </a:rPr>
              <a:t>빅데이터 분석기획</a:t>
            </a:r>
            <a:endParaRPr lang="ko-KR" altLang="en-US" sz="4400" dirty="0">
              <a:solidFill>
                <a:schemeClr val="bg1"/>
              </a:solidFill>
            </a:endParaRP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0892D854-65E9-4161-BD25-B1C960BA7B08}"/>
              </a:ext>
            </a:extLst>
          </p:cNvPr>
          <p:cNvSpPr txBox="1">
            <a:spLocks/>
          </p:cNvSpPr>
          <p:nvPr/>
        </p:nvSpPr>
        <p:spPr>
          <a:xfrm>
            <a:off x="838200" y="2051483"/>
            <a:ext cx="10515600" cy="6563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5400" dirty="0" err="1">
                <a:solidFill>
                  <a:srgbClr val="2C3930"/>
                </a:solidFill>
              </a:rPr>
              <a:t>astpage</a:t>
            </a:r>
            <a:r>
              <a:rPr lang="en-US" altLang="ko-KR" sz="5400" dirty="0" err="1">
                <a:solidFill>
                  <a:schemeClr val="bg1"/>
                </a:solidFill>
              </a:rPr>
              <a:t>Lastpage</a:t>
            </a:r>
            <a:r>
              <a:rPr lang="en-US" altLang="ko-KR" sz="5400" dirty="0">
                <a:solidFill>
                  <a:schemeClr val="bg1"/>
                </a:solidFill>
              </a:rPr>
              <a:t> Project</a:t>
            </a:r>
            <a:r>
              <a:rPr lang="en-US" altLang="ko-KR" sz="5400" dirty="0">
                <a:solidFill>
                  <a:srgbClr val="2C3930"/>
                </a:solidFill>
              </a:rPr>
              <a:t> </a:t>
            </a:r>
            <a:r>
              <a:rPr lang="en-US" altLang="ko-KR" sz="4800" dirty="0">
                <a:solidFill>
                  <a:srgbClr val="2C3930"/>
                </a:solidFill>
              </a:rPr>
              <a:t>Project</a:t>
            </a:r>
            <a:endParaRPr lang="ko-KR" altLang="en-US" sz="4800" dirty="0">
              <a:solidFill>
                <a:srgbClr val="2C393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BC62395-CB82-C6B8-18EC-276CC2A8E7CC}"/>
              </a:ext>
            </a:extLst>
          </p:cNvPr>
          <p:cNvSpPr txBox="1"/>
          <p:nvPr/>
        </p:nvSpPr>
        <p:spPr>
          <a:xfrm>
            <a:off x="-129540" y="4450080"/>
            <a:ext cx="124206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pic>
        <p:nvPicPr>
          <p:cNvPr id="13" name="그림 12" descr="일러스트레이션, 선그림, 디자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747CCDA8-F2F2-6E33-1693-7115E4B9C6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511" y="221163"/>
            <a:ext cx="807629" cy="807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9742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93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847136B-A6BB-1D81-FAFA-C79B688616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제목 1">
            <a:extLst>
              <a:ext uri="{FF2B5EF4-FFF2-40B4-BE49-F238E27FC236}">
                <a16:creationId xmlns:a16="http://schemas.microsoft.com/office/drawing/2014/main" id="{65E78ADC-476A-9454-1FF3-4C2A7C014EC9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1999" cy="132135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0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 panose="020B0503020000020004" pitchFamily="50" charset="-127"/>
                <a:cs typeface="+mj-cs"/>
              </a:rPr>
              <a:t>      2-2. </a:t>
            </a:r>
            <a:r>
              <a:rPr kumimoji="0" lang="ko-KR" altLang="en-US" sz="30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 panose="020B0503020000020004" pitchFamily="50" charset="-127"/>
                <a:cs typeface="+mj-cs"/>
              </a:rPr>
              <a:t>논리적 설계</a:t>
            </a:r>
            <a:r>
              <a:rPr kumimoji="0" lang="en-US" altLang="ko-KR" sz="30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 panose="020B0503020000020004" pitchFamily="50" charset="-127"/>
                <a:cs typeface="+mj-cs"/>
              </a:rPr>
              <a:t>(Logical) - </a:t>
            </a:r>
            <a:r>
              <a:rPr kumimoji="0" lang="ko-KR" altLang="en-US" sz="30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 panose="020B0503020000020004" pitchFamily="50" charset="-127"/>
                <a:cs typeface="+mj-cs"/>
              </a:rPr>
              <a:t>테이블</a:t>
            </a:r>
            <a:r>
              <a:rPr kumimoji="0" lang="en-US" altLang="ko-KR" sz="30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 panose="020B0503020000020004" pitchFamily="50" charset="-127"/>
                <a:cs typeface="+mj-cs"/>
              </a:rPr>
              <a:t>/</a:t>
            </a:r>
            <a:r>
              <a:rPr kumimoji="0" lang="ko-KR" altLang="en-US" sz="30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 panose="020B0503020000020004" pitchFamily="50" charset="-127"/>
                <a:cs typeface="+mj-cs"/>
              </a:rPr>
              <a:t>키</a:t>
            </a:r>
            <a:r>
              <a:rPr kumimoji="0" lang="en-US" altLang="ko-KR" sz="30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 panose="020B0503020000020004" pitchFamily="50" charset="-127"/>
                <a:cs typeface="+mj-cs"/>
              </a:rPr>
              <a:t>/</a:t>
            </a:r>
            <a:r>
              <a:rPr kumimoji="0" lang="ko-KR" altLang="en-US" sz="30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 panose="020B0503020000020004" pitchFamily="50" charset="-127"/>
                <a:cs typeface="+mj-cs"/>
              </a:rPr>
              <a:t>인덱스</a:t>
            </a:r>
            <a:r>
              <a:rPr kumimoji="0" lang="en-US" altLang="ko-KR" sz="30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 panose="020B0503020000020004" pitchFamily="50" charset="-127"/>
                <a:cs typeface="+mj-cs"/>
              </a:rPr>
              <a:t>(</a:t>
            </a:r>
            <a:r>
              <a:rPr kumimoji="0" lang="ko-KR" altLang="en-US" sz="30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 panose="020B0503020000020004" pitchFamily="50" charset="-127"/>
                <a:cs typeface="+mj-cs"/>
              </a:rPr>
              <a:t>자료형 포함</a:t>
            </a:r>
            <a:r>
              <a:rPr kumimoji="0" lang="en-US" altLang="ko-KR" sz="30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 panose="020B0503020000020004" pitchFamily="50" charset="-127"/>
                <a:cs typeface="+mj-cs"/>
              </a:rPr>
              <a:t>)</a:t>
            </a:r>
          </a:p>
        </p:txBody>
      </p:sp>
      <p:pic>
        <p:nvPicPr>
          <p:cNvPr id="3" name="그림 2" descr="일러스트레이션, 선그림, 디자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EDF55BD1-195D-E2CC-A2C8-8DB3D9357D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511" y="319316"/>
            <a:ext cx="815249" cy="815249"/>
          </a:xfrm>
          <a:prstGeom prst="rect">
            <a:avLst/>
          </a:prstGeom>
        </p:spPr>
      </p:pic>
      <p:sp>
        <p:nvSpPr>
          <p:cNvPr id="8" name="TextBox 4">
            <a:extLst>
              <a:ext uri="{FF2B5EF4-FFF2-40B4-BE49-F238E27FC236}">
                <a16:creationId xmlns:a16="http://schemas.microsoft.com/office/drawing/2014/main" id="{7B732A7B-E5FC-C187-1B8B-8F966DF966F8}"/>
              </a:ext>
            </a:extLst>
          </p:cNvPr>
          <p:cNvSpPr txBox="1"/>
          <p:nvPr/>
        </p:nvSpPr>
        <p:spPr>
          <a:xfrm>
            <a:off x="758816" y="769940"/>
            <a:ext cx="11027428" cy="5856475"/>
          </a:xfrm>
          <a:prstGeom prst="rect">
            <a:avLst/>
          </a:prstGeom>
        </p:spPr>
        <p:txBody>
          <a:bodyPr lIns="33867" tIns="33867" rIns="33867" bIns="33867" rtlCol="0" anchor="ctr"/>
          <a:lstStyle/>
          <a:p>
            <a:pPr marL="0" marR="0" lvl="0" indent="0" algn="ctr" defTabSz="609630" rtl="0" eaLnBrk="1" fontAlgn="auto" latinLnBrk="0" hangingPunct="1">
              <a:lnSpc>
                <a:spcPts val="1773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TextBox 7">
            <a:extLst>
              <a:ext uri="{FF2B5EF4-FFF2-40B4-BE49-F238E27FC236}">
                <a16:creationId xmlns:a16="http://schemas.microsoft.com/office/drawing/2014/main" id="{5E0C4AB9-2DF5-838A-7831-101C28958028}"/>
              </a:ext>
            </a:extLst>
          </p:cNvPr>
          <p:cNvSpPr txBox="1"/>
          <p:nvPr/>
        </p:nvSpPr>
        <p:spPr>
          <a:xfrm>
            <a:off x="582388" y="925402"/>
            <a:ext cx="11027428" cy="5856476"/>
          </a:xfrm>
          <a:prstGeom prst="rect">
            <a:avLst/>
          </a:prstGeom>
        </p:spPr>
        <p:txBody>
          <a:bodyPr lIns="33867" tIns="33867" rIns="33867" bIns="33867" rtlCol="0" anchor="ctr"/>
          <a:lstStyle/>
          <a:p>
            <a:pPr marL="0" marR="0" lvl="0" indent="0" algn="ctr" defTabSz="609630" rtl="0" eaLnBrk="1" fontAlgn="auto" latinLnBrk="0" hangingPunct="1">
              <a:lnSpc>
                <a:spcPts val="1773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aphicFrame>
        <p:nvGraphicFramePr>
          <p:cNvPr id="9" name="표 3">
            <a:extLst>
              <a:ext uri="{FF2B5EF4-FFF2-40B4-BE49-F238E27FC236}">
                <a16:creationId xmlns:a16="http://schemas.microsoft.com/office/drawing/2014/main" id="{E84066DC-8077-44E9-A546-FC0D8217CC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040085"/>
              </p:ext>
            </p:extLst>
          </p:nvPr>
        </p:nvGraphicFramePr>
        <p:xfrm>
          <a:off x="102065" y="1649618"/>
          <a:ext cx="11987868" cy="506874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28015">
                  <a:extLst>
                    <a:ext uri="{9D8B030D-6E8A-4147-A177-3AD203B41FA5}">
                      <a16:colId xmlns:a16="http://schemas.microsoft.com/office/drawing/2014/main" val="1344673237"/>
                    </a:ext>
                  </a:extLst>
                </a:gridCol>
                <a:gridCol w="6202898">
                  <a:extLst>
                    <a:ext uri="{9D8B030D-6E8A-4147-A177-3AD203B41FA5}">
                      <a16:colId xmlns:a16="http://schemas.microsoft.com/office/drawing/2014/main" val="749706230"/>
                    </a:ext>
                  </a:extLst>
                </a:gridCol>
                <a:gridCol w="783611">
                  <a:extLst>
                    <a:ext uri="{9D8B030D-6E8A-4147-A177-3AD203B41FA5}">
                      <a16:colId xmlns:a16="http://schemas.microsoft.com/office/drawing/2014/main" val="3584374462"/>
                    </a:ext>
                  </a:extLst>
                </a:gridCol>
                <a:gridCol w="1905411">
                  <a:extLst>
                    <a:ext uri="{9D8B030D-6E8A-4147-A177-3AD203B41FA5}">
                      <a16:colId xmlns:a16="http://schemas.microsoft.com/office/drawing/2014/main" val="2594297005"/>
                    </a:ext>
                  </a:extLst>
                </a:gridCol>
                <a:gridCol w="1767933">
                  <a:extLst>
                    <a:ext uri="{9D8B030D-6E8A-4147-A177-3AD203B41FA5}">
                      <a16:colId xmlns:a16="http://schemas.microsoft.com/office/drawing/2014/main" val="2336383843"/>
                    </a:ext>
                  </a:extLst>
                </a:gridCol>
              </a:tblGrid>
              <a:tr h="2359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테이블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컬럼 정의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자료형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PK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FK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인덱스</a:t>
                      </a:r>
                      <a:r>
                        <a:rPr lang="en-US" altLang="ko-KR" sz="1400" dirty="0"/>
                        <a:t>/</a:t>
                      </a:r>
                      <a:r>
                        <a:rPr lang="ko-KR" altLang="en-US" sz="1400" dirty="0"/>
                        <a:t>기타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3738384"/>
                  </a:ext>
                </a:extLst>
              </a:tr>
              <a:tr h="4954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TB_USER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user_id</a:t>
                      </a:r>
                      <a:r>
                        <a:rPr lang="en-US" altLang="ko-KR" sz="1100" dirty="0"/>
                        <a:t> BIGINT UNSIGNED; </a:t>
                      </a:r>
                      <a:r>
                        <a:rPr lang="en-US" altLang="ko-KR" sz="1100" dirty="0" err="1"/>
                        <a:t>age_group</a:t>
                      </a:r>
                      <a:r>
                        <a:rPr lang="en-US" altLang="ko-KR" sz="1100" dirty="0"/>
                        <a:t> ENUM('20</a:t>
                      </a:r>
                      <a:r>
                        <a:rPr lang="ko-KR" altLang="en-US" sz="1100" dirty="0"/>
                        <a:t>대</a:t>
                      </a:r>
                      <a:r>
                        <a:rPr lang="en-US" altLang="ko-KR" sz="1100" dirty="0"/>
                        <a:t>','30</a:t>
                      </a:r>
                      <a:r>
                        <a:rPr lang="ko-KR" altLang="en-US" sz="1100" dirty="0"/>
                        <a:t>대</a:t>
                      </a:r>
                      <a:r>
                        <a:rPr lang="en-US" altLang="ko-KR" sz="1100" dirty="0"/>
                        <a:t>','40</a:t>
                      </a:r>
                      <a:r>
                        <a:rPr lang="ko-KR" altLang="en-US" sz="1100" dirty="0"/>
                        <a:t>대</a:t>
                      </a:r>
                      <a:r>
                        <a:rPr lang="en-US" altLang="ko-KR" sz="1100" dirty="0"/>
                        <a:t>','50</a:t>
                      </a:r>
                      <a:r>
                        <a:rPr lang="ko-KR" altLang="en-US" sz="1100" dirty="0"/>
                        <a:t>대</a:t>
                      </a:r>
                      <a:r>
                        <a:rPr lang="en-US" altLang="ko-KR" sz="1100" dirty="0"/>
                        <a:t>+'); </a:t>
                      </a:r>
                      <a:r>
                        <a:rPr lang="en-US" altLang="ko-KR" sz="1100" dirty="0" err="1"/>
                        <a:t>relation_with_deceased</a:t>
                      </a:r>
                      <a:r>
                        <a:rPr lang="en-US" altLang="ko-KR" sz="1100" dirty="0"/>
                        <a:t> ENUM('FAMILY','FRIEND'); </a:t>
                      </a:r>
                      <a:r>
                        <a:rPr lang="en-US" altLang="ko-KR" sz="1100" dirty="0" err="1"/>
                        <a:t>signup_channel</a:t>
                      </a:r>
                      <a:r>
                        <a:rPr lang="en-US" altLang="ko-KR" sz="1100" dirty="0"/>
                        <a:t> VARCHAR(30); </a:t>
                      </a:r>
                      <a:r>
                        <a:rPr lang="en-US" altLang="ko-KR" sz="1100" dirty="0" err="1"/>
                        <a:t>created_at</a:t>
                      </a:r>
                      <a:r>
                        <a:rPr lang="en-US" altLang="ko-KR" sz="1100" dirty="0"/>
                        <a:t> DATETIME(3)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user_id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—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—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03611901"/>
                  </a:ext>
                </a:extLst>
              </a:tr>
              <a:tr h="353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TB_USER_</a:t>
                      </a:r>
                    </a:p>
                    <a:p>
                      <a:pPr algn="ctr" latinLnBrk="1"/>
                      <a:r>
                        <a:rPr lang="en-US" altLang="ko-KR" sz="1200" b="1" dirty="0"/>
                        <a:t>LOCATION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loc_id</a:t>
                      </a:r>
                      <a:r>
                        <a:rPr lang="en-US" altLang="ko-KR" sz="1100" dirty="0"/>
                        <a:t> BIGINT UNSIGNED AUTO_INCREMENT; </a:t>
                      </a:r>
                      <a:r>
                        <a:rPr lang="en-US" altLang="ko-KR" sz="1100" dirty="0" err="1"/>
                        <a:t>user_id</a:t>
                      </a:r>
                      <a:r>
                        <a:rPr lang="en-US" altLang="ko-KR" sz="1100" dirty="0"/>
                        <a:t> BIGINT UNSIGNED; </a:t>
                      </a:r>
                      <a:r>
                        <a:rPr lang="en-US" altLang="ko-KR" sz="1100" dirty="0" err="1"/>
                        <a:t>lat</a:t>
                      </a:r>
                      <a:r>
                        <a:rPr lang="en-US" altLang="ko-KR" sz="1100" dirty="0"/>
                        <a:t> DECIMAL(9,6); </a:t>
                      </a:r>
                      <a:r>
                        <a:rPr lang="en-US" altLang="ko-KR" sz="1100" dirty="0" err="1"/>
                        <a:t>lon</a:t>
                      </a:r>
                      <a:r>
                        <a:rPr lang="en-US" altLang="ko-KR" sz="1100" dirty="0"/>
                        <a:t> DECIMAL(9,6); </a:t>
                      </a:r>
                      <a:r>
                        <a:rPr lang="en-US" altLang="ko-KR" sz="1100" dirty="0" err="1"/>
                        <a:t>accuracy_m</a:t>
                      </a:r>
                      <a:r>
                        <a:rPr lang="en-US" altLang="ko-KR" sz="1100" dirty="0"/>
                        <a:t> FLOAT; </a:t>
                      </a:r>
                      <a:r>
                        <a:rPr lang="en-US" altLang="ko-KR" sz="1100" dirty="0" err="1"/>
                        <a:t>collected_at</a:t>
                      </a:r>
                      <a:r>
                        <a:rPr lang="en-US" altLang="ko-KR" sz="1100" dirty="0"/>
                        <a:t> DATETIME(3)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loc_id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user_id</a:t>
                      </a:r>
                      <a:r>
                        <a:rPr lang="en-US" altLang="ko-KR" sz="1100" dirty="0"/>
                        <a:t> → </a:t>
                      </a:r>
                      <a:r>
                        <a:rPr lang="en-US" altLang="ko-KR" sz="1100" dirty="0" err="1"/>
                        <a:t>TB_USER.user_id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IDX(</a:t>
                      </a:r>
                      <a:r>
                        <a:rPr lang="en-US" altLang="ko-KR" sz="1100" dirty="0" err="1"/>
                        <a:t>user_id</a:t>
                      </a:r>
                      <a:r>
                        <a:rPr lang="en-US" altLang="ko-KR" sz="1100" dirty="0"/>
                        <a:t>, </a:t>
                      </a:r>
                      <a:r>
                        <a:rPr lang="en-US" altLang="ko-KR" sz="1100" dirty="0" err="1"/>
                        <a:t>collected_at</a:t>
                      </a:r>
                      <a:r>
                        <a:rPr lang="en-US" altLang="ko-KR" sz="1100" dirty="0"/>
                        <a:t>), GEO(</a:t>
                      </a:r>
                      <a:r>
                        <a:rPr lang="en-US" altLang="ko-KR" sz="1100" dirty="0" err="1"/>
                        <a:t>lat</a:t>
                      </a:r>
                      <a:r>
                        <a:rPr lang="en-US" altLang="ko-KR" sz="1100" dirty="0"/>
                        <a:t>, </a:t>
                      </a:r>
                      <a:r>
                        <a:rPr lang="en-US" altLang="ko-KR" sz="1100" dirty="0" err="1"/>
                        <a:t>lon</a:t>
                      </a:r>
                      <a:r>
                        <a:rPr lang="en-US" altLang="ko-KR" sz="1100" dirty="0"/>
                        <a:t>)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0780334"/>
                  </a:ext>
                </a:extLst>
              </a:tr>
              <a:tr h="4954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TB_FACILITY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facility_id</a:t>
                      </a:r>
                      <a:r>
                        <a:rPr lang="en-US" altLang="ko-KR" sz="1100" dirty="0"/>
                        <a:t> VARCHAR(32); name VARCHAR(200); type ENUM('FUNERAL_HALL','COLUMBARIUM'); </a:t>
                      </a:r>
                      <a:r>
                        <a:rPr lang="en-US" altLang="ko-KR" sz="1100" dirty="0" err="1"/>
                        <a:t>lat</a:t>
                      </a:r>
                      <a:r>
                        <a:rPr lang="en-US" altLang="ko-KR" sz="1100" dirty="0"/>
                        <a:t> DECIMAL(9,6); </a:t>
                      </a:r>
                      <a:r>
                        <a:rPr lang="en-US" altLang="ko-KR" sz="1100" dirty="0" err="1"/>
                        <a:t>lon</a:t>
                      </a:r>
                      <a:r>
                        <a:rPr lang="en-US" altLang="ko-KR" sz="1100" dirty="0"/>
                        <a:t> DECIMAL(9,6); capacity INT; description TEXT; </a:t>
                      </a:r>
                      <a:r>
                        <a:rPr lang="en-US" altLang="ko-KR" sz="1100" dirty="0" err="1"/>
                        <a:t>updated_at</a:t>
                      </a:r>
                      <a:r>
                        <a:rPr lang="en-US" altLang="ko-KR" sz="1100" dirty="0"/>
                        <a:t> DATETIME(0)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facility_id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—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GEO(</a:t>
                      </a:r>
                      <a:r>
                        <a:rPr lang="en-US" altLang="ko-KR" sz="1100" dirty="0" err="1"/>
                        <a:t>lat</a:t>
                      </a:r>
                      <a:r>
                        <a:rPr lang="en-US" altLang="ko-KR" sz="1100" dirty="0"/>
                        <a:t>, </a:t>
                      </a:r>
                      <a:r>
                        <a:rPr lang="en-US" altLang="ko-KR" sz="1100" dirty="0" err="1"/>
                        <a:t>lon</a:t>
                      </a:r>
                      <a:r>
                        <a:rPr lang="en-US" altLang="ko-KR" sz="1100" dirty="0"/>
                        <a:t>), IDX(type)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4855080"/>
                  </a:ext>
                </a:extLst>
              </a:tr>
              <a:tr h="353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TB_FACILITY_</a:t>
                      </a:r>
                    </a:p>
                    <a:p>
                      <a:pPr algn="ctr" latinLnBrk="1"/>
                      <a:r>
                        <a:rPr lang="en-US" altLang="ko-KR" sz="1200" b="1" dirty="0"/>
                        <a:t>SNAPSHOT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snapshot_id</a:t>
                      </a:r>
                      <a:r>
                        <a:rPr lang="en-US" altLang="ko-KR" sz="1100" dirty="0"/>
                        <a:t> BIGINT UNSIGNED AUTO_INCREMENT; </a:t>
                      </a:r>
                      <a:r>
                        <a:rPr lang="en-US" altLang="ko-KR" sz="1100" dirty="0" err="1"/>
                        <a:t>facility_id</a:t>
                      </a:r>
                      <a:r>
                        <a:rPr lang="en-US" altLang="ko-KR" sz="1100" dirty="0"/>
                        <a:t> VARCHAR(32) NULL; </a:t>
                      </a:r>
                      <a:r>
                        <a:rPr lang="en-US" altLang="ko-KR" sz="1100" dirty="0" err="1"/>
                        <a:t>obs_time</a:t>
                      </a:r>
                      <a:r>
                        <a:rPr lang="en-US" altLang="ko-KR" sz="1100" dirty="0"/>
                        <a:t> DATETIME(0); </a:t>
                      </a:r>
                      <a:r>
                        <a:rPr lang="en-US" altLang="ko-KR" sz="1100" dirty="0" err="1"/>
                        <a:t>crowd_index</a:t>
                      </a:r>
                      <a:r>
                        <a:rPr lang="en-US" altLang="ko-KR" sz="1100" dirty="0"/>
                        <a:t> DECIMAL(5,2); </a:t>
                      </a:r>
                      <a:r>
                        <a:rPr lang="en-US" altLang="ko-KR" sz="1100" dirty="0" err="1"/>
                        <a:t>available_slots</a:t>
                      </a:r>
                      <a:r>
                        <a:rPr lang="en-US" altLang="ko-KR" sz="1100" dirty="0"/>
                        <a:t> INT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snapshot_id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옵션</a:t>
                      </a:r>
                      <a:r>
                        <a:rPr lang="en-US" altLang="ko-KR" sz="1100" dirty="0"/>
                        <a:t>) </a:t>
                      </a:r>
                      <a:r>
                        <a:rPr lang="en-US" altLang="ko-KR" sz="1100" dirty="0" err="1"/>
                        <a:t>facility_id</a:t>
                      </a:r>
                      <a:r>
                        <a:rPr lang="en-US" altLang="ko-KR" sz="1100" dirty="0"/>
                        <a:t> → </a:t>
                      </a:r>
                      <a:r>
                        <a:rPr lang="en-US" altLang="ko-KR" sz="1100" dirty="0" err="1"/>
                        <a:t>TB_FACILITY.facility_id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IDX(</a:t>
                      </a:r>
                      <a:r>
                        <a:rPr lang="en-US" altLang="ko-KR" sz="1100" dirty="0" err="1"/>
                        <a:t>obs_time</a:t>
                      </a:r>
                      <a:r>
                        <a:rPr lang="en-US" altLang="ko-KR" sz="1100" dirty="0"/>
                        <a:t>), IDX(</a:t>
                      </a:r>
                      <a:r>
                        <a:rPr lang="en-US" altLang="ko-KR" sz="1100" dirty="0" err="1"/>
                        <a:t>facility_id</a:t>
                      </a:r>
                      <a:r>
                        <a:rPr lang="en-US" altLang="ko-KR" sz="1100" dirty="0"/>
                        <a:t>, </a:t>
                      </a:r>
                      <a:r>
                        <a:rPr lang="en-US" altLang="ko-KR" sz="1100" dirty="0" err="1"/>
                        <a:t>obs_time</a:t>
                      </a:r>
                      <a:r>
                        <a:rPr lang="en-US" altLang="ko-KR" sz="1100" dirty="0"/>
                        <a:t>)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72183419"/>
                  </a:ext>
                </a:extLst>
              </a:tr>
              <a:tr h="4954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TB_REVIEW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review_id</a:t>
                      </a:r>
                      <a:r>
                        <a:rPr lang="en-US" altLang="ko-KR" sz="1100" dirty="0"/>
                        <a:t> VARCHAR(64); </a:t>
                      </a:r>
                      <a:r>
                        <a:rPr lang="en-US" altLang="ko-KR" sz="1100" dirty="0" err="1"/>
                        <a:t>user_id</a:t>
                      </a:r>
                      <a:r>
                        <a:rPr lang="en-US" altLang="ko-KR" sz="1100" dirty="0"/>
                        <a:t> BIGINT UNSIGNED; </a:t>
                      </a:r>
                      <a:r>
                        <a:rPr lang="en-US" altLang="ko-KR" sz="1100" dirty="0" err="1"/>
                        <a:t>facility_id</a:t>
                      </a:r>
                      <a:r>
                        <a:rPr lang="en-US" altLang="ko-KR" sz="1100" dirty="0"/>
                        <a:t> VARCHAR(32); source ENUM('DIRECT','NAVER','GOOGLE'); rating DECIMAL(2,1); text </a:t>
                      </a:r>
                      <a:r>
                        <a:rPr lang="en-US" altLang="ko-KR" sz="1100" dirty="0" err="1"/>
                        <a:t>TEXT</a:t>
                      </a:r>
                      <a:r>
                        <a:rPr lang="en-US" altLang="ko-KR" sz="1100" dirty="0"/>
                        <a:t>; </a:t>
                      </a:r>
                      <a:r>
                        <a:rPr lang="en-US" altLang="ko-KR" sz="1100" dirty="0" err="1"/>
                        <a:t>sentiment_score</a:t>
                      </a:r>
                      <a:r>
                        <a:rPr lang="en-US" altLang="ko-KR" sz="1100" dirty="0"/>
                        <a:t> DECIMAL(3,2); </a:t>
                      </a:r>
                      <a:r>
                        <a:rPr lang="en-US" altLang="ko-KR" sz="1100" dirty="0" err="1"/>
                        <a:t>reviewed_at</a:t>
                      </a:r>
                      <a:r>
                        <a:rPr lang="en-US" altLang="ko-KR" sz="1100" dirty="0"/>
                        <a:t> DATETIME(0)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review_id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facility_id</a:t>
                      </a:r>
                      <a:r>
                        <a:rPr lang="en-US" altLang="ko-KR" sz="1100" dirty="0"/>
                        <a:t> → </a:t>
                      </a:r>
                      <a:r>
                        <a:rPr lang="en-US" altLang="ko-KR" sz="1100" dirty="0" err="1"/>
                        <a:t>TB_FACILITY.facility_id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IDX(</a:t>
                      </a:r>
                      <a:r>
                        <a:rPr lang="en-US" altLang="ko-KR" sz="1100" dirty="0" err="1"/>
                        <a:t>facility_id</a:t>
                      </a:r>
                      <a:r>
                        <a:rPr lang="en-US" altLang="ko-KR" sz="1100" dirty="0"/>
                        <a:t>, </a:t>
                      </a:r>
                      <a:r>
                        <a:rPr lang="en-US" altLang="ko-KR" sz="1100" dirty="0" err="1"/>
                        <a:t>reviewed_at</a:t>
                      </a:r>
                      <a:r>
                        <a:rPr lang="en-US" altLang="ko-KR" sz="1100" dirty="0"/>
                        <a:t>), FULLTEXT(text)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6644808"/>
                  </a:ext>
                </a:extLst>
              </a:tr>
              <a:tr h="353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TB_COUNSELOR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counselor_id</a:t>
                      </a:r>
                      <a:r>
                        <a:rPr lang="en-US" altLang="ko-KR" sz="1100" dirty="0"/>
                        <a:t> BIGINT UNSIGNED AUTO_INCREMENT; specialty VARCHAR(100); </a:t>
                      </a:r>
                      <a:r>
                        <a:rPr lang="en-US" altLang="ko-KR" sz="1100" dirty="0" err="1"/>
                        <a:t>available_time</a:t>
                      </a:r>
                      <a:r>
                        <a:rPr lang="en-US" altLang="ko-KR" sz="1100" dirty="0"/>
                        <a:t> JSON; rating DECIMAL(2,1); description TEXT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counselor_id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—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IDX(specialty), IDX(rating)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6582960"/>
                  </a:ext>
                </a:extLst>
              </a:tr>
              <a:tr h="7785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TB_COUNSELING_SESSION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session_id</a:t>
                      </a:r>
                      <a:r>
                        <a:rPr lang="en-US" altLang="ko-KR" sz="1100" dirty="0"/>
                        <a:t> CHAR(36); </a:t>
                      </a:r>
                      <a:r>
                        <a:rPr lang="en-US" altLang="ko-KR" sz="1100" dirty="0" err="1"/>
                        <a:t>user_id</a:t>
                      </a:r>
                      <a:r>
                        <a:rPr lang="en-US" altLang="ko-KR" sz="1100" dirty="0"/>
                        <a:t> BIGINT UNSIGNED; </a:t>
                      </a:r>
                      <a:r>
                        <a:rPr lang="en-US" altLang="ko-KR" sz="1100" dirty="0" err="1"/>
                        <a:t>counselor_id</a:t>
                      </a:r>
                      <a:r>
                        <a:rPr lang="en-US" altLang="ko-KR" sz="1100" dirty="0"/>
                        <a:t> BIGINT UNSIGNED; </a:t>
                      </a:r>
                      <a:r>
                        <a:rPr lang="en-US" altLang="ko-KR" sz="1100" dirty="0" err="1"/>
                        <a:t>context_json</a:t>
                      </a:r>
                      <a:r>
                        <a:rPr lang="en-US" altLang="ko-KR" sz="1100" dirty="0"/>
                        <a:t> JSON; </a:t>
                      </a:r>
                      <a:r>
                        <a:rPr lang="en-US" altLang="ko-KR" sz="1100" dirty="0" err="1"/>
                        <a:t>created_at</a:t>
                      </a:r>
                      <a:r>
                        <a:rPr lang="en-US" altLang="ko-KR" sz="1100" dirty="0"/>
                        <a:t> DATETIME(3)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session_id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user_id</a:t>
                      </a:r>
                      <a:r>
                        <a:rPr lang="en-US" altLang="ko-KR" sz="1100" dirty="0"/>
                        <a:t> → </a:t>
                      </a:r>
                      <a:r>
                        <a:rPr lang="en-US" altLang="ko-KR" sz="1100" dirty="0" err="1"/>
                        <a:t>TB_USER.user_id</a:t>
                      </a:r>
                      <a:r>
                        <a:rPr lang="en-US" altLang="ko-KR" sz="1100" dirty="0"/>
                        <a:t>, </a:t>
                      </a:r>
                      <a:r>
                        <a:rPr lang="en-US" altLang="ko-KR" sz="1100" dirty="0" err="1"/>
                        <a:t>counselor_id</a:t>
                      </a:r>
                      <a:r>
                        <a:rPr lang="en-US" altLang="ko-KR" sz="1100" dirty="0"/>
                        <a:t> → </a:t>
                      </a:r>
                      <a:r>
                        <a:rPr lang="en-US" altLang="ko-KR" sz="1100" dirty="0" err="1"/>
                        <a:t>TB_COUNSELOR.counselor_id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IDX(</a:t>
                      </a:r>
                      <a:r>
                        <a:rPr lang="en-US" altLang="ko-KR" sz="1100" dirty="0" err="1"/>
                        <a:t>user_id</a:t>
                      </a:r>
                      <a:r>
                        <a:rPr lang="en-US" altLang="ko-KR" sz="1100" dirty="0"/>
                        <a:t>, </a:t>
                      </a:r>
                      <a:r>
                        <a:rPr lang="en-US" altLang="ko-KR" sz="1100" dirty="0" err="1"/>
                        <a:t>created_at</a:t>
                      </a:r>
                      <a:r>
                        <a:rPr lang="en-US" altLang="ko-KR" sz="1100" dirty="0"/>
                        <a:t>)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5465030"/>
                  </a:ext>
                </a:extLst>
              </a:tr>
              <a:tr h="9201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TB_RECOMMENDATION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rec_id</a:t>
                      </a:r>
                      <a:r>
                        <a:rPr lang="en-US" altLang="ko-KR" sz="1100" dirty="0"/>
                        <a:t> CHAR(36); </a:t>
                      </a:r>
                      <a:r>
                        <a:rPr lang="en-US" altLang="ko-KR" sz="1100" dirty="0" err="1"/>
                        <a:t>session_id</a:t>
                      </a:r>
                      <a:r>
                        <a:rPr lang="en-US" altLang="ko-KR" sz="1100" dirty="0"/>
                        <a:t> CHAR(36); </a:t>
                      </a:r>
                      <a:r>
                        <a:rPr lang="en-US" altLang="ko-KR" sz="1100" dirty="0" err="1"/>
                        <a:t>counselor_id</a:t>
                      </a:r>
                      <a:r>
                        <a:rPr lang="en-US" altLang="ko-KR" sz="1100" dirty="0"/>
                        <a:t> BIGINT UNSIGNED; score DECIMAL(3,2); </a:t>
                      </a:r>
                      <a:r>
                        <a:rPr lang="en-US" altLang="ko-KR" sz="1100" dirty="0" err="1"/>
                        <a:t>rationale_text</a:t>
                      </a:r>
                      <a:r>
                        <a:rPr lang="en-US" altLang="ko-KR" sz="1100" dirty="0"/>
                        <a:t> TEXT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rec_id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err="1"/>
                        <a:t>session_id</a:t>
                      </a:r>
                      <a:r>
                        <a:rPr lang="en-US" altLang="ko-KR" sz="1100" dirty="0"/>
                        <a:t> → </a:t>
                      </a:r>
                      <a:r>
                        <a:rPr lang="en-US" altLang="ko-KR" sz="1100" dirty="0" err="1"/>
                        <a:t>TB_COUNSELING_SESSION.session_id</a:t>
                      </a:r>
                      <a:r>
                        <a:rPr lang="en-US" altLang="ko-KR" sz="1100" dirty="0"/>
                        <a:t>, </a:t>
                      </a:r>
                      <a:r>
                        <a:rPr lang="en-US" altLang="ko-KR" sz="1100" dirty="0" err="1"/>
                        <a:t>counselor_id</a:t>
                      </a:r>
                      <a:r>
                        <a:rPr lang="en-US" altLang="ko-KR" sz="1100" dirty="0"/>
                        <a:t> → </a:t>
                      </a:r>
                      <a:r>
                        <a:rPr lang="en-US" altLang="ko-KR" sz="1100" dirty="0" err="1"/>
                        <a:t>TB_COUNSELOR.counselor_id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—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80923659"/>
                  </a:ext>
                </a:extLst>
              </a:tr>
            </a:tbl>
          </a:graphicData>
        </a:graphic>
      </p:graphicFrame>
      <p:sp>
        <p:nvSpPr>
          <p:cNvPr id="42" name="TextBox 41">
            <a:extLst>
              <a:ext uri="{FF2B5EF4-FFF2-40B4-BE49-F238E27FC236}">
                <a16:creationId xmlns:a16="http://schemas.microsoft.com/office/drawing/2014/main" id="{E081CC60-FAA6-4FCF-900D-7F243F1B55D5}"/>
              </a:ext>
            </a:extLst>
          </p:cNvPr>
          <p:cNvSpPr txBox="1"/>
          <p:nvPr/>
        </p:nvSpPr>
        <p:spPr>
          <a:xfrm>
            <a:off x="11513819" y="6389609"/>
            <a:ext cx="678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latin typeface="맑은 고딕" panose="020F0502020204030204"/>
                <a:ea typeface="맑은 고딕" panose="020B0503020000020004" pitchFamily="50" charset="-127"/>
              </a:rPr>
              <a:t>9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944794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93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847136B-A6BB-1D81-FAFA-C79B688616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제목 1">
            <a:extLst>
              <a:ext uri="{FF2B5EF4-FFF2-40B4-BE49-F238E27FC236}">
                <a16:creationId xmlns:a16="http://schemas.microsoft.com/office/drawing/2014/main" id="{65E78ADC-476A-9454-1FF3-4C2A7C014EC9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1999" cy="145388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2-3. </a:t>
            </a:r>
            <a:r>
              <a:rPr kumimoji="0" lang="ko-KR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외부 </a:t>
            </a:r>
            <a:r>
              <a:rPr kumimoji="0" lang="en-US" altLang="ko-KR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Open API </a:t>
            </a:r>
            <a:r>
              <a:rPr kumimoji="0" lang="ko-KR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수집</a:t>
            </a:r>
          </a:p>
        </p:txBody>
      </p:sp>
      <p:pic>
        <p:nvPicPr>
          <p:cNvPr id="3" name="그림 2" descr="일러스트레이션, 선그림, 디자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EDF55BD1-195D-E2CC-A2C8-8DB3D9357D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511" y="319316"/>
            <a:ext cx="815249" cy="815249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E081CC60-FAA6-4FCF-900D-7F243F1B55D5}"/>
              </a:ext>
            </a:extLst>
          </p:cNvPr>
          <p:cNvSpPr txBox="1"/>
          <p:nvPr/>
        </p:nvSpPr>
        <p:spPr>
          <a:xfrm>
            <a:off x="11513819" y="6389609"/>
            <a:ext cx="678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10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8" name="Table 2">
            <a:extLst>
              <a:ext uri="{FF2B5EF4-FFF2-40B4-BE49-F238E27FC236}">
                <a16:creationId xmlns:a16="http://schemas.microsoft.com/office/drawing/2014/main" id="{0FD679BB-40CD-49A5-9E7F-EF206BE9762C}"/>
              </a:ext>
            </a:extLst>
          </p:cNvPr>
          <p:cNvGraphicFramePr>
            <a:graphicFrameLocks noGrp="1"/>
          </p:cNvGraphicFramePr>
          <p:nvPr/>
        </p:nvGraphicFramePr>
        <p:xfrm>
          <a:off x="720135" y="1861918"/>
          <a:ext cx="10510242" cy="45720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8768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645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84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029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275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53142">
                <a:tc>
                  <a:txBody>
                    <a:bodyPr/>
                    <a:lstStyle/>
                    <a:p>
                      <a:pPr algn="ctr"/>
                      <a:r>
                        <a:rPr sz="1200" dirty="0" err="1"/>
                        <a:t>제공처</a:t>
                      </a:r>
                      <a:endParaRPr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dirty="0"/>
                        <a:t>API/</a:t>
                      </a:r>
                      <a:r>
                        <a:rPr sz="1200" dirty="0" err="1"/>
                        <a:t>엔드포인트</a:t>
                      </a:r>
                      <a:endParaRPr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dirty="0" err="1"/>
                        <a:t>메서드</a:t>
                      </a:r>
                      <a:endParaRPr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dirty="0"/>
                        <a:t>Base URL · Endpoint(</a:t>
                      </a:r>
                      <a:r>
                        <a:rPr sz="1200" dirty="0" err="1"/>
                        <a:t>예시</a:t>
                      </a:r>
                      <a:r>
                        <a:rPr sz="1200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dirty="0" err="1"/>
                        <a:t>비고</a:t>
                      </a:r>
                      <a:endParaRPr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3142">
                <a:tc>
                  <a:txBody>
                    <a:bodyPr/>
                    <a:lstStyle/>
                    <a:p>
                      <a:pPr algn="ctr"/>
                      <a:r>
                        <a:rPr sz="1200" b="1" dirty="0"/>
                        <a:t>Google Cloud NLP API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sz="1200" dirty="0"/>
                        <a:t>sentiment / entities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sz="1200" dirty="0"/>
                        <a:t>POST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sz="1200"/>
                        <a:t>language.googleapis.com/v1/documents:analyzeSentiment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sz="1200"/>
                        <a:t>리뷰 감정 분석, 키워드 추출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3142">
                <a:tc>
                  <a:txBody>
                    <a:bodyPr/>
                    <a:lstStyle/>
                    <a:p>
                      <a:pPr algn="ctr"/>
                      <a:r>
                        <a:rPr sz="1200" b="1" dirty="0" err="1"/>
                        <a:t>Kakao</a:t>
                      </a:r>
                      <a:r>
                        <a:rPr sz="1200" b="1" dirty="0"/>
                        <a:t> NLP API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sz="1200"/>
                        <a:t>morph / keyword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sz="1200"/>
                        <a:t>POST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sz="1200" dirty="0"/>
                        <a:t>dapi.kakao.com/v2/</a:t>
                      </a:r>
                      <a:r>
                        <a:rPr sz="1200" dirty="0" err="1"/>
                        <a:t>nlp</a:t>
                      </a:r>
                      <a:r>
                        <a:rPr sz="1200" dirty="0"/>
                        <a:t>/morph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sz="1200"/>
                        <a:t>한국어 형태소 분석, 키워드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3142">
                <a:tc>
                  <a:txBody>
                    <a:bodyPr/>
                    <a:lstStyle/>
                    <a:p>
                      <a:pPr algn="ctr"/>
                      <a:r>
                        <a:rPr sz="1200" b="1" dirty="0" err="1"/>
                        <a:t>보건복지부·WHO</a:t>
                      </a:r>
                      <a:r>
                        <a:rPr sz="1200" b="1" dirty="0"/>
                        <a:t> Open API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sz="1200"/>
                        <a:t>mentalHealthInfo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sz="1200"/>
                        <a:t>GET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sz="1200" dirty="0"/>
                        <a:t>apis.data.go.kr/mental/...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sz="1200"/>
                        <a:t>정신건강 관련 질환·예방 가이드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3142">
                <a:tc>
                  <a:txBody>
                    <a:bodyPr/>
                    <a:lstStyle/>
                    <a:p>
                      <a:pPr algn="ctr"/>
                      <a:r>
                        <a:rPr sz="1200" b="1" dirty="0"/>
                        <a:t>Google Calendar API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sz="1200"/>
                        <a:t>events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sz="1200"/>
                        <a:t>POST/GET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sz="1200" dirty="0"/>
                        <a:t>www.googleapis.com/calendar/v3/events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sz="1200"/>
                        <a:t>상담 일정 예약·알림 연동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3142">
                <a:tc>
                  <a:txBody>
                    <a:bodyPr/>
                    <a:lstStyle/>
                    <a:p>
                      <a:pPr algn="ctr"/>
                      <a:r>
                        <a:rPr sz="1200" b="1" dirty="0" err="1"/>
                        <a:t>Kakao</a:t>
                      </a:r>
                      <a:r>
                        <a:rPr sz="1200" b="1" dirty="0"/>
                        <a:t>/Naver Map API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sz="1200"/>
                        <a:t>local search / geocode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sz="1200"/>
                        <a:t>GET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sz="1200"/>
                        <a:t>dapi.kakao.com/v2/local/search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sz="1200" dirty="0" err="1"/>
                        <a:t>위치</a:t>
                      </a:r>
                      <a:r>
                        <a:rPr sz="1200" dirty="0"/>
                        <a:t> </a:t>
                      </a:r>
                      <a:r>
                        <a:rPr sz="1200" dirty="0" err="1"/>
                        <a:t>기반</a:t>
                      </a:r>
                      <a:r>
                        <a:rPr sz="1200" dirty="0"/>
                        <a:t> </a:t>
                      </a:r>
                      <a:r>
                        <a:rPr sz="1200" dirty="0" err="1"/>
                        <a:t>상담사</a:t>
                      </a:r>
                      <a:r>
                        <a:rPr sz="1200" dirty="0"/>
                        <a:t> </a:t>
                      </a:r>
                      <a:r>
                        <a:rPr sz="1200" dirty="0" err="1"/>
                        <a:t>추천</a:t>
                      </a:r>
                      <a:endParaRPr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53148">
                <a:tc>
                  <a:txBody>
                    <a:bodyPr/>
                    <a:lstStyle/>
                    <a:p>
                      <a:pPr algn="ctr"/>
                      <a:r>
                        <a:rPr sz="1200" b="1" dirty="0"/>
                        <a:t>SNS/Streaming API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sz="1200"/>
                        <a:t>twitter / firebase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sz="1200"/>
                        <a:t>GET/STREAM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sz="1200"/>
                        <a:t>api.twitter.com/2/tweets/search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sz="1200" dirty="0" err="1"/>
                        <a:t>실시간</a:t>
                      </a:r>
                      <a:r>
                        <a:rPr sz="1200" dirty="0"/>
                        <a:t> </a:t>
                      </a:r>
                      <a:r>
                        <a:rPr sz="1200" dirty="0" err="1"/>
                        <a:t>감정·트렌드</a:t>
                      </a:r>
                      <a:r>
                        <a:rPr sz="1200" dirty="0"/>
                        <a:t> </a:t>
                      </a:r>
                      <a:r>
                        <a:rPr sz="1200" dirty="0" err="1"/>
                        <a:t>분석</a:t>
                      </a:r>
                      <a:endParaRPr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16400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93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847136B-A6BB-1D81-FAFA-C79B688616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제목 1">
            <a:extLst>
              <a:ext uri="{FF2B5EF4-FFF2-40B4-BE49-F238E27FC236}">
                <a16:creationId xmlns:a16="http://schemas.microsoft.com/office/drawing/2014/main" id="{65E78ADC-476A-9454-1FF3-4C2A7C014EC9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1999" cy="145388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2-4. </a:t>
            </a:r>
            <a:r>
              <a:rPr kumimoji="0" lang="ko-KR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내부 수집 </a:t>
            </a:r>
            <a:r>
              <a:rPr kumimoji="0" lang="en-US" altLang="ko-KR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API</a:t>
            </a:r>
            <a:endParaRPr kumimoji="0" lang="ko-KR" altLang="en-US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302020204030204"/>
              <a:ea typeface="맑은 고딕" panose="020B0503020000020004" pitchFamily="50" charset="-127"/>
              <a:cs typeface="+mj-cs"/>
            </a:endParaRPr>
          </a:p>
        </p:txBody>
      </p:sp>
      <p:pic>
        <p:nvPicPr>
          <p:cNvPr id="3" name="그림 2" descr="일러스트레이션, 선그림, 디자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EDF55BD1-195D-E2CC-A2C8-8DB3D9357D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511" y="319316"/>
            <a:ext cx="815249" cy="815249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E081CC60-FAA6-4FCF-900D-7F243F1B55D5}"/>
              </a:ext>
            </a:extLst>
          </p:cNvPr>
          <p:cNvSpPr txBox="1"/>
          <p:nvPr/>
        </p:nvSpPr>
        <p:spPr>
          <a:xfrm>
            <a:off x="11513819" y="6389609"/>
            <a:ext cx="678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11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7" name="Table 2">
            <a:extLst>
              <a:ext uri="{FF2B5EF4-FFF2-40B4-BE49-F238E27FC236}">
                <a16:creationId xmlns:a16="http://schemas.microsoft.com/office/drawing/2014/main" id="{2C13C44A-9EF0-47AA-A714-AEE8DF4D9669}"/>
              </a:ext>
            </a:extLst>
          </p:cNvPr>
          <p:cNvGraphicFramePr>
            <a:graphicFrameLocks noGrp="1"/>
          </p:cNvGraphicFramePr>
          <p:nvPr/>
        </p:nvGraphicFramePr>
        <p:xfrm>
          <a:off x="697832" y="1773197"/>
          <a:ext cx="10815986" cy="466769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391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51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00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812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8125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3912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44333">
                <a:tc>
                  <a:txBody>
                    <a:bodyPr/>
                    <a:lstStyle/>
                    <a:p>
                      <a:pPr algn="ctr"/>
                      <a:r>
                        <a:rPr sz="1000" dirty="0" err="1"/>
                        <a:t>시스템</a:t>
                      </a:r>
                      <a:endParaRPr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 dirty="0"/>
                        <a:t>API/</a:t>
                      </a:r>
                      <a:r>
                        <a:rPr sz="1000" dirty="0" err="1"/>
                        <a:t>엔드포인트</a:t>
                      </a:r>
                      <a:endParaRPr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 dirty="0" err="1"/>
                        <a:t>메서드</a:t>
                      </a:r>
                      <a:endParaRPr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 dirty="0" err="1"/>
                        <a:t>요청</a:t>
                      </a:r>
                      <a:r>
                        <a:rPr sz="1000" dirty="0"/>
                        <a:t> </a:t>
                      </a:r>
                      <a:r>
                        <a:rPr sz="1000" dirty="0" err="1"/>
                        <a:t>파라미터</a:t>
                      </a:r>
                      <a:r>
                        <a:rPr sz="1000" dirty="0"/>
                        <a:t>/</a:t>
                      </a:r>
                      <a:r>
                        <a:rPr sz="1000" dirty="0" err="1"/>
                        <a:t>바디</a:t>
                      </a:r>
                      <a:r>
                        <a:rPr sz="1000" dirty="0"/>
                        <a:t>(</a:t>
                      </a:r>
                      <a:r>
                        <a:rPr sz="1000" dirty="0" err="1"/>
                        <a:t>타입</a:t>
                      </a:r>
                      <a:r>
                        <a:rPr sz="1000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 dirty="0" err="1"/>
                        <a:t>반환</a:t>
                      </a:r>
                      <a:r>
                        <a:rPr sz="1000" dirty="0"/>
                        <a:t> </a:t>
                      </a:r>
                      <a:r>
                        <a:rPr sz="1000" dirty="0" err="1"/>
                        <a:t>자료형</a:t>
                      </a:r>
                      <a:r>
                        <a:rPr sz="1000" dirty="0"/>
                        <a:t>(</a:t>
                      </a:r>
                      <a:r>
                        <a:rPr sz="1000" dirty="0" err="1"/>
                        <a:t>타입</a:t>
                      </a:r>
                      <a:r>
                        <a:rPr sz="1000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 dirty="0" err="1"/>
                        <a:t>비고</a:t>
                      </a:r>
                      <a:endParaRPr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5840">
                <a:tc>
                  <a:txBody>
                    <a:bodyPr/>
                    <a:lstStyle/>
                    <a:p>
                      <a:pPr algn="ctr"/>
                      <a:r>
                        <a:rPr sz="1000" b="1" dirty="0" err="1"/>
                        <a:t>수집</a:t>
                      </a:r>
                      <a:r>
                        <a:rPr sz="1000" b="1" dirty="0"/>
                        <a:t> API GW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sz="1000" dirty="0"/>
                        <a:t>/v1/users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sz="1000" dirty="0"/>
                        <a:t>POST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sz="1000" dirty="0"/>
                        <a:t>Body(JSON)</a:t>
                      </a:r>
                    </a:p>
                    <a:p>
                      <a:r>
                        <a:rPr sz="1000" dirty="0"/>
                        <a:t>· </a:t>
                      </a:r>
                      <a:r>
                        <a:rPr sz="1000" dirty="0" err="1"/>
                        <a:t>user_token</a:t>
                      </a:r>
                      <a:r>
                        <a:rPr sz="1000" dirty="0"/>
                        <a:t> : string (</a:t>
                      </a:r>
                      <a:r>
                        <a:rPr sz="1000" dirty="0" err="1"/>
                        <a:t>필수</a:t>
                      </a:r>
                      <a:r>
                        <a:rPr sz="1000" dirty="0"/>
                        <a:t>)</a:t>
                      </a:r>
                    </a:p>
                    <a:p>
                      <a:r>
                        <a:rPr sz="1000" dirty="0"/>
                        <a:t>· age : int</a:t>
                      </a:r>
                    </a:p>
                    <a:p>
                      <a:r>
                        <a:rPr sz="1000" dirty="0"/>
                        <a:t>· gender : string</a:t>
                      </a:r>
                    </a:p>
                    <a:p>
                      <a:r>
                        <a:rPr sz="1000" dirty="0"/>
                        <a:t>· illness : string (</a:t>
                      </a:r>
                      <a:r>
                        <a:rPr sz="1000" dirty="0" err="1"/>
                        <a:t>선택</a:t>
                      </a:r>
                      <a:r>
                        <a:rPr sz="1000" dirty="0"/>
                        <a:t>)</a:t>
                      </a:r>
                    </a:p>
                    <a:p>
                      <a:r>
                        <a:rPr sz="1000" dirty="0"/>
                        <a:t>· </a:t>
                      </a:r>
                      <a:r>
                        <a:rPr sz="1000" dirty="0" err="1"/>
                        <a:t>ts</a:t>
                      </a:r>
                      <a:r>
                        <a:rPr sz="1000" dirty="0"/>
                        <a:t> : string(ISO8601, </a:t>
                      </a:r>
                      <a:r>
                        <a:rPr sz="1000" dirty="0" err="1"/>
                        <a:t>선택</a:t>
                      </a:r>
                      <a:r>
                        <a:rPr sz="1000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sz="1000"/>
                        <a:t>HTTP 201 · application/json</a:t>
                      </a:r>
                    </a:p>
                    <a:p>
                      <a:r>
                        <a:rPr sz="1000"/>
                        <a:t>{"user_id": number, "status": "created", "received_at": "YYYY-MM-DDThh:mm:ss.sssZ" }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sz="1000"/>
                        <a:t>사용자 기본 프로필 수집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05840">
                <a:tc>
                  <a:txBody>
                    <a:bodyPr/>
                    <a:lstStyle/>
                    <a:p>
                      <a:pPr algn="ctr"/>
                      <a:r>
                        <a:rPr sz="1000" b="1" dirty="0" err="1"/>
                        <a:t>수집</a:t>
                      </a:r>
                      <a:r>
                        <a:rPr sz="1000" b="1" dirty="0"/>
                        <a:t> API GW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sz="1000"/>
                        <a:t>/v1/reviews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sz="1000"/>
                        <a:t>POST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sz="1000"/>
                        <a:t>Body(JSON)</a:t>
                      </a:r>
                    </a:p>
                    <a:p>
                      <a:r>
                        <a:rPr sz="1000"/>
                        <a:t>· user_token : string (필수)</a:t>
                      </a:r>
                    </a:p>
                    <a:p>
                      <a:r>
                        <a:rPr sz="1000"/>
                        <a:t>· review_text : string (필수)</a:t>
                      </a:r>
                    </a:p>
                    <a:p>
                      <a:r>
                        <a:rPr sz="1000"/>
                        <a:t>· rating : int (1~5)</a:t>
                      </a:r>
                    </a:p>
                    <a:p>
                      <a:r>
                        <a:rPr sz="1000"/>
                        <a:t>· ts : string(ISO8601, 선택)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sz="1000" dirty="0"/>
                        <a:t>HTTP 200 · application/json</a:t>
                      </a:r>
                    </a:p>
                    <a:p>
                      <a:r>
                        <a:rPr sz="1000" dirty="0"/>
                        <a:t>{"</a:t>
                      </a:r>
                      <a:r>
                        <a:rPr sz="1000" dirty="0" err="1"/>
                        <a:t>review_id</a:t>
                      </a:r>
                      <a:r>
                        <a:rPr sz="1000" dirty="0"/>
                        <a:t>": number, "status": "ok", "</a:t>
                      </a:r>
                      <a:r>
                        <a:rPr sz="1000" dirty="0" err="1"/>
                        <a:t>created_at</a:t>
                      </a:r>
                      <a:r>
                        <a:rPr sz="1000" dirty="0"/>
                        <a:t>": "</a:t>
                      </a:r>
                      <a:r>
                        <a:rPr sz="1000" dirty="0" err="1"/>
                        <a:t>YYYY-MM-DDThh:mm:ss.sssZ</a:t>
                      </a:r>
                      <a:r>
                        <a:rPr sz="1000" dirty="0"/>
                        <a:t>" }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sz="1000" dirty="0" err="1"/>
                        <a:t>상담</a:t>
                      </a:r>
                      <a:r>
                        <a:rPr sz="1000" dirty="0"/>
                        <a:t> </a:t>
                      </a:r>
                      <a:r>
                        <a:rPr sz="1000" dirty="0" err="1"/>
                        <a:t>후기</a:t>
                      </a:r>
                      <a:r>
                        <a:rPr sz="1000" dirty="0"/>
                        <a:t>/</a:t>
                      </a:r>
                      <a:r>
                        <a:rPr sz="1000" dirty="0" err="1"/>
                        <a:t>리뷰</a:t>
                      </a:r>
                      <a:r>
                        <a:rPr sz="1000" dirty="0"/>
                        <a:t> </a:t>
                      </a:r>
                      <a:r>
                        <a:rPr sz="1000" dirty="0" err="1"/>
                        <a:t>데이터</a:t>
                      </a:r>
                      <a:r>
                        <a:rPr sz="1000" dirty="0"/>
                        <a:t> </a:t>
                      </a:r>
                      <a:r>
                        <a:rPr sz="1000" dirty="0" err="1"/>
                        <a:t>수집</a:t>
                      </a:r>
                      <a:endParaRPr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05840">
                <a:tc>
                  <a:txBody>
                    <a:bodyPr/>
                    <a:lstStyle/>
                    <a:p>
                      <a:pPr algn="ctr"/>
                      <a:r>
                        <a:rPr sz="1000" b="1" dirty="0" err="1"/>
                        <a:t>수집</a:t>
                      </a:r>
                      <a:r>
                        <a:rPr sz="1000" b="1" dirty="0"/>
                        <a:t> API GW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sz="1000"/>
                        <a:t>/v1/sessions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sz="1000"/>
                        <a:t>POST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sz="1000"/>
                        <a:t>Body(JSON)</a:t>
                      </a:r>
                    </a:p>
                    <a:p>
                      <a:r>
                        <a:rPr sz="1000"/>
                        <a:t>· user_token : string (필수)</a:t>
                      </a:r>
                    </a:p>
                    <a:p>
                      <a:r>
                        <a:rPr sz="1000"/>
                        <a:t>· counselor_id : int (필수)</a:t>
                      </a:r>
                    </a:p>
                    <a:p>
                      <a:r>
                        <a:rPr sz="1000"/>
                        <a:t>· duration : int (분)</a:t>
                      </a:r>
                    </a:p>
                    <a:p>
                      <a:r>
                        <a:rPr sz="1000"/>
                        <a:t>· transcript : string (선택)</a:t>
                      </a:r>
                    </a:p>
                    <a:p>
                      <a:r>
                        <a:rPr sz="1000"/>
                        <a:t>· ts : string(ISO8601, 선택)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sz="1000"/>
                        <a:t>HTTP 200 · application/json</a:t>
                      </a:r>
                    </a:p>
                    <a:p>
                      <a:r>
                        <a:rPr sz="1000"/>
                        <a:t>{"session_id": number, "status": "completed", "logged_at": "YYYY-MM-DDThh:mm:ss.sssZ" }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sz="1000"/>
                        <a:t>상담 세션 기록 (대화 로그 포함)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05840">
                <a:tc>
                  <a:txBody>
                    <a:bodyPr/>
                    <a:lstStyle/>
                    <a:p>
                      <a:pPr algn="ctr"/>
                      <a:r>
                        <a:rPr sz="1000" b="1" dirty="0" err="1"/>
                        <a:t>수집</a:t>
                      </a:r>
                      <a:r>
                        <a:rPr sz="1000" b="1" dirty="0"/>
                        <a:t> API GW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sz="1000"/>
                        <a:t>/v1/feedbacks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sz="1000"/>
                        <a:t>POST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sz="1000" dirty="0"/>
                        <a:t>Body(JSON)</a:t>
                      </a:r>
                    </a:p>
                    <a:p>
                      <a:r>
                        <a:rPr sz="1000" dirty="0"/>
                        <a:t>· </a:t>
                      </a:r>
                      <a:r>
                        <a:rPr sz="1000" dirty="0" err="1"/>
                        <a:t>user_token</a:t>
                      </a:r>
                      <a:r>
                        <a:rPr sz="1000" dirty="0"/>
                        <a:t> : string (</a:t>
                      </a:r>
                      <a:r>
                        <a:rPr sz="1000" dirty="0" err="1"/>
                        <a:t>필수</a:t>
                      </a:r>
                      <a:r>
                        <a:rPr sz="1000" dirty="0"/>
                        <a:t>)</a:t>
                      </a:r>
                    </a:p>
                    <a:p>
                      <a:r>
                        <a:rPr sz="1000" dirty="0"/>
                        <a:t>· </a:t>
                      </a:r>
                      <a:r>
                        <a:rPr sz="1000" dirty="0" err="1"/>
                        <a:t>counselor_id</a:t>
                      </a:r>
                      <a:r>
                        <a:rPr sz="1000" dirty="0"/>
                        <a:t> : int (</a:t>
                      </a:r>
                      <a:r>
                        <a:rPr sz="1000" dirty="0" err="1"/>
                        <a:t>필수</a:t>
                      </a:r>
                      <a:r>
                        <a:rPr sz="1000" dirty="0"/>
                        <a:t>)</a:t>
                      </a:r>
                    </a:p>
                    <a:p>
                      <a:r>
                        <a:rPr sz="1000" dirty="0"/>
                        <a:t>· satisfaction : int (1~5)</a:t>
                      </a:r>
                    </a:p>
                    <a:p>
                      <a:r>
                        <a:rPr sz="1000" dirty="0"/>
                        <a:t>· comment : string (</a:t>
                      </a:r>
                      <a:r>
                        <a:rPr sz="1000" dirty="0" err="1"/>
                        <a:t>선택</a:t>
                      </a:r>
                      <a:r>
                        <a:rPr sz="1000" dirty="0"/>
                        <a:t>)</a:t>
                      </a:r>
                    </a:p>
                    <a:p>
                      <a:r>
                        <a:rPr sz="1000" dirty="0"/>
                        <a:t>· </a:t>
                      </a:r>
                      <a:r>
                        <a:rPr sz="1000" dirty="0" err="1"/>
                        <a:t>ts</a:t>
                      </a:r>
                      <a:r>
                        <a:rPr sz="1000" dirty="0"/>
                        <a:t> : string(ISO8601, </a:t>
                      </a:r>
                      <a:r>
                        <a:rPr sz="1000" dirty="0" err="1"/>
                        <a:t>선택</a:t>
                      </a:r>
                      <a:r>
                        <a:rPr sz="1000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sz="1000" dirty="0"/>
                        <a:t>HTTP 200 · application/json</a:t>
                      </a:r>
                    </a:p>
                    <a:p>
                      <a:r>
                        <a:rPr sz="1000" dirty="0"/>
                        <a:t>{"</a:t>
                      </a:r>
                      <a:r>
                        <a:rPr sz="1000" dirty="0" err="1"/>
                        <a:t>feedback_id</a:t>
                      </a:r>
                      <a:r>
                        <a:rPr sz="1000" dirty="0"/>
                        <a:t>": number, "status": "received", "</a:t>
                      </a:r>
                      <a:r>
                        <a:rPr sz="1000" dirty="0" err="1"/>
                        <a:t>updated_at</a:t>
                      </a:r>
                      <a:r>
                        <a:rPr sz="1000" dirty="0"/>
                        <a:t>": "</a:t>
                      </a:r>
                      <a:r>
                        <a:rPr sz="1000" dirty="0" err="1"/>
                        <a:t>YYYY-MM-DDThh:mm:ss.sssZ</a:t>
                      </a:r>
                      <a:r>
                        <a:rPr sz="1000" dirty="0"/>
                        <a:t>" }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sz="1000" dirty="0" err="1"/>
                        <a:t>상담</a:t>
                      </a:r>
                      <a:r>
                        <a:rPr sz="1000" dirty="0"/>
                        <a:t> </a:t>
                      </a:r>
                      <a:r>
                        <a:rPr sz="1000" dirty="0" err="1"/>
                        <a:t>종료</a:t>
                      </a:r>
                      <a:r>
                        <a:rPr sz="1000" dirty="0"/>
                        <a:t> 후 </a:t>
                      </a:r>
                      <a:r>
                        <a:rPr sz="1000" dirty="0" err="1"/>
                        <a:t>만족도</a:t>
                      </a:r>
                      <a:r>
                        <a:rPr sz="1000" dirty="0"/>
                        <a:t> 및 </a:t>
                      </a:r>
                      <a:r>
                        <a:rPr sz="1000" dirty="0" err="1"/>
                        <a:t>피드백</a:t>
                      </a:r>
                      <a:endParaRPr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01381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93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847136B-A6BB-1D81-FAFA-C79B688616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제목 1">
            <a:extLst>
              <a:ext uri="{FF2B5EF4-FFF2-40B4-BE49-F238E27FC236}">
                <a16:creationId xmlns:a16="http://schemas.microsoft.com/office/drawing/2014/main" id="{65E78ADC-476A-9454-1FF3-4C2A7C014EC9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1999" cy="145388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3. </a:t>
            </a:r>
            <a:r>
              <a:rPr kumimoji="0" lang="ko-KR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빅데이터 분석 데이터 탐색 기획하기</a:t>
            </a:r>
          </a:p>
        </p:txBody>
      </p:sp>
      <p:pic>
        <p:nvPicPr>
          <p:cNvPr id="3" name="그림 2" descr="일러스트레이션, 선그림, 디자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EDF55BD1-195D-E2CC-A2C8-8DB3D9357D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511" y="319316"/>
            <a:ext cx="815249" cy="815249"/>
          </a:xfrm>
          <a:prstGeom prst="rect">
            <a:avLst/>
          </a:prstGeom>
        </p:spPr>
      </p:pic>
      <p:sp>
        <p:nvSpPr>
          <p:cNvPr id="8" name="TextBox 4">
            <a:extLst>
              <a:ext uri="{FF2B5EF4-FFF2-40B4-BE49-F238E27FC236}">
                <a16:creationId xmlns:a16="http://schemas.microsoft.com/office/drawing/2014/main" id="{7B732A7B-E5FC-C187-1B8B-8F966DF966F8}"/>
              </a:ext>
            </a:extLst>
          </p:cNvPr>
          <p:cNvSpPr txBox="1"/>
          <p:nvPr/>
        </p:nvSpPr>
        <p:spPr>
          <a:xfrm>
            <a:off x="758816" y="769940"/>
            <a:ext cx="11027428" cy="5856475"/>
          </a:xfrm>
          <a:prstGeom prst="rect">
            <a:avLst/>
          </a:prstGeom>
        </p:spPr>
        <p:txBody>
          <a:bodyPr lIns="33867" tIns="33867" rIns="33867" bIns="33867" rtlCol="0" anchor="ctr"/>
          <a:lstStyle/>
          <a:p>
            <a:pPr marL="0" marR="0" lvl="0" indent="0" algn="ctr" defTabSz="609630" rtl="0" eaLnBrk="1" fontAlgn="auto" latinLnBrk="0" hangingPunct="1">
              <a:lnSpc>
                <a:spcPts val="1773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081CC60-FAA6-4FCF-900D-7F243F1B55D5}"/>
              </a:ext>
            </a:extLst>
          </p:cNvPr>
          <p:cNvSpPr txBox="1"/>
          <p:nvPr/>
        </p:nvSpPr>
        <p:spPr>
          <a:xfrm>
            <a:off x="11513819" y="6389609"/>
            <a:ext cx="678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12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1D6B86E2-A1AA-42D9-AFFB-9EE84C516DF8}"/>
              </a:ext>
            </a:extLst>
          </p:cNvPr>
          <p:cNvGraphicFramePr>
            <a:graphicFrameLocks noGrp="1"/>
          </p:cNvGraphicFramePr>
          <p:nvPr/>
        </p:nvGraphicFramePr>
        <p:xfrm>
          <a:off x="1291389" y="2561259"/>
          <a:ext cx="9889958" cy="295777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889958">
                  <a:extLst>
                    <a:ext uri="{9D8B030D-6E8A-4147-A177-3AD203B41FA5}">
                      <a16:colId xmlns:a16="http://schemas.microsoft.com/office/drawing/2014/main" val="1644613078"/>
                    </a:ext>
                  </a:extLst>
                </a:gridCol>
              </a:tblGrid>
              <a:tr h="4427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주제 </a:t>
                      </a:r>
                      <a:r>
                        <a:rPr lang="en-US" altLang="ko-KR" sz="1200" dirty="0"/>
                        <a:t>: </a:t>
                      </a:r>
                      <a:r>
                        <a:rPr lang="ko-KR" altLang="en-US" sz="1200" dirty="0"/>
                        <a:t>사용자 리뷰 데이터 기반 맞춤형 상담사 추천 알고리즘 활용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1700829"/>
                  </a:ext>
                </a:extLst>
              </a:tr>
              <a:tr h="2514994">
                <a:tc>
                  <a:txBody>
                    <a:bodyPr/>
                    <a:lstStyle/>
                    <a:p>
                      <a:pPr marL="342900" indent="-342900" algn="l" latinLnBrk="1">
                        <a:lnSpc>
                          <a:spcPct val="150000"/>
                        </a:lnSpc>
                        <a:buAutoNum type="arabicPeriod"/>
                      </a:pPr>
                      <a:r>
                        <a:rPr lang="ko-KR" altLang="en-US" sz="1200" dirty="0"/>
                        <a:t>분석 목적 및 범위</a:t>
                      </a:r>
                      <a:endParaRPr lang="en-US" altLang="ko-KR" sz="1200" dirty="0"/>
                    </a:p>
                    <a:p>
                      <a:pPr marL="342900" indent="-342900" algn="l" latinLnBrk="1">
                        <a:lnSpc>
                          <a:spcPct val="150000"/>
                        </a:lnSpc>
                        <a:buAutoNum type="arabicPeriod"/>
                      </a:pPr>
                      <a:r>
                        <a:rPr lang="ko-KR" altLang="en-US" sz="1200" dirty="0"/>
                        <a:t>회귀 분석 기법 선정</a:t>
                      </a:r>
                      <a:endParaRPr lang="en-US" altLang="ko-KR" sz="1200" dirty="0"/>
                    </a:p>
                    <a:p>
                      <a:pPr marL="342900" indent="-342900" algn="l" latinLnBrk="1">
                        <a:lnSpc>
                          <a:spcPct val="150000"/>
                        </a:lnSpc>
                        <a:buAutoNum type="arabicPeriod"/>
                      </a:pPr>
                      <a:r>
                        <a:rPr lang="ko-KR" altLang="en-US" sz="1200" dirty="0"/>
                        <a:t>분석 절차 및 프로세스</a:t>
                      </a:r>
                      <a:endParaRPr lang="en-US" altLang="ko-KR" sz="1200" dirty="0"/>
                    </a:p>
                    <a:p>
                      <a:pPr marL="342900" indent="-342900" algn="l" latinLnBrk="1">
                        <a:lnSpc>
                          <a:spcPct val="150000"/>
                        </a:lnSpc>
                        <a:buAutoNum type="arabicPeriod"/>
                      </a:pPr>
                      <a:r>
                        <a:rPr lang="ko-KR" altLang="en-US" sz="1200" dirty="0"/>
                        <a:t>분석 도구 및 환경</a:t>
                      </a:r>
                      <a:endParaRPr lang="en-US" altLang="ko-KR" sz="1200" dirty="0"/>
                    </a:p>
                    <a:p>
                      <a:pPr marL="342900" indent="-342900" algn="l" latinLnBrk="1">
                        <a:lnSpc>
                          <a:spcPct val="150000"/>
                        </a:lnSpc>
                        <a:buAutoNum type="arabicPeriod"/>
                      </a:pPr>
                      <a:r>
                        <a:rPr lang="ko-KR" altLang="en-US" sz="1200" dirty="0"/>
                        <a:t>성능 평가 지표</a:t>
                      </a:r>
                      <a:endParaRPr lang="en-US" altLang="ko-KR" sz="1200" dirty="0"/>
                    </a:p>
                    <a:p>
                      <a:pPr marL="342900" indent="-342900" algn="l" latinLnBrk="1">
                        <a:lnSpc>
                          <a:spcPct val="150000"/>
                        </a:lnSpc>
                        <a:buAutoNum type="arabicPeriod"/>
                      </a:pPr>
                      <a:r>
                        <a:rPr lang="ko-KR" altLang="en-US" sz="1200" dirty="0"/>
                        <a:t>기대 효과</a:t>
                      </a:r>
                      <a:endParaRPr lang="en-US" altLang="ko-KR" sz="1200" dirty="0"/>
                    </a:p>
                    <a:p>
                      <a:pPr marL="342900" indent="-342900" algn="l" latinLnBrk="1">
                        <a:lnSpc>
                          <a:spcPct val="150000"/>
                        </a:lnSpc>
                        <a:buAutoNum type="arabicPeriod"/>
                      </a:pPr>
                      <a:r>
                        <a:rPr lang="ko-KR" altLang="en-US" sz="1200" dirty="0"/>
                        <a:t>결론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42417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2936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93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847136B-A6BB-1D81-FAFA-C79B688616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제목 1">
            <a:extLst>
              <a:ext uri="{FF2B5EF4-FFF2-40B4-BE49-F238E27FC236}">
                <a16:creationId xmlns:a16="http://schemas.microsoft.com/office/drawing/2014/main" id="{65E78ADC-476A-9454-1FF3-4C2A7C014EC9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1999" cy="145388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3. </a:t>
            </a:r>
            <a:r>
              <a:rPr kumimoji="0" lang="ko-KR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빅데이터 분석 데이터 탐색 기획하기</a:t>
            </a:r>
          </a:p>
        </p:txBody>
      </p:sp>
      <p:pic>
        <p:nvPicPr>
          <p:cNvPr id="3" name="그림 2" descr="일러스트레이션, 선그림, 디자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EDF55BD1-195D-E2CC-A2C8-8DB3D9357D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511" y="319316"/>
            <a:ext cx="815249" cy="815249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E081CC60-FAA6-4FCF-900D-7F243F1B55D5}"/>
              </a:ext>
            </a:extLst>
          </p:cNvPr>
          <p:cNvSpPr txBox="1"/>
          <p:nvPr/>
        </p:nvSpPr>
        <p:spPr>
          <a:xfrm>
            <a:off x="11513819" y="6389609"/>
            <a:ext cx="678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13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170686C7-1663-46CE-9C2C-6D4A0BE320D4}"/>
              </a:ext>
            </a:extLst>
          </p:cNvPr>
          <p:cNvGraphicFramePr>
            <a:graphicFrameLocks noGrp="1"/>
          </p:cNvGraphicFramePr>
          <p:nvPr/>
        </p:nvGraphicFramePr>
        <p:xfrm>
          <a:off x="1007390" y="1635286"/>
          <a:ext cx="10506429" cy="484120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900953">
                  <a:extLst>
                    <a:ext uri="{9D8B030D-6E8A-4147-A177-3AD203B41FA5}">
                      <a16:colId xmlns:a16="http://schemas.microsoft.com/office/drawing/2014/main" val="2384602235"/>
                    </a:ext>
                  </a:extLst>
                </a:gridCol>
                <a:gridCol w="8605476">
                  <a:extLst>
                    <a:ext uri="{9D8B030D-6E8A-4147-A177-3AD203B41FA5}">
                      <a16:colId xmlns:a16="http://schemas.microsoft.com/office/drawing/2014/main" val="3315929628"/>
                    </a:ext>
                  </a:extLst>
                </a:gridCol>
              </a:tblGrid>
              <a:tr h="3687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구분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내용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9644202"/>
                  </a:ext>
                </a:extLst>
              </a:tr>
              <a:tr h="7740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1. </a:t>
                      </a:r>
                      <a:r>
                        <a:rPr lang="ko-KR" altLang="en-US" sz="1200" b="1" dirty="0"/>
                        <a:t>분석 목적 및 범위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200" dirty="0"/>
                        <a:t>- </a:t>
                      </a:r>
                      <a:r>
                        <a:rPr lang="ko-KR" altLang="en-US" sz="1200" b="1" dirty="0"/>
                        <a:t>목적</a:t>
                      </a:r>
                      <a:r>
                        <a:rPr lang="en-US" altLang="ko-KR" sz="1200" dirty="0"/>
                        <a:t>: </a:t>
                      </a:r>
                      <a:r>
                        <a:rPr lang="ko-KR" altLang="en-US" sz="1200" dirty="0"/>
                        <a:t>사용자 리뷰와 특성을 활용하여 감정 상태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분노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불안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우울 등</a:t>
                      </a:r>
                      <a:r>
                        <a:rPr lang="en-US" altLang="ko-KR" sz="1200" dirty="0"/>
                        <a:t>)</a:t>
                      </a:r>
                      <a:r>
                        <a:rPr lang="ko-KR" altLang="en-US" sz="1200" dirty="0"/>
                        <a:t>를 분류하고 맞춤형 상담사를 추천</a:t>
                      </a:r>
                      <a:br>
                        <a:rPr lang="ko-KR" altLang="en-US" sz="1200" dirty="0"/>
                      </a:br>
                      <a:r>
                        <a:rPr lang="en-US" altLang="ko-KR" sz="1200" dirty="0"/>
                        <a:t>- </a:t>
                      </a:r>
                      <a:r>
                        <a:rPr lang="ko-KR" altLang="en-US" sz="1200" b="1" dirty="0"/>
                        <a:t>범위</a:t>
                      </a:r>
                      <a:r>
                        <a:rPr lang="en-US" altLang="ko-KR" sz="1200" dirty="0"/>
                        <a:t>: </a:t>
                      </a:r>
                      <a:r>
                        <a:rPr lang="ko-KR" altLang="en-US" sz="1200" dirty="0"/>
                        <a:t>연령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성별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상황 키워드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신체질환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리뷰 문장 텍스트 등을 입력 변수로 활용</a:t>
                      </a:r>
                      <a:endParaRPr lang="ko-KR" altLang="en-US" sz="1200" b="0" dirty="0"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216867"/>
                  </a:ext>
                </a:extLst>
              </a:tr>
              <a:tr h="7740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2. </a:t>
                      </a:r>
                      <a:r>
                        <a:rPr lang="ko-KR" altLang="en-US" sz="1200" b="1" dirty="0"/>
                        <a:t>회귀 분석 기법 선정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200" b="0" dirty="0"/>
                        <a:t>기본 모델</a:t>
                      </a:r>
                      <a:r>
                        <a:rPr lang="en-US" altLang="ko-KR" sz="1200" b="0" dirty="0"/>
                        <a:t> </a:t>
                      </a:r>
                      <a:r>
                        <a:rPr lang="ko-KR" altLang="en-US" sz="1200" b="0" dirty="0"/>
                        <a:t>선형 회귀</a:t>
                      </a:r>
                      <a:r>
                        <a:rPr lang="en-US" altLang="ko-KR" sz="1200" b="0" dirty="0"/>
                        <a:t>(Linear Regression)</a:t>
                      </a: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200" b="0" dirty="0"/>
                        <a:t>고급 모델 </a:t>
                      </a:r>
                      <a:r>
                        <a:rPr lang="en-US" altLang="ko-KR" sz="1200" b="0" dirty="0"/>
                        <a:t>: </a:t>
                      </a:r>
                      <a:r>
                        <a:rPr lang="en-US" altLang="ko-KR" sz="1200" b="0" dirty="0" err="1"/>
                        <a:t>XGBoost</a:t>
                      </a:r>
                      <a:r>
                        <a:rPr lang="en-US" altLang="ko-KR" sz="1200" b="0" dirty="0"/>
                        <a:t>, </a:t>
                      </a:r>
                      <a:r>
                        <a:rPr lang="en-US" altLang="ko-KR" sz="1200" b="0" dirty="0" err="1"/>
                        <a:t>LightGBM</a:t>
                      </a:r>
                      <a:r>
                        <a:rPr lang="en-US" altLang="ko-KR" sz="1200" b="0" dirty="0"/>
                        <a:t>, Random Forest </a:t>
                      </a: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200" b="0" dirty="0"/>
                        <a:t>활용 방식 </a:t>
                      </a:r>
                      <a:r>
                        <a:rPr lang="en-US" altLang="ko-KR" sz="1200" b="0" dirty="0"/>
                        <a:t>: </a:t>
                      </a:r>
                      <a:r>
                        <a:rPr lang="ko-KR" altLang="en-US" sz="1200" b="0" dirty="0"/>
                        <a:t>예시</a:t>
                      </a:r>
                      <a:r>
                        <a:rPr lang="en-US" altLang="ko-KR" sz="1200" b="0" dirty="0"/>
                        <a:t>) </a:t>
                      </a:r>
                      <a:r>
                        <a:rPr lang="ko-KR" altLang="en-US" sz="1200" b="0" dirty="0" err="1"/>
                        <a:t>상황키워드</a:t>
                      </a:r>
                      <a:r>
                        <a:rPr lang="ko-KR" altLang="en-US" sz="1200" b="0" dirty="0"/>
                        <a:t> </a:t>
                      </a:r>
                      <a:r>
                        <a:rPr lang="en-US" altLang="ko-KR" sz="1200" b="0" dirty="0"/>
                        <a:t>+ </a:t>
                      </a:r>
                      <a:r>
                        <a:rPr lang="ko-KR" altLang="en-US" sz="1200" b="0" dirty="0"/>
                        <a:t>신체질환 </a:t>
                      </a:r>
                      <a:r>
                        <a:rPr lang="en-US" altLang="ko-KR" sz="1200" b="0" dirty="0"/>
                        <a:t>+ </a:t>
                      </a:r>
                      <a:r>
                        <a:rPr lang="ko-KR" altLang="en-US" sz="1200" b="0" dirty="0"/>
                        <a:t>감정 상태 → 상담사 매칭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7265552"/>
                  </a:ext>
                </a:extLst>
              </a:tr>
              <a:tr h="2150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3. </a:t>
                      </a:r>
                      <a:r>
                        <a:rPr lang="ko-KR" altLang="en-US" sz="1200" b="1" dirty="0"/>
                        <a:t>분석 절차 및 프로세스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1) </a:t>
                      </a:r>
                      <a:r>
                        <a:rPr lang="ko-KR" alt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문제 정의</a:t>
                      </a:r>
                      <a:r>
                        <a:rPr lang="en-US" altLang="ko-KR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(Problem Definition)</a:t>
                      </a:r>
                      <a:br>
                        <a:rPr lang="en-US" altLang="ko-KR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2) </a:t>
                      </a:r>
                      <a:r>
                        <a:rPr lang="ko-KR" alt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데이터 수집</a:t>
                      </a:r>
                      <a:r>
                        <a:rPr lang="en-US" altLang="ko-KR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(Data Collection)</a:t>
                      </a:r>
                      <a:br>
                        <a:rPr lang="en-US" altLang="ko-KR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3) </a:t>
                      </a:r>
                      <a:r>
                        <a:rPr lang="ko-KR" alt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데이터 </a:t>
                      </a:r>
                      <a:r>
                        <a:rPr lang="ko-KR" altLang="en-U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전처리</a:t>
                      </a:r>
                      <a:r>
                        <a:rPr lang="en-US" altLang="ko-KR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(Data Preprocessing)</a:t>
                      </a:r>
                      <a:br>
                        <a:rPr lang="en-US" altLang="ko-KR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4) </a:t>
                      </a:r>
                      <a:r>
                        <a:rPr lang="ko-KR" alt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탐색적 데이터 분석</a:t>
                      </a:r>
                      <a:r>
                        <a:rPr lang="en-US" altLang="ko-KR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(EDA)</a:t>
                      </a:r>
                      <a:br>
                        <a:rPr lang="en-US" altLang="ko-KR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5) </a:t>
                      </a:r>
                      <a:r>
                        <a:rPr lang="ko-KR" alt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데이터 분할</a:t>
                      </a:r>
                      <a:r>
                        <a:rPr lang="en-US" altLang="ko-KR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(Train/Test Split)</a:t>
                      </a:r>
                      <a:br>
                        <a:rPr lang="en-US" altLang="ko-KR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6) </a:t>
                      </a:r>
                      <a:r>
                        <a:rPr lang="ko-KR" alt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모델 선택 및 학습</a:t>
                      </a:r>
                      <a:r>
                        <a:rPr lang="en-US" altLang="ko-KR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(Model Training)</a:t>
                      </a:r>
                      <a:br>
                        <a:rPr lang="en-US" altLang="ko-KR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7) </a:t>
                      </a:r>
                      <a:r>
                        <a:rPr lang="ko-KR" alt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모델 평가</a:t>
                      </a:r>
                      <a:r>
                        <a:rPr lang="en-US" altLang="ko-KR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(Model Evaluation)</a:t>
                      </a:r>
                      <a:br>
                        <a:rPr lang="en-US" altLang="ko-KR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8) </a:t>
                      </a:r>
                      <a:r>
                        <a:rPr lang="ko-KR" alt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모델 개선</a:t>
                      </a:r>
                      <a:r>
                        <a:rPr lang="en-US" altLang="ko-KR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(Model Optimization)</a:t>
                      </a:r>
                      <a:br>
                        <a:rPr lang="en-US" altLang="ko-KR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9) </a:t>
                      </a:r>
                      <a:r>
                        <a:rPr lang="ko-KR" alt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모델 배포 및 활용</a:t>
                      </a:r>
                      <a:r>
                        <a:rPr lang="en-US" altLang="ko-KR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(Deployment)</a:t>
                      </a:r>
                      <a:endParaRPr lang="ko-KR" altLang="en-US" sz="12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8073282"/>
                  </a:ext>
                </a:extLst>
              </a:tr>
              <a:tr h="7740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4. </a:t>
                      </a:r>
                      <a:r>
                        <a:rPr lang="ko-KR" altLang="en-US" sz="1200" b="1" dirty="0"/>
                        <a:t>분석 도구 및 환경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 </a:t>
                      </a:r>
                      <a:r>
                        <a:rPr lang="ko-KR" alt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언어</a:t>
                      </a:r>
                      <a:r>
                        <a:rPr lang="en-US" altLang="ko-KR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라이브러리</a:t>
                      </a:r>
                      <a:r>
                        <a:rPr lang="en-US" altLang="ko-KR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Python (scikit-learn, </a:t>
                      </a:r>
                      <a:r>
                        <a:rPr lang="en-US" altLang="ko-KR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XGBoost</a:t>
                      </a:r>
                      <a:r>
                        <a:rPr lang="en-US" altLang="ko-KR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LightGBM</a:t>
                      </a:r>
                      <a:r>
                        <a:rPr lang="en-US" altLang="ko-KR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br>
                        <a:rPr lang="en-US" altLang="ko-KR" sz="1200" b="0" dirty="0"/>
                      </a:br>
                      <a:r>
                        <a:rPr lang="en-US" altLang="ko-KR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 </a:t>
                      </a:r>
                      <a:r>
                        <a:rPr lang="ko-KR" alt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환경</a:t>
                      </a:r>
                      <a:r>
                        <a:rPr lang="en-US" altLang="ko-KR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en-US" altLang="ko-KR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Jupyter</a:t>
                      </a:r>
                      <a:r>
                        <a:rPr lang="en-US" altLang="ko-KR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Notebook, </a:t>
                      </a:r>
                      <a:r>
                        <a:rPr lang="en-US" altLang="ko-KR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Colab</a:t>
                      </a:r>
                      <a:br>
                        <a:rPr lang="en-US" altLang="ko-KR" sz="1200" b="0" dirty="0"/>
                      </a:br>
                      <a:r>
                        <a:rPr lang="en-US" altLang="ko-KR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 </a:t>
                      </a:r>
                      <a:r>
                        <a:rPr lang="ko-KR" alt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시각화</a:t>
                      </a:r>
                      <a:r>
                        <a:rPr lang="en-US" altLang="ko-KR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matplotlib, seaborn</a:t>
                      </a:r>
                      <a:endParaRPr lang="ko-KR" altLang="en-US" sz="12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36897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04722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93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847136B-A6BB-1D81-FAFA-C79B688616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제목 1">
            <a:extLst>
              <a:ext uri="{FF2B5EF4-FFF2-40B4-BE49-F238E27FC236}">
                <a16:creationId xmlns:a16="http://schemas.microsoft.com/office/drawing/2014/main" id="{65E78ADC-476A-9454-1FF3-4C2A7C014EC9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1999" cy="145388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3. </a:t>
            </a:r>
            <a:r>
              <a:rPr kumimoji="0" lang="ko-KR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빅데이터 분석 데이터 탐색 기획하기</a:t>
            </a:r>
          </a:p>
        </p:txBody>
      </p:sp>
      <p:pic>
        <p:nvPicPr>
          <p:cNvPr id="3" name="그림 2" descr="일러스트레이션, 선그림, 디자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EDF55BD1-195D-E2CC-A2C8-8DB3D9357D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511" y="319316"/>
            <a:ext cx="815249" cy="815249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E081CC60-FAA6-4FCF-900D-7F243F1B55D5}"/>
              </a:ext>
            </a:extLst>
          </p:cNvPr>
          <p:cNvSpPr txBox="1"/>
          <p:nvPr/>
        </p:nvSpPr>
        <p:spPr>
          <a:xfrm>
            <a:off x="11513819" y="6389609"/>
            <a:ext cx="678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14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EC98DAED-CD4A-46A2-8B69-6743B67D7B97}"/>
              </a:ext>
            </a:extLst>
          </p:cNvPr>
          <p:cNvGraphicFramePr>
            <a:graphicFrameLocks noGrp="1"/>
          </p:cNvGraphicFramePr>
          <p:nvPr/>
        </p:nvGraphicFramePr>
        <p:xfrm>
          <a:off x="842784" y="2269958"/>
          <a:ext cx="10671035" cy="374359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930736">
                  <a:extLst>
                    <a:ext uri="{9D8B030D-6E8A-4147-A177-3AD203B41FA5}">
                      <a16:colId xmlns:a16="http://schemas.microsoft.com/office/drawing/2014/main" val="821002484"/>
                    </a:ext>
                  </a:extLst>
                </a:gridCol>
                <a:gridCol w="8740299">
                  <a:extLst>
                    <a:ext uri="{9D8B030D-6E8A-4147-A177-3AD203B41FA5}">
                      <a16:colId xmlns:a16="http://schemas.microsoft.com/office/drawing/2014/main" val="512782864"/>
                    </a:ext>
                  </a:extLst>
                </a:gridCol>
              </a:tblGrid>
              <a:tr h="13827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5. 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성능 평가 지표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- Accuracy (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정확도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)</a:t>
                      </a:r>
                      <a:br>
                        <a:rPr lang="en-US" altLang="ko-KR" sz="1200" b="0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- Precision / Recall / F1-score (macro/weighted,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감정 불균형 고려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)</a:t>
                      </a:r>
                      <a:br>
                        <a:rPr lang="en-US" altLang="ko-KR" sz="1200" b="0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- ROC-AUC (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다중 클래스 감정 분류 성능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)</a:t>
                      </a:r>
                      <a:br>
                        <a:rPr lang="en-US" altLang="ko-KR" sz="1200" b="0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- Confusion Matrix (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클래스별 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오분류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현황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3191752551"/>
                  </a:ext>
                </a:extLst>
              </a:tr>
              <a:tr h="11804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6. 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기대 효과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200" dirty="0"/>
                        <a:t>- </a:t>
                      </a:r>
                      <a:r>
                        <a:rPr lang="ko-KR" altLang="en-US" sz="1200" dirty="0"/>
                        <a:t>상담 전 사용자의 감정 상태를 신속</a:t>
                      </a:r>
                      <a:r>
                        <a:rPr lang="en-US" altLang="ko-KR" sz="1200" dirty="0"/>
                        <a:t>·</a:t>
                      </a:r>
                      <a:r>
                        <a:rPr lang="ko-KR" altLang="en-US" sz="1200" dirty="0"/>
                        <a:t>정확히 파악하여 상담 품질 향상</a:t>
                      </a:r>
                      <a:br>
                        <a:rPr lang="ko-KR" altLang="en-US" sz="1200" dirty="0"/>
                      </a:br>
                      <a:r>
                        <a:rPr lang="en-US" altLang="ko-KR" sz="1200" dirty="0"/>
                        <a:t>- </a:t>
                      </a:r>
                      <a:r>
                        <a:rPr lang="ko-KR" altLang="en-US" sz="1200" dirty="0"/>
                        <a:t>부정적 감정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분노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불안 등</a:t>
                      </a:r>
                      <a:r>
                        <a:rPr lang="en-US" altLang="ko-KR" sz="1200" dirty="0"/>
                        <a:t>) </a:t>
                      </a:r>
                      <a:r>
                        <a:rPr lang="ko-KR" altLang="en-US" sz="1200" dirty="0"/>
                        <a:t>예측 시 즉각적 맞춤형 상담사 연결 가능</a:t>
                      </a:r>
                      <a:br>
                        <a:rPr lang="ko-KR" altLang="en-US" sz="1200" dirty="0"/>
                      </a:br>
                      <a:r>
                        <a:rPr lang="en-US" altLang="ko-KR" sz="1200" dirty="0"/>
                        <a:t>- </a:t>
                      </a:r>
                      <a:r>
                        <a:rPr lang="ko-KR" altLang="en-US" sz="1200" dirty="0"/>
                        <a:t>연령</a:t>
                      </a:r>
                      <a:r>
                        <a:rPr lang="en-US" altLang="ko-KR" sz="1200" dirty="0"/>
                        <a:t>·</a:t>
                      </a:r>
                      <a:r>
                        <a:rPr lang="ko-KR" altLang="en-US" sz="1200" dirty="0"/>
                        <a:t>성별</a:t>
                      </a:r>
                      <a:r>
                        <a:rPr lang="en-US" altLang="ko-KR" sz="1200" dirty="0"/>
                        <a:t>·</a:t>
                      </a:r>
                      <a:r>
                        <a:rPr lang="ko-KR" altLang="en-US" sz="1200" dirty="0"/>
                        <a:t>질환을 고려한 상담사 배치 → 개인 맞춤 상담 경험 제공</a:t>
                      </a:r>
                      <a:br>
                        <a:rPr lang="ko-KR" altLang="en-US" sz="1200" dirty="0"/>
                      </a:br>
                      <a:r>
                        <a:rPr lang="en-US" altLang="ko-KR" sz="1200" dirty="0"/>
                        <a:t>- </a:t>
                      </a:r>
                      <a:r>
                        <a:rPr lang="ko-KR" altLang="en-US" sz="1200" dirty="0"/>
                        <a:t>상담 센터 운영 효율성 증대 및 서비스 신뢰도 강화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53156464"/>
                  </a:ext>
                </a:extLst>
              </a:tr>
              <a:tr h="11804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7. 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결론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/>
                        <a:t>분류 기반 모델</a:t>
                      </a:r>
                      <a:r>
                        <a:rPr lang="ko-KR" altLang="en-US" sz="1200" dirty="0"/>
                        <a:t>을 통해 사용자 리뷰와 특성을 분석하여 감정 상태를 예측하고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이를 토대로 맞춤형 상담사를 추천하는 기획을 제시하였다</a:t>
                      </a:r>
                      <a:r>
                        <a:rPr lang="en-US" altLang="ko-KR" sz="1200" dirty="0"/>
                        <a:t>. </a:t>
                      </a:r>
                      <a:r>
                        <a:rPr lang="ko-KR" altLang="en-US" sz="1200" dirty="0"/>
                        <a:t>운영 단계에서는 </a:t>
                      </a:r>
                      <a:r>
                        <a:rPr lang="ko-KR" altLang="en-US" sz="1200" b="1" dirty="0"/>
                        <a:t>불균형 데이터 처리</a:t>
                      </a:r>
                      <a:r>
                        <a:rPr lang="en-US" altLang="ko-KR" sz="1200" b="1" dirty="0"/>
                        <a:t>(SMOTE </a:t>
                      </a:r>
                      <a:r>
                        <a:rPr lang="ko-KR" altLang="en-US" sz="1200" b="1" dirty="0"/>
                        <a:t>등</a:t>
                      </a:r>
                      <a:r>
                        <a:rPr lang="en-US" altLang="ko-KR" sz="1200" b="1" dirty="0"/>
                        <a:t>)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b="1" dirty="0"/>
                        <a:t>모델 설명 가능성</a:t>
                      </a:r>
                      <a:r>
                        <a:rPr lang="en-US" altLang="ko-KR" sz="1200" b="1" dirty="0"/>
                        <a:t>(SHAP/LIME)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b="1" dirty="0"/>
                        <a:t>성능 모니터링 및 재학습</a:t>
                      </a:r>
                      <a:r>
                        <a:rPr lang="ko-KR" altLang="en-US" sz="1200" dirty="0"/>
                        <a:t>을 포함하여 지속적으로 관리할 것을 제안한다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97026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99650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93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847136B-A6BB-1D81-FAFA-C79B688616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제목 1">
            <a:extLst>
              <a:ext uri="{FF2B5EF4-FFF2-40B4-BE49-F238E27FC236}">
                <a16:creationId xmlns:a16="http://schemas.microsoft.com/office/drawing/2014/main" id="{65E78ADC-476A-9454-1FF3-4C2A7C014EC9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1999" cy="145388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4. </a:t>
            </a:r>
            <a:r>
              <a:rPr kumimoji="0" lang="ko-KR" alt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빅데이터 분석 모델링 기획하기</a:t>
            </a:r>
          </a:p>
        </p:txBody>
      </p:sp>
      <p:pic>
        <p:nvPicPr>
          <p:cNvPr id="3" name="그림 2" descr="일러스트레이션, 선그림, 디자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EDF55BD1-195D-E2CC-A2C8-8DB3D9357D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511" y="319316"/>
            <a:ext cx="815249" cy="815249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E081CC60-FAA6-4FCF-900D-7F243F1B55D5}"/>
              </a:ext>
            </a:extLst>
          </p:cNvPr>
          <p:cNvSpPr txBox="1"/>
          <p:nvPr/>
        </p:nvSpPr>
        <p:spPr>
          <a:xfrm>
            <a:off x="11513819" y="6389609"/>
            <a:ext cx="678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15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188F0DEC-04F5-4D36-B967-C36694A8A7CB}"/>
              </a:ext>
            </a:extLst>
          </p:cNvPr>
          <p:cNvGraphicFramePr>
            <a:graphicFrameLocks noGrp="1"/>
          </p:cNvGraphicFramePr>
          <p:nvPr/>
        </p:nvGraphicFramePr>
        <p:xfrm>
          <a:off x="1007390" y="1950280"/>
          <a:ext cx="10506429" cy="443932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900953">
                  <a:extLst>
                    <a:ext uri="{9D8B030D-6E8A-4147-A177-3AD203B41FA5}">
                      <a16:colId xmlns:a16="http://schemas.microsoft.com/office/drawing/2014/main" val="2384602235"/>
                    </a:ext>
                  </a:extLst>
                </a:gridCol>
                <a:gridCol w="8605476">
                  <a:extLst>
                    <a:ext uri="{9D8B030D-6E8A-4147-A177-3AD203B41FA5}">
                      <a16:colId xmlns:a16="http://schemas.microsoft.com/office/drawing/2014/main" val="3315929628"/>
                    </a:ext>
                  </a:extLst>
                </a:gridCol>
              </a:tblGrid>
              <a:tr h="4970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구분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내용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9644202"/>
                  </a:ext>
                </a:extLst>
              </a:tr>
              <a:tr h="6155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1. </a:t>
                      </a:r>
                      <a:r>
                        <a:rPr lang="ko-KR" altLang="en-US" sz="1200" b="1" dirty="0"/>
                        <a:t>모델링 목적 및 접근 방법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200" dirty="0"/>
                        <a:t>- </a:t>
                      </a:r>
                      <a:r>
                        <a:rPr lang="ko-KR" altLang="en-US" sz="1200" dirty="0"/>
                        <a:t>사용자 리뷰와 특성을 활용하여 상담자의 감정 상태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분노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불안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우울 등</a:t>
                      </a:r>
                      <a:r>
                        <a:rPr lang="en-US" altLang="ko-KR" sz="1200" dirty="0"/>
                        <a:t>)</a:t>
                      </a:r>
                      <a:r>
                        <a:rPr lang="ko-KR" altLang="en-US" sz="1200" dirty="0"/>
                        <a:t>를 분류</a:t>
                      </a:r>
                      <a:br>
                        <a:rPr lang="ko-KR" altLang="en-US" sz="1200" dirty="0"/>
                      </a:br>
                      <a:r>
                        <a:rPr lang="en-US" altLang="ko-KR" sz="1200" dirty="0"/>
                        <a:t>- </a:t>
                      </a:r>
                      <a:r>
                        <a:rPr lang="ko-KR" altLang="en-US" sz="1200" dirty="0"/>
                        <a:t>지도학습 기반 감정 분류 모델을 설계하고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이를 토대로 맞춤형 상담사 추천 알고리즘 개발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216867"/>
                  </a:ext>
                </a:extLst>
              </a:tr>
              <a:tr h="11338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2. </a:t>
                      </a:r>
                      <a:r>
                        <a:rPr lang="ko-KR" altLang="en-US" sz="1200" b="1" dirty="0"/>
                        <a:t>후보 기법 및 선정 근거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1200" dirty="0"/>
                        <a:t>- </a:t>
                      </a:r>
                      <a:r>
                        <a:rPr lang="ko-KR" altLang="en-US" sz="1200" b="1" dirty="0"/>
                        <a:t>로지스틱 회귀</a:t>
                      </a:r>
                      <a:r>
                        <a:rPr lang="en-US" altLang="ko-KR" sz="1200" b="1" dirty="0"/>
                        <a:t>(Logistic Regression)</a:t>
                      </a:r>
                      <a:r>
                        <a:rPr lang="en-US" altLang="ko-KR" sz="1200" dirty="0"/>
                        <a:t>: </a:t>
                      </a:r>
                      <a:r>
                        <a:rPr lang="ko-KR" altLang="en-US" sz="1200" dirty="0"/>
                        <a:t>기본적인 감정 분류 및 해석 용이</a:t>
                      </a:r>
                      <a:br>
                        <a:rPr lang="ko-KR" altLang="en-US" sz="1200" dirty="0"/>
                      </a:br>
                      <a:r>
                        <a:rPr lang="en-US" altLang="ko-KR" sz="1200" dirty="0"/>
                        <a:t>- </a:t>
                      </a:r>
                      <a:r>
                        <a:rPr lang="ko-KR" altLang="en-US" sz="1200" b="1" dirty="0"/>
                        <a:t>랜덤 포레스트</a:t>
                      </a:r>
                      <a:r>
                        <a:rPr lang="en-US" altLang="ko-KR" sz="1200" b="1" dirty="0"/>
                        <a:t>(Random Forest)</a:t>
                      </a:r>
                      <a:r>
                        <a:rPr lang="en-US" altLang="ko-KR" sz="1200" dirty="0"/>
                        <a:t>: </a:t>
                      </a:r>
                      <a:r>
                        <a:rPr lang="ko-KR" altLang="en-US" sz="1200" dirty="0"/>
                        <a:t>비선형 관계 학습과 변수 중요도 분석에 강점</a:t>
                      </a:r>
                      <a:br>
                        <a:rPr lang="ko-KR" altLang="en-US" sz="1200" dirty="0"/>
                      </a:br>
                      <a:r>
                        <a:rPr lang="en-US" altLang="ko-KR" sz="1200" dirty="0"/>
                        <a:t>- </a:t>
                      </a:r>
                      <a:r>
                        <a:rPr lang="en-US" altLang="ko-KR" sz="1200" b="1" dirty="0" err="1"/>
                        <a:t>XGBoost</a:t>
                      </a:r>
                      <a:r>
                        <a:rPr lang="en-US" altLang="ko-KR" sz="1200" b="1" dirty="0"/>
                        <a:t>/</a:t>
                      </a:r>
                      <a:r>
                        <a:rPr lang="en-US" altLang="ko-KR" sz="1200" b="1" dirty="0" err="1"/>
                        <a:t>LightGBM</a:t>
                      </a:r>
                      <a:r>
                        <a:rPr lang="en-US" altLang="ko-KR" sz="1200" dirty="0"/>
                        <a:t>: </a:t>
                      </a:r>
                      <a:r>
                        <a:rPr lang="ko-KR" altLang="en-US" sz="1200" dirty="0"/>
                        <a:t>대규모 데이터와 복잡한 패턴 학습에 강점</a:t>
                      </a:r>
                      <a:br>
                        <a:rPr lang="ko-KR" altLang="en-US" sz="1200" dirty="0"/>
                      </a:br>
                      <a:r>
                        <a:rPr lang="ko-KR" altLang="en-US" sz="1200" dirty="0"/>
                        <a:t>→ </a:t>
                      </a:r>
                      <a:r>
                        <a:rPr lang="ko-KR" altLang="en-US" sz="1200" b="1" dirty="0"/>
                        <a:t>최종적으로 </a:t>
                      </a:r>
                      <a:r>
                        <a:rPr lang="en-US" altLang="ko-KR" sz="1200" b="1" dirty="0"/>
                        <a:t>Random Forest</a:t>
                      </a:r>
                      <a:r>
                        <a:rPr lang="ko-KR" altLang="en-US" sz="1200" dirty="0"/>
                        <a:t> 선정 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정확도와 </a:t>
                      </a:r>
                      <a:r>
                        <a:rPr lang="ko-KR" altLang="en-US" sz="1200" dirty="0" err="1"/>
                        <a:t>해석력</a:t>
                      </a:r>
                      <a:r>
                        <a:rPr lang="ko-KR" altLang="en-US" sz="1200" dirty="0"/>
                        <a:t> 균형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7265552"/>
                  </a:ext>
                </a:extLst>
              </a:tr>
              <a:tr h="13181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3. </a:t>
                      </a:r>
                      <a:r>
                        <a:rPr lang="ko-KR" altLang="en-US" sz="1200" b="1" dirty="0"/>
                        <a:t>데이터 </a:t>
                      </a:r>
                      <a:r>
                        <a:rPr lang="ko-KR" altLang="en-US" sz="1200" b="1" dirty="0" err="1"/>
                        <a:t>전처리</a:t>
                      </a:r>
                      <a:r>
                        <a:rPr lang="ko-KR" altLang="en-US" sz="1200" b="1" dirty="0"/>
                        <a:t> 및 특징 엔지니어링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- </a:t>
                      </a:r>
                      <a:r>
                        <a:rPr lang="ko-KR" altLang="en-US" sz="1200" b="1" dirty="0" err="1"/>
                        <a:t>전처리</a:t>
                      </a:r>
                      <a:r>
                        <a:rPr lang="en-US" altLang="ko-KR" sz="1200" dirty="0"/>
                        <a:t>: </a:t>
                      </a:r>
                      <a:r>
                        <a:rPr lang="ko-KR" altLang="en-US" sz="1200" dirty="0"/>
                        <a:t>이상치 제거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 err="1"/>
                        <a:t>결측치</a:t>
                      </a:r>
                      <a:r>
                        <a:rPr lang="ko-KR" altLang="en-US" sz="1200" dirty="0"/>
                        <a:t> 대체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범주형 변수 인코딩</a:t>
                      </a:r>
                      <a:br>
                        <a:rPr lang="ko-KR" altLang="en-US" sz="1200" dirty="0"/>
                      </a:br>
                      <a:r>
                        <a:rPr lang="en-US" altLang="ko-KR" sz="1200" dirty="0"/>
                        <a:t>- </a:t>
                      </a:r>
                      <a:r>
                        <a:rPr lang="ko-KR" altLang="en-US" sz="1200" b="1" dirty="0"/>
                        <a:t>특징 생성</a:t>
                      </a:r>
                      <a:r>
                        <a:rPr lang="en-US" altLang="ko-KR" sz="1200" dirty="0"/>
                        <a:t>: </a:t>
                      </a:r>
                      <a:r>
                        <a:rPr lang="ko-KR" altLang="en-US" sz="1200" dirty="0"/>
                        <a:t>연령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성별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상황 키워드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신체질환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리뷰 텍스트 </a:t>
                      </a:r>
                      <a:r>
                        <a:rPr lang="ko-KR" altLang="en-US" sz="1200" dirty="0" err="1"/>
                        <a:t>임베딩</a:t>
                      </a:r>
                      <a:br>
                        <a:rPr lang="ko-KR" altLang="en-US" sz="1200" dirty="0"/>
                      </a:br>
                      <a:r>
                        <a:rPr lang="en-US" altLang="ko-KR" sz="1200" dirty="0"/>
                        <a:t>- </a:t>
                      </a:r>
                      <a:r>
                        <a:rPr lang="ko-KR" altLang="en-US" sz="1200" b="1" dirty="0"/>
                        <a:t>차원 축소</a:t>
                      </a:r>
                      <a:r>
                        <a:rPr lang="en-US" altLang="ko-KR" sz="1200" dirty="0"/>
                        <a:t>: TF-IDF / Word2Vec </a:t>
                      </a:r>
                      <a:r>
                        <a:rPr lang="ko-KR" altLang="en-US" sz="1200" dirty="0"/>
                        <a:t>기반 텍스트 벡터 차원 축소</a:t>
                      </a:r>
                      <a:endParaRPr lang="ko-KR" altLang="en-US" sz="12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8073282"/>
                  </a:ext>
                </a:extLst>
              </a:tr>
              <a:tr h="8746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4. </a:t>
                      </a:r>
                      <a:r>
                        <a:rPr lang="ko-KR" altLang="en-US" sz="1200" b="1" dirty="0"/>
                        <a:t>모델 관리 및 운영 계획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- </a:t>
                      </a:r>
                      <a:r>
                        <a:rPr lang="ko-KR" altLang="en-US" sz="1200" b="1" dirty="0"/>
                        <a:t>모델 관리 체계</a:t>
                      </a:r>
                      <a:r>
                        <a:rPr lang="en-US" altLang="ko-KR" sz="1200" dirty="0"/>
                        <a:t>: </a:t>
                      </a:r>
                      <a:r>
                        <a:rPr lang="ko-KR" altLang="en-US" sz="1200" dirty="0"/>
                        <a:t>모델 </a:t>
                      </a:r>
                      <a:r>
                        <a:rPr lang="ko-KR" altLang="en-US" sz="1200" dirty="0" err="1"/>
                        <a:t>버전별</a:t>
                      </a:r>
                      <a:r>
                        <a:rPr lang="ko-KR" altLang="en-US" sz="1200" dirty="0"/>
                        <a:t> 성능 기록 및 비교</a:t>
                      </a:r>
                      <a:br>
                        <a:rPr lang="ko-KR" altLang="en-US" sz="1200" dirty="0"/>
                      </a:br>
                      <a:r>
                        <a:rPr lang="en-US" altLang="ko-KR" sz="1200" dirty="0"/>
                        <a:t>- </a:t>
                      </a:r>
                      <a:r>
                        <a:rPr lang="ko-KR" altLang="en-US" sz="1200" b="1" dirty="0"/>
                        <a:t>운영 환경</a:t>
                      </a:r>
                      <a:r>
                        <a:rPr lang="en-US" altLang="ko-KR" sz="1200" dirty="0"/>
                        <a:t>: API </a:t>
                      </a:r>
                      <a:r>
                        <a:rPr lang="ko-KR" altLang="en-US" sz="1200" dirty="0"/>
                        <a:t>기반 감정 분석</a:t>
                      </a:r>
                      <a:r>
                        <a:rPr lang="en-US" altLang="ko-KR" sz="1200" dirty="0"/>
                        <a:t>·</a:t>
                      </a:r>
                      <a:r>
                        <a:rPr lang="ko-KR" altLang="en-US" sz="1200" dirty="0"/>
                        <a:t>추천 서비스 제공</a:t>
                      </a:r>
                      <a:br>
                        <a:rPr lang="ko-KR" altLang="en-US" sz="1200" dirty="0"/>
                      </a:br>
                      <a:r>
                        <a:rPr lang="en-US" altLang="ko-KR" sz="1200" dirty="0"/>
                        <a:t>- </a:t>
                      </a:r>
                      <a:r>
                        <a:rPr lang="ko-KR" altLang="en-US" sz="1200" b="1" dirty="0"/>
                        <a:t>모니터링</a:t>
                      </a:r>
                      <a:r>
                        <a:rPr lang="en-US" altLang="ko-KR" sz="1200" dirty="0"/>
                        <a:t>: Accuracy/F1-score </a:t>
                      </a:r>
                      <a:r>
                        <a:rPr lang="ko-KR" altLang="en-US" sz="1200" dirty="0"/>
                        <a:t>추적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주기적 모델 </a:t>
                      </a:r>
                      <a:r>
                        <a:rPr lang="ko-KR" altLang="en-US" sz="1200" dirty="0" err="1"/>
                        <a:t>재학습</a:t>
                      </a:r>
                      <a:endParaRPr lang="ko-KR" altLang="en-US" sz="12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36897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37849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93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847136B-A6BB-1D81-FAFA-C79B688616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제목 1">
            <a:extLst>
              <a:ext uri="{FF2B5EF4-FFF2-40B4-BE49-F238E27FC236}">
                <a16:creationId xmlns:a16="http://schemas.microsoft.com/office/drawing/2014/main" id="{65E78ADC-476A-9454-1FF3-4C2A7C014EC9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1999" cy="145388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4. </a:t>
            </a:r>
            <a:r>
              <a:rPr kumimoji="0" lang="ko-KR" alt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빅데이터 분석 모델링 기획하기</a:t>
            </a:r>
          </a:p>
        </p:txBody>
      </p:sp>
      <p:pic>
        <p:nvPicPr>
          <p:cNvPr id="3" name="그림 2" descr="일러스트레이션, 선그림, 디자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EDF55BD1-195D-E2CC-A2C8-8DB3D9357D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511" y="319316"/>
            <a:ext cx="815249" cy="815249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E081CC60-FAA6-4FCF-900D-7F243F1B55D5}"/>
              </a:ext>
            </a:extLst>
          </p:cNvPr>
          <p:cNvSpPr txBox="1"/>
          <p:nvPr/>
        </p:nvSpPr>
        <p:spPr>
          <a:xfrm>
            <a:off x="11513819" y="6389609"/>
            <a:ext cx="678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16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EC98DAED-CD4A-46A2-8B69-6743B67D7B97}"/>
              </a:ext>
            </a:extLst>
          </p:cNvPr>
          <p:cNvGraphicFramePr>
            <a:graphicFrameLocks noGrp="1"/>
          </p:cNvGraphicFramePr>
          <p:nvPr/>
        </p:nvGraphicFramePr>
        <p:xfrm>
          <a:off x="842784" y="2089810"/>
          <a:ext cx="10671035" cy="429979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930736">
                  <a:extLst>
                    <a:ext uri="{9D8B030D-6E8A-4147-A177-3AD203B41FA5}">
                      <a16:colId xmlns:a16="http://schemas.microsoft.com/office/drawing/2014/main" val="821002484"/>
                    </a:ext>
                  </a:extLst>
                </a:gridCol>
                <a:gridCol w="8740299">
                  <a:extLst>
                    <a:ext uri="{9D8B030D-6E8A-4147-A177-3AD203B41FA5}">
                      <a16:colId xmlns:a16="http://schemas.microsoft.com/office/drawing/2014/main" val="512782864"/>
                    </a:ext>
                  </a:extLst>
                </a:gridCol>
              </a:tblGrid>
              <a:tr h="13125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5. 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성능 평가 지표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- Accuracy (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정확도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)</a:t>
                      </a:r>
                      <a:br>
                        <a:rPr lang="en-US" altLang="ko-KR" sz="1200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- Precision / Recall / F1-score (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감정 분류 품질 평가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)</a:t>
                      </a:r>
                      <a:br>
                        <a:rPr lang="en-US" altLang="ko-KR" sz="1200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- ROC-AUC (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감정 분류 성능 종합 지표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3191752551"/>
                  </a:ext>
                </a:extLst>
              </a:tr>
              <a:tr h="17651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6. 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기대 효과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사용자 감정 상태를 정확히 예측하여 상담 만족도 제고</a:t>
                      </a:r>
                      <a:br>
                        <a:rPr lang="ko-KR" altLang="en-US" sz="1200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연령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성별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신체질환을 고려한 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맞춤형 상담사 매칭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가능</a:t>
                      </a:r>
                      <a:br>
                        <a:rPr lang="ko-KR" altLang="en-US" sz="1200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상담 센터의 상담사 배치 효율화 및 서비스 품질 향상</a:t>
                      </a:r>
                      <a:br>
                        <a:rPr lang="ko-KR" altLang="en-US" sz="1200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데이터 기반 상담 서비스 운영 및 정책 수립 근거 제공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53156464"/>
                  </a:ext>
                </a:extLst>
              </a:tr>
              <a:tr h="12220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7. 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결론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분류 모델 기반 분석 모델링 기획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을 통해 사용자 리뷰와 특성을 분석하여 감정 상태를 예측하고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이를 상담사 추천 서비스에 적용함으로써 개인 맞춤형 상담 경험을 강화할 수 있음을 제시하였다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97026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79357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93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847136B-A6BB-1D81-FAFA-C79B688616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제목 1">
            <a:extLst>
              <a:ext uri="{FF2B5EF4-FFF2-40B4-BE49-F238E27FC236}">
                <a16:creationId xmlns:a16="http://schemas.microsoft.com/office/drawing/2014/main" id="{65E78ADC-476A-9454-1FF3-4C2A7C014EC9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1999" cy="145388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-apple-system"/>
                <a:ea typeface="맑은 고딕" panose="020B0503020000020004" pitchFamily="50" charset="-127"/>
                <a:cs typeface="+mj-cs"/>
              </a:rPr>
              <a:t> </a:t>
            </a:r>
            <a:r>
              <a:rPr kumimoji="0" lang="en-US" altLang="ko-KR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5. </a:t>
            </a:r>
            <a:r>
              <a:rPr kumimoji="0" lang="ko-KR" alt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-apple-system"/>
                <a:ea typeface="맑은 고딕" panose="020B0503020000020004" pitchFamily="50" charset="-127"/>
                <a:cs typeface="+mj-cs"/>
              </a:rPr>
              <a:t>빅데이터 분석 결과 적용 계획하기</a:t>
            </a:r>
          </a:p>
        </p:txBody>
      </p:sp>
      <p:pic>
        <p:nvPicPr>
          <p:cNvPr id="3" name="그림 2" descr="일러스트레이션, 선그림, 디자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EDF55BD1-195D-E2CC-A2C8-8DB3D9357D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511" y="319316"/>
            <a:ext cx="815249" cy="815249"/>
          </a:xfrm>
          <a:prstGeom prst="rect">
            <a:avLst/>
          </a:prstGeom>
        </p:spPr>
      </p:pic>
      <p:sp>
        <p:nvSpPr>
          <p:cNvPr id="8" name="TextBox 4">
            <a:extLst>
              <a:ext uri="{FF2B5EF4-FFF2-40B4-BE49-F238E27FC236}">
                <a16:creationId xmlns:a16="http://schemas.microsoft.com/office/drawing/2014/main" id="{7B732A7B-E5FC-C187-1B8B-8F966DF966F8}"/>
              </a:ext>
            </a:extLst>
          </p:cNvPr>
          <p:cNvSpPr txBox="1"/>
          <p:nvPr/>
        </p:nvSpPr>
        <p:spPr>
          <a:xfrm>
            <a:off x="758816" y="769940"/>
            <a:ext cx="11027428" cy="5856475"/>
          </a:xfrm>
          <a:prstGeom prst="rect">
            <a:avLst/>
          </a:prstGeom>
        </p:spPr>
        <p:txBody>
          <a:bodyPr lIns="33867" tIns="33867" rIns="33867" bIns="33867" rtlCol="0" anchor="ctr"/>
          <a:lstStyle/>
          <a:p>
            <a:pPr marL="0" marR="0" lvl="0" indent="0" algn="ctr" defTabSz="609630" rtl="0" eaLnBrk="1" fontAlgn="auto" latinLnBrk="0" hangingPunct="1">
              <a:lnSpc>
                <a:spcPts val="1773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TextBox 7">
            <a:extLst>
              <a:ext uri="{FF2B5EF4-FFF2-40B4-BE49-F238E27FC236}">
                <a16:creationId xmlns:a16="http://schemas.microsoft.com/office/drawing/2014/main" id="{5E0C4AB9-2DF5-838A-7831-101C28958028}"/>
              </a:ext>
            </a:extLst>
          </p:cNvPr>
          <p:cNvSpPr txBox="1"/>
          <p:nvPr/>
        </p:nvSpPr>
        <p:spPr>
          <a:xfrm>
            <a:off x="582388" y="925402"/>
            <a:ext cx="11027428" cy="5856476"/>
          </a:xfrm>
          <a:prstGeom prst="rect">
            <a:avLst/>
          </a:prstGeom>
        </p:spPr>
        <p:txBody>
          <a:bodyPr lIns="33867" tIns="33867" rIns="33867" bIns="33867" rtlCol="0" anchor="ctr"/>
          <a:lstStyle/>
          <a:p>
            <a:pPr marL="0" marR="0" lvl="0" indent="0" algn="ctr" defTabSz="609630" rtl="0" eaLnBrk="1" fontAlgn="auto" latinLnBrk="0" hangingPunct="1">
              <a:lnSpc>
                <a:spcPts val="1773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081CC60-FAA6-4FCF-900D-7F243F1B55D5}"/>
              </a:ext>
            </a:extLst>
          </p:cNvPr>
          <p:cNvSpPr txBox="1"/>
          <p:nvPr/>
        </p:nvSpPr>
        <p:spPr>
          <a:xfrm>
            <a:off x="11513819" y="6389609"/>
            <a:ext cx="678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17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10" name="Table 2">
            <a:extLst>
              <a:ext uri="{FF2B5EF4-FFF2-40B4-BE49-F238E27FC236}">
                <a16:creationId xmlns:a16="http://schemas.microsoft.com/office/drawing/2014/main" id="{14322DBF-105F-440F-B39C-A506593D144D}"/>
              </a:ext>
            </a:extLst>
          </p:cNvPr>
          <p:cNvGraphicFramePr>
            <a:graphicFrameLocks noGrp="1"/>
          </p:cNvGraphicFramePr>
          <p:nvPr/>
        </p:nvGraphicFramePr>
        <p:xfrm>
          <a:off x="1049536" y="1667487"/>
          <a:ext cx="10092925" cy="472212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2428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500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2813">
                <a:tc>
                  <a:txBody>
                    <a:bodyPr/>
                    <a:lstStyle/>
                    <a:p>
                      <a:pPr algn="ctr"/>
                      <a:r>
                        <a:rPr sz="1100" dirty="0" err="1"/>
                        <a:t>구분</a:t>
                      </a:r>
                      <a:endParaRPr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sz="1100" dirty="0" err="1"/>
                        <a:t>내용</a:t>
                      </a:r>
                      <a:endParaRPr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6038">
                <a:tc>
                  <a:txBody>
                    <a:bodyPr/>
                    <a:lstStyle/>
                    <a:p>
                      <a:pPr algn="ctr"/>
                      <a:r>
                        <a:rPr sz="1100" b="1" dirty="0">
                          <a:solidFill>
                            <a:schemeClr val="tx1"/>
                          </a:solidFill>
                        </a:rPr>
                        <a:t>1. </a:t>
                      </a:r>
                      <a:r>
                        <a:rPr sz="1100" b="1" dirty="0" err="1">
                          <a:solidFill>
                            <a:schemeClr val="tx1"/>
                          </a:solidFill>
                        </a:rPr>
                        <a:t>분석</a:t>
                      </a:r>
                      <a:r>
                        <a:rPr sz="11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sz="1100" b="1" dirty="0" err="1">
                          <a:solidFill>
                            <a:schemeClr val="tx1"/>
                          </a:solidFill>
                        </a:rPr>
                        <a:t>결과</a:t>
                      </a:r>
                      <a:r>
                        <a:rPr sz="11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sz="1100" b="1" dirty="0" err="1">
                          <a:solidFill>
                            <a:schemeClr val="tx1"/>
                          </a:solidFill>
                        </a:rPr>
                        <a:t>시각화</a:t>
                      </a:r>
                      <a:r>
                        <a:rPr sz="11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sz="1100" b="1" dirty="0" err="1">
                          <a:solidFill>
                            <a:schemeClr val="tx1"/>
                          </a:solidFill>
                        </a:rPr>
                        <a:t>방안</a:t>
                      </a:r>
                      <a:endParaRPr sz="11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sz="1100" dirty="0"/>
                        <a:t>- </a:t>
                      </a:r>
                      <a:r>
                        <a:rPr sz="1100" dirty="0" err="1"/>
                        <a:t>대시보드</a:t>
                      </a:r>
                      <a:r>
                        <a:rPr sz="1100" dirty="0"/>
                        <a:t> </a:t>
                      </a:r>
                      <a:r>
                        <a:rPr sz="1100" dirty="0" err="1"/>
                        <a:t>구성</a:t>
                      </a:r>
                      <a:r>
                        <a:rPr sz="1100" dirty="0"/>
                        <a:t>: </a:t>
                      </a:r>
                      <a:r>
                        <a:rPr sz="1100" dirty="0" err="1"/>
                        <a:t>연령·성별·신체질환별</a:t>
                      </a:r>
                      <a:r>
                        <a:rPr sz="1100" dirty="0"/>
                        <a:t> </a:t>
                      </a:r>
                      <a:r>
                        <a:rPr sz="1100" dirty="0" err="1"/>
                        <a:t>감정</a:t>
                      </a:r>
                      <a:r>
                        <a:rPr sz="1100" dirty="0"/>
                        <a:t> </a:t>
                      </a:r>
                      <a:r>
                        <a:rPr sz="1100" dirty="0" err="1"/>
                        <a:t>분류</a:t>
                      </a:r>
                      <a:r>
                        <a:rPr sz="1100" dirty="0"/>
                        <a:t> </a:t>
                      </a:r>
                      <a:r>
                        <a:rPr sz="1100" dirty="0" err="1"/>
                        <a:t>현황</a:t>
                      </a:r>
                      <a:r>
                        <a:rPr sz="1100" dirty="0"/>
                        <a:t>, </a:t>
                      </a:r>
                      <a:r>
                        <a:rPr sz="1100" dirty="0" err="1"/>
                        <a:t>주요</a:t>
                      </a:r>
                      <a:r>
                        <a:rPr sz="1100" dirty="0"/>
                        <a:t> </a:t>
                      </a:r>
                      <a:r>
                        <a:rPr sz="1100" dirty="0" err="1"/>
                        <a:t>감정</a:t>
                      </a:r>
                      <a:r>
                        <a:rPr sz="1100" dirty="0"/>
                        <a:t> TOP 5, </a:t>
                      </a:r>
                      <a:r>
                        <a:rPr sz="1100" dirty="0" err="1"/>
                        <a:t>상담사</a:t>
                      </a:r>
                      <a:r>
                        <a:rPr sz="1100" dirty="0"/>
                        <a:t> </a:t>
                      </a:r>
                      <a:r>
                        <a:rPr sz="1100" dirty="0" err="1"/>
                        <a:t>매칭</a:t>
                      </a:r>
                      <a:r>
                        <a:rPr sz="1100" dirty="0"/>
                        <a:t> </a:t>
                      </a:r>
                      <a:r>
                        <a:rPr sz="1100" dirty="0" err="1"/>
                        <a:t>추천률</a:t>
                      </a:r>
                      <a:r>
                        <a:rPr sz="1100" dirty="0"/>
                        <a:t> </a:t>
                      </a:r>
                      <a:r>
                        <a:rPr sz="1100" dirty="0" err="1"/>
                        <a:t>시각화</a:t>
                      </a:r>
                      <a:endParaRPr sz="1100" dirty="0"/>
                    </a:p>
                    <a:p>
                      <a:pPr algn="l"/>
                      <a:r>
                        <a:rPr sz="1100" dirty="0"/>
                        <a:t>- </a:t>
                      </a:r>
                      <a:r>
                        <a:rPr sz="1100" dirty="0" err="1"/>
                        <a:t>시각화</a:t>
                      </a:r>
                      <a:r>
                        <a:rPr sz="1100" dirty="0"/>
                        <a:t> </a:t>
                      </a:r>
                      <a:r>
                        <a:rPr sz="1100" dirty="0" err="1"/>
                        <a:t>도구</a:t>
                      </a:r>
                      <a:r>
                        <a:rPr sz="1100" dirty="0"/>
                        <a:t>: Tableau, Power BI, Python(Matplotlib/Seaborn)</a:t>
                      </a:r>
                    </a:p>
                    <a:p>
                      <a:pPr algn="l"/>
                      <a:r>
                        <a:rPr sz="1100" dirty="0"/>
                        <a:t>- </a:t>
                      </a:r>
                      <a:r>
                        <a:rPr sz="1100" dirty="0" err="1"/>
                        <a:t>예시</a:t>
                      </a:r>
                      <a:r>
                        <a:rPr sz="1100" dirty="0"/>
                        <a:t> </a:t>
                      </a:r>
                      <a:r>
                        <a:rPr sz="1100" dirty="0" err="1"/>
                        <a:t>차트</a:t>
                      </a:r>
                      <a:r>
                        <a:rPr sz="1100" dirty="0"/>
                        <a:t>: </a:t>
                      </a:r>
                      <a:r>
                        <a:rPr sz="1100" dirty="0" err="1"/>
                        <a:t>감정</a:t>
                      </a:r>
                      <a:r>
                        <a:rPr sz="1100" dirty="0"/>
                        <a:t> </a:t>
                      </a:r>
                      <a:r>
                        <a:rPr sz="1100" dirty="0" err="1"/>
                        <a:t>분포</a:t>
                      </a:r>
                      <a:r>
                        <a:rPr sz="1100" dirty="0"/>
                        <a:t> </a:t>
                      </a:r>
                      <a:r>
                        <a:rPr sz="1100" dirty="0" err="1"/>
                        <a:t>히트맵</a:t>
                      </a:r>
                      <a:r>
                        <a:rPr sz="1100" dirty="0"/>
                        <a:t>, </a:t>
                      </a:r>
                      <a:r>
                        <a:rPr sz="1100" dirty="0" err="1"/>
                        <a:t>워드클라우드</a:t>
                      </a:r>
                      <a:r>
                        <a:rPr sz="1100" dirty="0"/>
                        <a:t>, </a:t>
                      </a:r>
                      <a:r>
                        <a:rPr sz="1100" dirty="0" err="1"/>
                        <a:t>감정</a:t>
                      </a:r>
                      <a:r>
                        <a:rPr sz="1100" dirty="0"/>
                        <a:t> </a:t>
                      </a:r>
                      <a:r>
                        <a:rPr sz="1100" dirty="0" err="1"/>
                        <a:t>추세</a:t>
                      </a:r>
                      <a:r>
                        <a:rPr sz="1100" dirty="0"/>
                        <a:t> </a:t>
                      </a:r>
                      <a:r>
                        <a:rPr sz="1100" dirty="0" err="1"/>
                        <a:t>라인차트</a:t>
                      </a:r>
                      <a:endParaRPr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7046">
                <a:tc>
                  <a:txBody>
                    <a:bodyPr/>
                    <a:lstStyle/>
                    <a:p>
                      <a:pPr algn="ctr"/>
                      <a:r>
                        <a:rPr sz="1100" b="1" dirty="0">
                          <a:solidFill>
                            <a:schemeClr val="tx1"/>
                          </a:solidFill>
                        </a:rPr>
                        <a:t>2. </a:t>
                      </a:r>
                      <a:r>
                        <a:rPr sz="1100" b="1" dirty="0" err="1">
                          <a:solidFill>
                            <a:schemeClr val="tx1"/>
                          </a:solidFill>
                        </a:rPr>
                        <a:t>협업</a:t>
                      </a:r>
                      <a:r>
                        <a:rPr sz="1100" b="1" dirty="0">
                          <a:solidFill>
                            <a:schemeClr val="tx1"/>
                          </a:solidFill>
                        </a:rPr>
                        <a:t> 및 </a:t>
                      </a:r>
                      <a:r>
                        <a:rPr sz="1100" b="1" dirty="0" err="1">
                          <a:solidFill>
                            <a:schemeClr val="tx1"/>
                          </a:solidFill>
                        </a:rPr>
                        <a:t>실행</a:t>
                      </a:r>
                      <a:r>
                        <a:rPr sz="11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sz="1100" b="1" dirty="0" err="1">
                          <a:solidFill>
                            <a:schemeClr val="tx1"/>
                          </a:solidFill>
                        </a:rPr>
                        <a:t>계획</a:t>
                      </a:r>
                      <a:endParaRPr sz="11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sz="1100" dirty="0"/>
                        <a:t>- </a:t>
                      </a:r>
                      <a:r>
                        <a:rPr sz="1100" dirty="0" err="1"/>
                        <a:t>참여</a:t>
                      </a:r>
                      <a:r>
                        <a:rPr sz="1100" dirty="0"/>
                        <a:t> </a:t>
                      </a:r>
                      <a:r>
                        <a:rPr sz="1100" dirty="0" err="1"/>
                        <a:t>주체</a:t>
                      </a:r>
                      <a:r>
                        <a:rPr sz="1100" dirty="0"/>
                        <a:t>: </a:t>
                      </a:r>
                      <a:r>
                        <a:rPr sz="1100" dirty="0" err="1"/>
                        <a:t>상담</a:t>
                      </a:r>
                      <a:r>
                        <a:rPr sz="1100" dirty="0"/>
                        <a:t> </a:t>
                      </a:r>
                      <a:r>
                        <a:rPr sz="1100" dirty="0" err="1"/>
                        <a:t>센터</a:t>
                      </a:r>
                      <a:r>
                        <a:rPr sz="1100" dirty="0"/>
                        <a:t>, </a:t>
                      </a:r>
                      <a:r>
                        <a:rPr sz="1100" dirty="0" err="1"/>
                        <a:t>보건</a:t>
                      </a:r>
                      <a:r>
                        <a:rPr sz="1100" dirty="0"/>
                        <a:t> </a:t>
                      </a:r>
                      <a:r>
                        <a:rPr sz="1100" dirty="0" err="1"/>
                        <a:t>기관</a:t>
                      </a:r>
                      <a:r>
                        <a:rPr sz="1100" dirty="0"/>
                        <a:t>, </a:t>
                      </a:r>
                      <a:r>
                        <a:rPr sz="1100" dirty="0" err="1"/>
                        <a:t>데이터</a:t>
                      </a:r>
                      <a:r>
                        <a:rPr sz="1100" dirty="0"/>
                        <a:t> </a:t>
                      </a:r>
                      <a:r>
                        <a:rPr sz="1100" dirty="0" err="1"/>
                        <a:t>분석팀</a:t>
                      </a:r>
                      <a:r>
                        <a:rPr sz="1100" dirty="0"/>
                        <a:t>, </a:t>
                      </a:r>
                      <a:r>
                        <a:rPr sz="1100" dirty="0" err="1"/>
                        <a:t>플랫폼</a:t>
                      </a:r>
                      <a:r>
                        <a:rPr sz="1100" dirty="0"/>
                        <a:t> </a:t>
                      </a:r>
                      <a:r>
                        <a:rPr sz="1100" dirty="0" err="1"/>
                        <a:t>기업</a:t>
                      </a:r>
                      <a:endParaRPr sz="1100" dirty="0"/>
                    </a:p>
                    <a:p>
                      <a:pPr algn="l"/>
                      <a:r>
                        <a:rPr sz="1100" dirty="0"/>
                        <a:t>- </a:t>
                      </a:r>
                      <a:r>
                        <a:rPr sz="1100" dirty="0" err="1"/>
                        <a:t>역할</a:t>
                      </a:r>
                      <a:r>
                        <a:rPr sz="1100" dirty="0"/>
                        <a:t> </a:t>
                      </a:r>
                      <a:r>
                        <a:rPr sz="1100" dirty="0" err="1"/>
                        <a:t>분담</a:t>
                      </a:r>
                      <a:r>
                        <a:rPr sz="1100" dirty="0"/>
                        <a:t>: </a:t>
                      </a:r>
                      <a:r>
                        <a:rPr sz="1100" dirty="0" err="1"/>
                        <a:t>데이터</a:t>
                      </a:r>
                      <a:r>
                        <a:rPr sz="1100" dirty="0"/>
                        <a:t> </a:t>
                      </a:r>
                      <a:r>
                        <a:rPr sz="1100" dirty="0" err="1"/>
                        <a:t>제공</a:t>
                      </a:r>
                      <a:r>
                        <a:rPr sz="1100" dirty="0"/>
                        <a:t>(), </a:t>
                      </a:r>
                      <a:r>
                        <a:rPr sz="1100" dirty="0" err="1"/>
                        <a:t>모델</a:t>
                      </a:r>
                      <a:r>
                        <a:rPr sz="1100" dirty="0"/>
                        <a:t> </a:t>
                      </a:r>
                      <a:r>
                        <a:rPr sz="1100" dirty="0" err="1"/>
                        <a:t>구축</a:t>
                      </a:r>
                      <a:r>
                        <a:rPr sz="1100" dirty="0"/>
                        <a:t>(</a:t>
                      </a:r>
                      <a:r>
                        <a:rPr sz="1100" dirty="0" err="1"/>
                        <a:t>분석팀</a:t>
                      </a:r>
                      <a:r>
                        <a:rPr sz="1100" dirty="0"/>
                        <a:t>), </a:t>
                      </a:r>
                      <a:r>
                        <a:rPr sz="1100" dirty="0" err="1"/>
                        <a:t>서비스</a:t>
                      </a:r>
                      <a:r>
                        <a:rPr sz="1100" dirty="0"/>
                        <a:t> </a:t>
                      </a:r>
                      <a:r>
                        <a:rPr sz="1100" dirty="0" err="1"/>
                        <a:t>운영</a:t>
                      </a:r>
                      <a:r>
                        <a:rPr sz="1100" dirty="0"/>
                        <a:t>(</a:t>
                      </a:r>
                      <a:r>
                        <a:rPr sz="1100" dirty="0" err="1"/>
                        <a:t>플랫폼</a:t>
                      </a:r>
                      <a:r>
                        <a:rPr sz="1100" dirty="0"/>
                        <a:t> </a:t>
                      </a:r>
                      <a:r>
                        <a:rPr sz="1100" dirty="0" err="1"/>
                        <a:t>기업</a:t>
                      </a:r>
                      <a:r>
                        <a:rPr sz="1100" dirty="0"/>
                        <a:t>)</a:t>
                      </a:r>
                    </a:p>
                    <a:p>
                      <a:pPr algn="l"/>
                      <a:r>
                        <a:rPr sz="1100" dirty="0"/>
                        <a:t>- </a:t>
                      </a:r>
                      <a:r>
                        <a:rPr sz="1100" dirty="0" err="1"/>
                        <a:t>협업</a:t>
                      </a:r>
                      <a:r>
                        <a:rPr sz="1100" dirty="0"/>
                        <a:t> </a:t>
                      </a:r>
                      <a:r>
                        <a:rPr sz="1100" dirty="0" err="1"/>
                        <a:t>방식</a:t>
                      </a:r>
                      <a:r>
                        <a:rPr sz="1100" dirty="0"/>
                        <a:t>: </a:t>
                      </a:r>
                      <a:r>
                        <a:rPr sz="1100" dirty="0" err="1"/>
                        <a:t>정기</a:t>
                      </a:r>
                      <a:r>
                        <a:rPr sz="1100" dirty="0"/>
                        <a:t> </a:t>
                      </a:r>
                      <a:r>
                        <a:rPr sz="1100" dirty="0" err="1"/>
                        <a:t>회의</a:t>
                      </a:r>
                      <a:r>
                        <a:rPr sz="1100" dirty="0"/>
                        <a:t>, </a:t>
                      </a:r>
                      <a:r>
                        <a:rPr sz="1100" dirty="0" err="1"/>
                        <a:t>공유</a:t>
                      </a:r>
                      <a:r>
                        <a:rPr sz="1100" dirty="0"/>
                        <a:t> </a:t>
                      </a:r>
                      <a:r>
                        <a:rPr sz="1100" dirty="0" err="1"/>
                        <a:t>대시보드</a:t>
                      </a:r>
                      <a:r>
                        <a:rPr sz="1100" dirty="0"/>
                        <a:t>, API </a:t>
                      </a:r>
                      <a:r>
                        <a:rPr sz="1100" dirty="0" err="1"/>
                        <a:t>기반</a:t>
                      </a:r>
                      <a:r>
                        <a:rPr sz="1100" dirty="0"/>
                        <a:t> </a:t>
                      </a:r>
                      <a:r>
                        <a:rPr sz="1100" dirty="0" err="1"/>
                        <a:t>통합</a:t>
                      </a:r>
                      <a:r>
                        <a:rPr sz="1100" dirty="0"/>
                        <a:t> </a:t>
                      </a:r>
                      <a:r>
                        <a:rPr sz="1100" dirty="0" err="1"/>
                        <a:t>관리</a:t>
                      </a:r>
                      <a:endParaRPr sz="1100" dirty="0"/>
                    </a:p>
                    <a:p>
                      <a:pPr algn="l"/>
                      <a:r>
                        <a:rPr sz="1100" dirty="0"/>
                        <a:t>- </a:t>
                      </a:r>
                      <a:r>
                        <a:rPr sz="1100" dirty="0" err="1"/>
                        <a:t>보고</a:t>
                      </a:r>
                      <a:r>
                        <a:rPr sz="1100" dirty="0"/>
                        <a:t> </a:t>
                      </a:r>
                      <a:r>
                        <a:rPr sz="1100" dirty="0" err="1"/>
                        <a:t>체계</a:t>
                      </a:r>
                      <a:r>
                        <a:rPr sz="1100" dirty="0"/>
                        <a:t>: </a:t>
                      </a:r>
                      <a:r>
                        <a:rPr sz="1100" dirty="0" err="1"/>
                        <a:t>월간</a:t>
                      </a:r>
                      <a:r>
                        <a:rPr sz="1100" dirty="0"/>
                        <a:t> </a:t>
                      </a:r>
                      <a:r>
                        <a:rPr sz="1100" dirty="0" err="1"/>
                        <a:t>상담</a:t>
                      </a:r>
                      <a:r>
                        <a:rPr sz="1100" dirty="0"/>
                        <a:t> </a:t>
                      </a:r>
                      <a:r>
                        <a:rPr sz="1100" dirty="0" err="1"/>
                        <a:t>성과</a:t>
                      </a:r>
                      <a:r>
                        <a:rPr sz="1100" dirty="0"/>
                        <a:t> </a:t>
                      </a:r>
                      <a:r>
                        <a:rPr sz="1100" dirty="0" err="1"/>
                        <a:t>보고</a:t>
                      </a:r>
                      <a:r>
                        <a:rPr sz="1100" dirty="0"/>
                        <a:t> 및 </a:t>
                      </a:r>
                      <a:r>
                        <a:rPr sz="1100" dirty="0" err="1"/>
                        <a:t>분기별</a:t>
                      </a:r>
                      <a:r>
                        <a:rPr sz="1100" dirty="0"/>
                        <a:t> </a:t>
                      </a:r>
                      <a:r>
                        <a:rPr sz="1100" dirty="0" err="1"/>
                        <a:t>모델</a:t>
                      </a:r>
                      <a:r>
                        <a:rPr sz="1100" dirty="0"/>
                        <a:t> </a:t>
                      </a:r>
                      <a:r>
                        <a:rPr sz="1100" dirty="0" err="1"/>
                        <a:t>개선안</a:t>
                      </a:r>
                      <a:r>
                        <a:rPr sz="1100" dirty="0"/>
                        <a:t> </a:t>
                      </a:r>
                      <a:r>
                        <a:rPr sz="1100" dirty="0" err="1"/>
                        <a:t>제시</a:t>
                      </a:r>
                      <a:endParaRPr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77046">
                <a:tc>
                  <a:txBody>
                    <a:bodyPr/>
                    <a:lstStyle/>
                    <a:p>
                      <a:pPr algn="ctr"/>
                      <a:r>
                        <a:rPr sz="1100" b="1">
                          <a:solidFill>
                            <a:schemeClr val="tx1"/>
                          </a:solidFill>
                        </a:rPr>
                        <a:t>3. 비즈니스 적용 전략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sz="1100" dirty="0"/>
                        <a:t>- </a:t>
                      </a:r>
                      <a:r>
                        <a:rPr sz="1100" dirty="0" err="1"/>
                        <a:t>서비스</a:t>
                      </a:r>
                      <a:r>
                        <a:rPr sz="1100" dirty="0"/>
                        <a:t> </a:t>
                      </a:r>
                      <a:r>
                        <a:rPr sz="1100" dirty="0" err="1"/>
                        <a:t>단계</a:t>
                      </a:r>
                      <a:r>
                        <a:rPr sz="1100" dirty="0"/>
                        <a:t> </a:t>
                      </a:r>
                      <a:r>
                        <a:rPr sz="1100" dirty="0" err="1"/>
                        <a:t>적용</a:t>
                      </a:r>
                      <a:r>
                        <a:rPr sz="1100" dirty="0"/>
                        <a:t>:</a:t>
                      </a:r>
                    </a:p>
                    <a:p>
                      <a:pPr algn="l"/>
                      <a:r>
                        <a:rPr sz="1100" dirty="0"/>
                        <a:t>① </a:t>
                      </a:r>
                      <a:r>
                        <a:rPr sz="1100" dirty="0" err="1"/>
                        <a:t>시범</a:t>
                      </a:r>
                      <a:r>
                        <a:rPr sz="1100" dirty="0"/>
                        <a:t> </a:t>
                      </a:r>
                      <a:r>
                        <a:rPr sz="1100" dirty="0" err="1"/>
                        <a:t>운영</a:t>
                      </a:r>
                      <a:r>
                        <a:rPr sz="1100" dirty="0"/>
                        <a:t>: </a:t>
                      </a:r>
                      <a:r>
                        <a:rPr sz="1100" dirty="0" err="1"/>
                        <a:t>특정</a:t>
                      </a:r>
                      <a:r>
                        <a:rPr sz="1100" dirty="0"/>
                        <a:t> </a:t>
                      </a:r>
                      <a:r>
                        <a:rPr sz="1100" dirty="0" err="1"/>
                        <a:t>대상군</a:t>
                      </a:r>
                      <a:r>
                        <a:rPr sz="1100" dirty="0"/>
                        <a:t> </a:t>
                      </a:r>
                      <a:r>
                        <a:rPr sz="1100" dirty="0" err="1"/>
                        <a:t>중심</a:t>
                      </a:r>
                      <a:r>
                        <a:rPr sz="1100" dirty="0"/>
                        <a:t> </a:t>
                      </a:r>
                      <a:r>
                        <a:rPr sz="1100" dirty="0" err="1"/>
                        <a:t>서비스</a:t>
                      </a:r>
                      <a:r>
                        <a:rPr sz="1100" dirty="0"/>
                        <a:t> </a:t>
                      </a:r>
                      <a:r>
                        <a:rPr sz="1100" dirty="0" err="1"/>
                        <a:t>제공</a:t>
                      </a:r>
                      <a:endParaRPr sz="1100" dirty="0"/>
                    </a:p>
                    <a:p>
                      <a:pPr algn="l"/>
                      <a:r>
                        <a:rPr sz="1100" dirty="0"/>
                        <a:t>② </a:t>
                      </a:r>
                      <a:r>
                        <a:rPr sz="1100" dirty="0" err="1"/>
                        <a:t>데이터</a:t>
                      </a:r>
                      <a:r>
                        <a:rPr sz="1100" dirty="0"/>
                        <a:t> </a:t>
                      </a:r>
                      <a:r>
                        <a:rPr sz="1100" dirty="0" err="1"/>
                        <a:t>확대</a:t>
                      </a:r>
                      <a:r>
                        <a:rPr sz="1100" dirty="0"/>
                        <a:t> </a:t>
                      </a:r>
                      <a:r>
                        <a:rPr sz="1100" dirty="0" err="1"/>
                        <a:t>적용</a:t>
                      </a:r>
                      <a:r>
                        <a:rPr sz="1100" dirty="0"/>
                        <a:t>: </a:t>
                      </a:r>
                      <a:r>
                        <a:rPr sz="1100" dirty="0" err="1"/>
                        <a:t>상담</a:t>
                      </a:r>
                      <a:r>
                        <a:rPr sz="1100" dirty="0"/>
                        <a:t> + </a:t>
                      </a:r>
                      <a:r>
                        <a:rPr sz="1100" dirty="0" err="1"/>
                        <a:t>건강</a:t>
                      </a:r>
                      <a:r>
                        <a:rPr sz="1100" dirty="0"/>
                        <a:t> </a:t>
                      </a:r>
                      <a:r>
                        <a:rPr sz="1100" dirty="0" err="1"/>
                        <a:t>데이터</a:t>
                      </a:r>
                      <a:r>
                        <a:rPr sz="1100" dirty="0"/>
                        <a:t> </a:t>
                      </a:r>
                      <a:r>
                        <a:rPr sz="1100" dirty="0" err="1"/>
                        <a:t>연계</a:t>
                      </a:r>
                      <a:endParaRPr sz="1100" dirty="0"/>
                    </a:p>
                    <a:p>
                      <a:pPr algn="l"/>
                      <a:r>
                        <a:rPr sz="1100" dirty="0"/>
                        <a:t>③ </a:t>
                      </a:r>
                      <a:r>
                        <a:rPr sz="1100" dirty="0" err="1"/>
                        <a:t>전국</a:t>
                      </a:r>
                      <a:r>
                        <a:rPr sz="1100" dirty="0"/>
                        <a:t> </a:t>
                      </a:r>
                      <a:r>
                        <a:rPr sz="1100" dirty="0" err="1"/>
                        <a:t>서비스</a:t>
                      </a:r>
                      <a:r>
                        <a:rPr sz="1100" dirty="0"/>
                        <a:t> </a:t>
                      </a:r>
                      <a:r>
                        <a:rPr sz="1100" dirty="0" err="1"/>
                        <a:t>확장</a:t>
                      </a:r>
                      <a:r>
                        <a:rPr sz="1100" dirty="0"/>
                        <a:t>: </a:t>
                      </a:r>
                      <a:r>
                        <a:rPr sz="1100" dirty="0" err="1"/>
                        <a:t>주요</a:t>
                      </a:r>
                      <a:r>
                        <a:rPr sz="1100" dirty="0"/>
                        <a:t> </a:t>
                      </a:r>
                      <a:r>
                        <a:rPr sz="1100" dirty="0" err="1"/>
                        <a:t>센터에서</a:t>
                      </a:r>
                      <a:r>
                        <a:rPr sz="1100" dirty="0"/>
                        <a:t> </a:t>
                      </a:r>
                      <a:r>
                        <a:rPr sz="1100" dirty="0" err="1"/>
                        <a:t>전국</a:t>
                      </a:r>
                      <a:r>
                        <a:rPr sz="1100" dirty="0"/>
                        <a:t> </a:t>
                      </a:r>
                      <a:r>
                        <a:rPr sz="1100" dirty="0" err="1"/>
                        <a:t>단위</a:t>
                      </a:r>
                      <a:r>
                        <a:rPr sz="1100" dirty="0"/>
                        <a:t> </a:t>
                      </a:r>
                      <a:r>
                        <a:rPr sz="1100" dirty="0" err="1"/>
                        <a:t>확대</a:t>
                      </a:r>
                      <a:endParaRPr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6038">
                <a:tc>
                  <a:txBody>
                    <a:bodyPr/>
                    <a:lstStyle/>
                    <a:p>
                      <a:pPr algn="ctr"/>
                      <a:r>
                        <a:rPr sz="1100" b="1">
                          <a:solidFill>
                            <a:schemeClr val="tx1"/>
                          </a:solidFill>
                        </a:rPr>
                        <a:t>4. 응용 프로그램 연계 방안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sz="1100" dirty="0"/>
                        <a:t>- 웹 </a:t>
                      </a:r>
                      <a:r>
                        <a:rPr sz="1100" dirty="0" err="1"/>
                        <a:t>플랫폼</a:t>
                      </a:r>
                      <a:r>
                        <a:rPr sz="1100" dirty="0"/>
                        <a:t>: </a:t>
                      </a:r>
                      <a:r>
                        <a:rPr sz="1100" dirty="0" err="1"/>
                        <a:t>상담</a:t>
                      </a:r>
                      <a:r>
                        <a:rPr sz="1100" dirty="0"/>
                        <a:t> </a:t>
                      </a:r>
                      <a:r>
                        <a:rPr sz="1100" dirty="0" err="1"/>
                        <a:t>관리자</a:t>
                      </a:r>
                      <a:r>
                        <a:rPr sz="1100" dirty="0"/>
                        <a:t>/</a:t>
                      </a:r>
                      <a:r>
                        <a:rPr sz="1100" dirty="0" err="1"/>
                        <a:t>상담사가</a:t>
                      </a:r>
                      <a:r>
                        <a:rPr sz="1100" dirty="0"/>
                        <a:t> </a:t>
                      </a:r>
                      <a:r>
                        <a:rPr sz="1100" dirty="0" err="1"/>
                        <a:t>현황</a:t>
                      </a:r>
                      <a:r>
                        <a:rPr sz="1100" dirty="0"/>
                        <a:t> 및 </a:t>
                      </a:r>
                      <a:r>
                        <a:rPr sz="1100" dirty="0" err="1"/>
                        <a:t>결과</a:t>
                      </a:r>
                      <a:r>
                        <a:rPr sz="1100" dirty="0"/>
                        <a:t> </a:t>
                      </a:r>
                      <a:r>
                        <a:rPr sz="1100" dirty="0" err="1"/>
                        <a:t>확인</a:t>
                      </a:r>
                      <a:endParaRPr sz="1100" dirty="0"/>
                    </a:p>
                    <a:p>
                      <a:pPr algn="l"/>
                      <a:r>
                        <a:rPr sz="1100" dirty="0"/>
                        <a:t>- </a:t>
                      </a:r>
                      <a:r>
                        <a:rPr sz="1100" dirty="0" err="1"/>
                        <a:t>외부</a:t>
                      </a:r>
                      <a:r>
                        <a:rPr sz="1100" dirty="0"/>
                        <a:t> </a:t>
                      </a:r>
                      <a:r>
                        <a:rPr sz="1100" dirty="0" err="1"/>
                        <a:t>서비스</a:t>
                      </a:r>
                      <a:r>
                        <a:rPr sz="1100" dirty="0"/>
                        <a:t> </a:t>
                      </a:r>
                      <a:r>
                        <a:rPr sz="1100" dirty="0" err="1"/>
                        <a:t>연계</a:t>
                      </a:r>
                      <a:r>
                        <a:rPr sz="1100" dirty="0"/>
                        <a:t>: </a:t>
                      </a:r>
                      <a:r>
                        <a:rPr sz="1100" dirty="0" err="1"/>
                        <a:t>의료기관</a:t>
                      </a:r>
                      <a:r>
                        <a:rPr sz="1100" dirty="0"/>
                        <a:t> </a:t>
                      </a:r>
                      <a:r>
                        <a:rPr sz="1100" dirty="0" err="1"/>
                        <a:t>예약</a:t>
                      </a:r>
                      <a:r>
                        <a:rPr sz="1100" dirty="0"/>
                        <a:t>/</a:t>
                      </a:r>
                      <a:r>
                        <a:rPr sz="1100" dirty="0" err="1"/>
                        <a:t>보건</a:t>
                      </a:r>
                      <a:r>
                        <a:rPr sz="1100" dirty="0"/>
                        <a:t> API/</a:t>
                      </a:r>
                      <a:r>
                        <a:rPr sz="1100" dirty="0" err="1"/>
                        <a:t>정신건강</a:t>
                      </a:r>
                      <a:r>
                        <a:rPr sz="1100" dirty="0"/>
                        <a:t> </a:t>
                      </a:r>
                      <a:r>
                        <a:rPr sz="1100" dirty="0" err="1"/>
                        <a:t>서비스</a:t>
                      </a:r>
                      <a:r>
                        <a:rPr sz="1100" dirty="0"/>
                        <a:t> </a:t>
                      </a:r>
                      <a:r>
                        <a:rPr sz="1100" dirty="0" err="1"/>
                        <a:t>연동</a:t>
                      </a:r>
                      <a:endParaRPr sz="1100" dirty="0"/>
                    </a:p>
                    <a:p>
                      <a:pPr algn="l"/>
                      <a:r>
                        <a:rPr sz="1100" dirty="0"/>
                        <a:t>- </a:t>
                      </a:r>
                      <a:r>
                        <a:rPr sz="1100" dirty="0" err="1"/>
                        <a:t>실시간</a:t>
                      </a:r>
                      <a:r>
                        <a:rPr sz="1100" dirty="0"/>
                        <a:t> </a:t>
                      </a:r>
                      <a:r>
                        <a:rPr sz="1100" dirty="0" err="1"/>
                        <a:t>업데이트</a:t>
                      </a:r>
                      <a:r>
                        <a:rPr sz="1100" dirty="0"/>
                        <a:t>: </a:t>
                      </a:r>
                      <a:r>
                        <a:rPr sz="1100" dirty="0" err="1"/>
                        <a:t>스트리밍</a:t>
                      </a:r>
                      <a:r>
                        <a:rPr sz="1100" dirty="0"/>
                        <a:t> </a:t>
                      </a:r>
                      <a:r>
                        <a:rPr sz="1100" dirty="0" err="1"/>
                        <a:t>데이터로</a:t>
                      </a:r>
                      <a:r>
                        <a:rPr sz="1100" dirty="0"/>
                        <a:t> </a:t>
                      </a:r>
                      <a:r>
                        <a:rPr sz="1100" dirty="0" err="1"/>
                        <a:t>즉시</a:t>
                      </a:r>
                      <a:r>
                        <a:rPr sz="1100" dirty="0"/>
                        <a:t> </a:t>
                      </a:r>
                      <a:r>
                        <a:rPr sz="1100" dirty="0" err="1"/>
                        <a:t>반영</a:t>
                      </a:r>
                      <a:endParaRPr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77046">
                <a:tc>
                  <a:txBody>
                    <a:bodyPr/>
                    <a:lstStyle/>
                    <a:p>
                      <a:pPr algn="ctr"/>
                      <a:r>
                        <a:rPr sz="1100" b="1">
                          <a:solidFill>
                            <a:schemeClr val="tx1"/>
                          </a:solidFill>
                        </a:rPr>
                        <a:t>5. 기대 효과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sz="1100" dirty="0"/>
                        <a:t>- </a:t>
                      </a:r>
                      <a:r>
                        <a:rPr sz="1100" dirty="0" err="1"/>
                        <a:t>상담</a:t>
                      </a:r>
                      <a:r>
                        <a:rPr sz="1100" dirty="0"/>
                        <a:t> </a:t>
                      </a:r>
                      <a:r>
                        <a:rPr sz="1100" dirty="0" err="1"/>
                        <a:t>만족도</a:t>
                      </a:r>
                      <a:r>
                        <a:rPr sz="1100" dirty="0"/>
                        <a:t> 및 </a:t>
                      </a:r>
                      <a:r>
                        <a:rPr sz="1100" dirty="0" err="1"/>
                        <a:t>편의성</a:t>
                      </a:r>
                      <a:r>
                        <a:rPr sz="1100" dirty="0"/>
                        <a:t> </a:t>
                      </a:r>
                      <a:r>
                        <a:rPr sz="1100" dirty="0" err="1"/>
                        <a:t>향상</a:t>
                      </a:r>
                      <a:endParaRPr sz="1100" dirty="0"/>
                    </a:p>
                    <a:p>
                      <a:pPr algn="l"/>
                      <a:r>
                        <a:rPr sz="1100" dirty="0"/>
                        <a:t>- </a:t>
                      </a:r>
                      <a:r>
                        <a:rPr sz="1100" dirty="0" err="1"/>
                        <a:t>위기</a:t>
                      </a:r>
                      <a:r>
                        <a:rPr sz="1100" dirty="0"/>
                        <a:t> </a:t>
                      </a:r>
                      <a:r>
                        <a:rPr sz="1100" dirty="0" err="1"/>
                        <a:t>사용자</a:t>
                      </a:r>
                      <a:r>
                        <a:rPr sz="1100" dirty="0"/>
                        <a:t>(</a:t>
                      </a:r>
                      <a:r>
                        <a:rPr sz="1100" dirty="0" err="1"/>
                        <a:t>분노·우울</a:t>
                      </a:r>
                      <a:r>
                        <a:rPr sz="1100" dirty="0"/>
                        <a:t> 등) </a:t>
                      </a:r>
                      <a:r>
                        <a:rPr sz="1100" dirty="0" err="1"/>
                        <a:t>조기</a:t>
                      </a:r>
                      <a:r>
                        <a:rPr sz="1100" dirty="0"/>
                        <a:t> </a:t>
                      </a:r>
                      <a:r>
                        <a:rPr sz="1100" dirty="0" err="1"/>
                        <a:t>파악</a:t>
                      </a:r>
                      <a:r>
                        <a:rPr sz="1100" dirty="0"/>
                        <a:t> 및 </a:t>
                      </a:r>
                      <a:r>
                        <a:rPr sz="1100" dirty="0" err="1"/>
                        <a:t>맞춤형</a:t>
                      </a:r>
                      <a:r>
                        <a:rPr sz="1100" dirty="0"/>
                        <a:t> </a:t>
                      </a:r>
                      <a:r>
                        <a:rPr sz="1100" dirty="0" err="1"/>
                        <a:t>상담</a:t>
                      </a:r>
                      <a:r>
                        <a:rPr sz="1100" dirty="0"/>
                        <a:t> </a:t>
                      </a:r>
                      <a:r>
                        <a:rPr sz="1100" dirty="0" err="1"/>
                        <a:t>제공</a:t>
                      </a:r>
                      <a:endParaRPr sz="1100" dirty="0"/>
                    </a:p>
                    <a:p>
                      <a:pPr algn="l"/>
                      <a:r>
                        <a:rPr sz="1100" dirty="0"/>
                        <a:t>- </a:t>
                      </a:r>
                      <a:r>
                        <a:rPr sz="1100" dirty="0" err="1"/>
                        <a:t>상담사</a:t>
                      </a:r>
                      <a:r>
                        <a:rPr sz="1100" dirty="0"/>
                        <a:t> </a:t>
                      </a:r>
                      <a:r>
                        <a:rPr sz="1100" dirty="0" err="1"/>
                        <a:t>배치</a:t>
                      </a:r>
                      <a:r>
                        <a:rPr sz="1100" dirty="0"/>
                        <a:t> 및 </a:t>
                      </a:r>
                      <a:r>
                        <a:rPr sz="1100" dirty="0" err="1"/>
                        <a:t>인력</a:t>
                      </a:r>
                      <a:r>
                        <a:rPr sz="1100" dirty="0"/>
                        <a:t> </a:t>
                      </a:r>
                      <a:r>
                        <a:rPr sz="1100" dirty="0" err="1"/>
                        <a:t>관리</a:t>
                      </a:r>
                      <a:r>
                        <a:rPr sz="1100" dirty="0"/>
                        <a:t> </a:t>
                      </a:r>
                      <a:r>
                        <a:rPr sz="1100" dirty="0" err="1"/>
                        <a:t>효율화</a:t>
                      </a:r>
                      <a:endParaRPr sz="1100" dirty="0"/>
                    </a:p>
                    <a:p>
                      <a:pPr algn="l"/>
                      <a:r>
                        <a:rPr sz="1100" dirty="0"/>
                        <a:t>- </a:t>
                      </a:r>
                      <a:r>
                        <a:rPr sz="1100" dirty="0" err="1"/>
                        <a:t>데이터</a:t>
                      </a:r>
                      <a:r>
                        <a:rPr sz="1100" dirty="0"/>
                        <a:t> </a:t>
                      </a:r>
                      <a:r>
                        <a:rPr sz="1100" dirty="0" err="1"/>
                        <a:t>기반</a:t>
                      </a:r>
                      <a:r>
                        <a:rPr sz="1100" dirty="0"/>
                        <a:t> </a:t>
                      </a:r>
                      <a:r>
                        <a:rPr sz="1100" dirty="0" err="1"/>
                        <a:t>정신건강</a:t>
                      </a:r>
                      <a:r>
                        <a:rPr sz="1100" dirty="0"/>
                        <a:t> </a:t>
                      </a:r>
                      <a:r>
                        <a:rPr sz="1100" dirty="0" err="1"/>
                        <a:t>관리</a:t>
                      </a:r>
                      <a:r>
                        <a:rPr sz="1100" dirty="0"/>
                        <a:t> </a:t>
                      </a:r>
                      <a:r>
                        <a:rPr sz="1100" dirty="0" err="1"/>
                        <a:t>혁신</a:t>
                      </a:r>
                      <a:r>
                        <a:rPr sz="1100" dirty="0"/>
                        <a:t> </a:t>
                      </a:r>
                      <a:r>
                        <a:rPr sz="1100" dirty="0" err="1"/>
                        <a:t>촉진</a:t>
                      </a:r>
                      <a:endParaRPr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06096">
                <a:tc>
                  <a:txBody>
                    <a:bodyPr/>
                    <a:lstStyle/>
                    <a:p>
                      <a:pPr algn="ctr"/>
                      <a:r>
                        <a:rPr sz="1100" b="1" dirty="0">
                          <a:solidFill>
                            <a:schemeClr val="tx1"/>
                          </a:solidFill>
                        </a:rPr>
                        <a:t>6. </a:t>
                      </a:r>
                      <a:r>
                        <a:rPr sz="1100" b="1" dirty="0" err="1">
                          <a:solidFill>
                            <a:schemeClr val="tx1"/>
                          </a:solidFill>
                        </a:rPr>
                        <a:t>결론</a:t>
                      </a:r>
                      <a:endParaRPr sz="11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sz="1100" dirty="0" err="1"/>
                        <a:t>분석</a:t>
                      </a:r>
                      <a:r>
                        <a:rPr sz="1100" dirty="0"/>
                        <a:t> </a:t>
                      </a:r>
                      <a:r>
                        <a:rPr sz="1100" dirty="0" err="1"/>
                        <a:t>결과</a:t>
                      </a:r>
                      <a:r>
                        <a:rPr sz="1100" dirty="0"/>
                        <a:t> </a:t>
                      </a:r>
                      <a:r>
                        <a:rPr sz="1100" dirty="0" err="1"/>
                        <a:t>적용</a:t>
                      </a:r>
                      <a:r>
                        <a:rPr sz="1100" dirty="0"/>
                        <a:t> </a:t>
                      </a:r>
                      <a:r>
                        <a:rPr sz="1100" dirty="0" err="1"/>
                        <a:t>전략을</a:t>
                      </a:r>
                      <a:r>
                        <a:rPr sz="1100" dirty="0"/>
                        <a:t> </a:t>
                      </a:r>
                      <a:r>
                        <a:rPr sz="1100" dirty="0" err="1"/>
                        <a:t>통해</a:t>
                      </a:r>
                      <a:r>
                        <a:rPr sz="1100" dirty="0"/>
                        <a:t> </a:t>
                      </a:r>
                      <a:r>
                        <a:rPr sz="1100" dirty="0" err="1"/>
                        <a:t>상담사</a:t>
                      </a:r>
                      <a:r>
                        <a:rPr sz="1100" dirty="0"/>
                        <a:t> </a:t>
                      </a:r>
                      <a:r>
                        <a:rPr sz="1100" dirty="0" err="1"/>
                        <a:t>추천</a:t>
                      </a:r>
                      <a:r>
                        <a:rPr sz="1100" dirty="0"/>
                        <a:t> </a:t>
                      </a:r>
                      <a:r>
                        <a:rPr sz="1100" dirty="0" err="1"/>
                        <a:t>알고리즘을</a:t>
                      </a:r>
                      <a:r>
                        <a:rPr sz="1100" dirty="0"/>
                        <a:t> </a:t>
                      </a:r>
                      <a:r>
                        <a:rPr sz="1100" dirty="0" err="1"/>
                        <a:t>서비스에</a:t>
                      </a:r>
                      <a:r>
                        <a:rPr sz="1100" dirty="0"/>
                        <a:t> </a:t>
                      </a:r>
                      <a:r>
                        <a:rPr sz="1100" dirty="0" err="1"/>
                        <a:t>적용하는</a:t>
                      </a:r>
                      <a:r>
                        <a:rPr sz="1100" dirty="0"/>
                        <a:t> </a:t>
                      </a:r>
                      <a:r>
                        <a:rPr sz="1100" dirty="0" err="1"/>
                        <a:t>로드맵을</a:t>
                      </a:r>
                      <a:r>
                        <a:rPr sz="1100" dirty="0"/>
                        <a:t> </a:t>
                      </a:r>
                      <a:r>
                        <a:rPr sz="1100" dirty="0" err="1"/>
                        <a:t>제시하였다</a:t>
                      </a:r>
                      <a:r>
                        <a:rPr sz="1100" dirty="0"/>
                        <a:t>. </a:t>
                      </a:r>
                      <a:r>
                        <a:rPr sz="1100" dirty="0" err="1"/>
                        <a:t>시각화</a:t>
                      </a:r>
                      <a:r>
                        <a:rPr sz="1100" dirty="0"/>
                        <a:t>, </a:t>
                      </a:r>
                      <a:r>
                        <a:rPr sz="1100" dirty="0" err="1"/>
                        <a:t>협업</a:t>
                      </a:r>
                      <a:r>
                        <a:rPr sz="1100" dirty="0"/>
                        <a:t>, </a:t>
                      </a:r>
                      <a:r>
                        <a:rPr sz="1100" dirty="0" err="1"/>
                        <a:t>단계적</a:t>
                      </a:r>
                      <a:r>
                        <a:rPr sz="1100" dirty="0"/>
                        <a:t> </a:t>
                      </a:r>
                      <a:r>
                        <a:rPr sz="1100" dirty="0" err="1"/>
                        <a:t>확장</a:t>
                      </a:r>
                      <a:r>
                        <a:rPr sz="1100" dirty="0"/>
                        <a:t>, </a:t>
                      </a:r>
                      <a:r>
                        <a:rPr sz="1100" dirty="0" err="1"/>
                        <a:t>응용</a:t>
                      </a:r>
                      <a:r>
                        <a:rPr sz="1100" dirty="0"/>
                        <a:t> </a:t>
                      </a:r>
                      <a:r>
                        <a:rPr sz="1100" dirty="0" err="1"/>
                        <a:t>프로그램</a:t>
                      </a:r>
                      <a:r>
                        <a:rPr sz="1100" dirty="0"/>
                        <a:t> </a:t>
                      </a:r>
                      <a:r>
                        <a:rPr sz="1100" dirty="0" err="1"/>
                        <a:t>연계를</a:t>
                      </a:r>
                      <a:r>
                        <a:rPr sz="1100" dirty="0"/>
                        <a:t> </a:t>
                      </a:r>
                      <a:r>
                        <a:rPr sz="1100" dirty="0" err="1"/>
                        <a:t>포함하여</a:t>
                      </a:r>
                      <a:r>
                        <a:rPr sz="1100" dirty="0"/>
                        <a:t> </a:t>
                      </a:r>
                      <a:r>
                        <a:rPr sz="1100" dirty="0" err="1"/>
                        <a:t>지속</a:t>
                      </a:r>
                      <a:r>
                        <a:rPr sz="1100" dirty="0"/>
                        <a:t> </a:t>
                      </a:r>
                      <a:r>
                        <a:rPr sz="1100" dirty="0" err="1"/>
                        <a:t>가능한</a:t>
                      </a:r>
                      <a:r>
                        <a:rPr sz="1100" dirty="0"/>
                        <a:t> </a:t>
                      </a:r>
                      <a:r>
                        <a:rPr sz="1100" dirty="0" err="1"/>
                        <a:t>상담</a:t>
                      </a:r>
                      <a:r>
                        <a:rPr sz="1100" dirty="0"/>
                        <a:t> </a:t>
                      </a:r>
                      <a:r>
                        <a:rPr sz="1100" dirty="0" err="1"/>
                        <a:t>지원</a:t>
                      </a:r>
                      <a:r>
                        <a:rPr sz="1100" dirty="0"/>
                        <a:t> </a:t>
                      </a:r>
                      <a:r>
                        <a:rPr sz="1100" dirty="0" err="1"/>
                        <a:t>체계를</a:t>
                      </a:r>
                      <a:r>
                        <a:rPr sz="1100" dirty="0"/>
                        <a:t> </a:t>
                      </a:r>
                      <a:r>
                        <a:rPr sz="1100" dirty="0" err="1"/>
                        <a:t>마련할</a:t>
                      </a:r>
                      <a:r>
                        <a:rPr sz="1100" dirty="0"/>
                        <a:t> 수 </a:t>
                      </a:r>
                      <a:r>
                        <a:rPr sz="1100" dirty="0" err="1"/>
                        <a:t>있으며</a:t>
                      </a:r>
                      <a:r>
                        <a:rPr sz="1100" dirty="0"/>
                        <a:t>, </a:t>
                      </a:r>
                      <a:r>
                        <a:rPr sz="1100" dirty="0" err="1"/>
                        <a:t>사용자와</a:t>
                      </a:r>
                      <a:r>
                        <a:rPr sz="1100" dirty="0"/>
                        <a:t> </a:t>
                      </a:r>
                      <a:r>
                        <a:rPr sz="1100" dirty="0" err="1"/>
                        <a:t>상담사</a:t>
                      </a:r>
                      <a:r>
                        <a:rPr sz="1100" dirty="0"/>
                        <a:t> </a:t>
                      </a:r>
                      <a:r>
                        <a:rPr sz="1100" dirty="0" err="1"/>
                        <a:t>모두에게</a:t>
                      </a:r>
                      <a:r>
                        <a:rPr sz="1100" dirty="0"/>
                        <a:t> </a:t>
                      </a:r>
                      <a:r>
                        <a:rPr sz="1100" dirty="0" err="1"/>
                        <a:t>유의미한</a:t>
                      </a:r>
                      <a:r>
                        <a:rPr sz="1100" dirty="0"/>
                        <a:t> </a:t>
                      </a:r>
                      <a:r>
                        <a:rPr sz="1100" dirty="0" err="1"/>
                        <a:t>가치를</a:t>
                      </a:r>
                      <a:r>
                        <a:rPr sz="1100" dirty="0"/>
                        <a:t> </a:t>
                      </a:r>
                      <a:r>
                        <a:rPr sz="1100" dirty="0" err="1"/>
                        <a:t>제공할</a:t>
                      </a:r>
                      <a:r>
                        <a:rPr sz="1100" dirty="0"/>
                        <a:t> 수 </a:t>
                      </a:r>
                      <a:r>
                        <a:rPr sz="1100" dirty="0" err="1"/>
                        <a:t>있다</a:t>
                      </a:r>
                      <a:r>
                        <a:rPr sz="1100" dirty="0"/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43423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93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F9EDF5F-EEC7-7330-11DA-82489AF659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FB105F9C-5F0F-C98D-C444-7E79C05C12A2}"/>
              </a:ext>
            </a:extLst>
          </p:cNvPr>
          <p:cNvSpPr txBox="1">
            <a:spLocks/>
          </p:cNvSpPr>
          <p:nvPr/>
        </p:nvSpPr>
        <p:spPr>
          <a:xfrm>
            <a:off x="982980" y="3100841"/>
            <a:ext cx="10515600" cy="6563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4400" dirty="0">
                <a:solidFill>
                  <a:schemeClr val="bg1"/>
                </a:solidFill>
              </a:rPr>
              <a:t>감사합니다</a:t>
            </a: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254065CC-BAF2-2646-6DC9-CCA2AC58DAD8}"/>
              </a:ext>
            </a:extLst>
          </p:cNvPr>
          <p:cNvSpPr txBox="1">
            <a:spLocks/>
          </p:cNvSpPr>
          <p:nvPr/>
        </p:nvSpPr>
        <p:spPr>
          <a:xfrm>
            <a:off x="838200" y="2051483"/>
            <a:ext cx="10515600" cy="6563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5400" dirty="0" err="1">
                <a:solidFill>
                  <a:srgbClr val="2C3930"/>
                </a:solidFill>
              </a:rPr>
              <a:t>astpage</a:t>
            </a:r>
            <a:r>
              <a:rPr lang="en-US" altLang="ko-KR" sz="5400" dirty="0" err="1">
                <a:solidFill>
                  <a:schemeClr val="bg1"/>
                </a:solidFill>
              </a:rPr>
              <a:t>Lastpage</a:t>
            </a:r>
            <a:r>
              <a:rPr lang="en-US" altLang="ko-KR" sz="5400" dirty="0">
                <a:solidFill>
                  <a:schemeClr val="bg1"/>
                </a:solidFill>
              </a:rPr>
              <a:t> Project</a:t>
            </a:r>
            <a:r>
              <a:rPr lang="en-US" altLang="ko-KR" sz="5400" dirty="0">
                <a:solidFill>
                  <a:srgbClr val="2C3930"/>
                </a:solidFill>
              </a:rPr>
              <a:t> </a:t>
            </a:r>
            <a:r>
              <a:rPr lang="en-US" altLang="ko-KR" sz="4800" dirty="0">
                <a:solidFill>
                  <a:srgbClr val="2C3930"/>
                </a:solidFill>
              </a:rPr>
              <a:t>Project</a:t>
            </a:r>
            <a:endParaRPr lang="ko-KR" altLang="en-US" sz="4800" dirty="0">
              <a:solidFill>
                <a:srgbClr val="2C3930"/>
              </a:solidFill>
            </a:endParaRPr>
          </a:p>
        </p:txBody>
      </p:sp>
      <p:pic>
        <p:nvPicPr>
          <p:cNvPr id="9" name="그림 8" descr="일러스트레이션, 선그림, 디자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131E723E-4DFB-CCF9-FB66-49713820EF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511" y="221163"/>
            <a:ext cx="807629" cy="80762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A8FCE66-B67E-3DCC-EDC0-BF93D04DBEEA}"/>
              </a:ext>
            </a:extLst>
          </p:cNvPr>
          <p:cNvSpPr txBox="1"/>
          <p:nvPr/>
        </p:nvSpPr>
        <p:spPr>
          <a:xfrm>
            <a:off x="-129540" y="4450080"/>
            <a:ext cx="124206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188F3796-C2DD-4B3B-A779-04A4DEF6B8AF}"/>
              </a:ext>
            </a:extLst>
          </p:cNvPr>
          <p:cNvSpPr txBox="1">
            <a:spLocks/>
          </p:cNvSpPr>
          <p:nvPr/>
        </p:nvSpPr>
        <p:spPr>
          <a:xfrm>
            <a:off x="9707134" y="5409213"/>
            <a:ext cx="2247122" cy="12615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ko-KR" altLang="en-US" sz="1400" b="1">
                <a:solidFill>
                  <a:schemeClr val="bg1"/>
                </a:solidFill>
                <a:latin typeface="+mn-ea"/>
              </a:rPr>
              <a:t>빅데이터</a:t>
            </a:r>
            <a:r>
              <a:rPr lang="en-US" altLang="ko-KR" sz="1400" b="1">
                <a:solidFill>
                  <a:schemeClr val="bg1"/>
                </a:solidFill>
                <a:latin typeface="+mn-ea"/>
              </a:rPr>
              <a:t>UI</a:t>
            </a:r>
            <a:r>
              <a:rPr lang="ko-KR" altLang="en-US" sz="1400" b="1">
                <a:solidFill>
                  <a:schemeClr val="bg1"/>
                </a:solidFill>
                <a:latin typeface="+mn-ea"/>
              </a:rPr>
              <a:t>양성과정</a:t>
            </a:r>
            <a:endParaRPr lang="en-US" altLang="ko-KR" sz="1400" b="1">
              <a:solidFill>
                <a:schemeClr val="bg1"/>
              </a:solidFill>
              <a:latin typeface="+mn-ea"/>
            </a:endParaRPr>
          </a:p>
          <a:p>
            <a:pPr marL="0" indent="0" algn="r">
              <a:buFont typeface="Arial" panose="020B0604020202020204" pitchFamily="34" charset="0"/>
              <a:buNone/>
            </a:pPr>
            <a:r>
              <a:rPr lang="ko-KR" altLang="en-US" sz="1400" b="1">
                <a:solidFill>
                  <a:schemeClr val="bg1"/>
                </a:solidFill>
                <a:latin typeface="+mn-ea"/>
              </a:rPr>
              <a:t>손보금</a:t>
            </a:r>
            <a:endParaRPr lang="en-US" altLang="ko-KR" sz="1400" b="1">
              <a:solidFill>
                <a:schemeClr val="bg1"/>
              </a:solidFill>
              <a:latin typeface="+mn-ea"/>
            </a:endParaRPr>
          </a:p>
          <a:p>
            <a:pPr marL="0" indent="0" algn="r">
              <a:buFont typeface="Arial" panose="020B0604020202020204" pitchFamily="34" charset="0"/>
              <a:buNone/>
            </a:pPr>
            <a:r>
              <a:rPr lang="ko-KR" altLang="en-US" sz="1400" b="1">
                <a:solidFill>
                  <a:schemeClr val="bg1"/>
                </a:solidFill>
                <a:latin typeface="+mn-ea"/>
              </a:rPr>
              <a:t>박준형</a:t>
            </a:r>
            <a:endParaRPr lang="en-US" altLang="ko-KR" sz="1400" b="1">
              <a:solidFill>
                <a:schemeClr val="bg1"/>
              </a:solidFill>
              <a:latin typeface="+mn-ea"/>
            </a:endParaRPr>
          </a:p>
          <a:p>
            <a:pPr marL="0" indent="0" algn="r">
              <a:buFont typeface="Arial" panose="020B0604020202020204" pitchFamily="34" charset="0"/>
              <a:buNone/>
            </a:pPr>
            <a:r>
              <a:rPr lang="ko-KR" altLang="en-US" sz="1400" b="1">
                <a:solidFill>
                  <a:schemeClr val="bg1"/>
                </a:solidFill>
                <a:latin typeface="+mn-ea"/>
              </a:rPr>
              <a:t>심예진</a:t>
            </a:r>
            <a:endParaRPr lang="ko-KR" altLang="en-US" sz="1400" b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5548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9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D2E548-C65D-48A7-AF17-BB29D6CB8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1429670"/>
          </a:xfrm>
          <a:solidFill>
            <a:schemeClr val="bg1"/>
          </a:solidFill>
        </p:spPr>
        <p:txBody>
          <a:bodyPr/>
          <a:lstStyle/>
          <a:p>
            <a:pPr algn="ctr"/>
            <a:r>
              <a:rPr lang="en-US" altLang="ko-KR" dirty="0"/>
              <a:t>INDEX </a:t>
            </a:r>
            <a:r>
              <a:rPr lang="ko-KR" altLang="en-US" dirty="0"/>
              <a:t>및 </a:t>
            </a:r>
            <a:r>
              <a:rPr lang="en-US" altLang="ko-KR" dirty="0"/>
              <a:t>CONTENTS</a:t>
            </a:r>
            <a:endParaRPr lang="ko-KR" altLang="en-US" dirty="0"/>
          </a:p>
        </p:txBody>
      </p:sp>
      <p:pic>
        <p:nvPicPr>
          <p:cNvPr id="5" name="그림 4" descr="일러스트레이션, 선그림, 디자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C4B4ED27-7257-EC1F-98C4-E6E38551F9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131" y="236265"/>
            <a:ext cx="815249" cy="81524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EC93E1F-B78C-523A-B7A0-7AA31B32F725}"/>
              </a:ext>
            </a:extLst>
          </p:cNvPr>
          <p:cNvSpPr txBox="1"/>
          <p:nvPr/>
        </p:nvSpPr>
        <p:spPr>
          <a:xfrm>
            <a:off x="11446707" y="6439943"/>
            <a:ext cx="678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4EA2501B-6B7D-417C-BE87-5373F6C9C5A5}"/>
              </a:ext>
            </a:extLst>
          </p:cNvPr>
          <p:cNvSpPr txBox="1">
            <a:spLocks/>
          </p:cNvSpPr>
          <p:nvPr/>
        </p:nvSpPr>
        <p:spPr>
          <a:xfrm>
            <a:off x="463405" y="1716269"/>
            <a:ext cx="5327661" cy="23044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AutoNum type="arabicPeriod"/>
            </a:pPr>
            <a:r>
              <a:rPr lang="ko-KR" altLang="en-US" sz="2000" b="1" u="sng" dirty="0" err="1">
                <a:solidFill>
                  <a:schemeClr val="bg1"/>
                </a:solidFill>
                <a:latin typeface="+mj-lt"/>
              </a:rPr>
              <a:t>빅데이터분석</a:t>
            </a:r>
            <a:r>
              <a:rPr lang="ko-KR" altLang="en-US" sz="2000" b="1" u="sng" dirty="0">
                <a:solidFill>
                  <a:schemeClr val="bg1"/>
                </a:solidFill>
                <a:latin typeface="+mj-lt"/>
              </a:rPr>
              <a:t> 요건 정의 </a:t>
            </a:r>
            <a:r>
              <a:rPr lang="en-US" altLang="ko-KR" sz="2000" b="1" u="sng" dirty="0">
                <a:solidFill>
                  <a:schemeClr val="bg1"/>
                </a:solidFill>
                <a:latin typeface="+mj-lt"/>
              </a:rPr>
              <a:t>- </a:t>
            </a:r>
            <a:r>
              <a:rPr lang="ko-KR" altLang="en-US" sz="2000" b="1" u="sng" dirty="0">
                <a:solidFill>
                  <a:schemeClr val="bg1"/>
                </a:solidFill>
                <a:latin typeface="+mj-lt"/>
              </a:rPr>
              <a:t>박준형</a:t>
            </a:r>
            <a:endParaRPr lang="en-US" altLang="ko-KR" sz="1600" b="1" u="sng" dirty="0">
              <a:solidFill>
                <a:schemeClr val="bg1"/>
              </a:solidFill>
              <a:latin typeface="+mj-lt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500" dirty="0">
                <a:solidFill>
                  <a:schemeClr val="bg1"/>
                </a:solidFill>
                <a:latin typeface="+mj-lt"/>
              </a:rPr>
              <a:t>       - </a:t>
            </a:r>
            <a:r>
              <a:rPr lang="ko-KR" altLang="en-US" sz="1500" dirty="0">
                <a:solidFill>
                  <a:schemeClr val="bg1"/>
                </a:solidFill>
                <a:latin typeface="+mj-lt"/>
              </a:rPr>
              <a:t>기존 요구사항 확인</a:t>
            </a:r>
            <a:endParaRPr lang="en-US" altLang="ko-KR" sz="1500" dirty="0">
              <a:solidFill>
                <a:schemeClr val="bg1"/>
              </a:solidFill>
              <a:latin typeface="+mj-lt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500" dirty="0">
                <a:solidFill>
                  <a:schemeClr val="bg1"/>
                </a:solidFill>
                <a:latin typeface="+mj-lt"/>
              </a:rPr>
              <a:t>       - </a:t>
            </a:r>
            <a:r>
              <a:rPr lang="ko-KR" altLang="en-US" sz="1500" dirty="0">
                <a:solidFill>
                  <a:schemeClr val="bg1"/>
                </a:solidFill>
                <a:latin typeface="+mj-lt"/>
              </a:rPr>
              <a:t>요구사항 명세화</a:t>
            </a:r>
            <a:endParaRPr lang="en-US" altLang="ko-KR" sz="1500" dirty="0">
              <a:solidFill>
                <a:schemeClr val="bg1"/>
              </a:solidFill>
              <a:latin typeface="+mj-lt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500" dirty="0">
                <a:solidFill>
                  <a:schemeClr val="bg1"/>
                </a:solidFill>
                <a:latin typeface="+mj-lt"/>
              </a:rPr>
              <a:t>       - TRIP_SMART Use Case </a:t>
            </a:r>
            <a:r>
              <a:rPr lang="ko-KR" altLang="en-US" sz="1500" dirty="0">
                <a:solidFill>
                  <a:schemeClr val="bg1"/>
                </a:solidFill>
                <a:latin typeface="+mj-lt"/>
              </a:rPr>
              <a:t>명세서</a:t>
            </a:r>
            <a:endParaRPr lang="en-US" altLang="ko-KR" sz="1500" dirty="0">
              <a:solidFill>
                <a:schemeClr val="bg1"/>
              </a:solidFill>
              <a:latin typeface="+mj-lt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500" dirty="0">
                <a:solidFill>
                  <a:schemeClr val="bg1"/>
                </a:solidFill>
                <a:latin typeface="+mj-lt"/>
              </a:rPr>
              <a:t>       - TRIP_SMART </a:t>
            </a:r>
            <a:r>
              <a:rPr lang="ko-KR" altLang="en-US" sz="1500" dirty="0">
                <a:solidFill>
                  <a:schemeClr val="bg1"/>
                </a:solidFill>
                <a:latin typeface="+mj-lt"/>
              </a:rPr>
              <a:t>요구사항 검증 </a:t>
            </a:r>
            <a:r>
              <a:rPr lang="en-US" altLang="ko-KR" sz="1500" dirty="0">
                <a:solidFill>
                  <a:schemeClr val="bg1"/>
                </a:solidFill>
                <a:latin typeface="+mj-lt"/>
              </a:rPr>
              <a:t>: </a:t>
            </a:r>
            <a:r>
              <a:rPr lang="ko-KR" altLang="en-US" sz="1500" dirty="0">
                <a:solidFill>
                  <a:schemeClr val="bg1"/>
                </a:solidFill>
                <a:latin typeface="+mj-lt"/>
              </a:rPr>
              <a:t>검토</a:t>
            </a:r>
            <a:r>
              <a:rPr lang="en-US" altLang="ko-KR" sz="1500" dirty="0">
                <a:solidFill>
                  <a:schemeClr val="bg1"/>
                </a:solidFill>
                <a:latin typeface="+mj-lt"/>
              </a:rPr>
              <a:t>(Review)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6CFC6EAA-8325-4486-8D16-3BE392A7BDB4}"/>
              </a:ext>
            </a:extLst>
          </p:cNvPr>
          <p:cNvSpPr txBox="1">
            <a:spLocks/>
          </p:cNvSpPr>
          <p:nvPr/>
        </p:nvSpPr>
        <p:spPr>
          <a:xfrm>
            <a:off x="6398522" y="1716269"/>
            <a:ext cx="5327661" cy="15722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50000"/>
              </a:lnSpc>
              <a:buAutoNum type="arabicPeriod" startAt="3"/>
            </a:pPr>
            <a:r>
              <a:rPr lang="ko-KR" altLang="en-US" sz="2000" b="1" u="sng" dirty="0" err="1">
                <a:solidFill>
                  <a:schemeClr val="bg1"/>
                </a:solidFill>
                <a:latin typeface="+mj-lt"/>
              </a:rPr>
              <a:t>빅데이터분석</a:t>
            </a:r>
            <a:r>
              <a:rPr lang="ko-KR" altLang="en-US" sz="2000" b="1" u="sng" dirty="0">
                <a:solidFill>
                  <a:schemeClr val="bg1"/>
                </a:solidFill>
                <a:latin typeface="+mj-lt"/>
              </a:rPr>
              <a:t> 데이터 탐색 기획 </a:t>
            </a:r>
            <a:r>
              <a:rPr lang="en-US" altLang="ko-KR" sz="2000" b="1" u="sng" dirty="0">
                <a:solidFill>
                  <a:schemeClr val="bg1"/>
                </a:solidFill>
                <a:latin typeface="+mj-lt"/>
              </a:rPr>
              <a:t>- </a:t>
            </a:r>
            <a:r>
              <a:rPr lang="ko-KR" altLang="en-US" sz="2000" b="1" u="sng" dirty="0" err="1">
                <a:solidFill>
                  <a:schemeClr val="bg1"/>
                </a:solidFill>
                <a:latin typeface="+mj-lt"/>
              </a:rPr>
              <a:t>손보금</a:t>
            </a:r>
            <a:endParaRPr lang="en-US" altLang="ko-KR" sz="1600" b="1" u="sng" dirty="0">
              <a:solidFill>
                <a:schemeClr val="bg1"/>
              </a:solidFill>
              <a:latin typeface="+mj-lt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500" dirty="0">
                <a:solidFill>
                  <a:schemeClr val="bg1"/>
                </a:solidFill>
                <a:latin typeface="+mj-lt"/>
              </a:rPr>
              <a:t>       - </a:t>
            </a:r>
            <a:r>
              <a:rPr lang="ko-KR" altLang="en-US" sz="1500" dirty="0">
                <a:solidFill>
                  <a:schemeClr val="bg1"/>
                </a:solidFill>
                <a:latin typeface="+mj-lt"/>
              </a:rPr>
              <a:t>데이터 분석 기획</a:t>
            </a:r>
            <a:r>
              <a:rPr lang="en-US" altLang="ko-KR" sz="1500" dirty="0">
                <a:solidFill>
                  <a:schemeClr val="bg1"/>
                </a:solidFill>
                <a:latin typeface="+mj-lt"/>
              </a:rPr>
              <a:t>(</a:t>
            </a:r>
            <a:r>
              <a:rPr lang="ko-KR" altLang="en-US" sz="1500" dirty="0">
                <a:solidFill>
                  <a:schemeClr val="bg1"/>
                </a:solidFill>
                <a:latin typeface="+mj-lt"/>
              </a:rPr>
              <a:t>분류</a:t>
            </a:r>
            <a:r>
              <a:rPr lang="en-US" altLang="ko-KR" sz="1500" dirty="0">
                <a:solidFill>
                  <a:schemeClr val="bg1"/>
                </a:solidFill>
                <a:latin typeface="+mj-lt"/>
              </a:rPr>
              <a:t>)</a:t>
            </a:r>
          </a:p>
        </p:txBody>
      </p: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D7B18B17-BE04-4BE0-B812-06966B97BD73}"/>
              </a:ext>
            </a:extLst>
          </p:cNvPr>
          <p:cNvSpPr txBox="1">
            <a:spLocks/>
          </p:cNvSpPr>
          <p:nvPr/>
        </p:nvSpPr>
        <p:spPr>
          <a:xfrm>
            <a:off x="463404" y="4157238"/>
            <a:ext cx="5327661" cy="23044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50000"/>
              </a:lnSpc>
              <a:buAutoNum type="arabicPeriod" startAt="2"/>
            </a:pPr>
            <a:r>
              <a:rPr lang="ko-KR" altLang="en-US" sz="2000" b="1" u="sng" dirty="0" err="1">
                <a:solidFill>
                  <a:schemeClr val="bg1"/>
                </a:solidFill>
                <a:latin typeface="+mj-lt"/>
              </a:rPr>
              <a:t>빅데이터분석</a:t>
            </a:r>
            <a:r>
              <a:rPr lang="ko-KR" altLang="en-US" sz="2000" b="1" u="sng" dirty="0">
                <a:solidFill>
                  <a:schemeClr val="bg1"/>
                </a:solidFill>
                <a:latin typeface="+mj-lt"/>
              </a:rPr>
              <a:t> 데이터 확보 기획 </a:t>
            </a:r>
            <a:r>
              <a:rPr lang="en-US" altLang="ko-KR" sz="1600" b="1" u="sng" dirty="0">
                <a:solidFill>
                  <a:schemeClr val="bg1"/>
                </a:solidFill>
                <a:latin typeface="+mj-lt"/>
              </a:rPr>
              <a:t>- </a:t>
            </a:r>
            <a:r>
              <a:rPr lang="ko-KR" altLang="en-US" sz="2000" b="1" u="sng" dirty="0">
                <a:solidFill>
                  <a:schemeClr val="bg1"/>
                </a:solidFill>
                <a:latin typeface="+mj-lt"/>
              </a:rPr>
              <a:t>심예진</a:t>
            </a:r>
            <a:r>
              <a:rPr lang="ko-KR" altLang="en-US" sz="1600" b="1" u="sng" dirty="0">
                <a:solidFill>
                  <a:schemeClr val="bg1"/>
                </a:solidFill>
                <a:latin typeface="+mj-lt"/>
              </a:rPr>
              <a:t> </a:t>
            </a:r>
            <a:endParaRPr lang="en-US" altLang="ko-KR" sz="1600" b="1" u="sng" dirty="0">
              <a:solidFill>
                <a:schemeClr val="bg1"/>
              </a:solidFill>
              <a:latin typeface="+mj-lt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500" dirty="0">
                <a:solidFill>
                  <a:schemeClr val="bg1"/>
                </a:solidFill>
                <a:latin typeface="+mj-lt"/>
              </a:rPr>
              <a:t>       - </a:t>
            </a:r>
            <a:r>
              <a:rPr lang="ko-KR" altLang="en-US" sz="1500" dirty="0">
                <a:solidFill>
                  <a:schemeClr val="bg1"/>
                </a:solidFill>
                <a:latin typeface="+mj-lt"/>
              </a:rPr>
              <a:t>개념적 설계</a:t>
            </a:r>
            <a:r>
              <a:rPr lang="en-US" altLang="ko-KR" sz="1500" dirty="0">
                <a:solidFill>
                  <a:schemeClr val="bg1"/>
                </a:solidFill>
                <a:latin typeface="+mj-lt"/>
              </a:rPr>
              <a:t>(Conceptual) - </a:t>
            </a:r>
            <a:r>
              <a:rPr lang="ko-KR" altLang="en-US" sz="1500" dirty="0" err="1">
                <a:solidFill>
                  <a:schemeClr val="bg1"/>
                </a:solidFill>
                <a:latin typeface="+mj-lt"/>
              </a:rPr>
              <a:t>엔터티</a:t>
            </a:r>
            <a:r>
              <a:rPr lang="en-US" altLang="ko-KR" sz="15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500" dirty="0">
                <a:solidFill>
                  <a:schemeClr val="bg1"/>
                </a:solidFill>
                <a:latin typeface="+mj-lt"/>
              </a:rPr>
              <a:t>관계 요약</a:t>
            </a:r>
            <a:br>
              <a:rPr lang="en-US" altLang="ko-KR" sz="1500" dirty="0">
                <a:solidFill>
                  <a:schemeClr val="bg1"/>
                </a:solidFill>
                <a:latin typeface="+mj-lt"/>
              </a:rPr>
            </a:br>
            <a:r>
              <a:rPr lang="en-US" altLang="ko-KR" sz="1500" dirty="0">
                <a:solidFill>
                  <a:schemeClr val="bg1"/>
                </a:solidFill>
                <a:latin typeface="+mj-lt"/>
              </a:rPr>
              <a:t>       - </a:t>
            </a:r>
            <a:r>
              <a:rPr lang="ko-KR" altLang="en-US" sz="1500" dirty="0">
                <a:solidFill>
                  <a:schemeClr val="bg1"/>
                </a:solidFill>
                <a:latin typeface="+mj-lt"/>
              </a:rPr>
              <a:t>논리적 설계</a:t>
            </a:r>
            <a:r>
              <a:rPr lang="en-US" altLang="ko-KR" sz="1500" dirty="0">
                <a:solidFill>
                  <a:schemeClr val="bg1"/>
                </a:solidFill>
                <a:latin typeface="+mj-lt"/>
              </a:rPr>
              <a:t>(Logical) - </a:t>
            </a:r>
            <a:r>
              <a:rPr lang="ko-KR" altLang="en-US" sz="1500" dirty="0">
                <a:solidFill>
                  <a:schemeClr val="bg1"/>
                </a:solidFill>
                <a:latin typeface="+mj-lt"/>
              </a:rPr>
              <a:t>테이블</a:t>
            </a:r>
            <a:r>
              <a:rPr lang="en-US" altLang="ko-KR" sz="15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500" dirty="0">
                <a:solidFill>
                  <a:schemeClr val="bg1"/>
                </a:solidFill>
                <a:latin typeface="+mj-lt"/>
              </a:rPr>
              <a:t>키</a:t>
            </a:r>
            <a:r>
              <a:rPr lang="en-US" altLang="ko-KR" sz="15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500" dirty="0">
                <a:solidFill>
                  <a:schemeClr val="bg1"/>
                </a:solidFill>
                <a:latin typeface="+mj-lt"/>
              </a:rPr>
              <a:t>인덱스</a:t>
            </a:r>
            <a:br>
              <a:rPr lang="en-US" altLang="ko-KR" sz="1500" dirty="0">
                <a:solidFill>
                  <a:schemeClr val="bg1"/>
                </a:solidFill>
                <a:latin typeface="+mj-lt"/>
              </a:rPr>
            </a:br>
            <a:r>
              <a:rPr lang="en-US" altLang="ko-KR" sz="1500" dirty="0">
                <a:solidFill>
                  <a:schemeClr val="bg1"/>
                </a:solidFill>
                <a:latin typeface="+mj-lt"/>
              </a:rPr>
              <a:t>       - </a:t>
            </a:r>
            <a:r>
              <a:rPr lang="ko-KR" altLang="en-US" sz="1500" dirty="0">
                <a:solidFill>
                  <a:schemeClr val="bg1"/>
                </a:solidFill>
                <a:latin typeface="+mj-lt"/>
              </a:rPr>
              <a:t>외부 </a:t>
            </a:r>
            <a:r>
              <a:rPr lang="en-US" altLang="ko-KR" sz="1500" dirty="0">
                <a:solidFill>
                  <a:schemeClr val="bg1"/>
                </a:solidFill>
                <a:latin typeface="+mj-lt"/>
              </a:rPr>
              <a:t>Open API</a:t>
            </a:r>
            <a:br>
              <a:rPr lang="en-US" altLang="ko-KR" sz="1500" dirty="0">
                <a:solidFill>
                  <a:schemeClr val="bg1"/>
                </a:solidFill>
                <a:latin typeface="+mj-lt"/>
              </a:rPr>
            </a:br>
            <a:r>
              <a:rPr lang="en-US" altLang="ko-KR" sz="1500" dirty="0">
                <a:solidFill>
                  <a:schemeClr val="bg1"/>
                </a:solidFill>
                <a:latin typeface="+mj-lt"/>
              </a:rPr>
              <a:t>       - </a:t>
            </a:r>
            <a:r>
              <a:rPr lang="ko-KR" altLang="en-US" sz="1500" dirty="0">
                <a:solidFill>
                  <a:schemeClr val="bg1"/>
                </a:solidFill>
                <a:latin typeface="+mj-lt"/>
              </a:rPr>
              <a:t>내부 수집 </a:t>
            </a:r>
            <a:r>
              <a:rPr lang="en-US" altLang="ko-KR" sz="1500" dirty="0">
                <a:solidFill>
                  <a:schemeClr val="bg1"/>
                </a:solidFill>
                <a:latin typeface="+mj-lt"/>
              </a:rPr>
              <a:t>API</a:t>
            </a:r>
            <a:br>
              <a:rPr lang="en-US" altLang="ko-KR" sz="1500" dirty="0">
                <a:solidFill>
                  <a:schemeClr val="bg1"/>
                </a:solidFill>
                <a:latin typeface="+mj-lt"/>
              </a:rPr>
            </a:br>
            <a:r>
              <a:rPr lang="en-US" altLang="ko-KR" sz="1400" dirty="0">
                <a:solidFill>
                  <a:schemeClr val="bg1"/>
                </a:solidFill>
                <a:latin typeface="+mj-lt"/>
              </a:rPr>
              <a:t>     </a:t>
            </a:r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17CA8DE4-6BE9-4BE6-AC91-FFD8E1E3EC2D}"/>
              </a:ext>
            </a:extLst>
          </p:cNvPr>
          <p:cNvSpPr txBox="1">
            <a:spLocks/>
          </p:cNvSpPr>
          <p:nvPr/>
        </p:nvSpPr>
        <p:spPr>
          <a:xfrm>
            <a:off x="6398521" y="3492649"/>
            <a:ext cx="5614514" cy="9683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50000"/>
              </a:lnSpc>
              <a:buAutoNum type="arabicPeriod" startAt="4"/>
            </a:pPr>
            <a:r>
              <a:rPr lang="ko-KR" altLang="en-US" sz="2000" b="1" u="sng" dirty="0" err="1">
                <a:solidFill>
                  <a:schemeClr val="bg1"/>
                </a:solidFill>
                <a:latin typeface="+mj-lt"/>
              </a:rPr>
              <a:t>빅데이터분석</a:t>
            </a:r>
            <a:r>
              <a:rPr lang="ko-KR" altLang="en-US" sz="2000" b="1" u="sng" dirty="0">
                <a:solidFill>
                  <a:schemeClr val="bg1"/>
                </a:solidFill>
                <a:latin typeface="+mj-lt"/>
              </a:rPr>
              <a:t> 모델링 기획 </a:t>
            </a:r>
            <a:r>
              <a:rPr lang="en-US" altLang="ko-KR" sz="2000" b="1" u="sng" dirty="0">
                <a:solidFill>
                  <a:schemeClr val="bg1"/>
                </a:solidFill>
                <a:latin typeface="+mj-lt"/>
              </a:rPr>
              <a:t>- </a:t>
            </a:r>
            <a:r>
              <a:rPr lang="ko-KR" altLang="en-US" sz="2000" b="1" u="sng" dirty="0" err="1">
                <a:solidFill>
                  <a:schemeClr val="bg1"/>
                </a:solidFill>
                <a:latin typeface="+mj-lt"/>
              </a:rPr>
              <a:t>손보금</a:t>
            </a:r>
            <a:endParaRPr lang="en-US" altLang="ko-KR" sz="1600" b="1" u="sng" dirty="0">
              <a:solidFill>
                <a:schemeClr val="bg1"/>
              </a:solidFill>
              <a:latin typeface="+mj-lt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      </a:t>
            </a:r>
            <a:r>
              <a:rPr lang="en-US" altLang="ko-KR" sz="1500" dirty="0">
                <a:solidFill>
                  <a:schemeClr val="bg1"/>
                </a:solidFill>
                <a:latin typeface="+mj-lt"/>
              </a:rPr>
              <a:t>- </a:t>
            </a:r>
            <a:r>
              <a:rPr lang="ko-KR" altLang="en-US" sz="1500" dirty="0">
                <a:solidFill>
                  <a:schemeClr val="bg1"/>
                </a:solidFill>
                <a:latin typeface="+mj-lt"/>
              </a:rPr>
              <a:t>빅데이터 분석 모델링 기획</a:t>
            </a:r>
            <a:r>
              <a:rPr lang="en-US" altLang="ko-KR" sz="1400" dirty="0">
                <a:solidFill>
                  <a:schemeClr val="bg1"/>
                </a:solidFill>
                <a:latin typeface="+mj-lt"/>
              </a:rPr>
              <a:t>(</a:t>
            </a:r>
            <a:r>
              <a:rPr lang="ko-KR" altLang="en-US" sz="1400" dirty="0">
                <a:solidFill>
                  <a:schemeClr val="bg1"/>
                </a:solidFill>
                <a:latin typeface="+mj-lt"/>
              </a:rPr>
              <a:t>분류</a:t>
            </a:r>
            <a:r>
              <a:rPr lang="en-US" altLang="ko-KR" sz="1400" dirty="0">
                <a:solidFill>
                  <a:schemeClr val="bg1"/>
                </a:solidFill>
                <a:latin typeface="+mj-lt"/>
              </a:rPr>
              <a:t>)</a:t>
            </a:r>
            <a:br>
              <a:rPr lang="en-US" altLang="ko-KR" sz="1400" dirty="0">
                <a:solidFill>
                  <a:schemeClr val="bg1"/>
                </a:solidFill>
                <a:latin typeface="+mj-lt"/>
              </a:rPr>
            </a:br>
            <a:endParaRPr lang="en-US" altLang="ko-KR" sz="1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41BCE937-8E3D-496A-8190-F3C3CE40A191}"/>
              </a:ext>
            </a:extLst>
          </p:cNvPr>
          <p:cNvSpPr txBox="1">
            <a:spLocks/>
          </p:cNvSpPr>
          <p:nvPr/>
        </p:nvSpPr>
        <p:spPr>
          <a:xfrm>
            <a:off x="6398521" y="4978879"/>
            <a:ext cx="5614514" cy="9683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ko-KR" sz="2000" b="1" dirty="0">
                <a:solidFill>
                  <a:schemeClr val="bg1"/>
                </a:solidFill>
                <a:latin typeface="+mj-lt"/>
              </a:rPr>
              <a:t>5.   </a:t>
            </a:r>
            <a:r>
              <a:rPr lang="ko-KR" altLang="en-US" sz="2000" b="1" u="sng" dirty="0" err="1">
                <a:solidFill>
                  <a:schemeClr val="bg1"/>
                </a:solidFill>
                <a:latin typeface="+mj-lt"/>
              </a:rPr>
              <a:t>빅데이터분석</a:t>
            </a:r>
            <a:r>
              <a:rPr lang="ko-KR" altLang="en-US" sz="2000" b="1" u="sng" dirty="0">
                <a:solidFill>
                  <a:schemeClr val="bg1"/>
                </a:solidFill>
                <a:latin typeface="+mj-lt"/>
              </a:rPr>
              <a:t> 결과 적용 계획 </a:t>
            </a:r>
            <a:r>
              <a:rPr lang="en-US" altLang="ko-KR" sz="2000" b="1" u="sng" dirty="0">
                <a:solidFill>
                  <a:schemeClr val="bg1"/>
                </a:solidFill>
                <a:latin typeface="+mj-lt"/>
              </a:rPr>
              <a:t>- </a:t>
            </a:r>
            <a:r>
              <a:rPr lang="ko-KR" altLang="en-US" sz="2000" b="1" u="sng" dirty="0" err="1">
                <a:solidFill>
                  <a:schemeClr val="bg1"/>
                </a:solidFill>
                <a:latin typeface="+mj-lt"/>
              </a:rPr>
              <a:t>손보금</a:t>
            </a:r>
            <a:endParaRPr lang="en-US" altLang="ko-KR" sz="1600" b="1" u="sng" dirty="0">
              <a:solidFill>
                <a:schemeClr val="bg1"/>
              </a:solidFill>
              <a:latin typeface="+mj-lt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      </a:t>
            </a:r>
            <a:r>
              <a:rPr lang="en-US" altLang="ko-KR" sz="1500" dirty="0">
                <a:solidFill>
                  <a:schemeClr val="bg1"/>
                </a:solidFill>
                <a:latin typeface="+mj-lt"/>
              </a:rPr>
              <a:t>- NCS </a:t>
            </a:r>
            <a:r>
              <a:rPr lang="ko-KR" altLang="en-US" sz="1500" dirty="0">
                <a:solidFill>
                  <a:schemeClr val="bg1"/>
                </a:solidFill>
                <a:latin typeface="+mj-lt"/>
              </a:rPr>
              <a:t>빅데이터 분석 기획 보고서</a:t>
            </a:r>
            <a:br>
              <a:rPr lang="en-US" altLang="ko-KR" sz="1400" dirty="0">
                <a:solidFill>
                  <a:schemeClr val="bg1"/>
                </a:solidFill>
                <a:latin typeface="+mj-lt"/>
              </a:rPr>
            </a:br>
            <a:endParaRPr lang="en-US" altLang="ko-KR" sz="1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84274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93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847136B-A6BB-1D81-FAFA-C79B688616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제목 1">
            <a:extLst>
              <a:ext uri="{FF2B5EF4-FFF2-40B4-BE49-F238E27FC236}">
                <a16:creationId xmlns:a16="http://schemas.microsoft.com/office/drawing/2014/main" id="{65E78ADC-476A-9454-1FF3-4C2A7C014EC9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1999" cy="145388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ea"/>
                <a:cs typeface="+mj-cs"/>
              </a:rPr>
              <a:t>1-1. </a:t>
            </a:r>
            <a:r>
              <a:rPr kumimoji="0" lang="ko-KR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ea"/>
                <a:cs typeface="+mj-cs"/>
              </a:rPr>
              <a:t>기존 요구사항 </a:t>
            </a:r>
            <a:r>
              <a:rPr lang="ko-KR" altLang="en-US" sz="4000" dirty="0">
                <a:solidFill>
                  <a:prstClr val="black"/>
                </a:solidFill>
                <a:latin typeface="+mj-ea"/>
              </a:rPr>
              <a:t>확인</a:t>
            </a:r>
            <a:endParaRPr kumimoji="0" lang="ko-KR" altLang="en-US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ea"/>
              <a:cs typeface="+mj-cs"/>
            </a:endParaRPr>
          </a:p>
        </p:txBody>
      </p:sp>
      <p:pic>
        <p:nvPicPr>
          <p:cNvPr id="3" name="그림 2" descr="일러스트레이션, 선그림, 디자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EDF55BD1-195D-E2CC-A2C8-8DB3D9357D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511" y="319316"/>
            <a:ext cx="815249" cy="815249"/>
          </a:xfrm>
          <a:prstGeom prst="rect">
            <a:avLst/>
          </a:prstGeom>
        </p:spPr>
      </p:pic>
      <p:sp>
        <p:nvSpPr>
          <p:cNvPr id="8" name="TextBox 4">
            <a:extLst>
              <a:ext uri="{FF2B5EF4-FFF2-40B4-BE49-F238E27FC236}">
                <a16:creationId xmlns:a16="http://schemas.microsoft.com/office/drawing/2014/main" id="{7B732A7B-E5FC-C187-1B8B-8F966DF966F8}"/>
              </a:ext>
            </a:extLst>
          </p:cNvPr>
          <p:cNvSpPr txBox="1"/>
          <p:nvPr/>
        </p:nvSpPr>
        <p:spPr>
          <a:xfrm>
            <a:off x="758816" y="769940"/>
            <a:ext cx="11027428" cy="5856475"/>
          </a:xfrm>
          <a:prstGeom prst="rect">
            <a:avLst/>
          </a:prstGeom>
        </p:spPr>
        <p:txBody>
          <a:bodyPr lIns="33867" tIns="33867" rIns="33867" bIns="33867" rtlCol="0" anchor="ctr"/>
          <a:lstStyle/>
          <a:p>
            <a:pPr marL="0" marR="0" lvl="0" indent="0" algn="ctr" defTabSz="609630" rtl="0" eaLnBrk="1" fontAlgn="auto" latinLnBrk="0" hangingPunct="1">
              <a:lnSpc>
                <a:spcPts val="1773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081CC60-FAA6-4FCF-900D-7F243F1B55D5}"/>
              </a:ext>
            </a:extLst>
          </p:cNvPr>
          <p:cNvSpPr txBox="1"/>
          <p:nvPr/>
        </p:nvSpPr>
        <p:spPr>
          <a:xfrm>
            <a:off x="11513819" y="6389609"/>
            <a:ext cx="678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2" name="표 3">
            <a:extLst>
              <a:ext uri="{FF2B5EF4-FFF2-40B4-BE49-F238E27FC236}">
                <a16:creationId xmlns:a16="http://schemas.microsoft.com/office/drawing/2014/main" id="{CA27A644-DEE2-4622-A8A0-58E81BD447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8773572"/>
              </p:ext>
            </p:extLst>
          </p:nvPr>
        </p:nvGraphicFramePr>
        <p:xfrm>
          <a:off x="991184" y="1601637"/>
          <a:ext cx="10209630" cy="509277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12453">
                  <a:extLst>
                    <a:ext uri="{9D8B030D-6E8A-4147-A177-3AD203B41FA5}">
                      <a16:colId xmlns:a16="http://schemas.microsoft.com/office/drawing/2014/main" val="1257472940"/>
                    </a:ext>
                  </a:extLst>
                </a:gridCol>
                <a:gridCol w="1512162">
                  <a:extLst>
                    <a:ext uri="{9D8B030D-6E8A-4147-A177-3AD203B41FA5}">
                      <a16:colId xmlns:a16="http://schemas.microsoft.com/office/drawing/2014/main" val="2155757754"/>
                    </a:ext>
                  </a:extLst>
                </a:gridCol>
                <a:gridCol w="5369086">
                  <a:extLst>
                    <a:ext uri="{9D8B030D-6E8A-4147-A177-3AD203B41FA5}">
                      <a16:colId xmlns:a16="http://schemas.microsoft.com/office/drawing/2014/main" val="635701269"/>
                    </a:ext>
                  </a:extLst>
                </a:gridCol>
                <a:gridCol w="1915929">
                  <a:extLst>
                    <a:ext uri="{9D8B030D-6E8A-4147-A177-3AD203B41FA5}">
                      <a16:colId xmlns:a16="http://schemas.microsoft.com/office/drawing/2014/main" val="4193443379"/>
                    </a:ext>
                  </a:extLst>
                </a:gridCol>
              </a:tblGrid>
              <a:tr h="2967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요구</a:t>
                      </a:r>
                      <a:r>
                        <a:rPr lang="en-US" altLang="ko-KR" sz="1400" dirty="0"/>
                        <a:t>ID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유형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요구내용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요청자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68239233"/>
                  </a:ext>
                </a:extLst>
              </a:tr>
              <a:tr h="2967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R-001</a:t>
                      </a:r>
                      <a:endParaRPr lang="ko-KR" altLang="en-US" sz="1200" b="1" dirty="0"/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기능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위치 기반 장례식장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납골당 추천 및 검색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사용자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4497427"/>
                  </a:ext>
                </a:extLst>
              </a:tr>
              <a:tr h="2967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/>
                        <a:t>R-002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보안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사용자의 위치 및 검색 데이터 암호화 저장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개인정보위원회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07342817"/>
                  </a:ext>
                </a:extLst>
              </a:tr>
              <a:tr h="33661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/>
                        <a:t>R-003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기능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사용자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반려동물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날짜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시간 정보 입력을</a:t>
                      </a:r>
                      <a:r>
                        <a:rPr lang="en-US" altLang="ko-KR" sz="1200" dirty="0"/>
                        <a:t> </a:t>
                      </a:r>
                      <a:r>
                        <a:rPr lang="ko-KR" altLang="en-US" sz="1200" dirty="0"/>
                        <a:t>포함한 장례 예약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사용자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86920423"/>
                  </a:ext>
                </a:extLst>
              </a:tr>
              <a:tr h="2967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/>
                        <a:t>R-004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기능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장례 비용 확인 및 웹 결제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사용자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6802924"/>
                  </a:ext>
                </a:extLst>
              </a:tr>
              <a:tr h="2967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/>
                        <a:t>R-005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기능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장례 예약 후 조회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수정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취소 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조건부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사용자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50335855"/>
                  </a:ext>
                </a:extLst>
              </a:tr>
              <a:tr h="2967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/>
                        <a:t>R-006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성능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예약 조회 시 </a:t>
                      </a:r>
                      <a:r>
                        <a:rPr lang="en-US" altLang="ko-KR" sz="1200" dirty="0"/>
                        <a:t>2</a:t>
                      </a:r>
                      <a:r>
                        <a:rPr lang="ko-KR" altLang="en-US" sz="1200" dirty="0"/>
                        <a:t>초 내 응답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서비스 운영팀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1215436"/>
                  </a:ext>
                </a:extLst>
              </a:tr>
              <a:tr h="2967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/>
                        <a:t>R-007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기능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상담사 리스트 조회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사용자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64408"/>
                  </a:ext>
                </a:extLst>
              </a:tr>
              <a:tr h="2967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/>
                        <a:t>R-008</a:t>
                      </a:r>
                      <a:endParaRPr lang="ko-KR" altLang="en-US" sz="1200" b="1" dirty="0"/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추천 알고리즘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사용자 리뷰 데이터 기반 맞춤형 상담사 추천 알고리즘 활용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서비스 운영팀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3711879"/>
                  </a:ext>
                </a:extLst>
              </a:tr>
              <a:tr h="2967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/>
                        <a:t>R-009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기능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상담형태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날짜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시간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심리상태 정보를</a:t>
                      </a:r>
                      <a:r>
                        <a:rPr lang="en-US" altLang="ko-KR" sz="1200" dirty="0"/>
                        <a:t> </a:t>
                      </a:r>
                      <a:r>
                        <a:rPr lang="ko-KR" altLang="en-US" sz="1200" dirty="0"/>
                        <a:t>포함한 상담 예약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사용자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8287075"/>
                  </a:ext>
                </a:extLst>
              </a:tr>
              <a:tr h="2967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/>
                        <a:t>R-010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기능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상담 비용 확인 및 웹 결제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사용자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1669890"/>
                  </a:ext>
                </a:extLst>
              </a:tr>
              <a:tr h="2967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/>
                        <a:t>R-011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기능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상담 예약 후 조회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수정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취소 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조건부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사용자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453992"/>
                  </a:ext>
                </a:extLst>
              </a:tr>
              <a:tr h="2967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/>
                        <a:t>R-012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추천 알고리즘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실시간 판매 데이터 분석을 통한 인기 굿즈 트렌드 제공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서비스 운영팀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99941419"/>
                  </a:ext>
                </a:extLst>
              </a:tr>
              <a:tr h="2967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/>
                        <a:t>R-013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기능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굿즈 제작 요청 접수 시 업체에 자동 전달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굿즈 제작 업체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6947432"/>
                  </a:ext>
                </a:extLst>
              </a:tr>
              <a:tr h="2967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/>
                        <a:t>R-014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분석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통계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예약 통계 리포트 생성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서비스 운영팀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51369163"/>
                  </a:ext>
                </a:extLst>
              </a:tr>
              <a:tr h="2967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/>
                        <a:t>R-015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기능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커뮤니티 작성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조회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수정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삭제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사용자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48793557"/>
                  </a:ext>
                </a:extLst>
              </a:tr>
              <a:tr h="29675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dirty="0"/>
                        <a:t>R-016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기능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커뮤니티 및 리뷰 신고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악성 게시글 관리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관리자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74800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6063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93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847136B-A6BB-1D81-FAFA-C79B688616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제목 1">
            <a:extLst>
              <a:ext uri="{FF2B5EF4-FFF2-40B4-BE49-F238E27FC236}">
                <a16:creationId xmlns:a16="http://schemas.microsoft.com/office/drawing/2014/main" id="{65E78ADC-476A-9454-1FF3-4C2A7C014EC9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1999" cy="145388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000" dirty="0">
                <a:solidFill>
                  <a:prstClr val="black"/>
                </a:solidFill>
                <a:ea typeface="맑은 고딕" panose="020B0503020000020004" pitchFamily="50" charset="-127"/>
              </a:rPr>
              <a:t>1-2</a:t>
            </a:r>
            <a:r>
              <a:rPr kumimoji="0" lang="en-US" altLang="ko-KR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맑은 고딕" panose="020B0503020000020004" pitchFamily="50" charset="-127"/>
                <a:cs typeface="+mj-cs"/>
              </a:rPr>
              <a:t>. </a:t>
            </a:r>
            <a:r>
              <a:rPr kumimoji="0" lang="ko-KR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맑은 고딕" panose="020B0503020000020004" pitchFamily="50" charset="-127"/>
                <a:cs typeface="+mj-cs"/>
              </a:rPr>
              <a:t>요구사항 명세화</a:t>
            </a:r>
          </a:p>
        </p:txBody>
      </p:sp>
      <p:pic>
        <p:nvPicPr>
          <p:cNvPr id="3" name="그림 2" descr="일러스트레이션, 선그림, 디자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EDF55BD1-195D-E2CC-A2C8-8DB3D9357D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511" y="319316"/>
            <a:ext cx="815249" cy="815249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E081CC60-FAA6-4FCF-900D-7F243F1B55D5}"/>
              </a:ext>
            </a:extLst>
          </p:cNvPr>
          <p:cNvSpPr txBox="1"/>
          <p:nvPr/>
        </p:nvSpPr>
        <p:spPr>
          <a:xfrm>
            <a:off x="11513819" y="6389609"/>
            <a:ext cx="678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3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B02A3B28-6344-4B05-B0FB-ADBA0E22D4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6022719"/>
              </p:ext>
            </p:extLst>
          </p:nvPr>
        </p:nvGraphicFramePr>
        <p:xfrm>
          <a:off x="580282" y="2984600"/>
          <a:ext cx="11031436" cy="205718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723847">
                  <a:extLst>
                    <a:ext uri="{9D8B030D-6E8A-4147-A177-3AD203B41FA5}">
                      <a16:colId xmlns:a16="http://schemas.microsoft.com/office/drawing/2014/main" val="3822811726"/>
                    </a:ext>
                  </a:extLst>
                </a:gridCol>
                <a:gridCol w="3328469">
                  <a:extLst>
                    <a:ext uri="{9D8B030D-6E8A-4147-A177-3AD203B41FA5}">
                      <a16:colId xmlns:a16="http://schemas.microsoft.com/office/drawing/2014/main" val="1040827934"/>
                    </a:ext>
                  </a:extLst>
                </a:gridCol>
                <a:gridCol w="1445978">
                  <a:extLst>
                    <a:ext uri="{9D8B030D-6E8A-4147-A177-3AD203B41FA5}">
                      <a16:colId xmlns:a16="http://schemas.microsoft.com/office/drawing/2014/main" val="1360107011"/>
                    </a:ext>
                  </a:extLst>
                </a:gridCol>
                <a:gridCol w="2326855">
                  <a:extLst>
                    <a:ext uri="{9D8B030D-6E8A-4147-A177-3AD203B41FA5}">
                      <a16:colId xmlns:a16="http://schemas.microsoft.com/office/drawing/2014/main" val="1885686380"/>
                    </a:ext>
                  </a:extLst>
                </a:gridCol>
                <a:gridCol w="2206287">
                  <a:extLst>
                    <a:ext uri="{9D8B030D-6E8A-4147-A177-3AD203B41FA5}">
                      <a16:colId xmlns:a16="http://schemas.microsoft.com/office/drawing/2014/main" val="446095888"/>
                    </a:ext>
                  </a:extLst>
                </a:gridCol>
              </a:tblGrid>
              <a:tr h="4707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요구사항 </a:t>
                      </a:r>
                      <a:r>
                        <a:rPr lang="en-US" altLang="ko-KR" sz="1400" dirty="0"/>
                        <a:t>ID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요구사항 설명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우선순위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입력데이터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출력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8444576"/>
                  </a:ext>
                </a:extLst>
              </a:tr>
              <a:tr h="92863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/>
                        <a:t>RQ-01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사용자의 현재 위치 기반 가까운 거리의 장례식장</a:t>
                      </a:r>
                      <a:r>
                        <a:rPr lang="en-US" altLang="ko-KR" sz="1400" dirty="0"/>
                        <a:t>/</a:t>
                      </a:r>
                      <a:r>
                        <a:rPr lang="ko-KR" altLang="en-US" sz="1400" dirty="0"/>
                        <a:t>납골당 추천 및 검색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GPS</a:t>
                      </a:r>
                      <a:r>
                        <a:rPr lang="ko-KR" altLang="en-US" sz="1400" dirty="0"/>
                        <a:t>위치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전국 반려동물 장례식장 위치 및 통계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반려동물 장례업체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리스트 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 err="1"/>
                        <a:t>거리순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07793964"/>
                  </a:ext>
                </a:extLst>
              </a:tr>
              <a:tr h="65778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/>
                        <a:t>RQ-02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리뷰 데이터 기반 사용자의 심리상태에 알맞은 상담사 추천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사용자 심리상태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맞춤형 상담사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 err="1"/>
                        <a:t>별점순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08358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42860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93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847136B-A6BB-1D81-FAFA-C79B688616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제목 1">
            <a:extLst>
              <a:ext uri="{FF2B5EF4-FFF2-40B4-BE49-F238E27FC236}">
                <a16:creationId xmlns:a16="http://schemas.microsoft.com/office/drawing/2014/main" id="{65E78ADC-476A-9454-1FF3-4C2A7C014EC9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1999" cy="145388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맑은 고딕" panose="020B0503020000020004" pitchFamily="50" charset="-127"/>
                <a:cs typeface="+mj-cs"/>
              </a:rPr>
              <a:t>1-3. Use Case </a:t>
            </a:r>
            <a:r>
              <a:rPr kumimoji="0" lang="ko-KR" alt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맑은 고딕" panose="020B0503020000020004" pitchFamily="50" charset="-127"/>
                <a:cs typeface="+mj-cs"/>
              </a:rPr>
              <a:t>명세서</a:t>
            </a:r>
          </a:p>
        </p:txBody>
      </p:sp>
      <p:pic>
        <p:nvPicPr>
          <p:cNvPr id="3" name="그림 2" descr="일러스트레이션, 선그림, 디자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EDF55BD1-195D-E2CC-A2C8-8DB3D9357D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511" y="319316"/>
            <a:ext cx="815249" cy="815249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E081CC60-FAA6-4FCF-900D-7F243F1B55D5}"/>
              </a:ext>
            </a:extLst>
          </p:cNvPr>
          <p:cNvSpPr txBox="1"/>
          <p:nvPr/>
        </p:nvSpPr>
        <p:spPr>
          <a:xfrm>
            <a:off x="11513819" y="6389609"/>
            <a:ext cx="678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4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7546C5-F6EF-461B-A27C-F585FF8C5CB7}"/>
              </a:ext>
            </a:extLst>
          </p:cNvPr>
          <p:cNvSpPr txBox="1"/>
          <p:nvPr/>
        </p:nvSpPr>
        <p:spPr>
          <a:xfrm>
            <a:off x="783811" y="1773197"/>
            <a:ext cx="65649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</a:rPr>
              <a:t>            Use Case 1 :  </a:t>
            </a:r>
            <a:r>
              <a:rPr lang="ko-KR" altLang="en-US" sz="1600" b="1" dirty="0">
                <a:solidFill>
                  <a:schemeClr val="bg1"/>
                </a:solidFill>
              </a:rPr>
              <a:t>위치 기반 장례식장</a:t>
            </a:r>
            <a:r>
              <a:rPr lang="en-US" altLang="ko-KR" sz="1600" b="1" dirty="0">
                <a:solidFill>
                  <a:schemeClr val="bg1"/>
                </a:solidFill>
              </a:rPr>
              <a:t>/</a:t>
            </a:r>
            <a:r>
              <a:rPr lang="ko-KR" altLang="en-US" sz="1600" b="1" dirty="0">
                <a:solidFill>
                  <a:schemeClr val="bg1"/>
                </a:solidFill>
              </a:rPr>
              <a:t>납골당 추천 및 검색</a:t>
            </a:r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DED3C16D-0E32-46FA-A03B-B2EE846765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7741651"/>
              </p:ext>
            </p:extLst>
          </p:nvPr>
        </p:nvGraphicFramePr>
        <p:xfrm>
          <a:off x="1702877" y="2364649"/>
          <a:ext cx="8786244" cy="420962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217664">
                  <a:extLst>
                    <a:ext uri="{9D8B030D-6E8A-4147-A177-3AD203B41FA5}">
                      <a16:colId xmlns:a16="http://schemas.microsoft.com/office/drawing/2014/main" val="629785218"/>
                    </a:ext>
                  </a:extLst>
                </a:gridCol>
                <a:gridCol w="6568580">
                  <a:extLst>
                    <a:ext uri="{9D8B030D-6E8A-4147-A177-3AD203B41FA5}">
                      <a16:colId xmlns:a16="http://schemas.microsoft.com/office/drawing/2014/main" val="2171669908"/>
                    </a:ext>
                  </a:extLst>
                </a:gridCol>
              </a:tblGrid>
              <a:tr h="3876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항목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내용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38983645"/>
                  </a:ext>
                </a:extLst>
              </a:tr>
              <a:tr h="57542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1" dirty="0"/>
                        <a:t>Use Case </a:t>
                      </a:r>
                      <a:r>
                        <a:rPr lang="ko-KR" altLang="en-US" sz="1200" b="1" dirty="0"/>
                        <a:t>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위치 기반 장례식장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납골당 추천 및 검색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5054954"/>
                  </a:ext>
                </a:extLst>
              </a:tr>
              <a:tr h="575422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/>
                        <a:t>개요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사용자의 현재 위치 기반 가까운 거리의 장례식장</a:t>
                      </a:r>
                      <a:r>
                        <a:rPr lang="en-US" altLang="ko-KR" sz="1400" dirty="0"/>
                        <a:t>/</a:t>
                      </a:r>
                      <a:r>
                        <a:rPr lang="ko-KR" altLang="en-US" sz="1400" dirty="0"/>
                        <a:t>납골당 추천 및 검색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3148484"/>
                  </a:ext>
                </a:extLst>
              </a:tr>
              <a:tr h="575422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/>
                        <a:t>사전조건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- GPS </a:t>
                      </a:r>
                      <a:r>
                        <a:rPr lang="ko-KR" altLang="en-US" sz="1400" dirty="0"/>
                        <a:t>권한 허용 필요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9875013"/>
                  </a:ext>
                </a:extLst>
              </a:tr>
              <a:tr h="575422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/>
                        <a:t>기본흐름</a:t>
                      </a:r>
                      <a:r>
                        <a:rPr lang="en-US" altLang="ko-KR" sz="1200" b="1" dirty="0"/>
                        <a:t>(Basic Flow)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 algn="l" latinLnBrk="1">
                        <a:buAutoNum type="arabicPeriod"/>
                      </a:pPr>
                      <a:r>
                        <a:rPr lang="ko-KR" altLang="en-US" sz="1400" dirty="0"/>
                        <a:t>사용자가 웹사이트 실행</a:t>
                      </a:r>
                      <a:endParaRPr lang="en-US" altLang="ko-KR" sz="1400" dirty="0"/>
                    </a:p>
                    <a:p>
                      <a:pPr marL="342900" indent="-342900" algn="l" latinLnBrk="1">
                        <a:buAutoNum type="arabicPeriod"/>
                      </a:pPr>
                      <a:r>
                        <a:rPr lang="ko-KR" altLang="en-US" sz="1400" dirty="0"/>
                        <a:t>시스템이 </a:t>
                      </a:r>
                      <a:r>
                        <a:rPr lang="en-US" altLang="ko-KR" sz="1400" dirty="0"/>
                        <a:t>GPS</a:t>
                      </a:r>
                      <a:r>
                        <a:rPr lang="ko-KR" altLang="en-US" sz="1400" dirty="0"/>
                        <a:t>로 현재 위치 수집</a:t>
                      </a:r>
                      <a:endParaRPr lang="en-US" altLang="ko-KR" sz="1400" dirty="0"/>
                    </a:p>
                    <a:p>
                      <a:pPr marL="342900" indent="-342900" algn="l" latinLnBrk="1">
                        <a:buAutoNum type="arabicPeriod"/>
                      </a:pPr>
                      <a:r>
                        <a:rPr lang="ko-KR" altLang="en-US" sz="1400" dirty="0"/>
                        <a:t>시스템이 분석 후 추천 리스트 생성</a:t>
                      </a:r>
                      <a:endParaRPr lang="en-US" altLang="ko-KR" sz="1400" dirty="0"/>
                    </a:p>
                    <a:p>
                      <a:pPr marL="342900" indent="-342900" algn="l" latinLnBrk="1">
                        <a:buAutoNum type="arabicPeriod"/>
                      </a:pPr>
                      <a:r>
                        <a:rPr lang="ko-KR" altLang="en-US" sz="1400" dirty="0"/>
                        <a:t>시스템이 </a:t>
                      </a:r>
                      <a:r>
                        <a:rPr lang="ko-KR" altLang="en-US" sz="1400" dirty="0" err="1"/>
                        <a:t>거리순</a:t>
                      </a:r>
                      <a:r>
                        <a:rPr lang="ko-KR" altLang="en-US" sz="1400" dirty="0"/>
                        <a:t> 반려동물 장례식장 리스트 표시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3591806"/>
                  </a:ext>
                </a:extLst>
              </a:tr>
              <a:tr h="575422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/>
                        <a:t>대안흐름</a:t>
                      </a:r>
                      <a:r>
                        <a:rPr lang="en-US" altLang="ko-KR" sz="1200" b="1" dirty="0"/>
                        <a:t>(Alternative Flow)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- A1: </a:t>
                      </a:r>
                      <a:r>
                        <a:rPr lang="ko-KR" altLang="en-US" sz="1400" dirty="0"/>
                        <a:t>사용자가 직접 위치 입력 → 해당 위치 기반 추천 리스트 생성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2847453"/>
                  </a:ext>
                </a:extLst>
              </a:tr>
              <a:tr h="575422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/>
                        <a:t>예외흐름</a:t>
                      </a:r>
                      <a:r>
                        <a:rPr lang="en-US" altLang="ko-KR" sz="1200" b="1" dirty="0"/>
                        <a:t>(Exception Flow)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- E1 : </a:t>
                      </a:r>
                      <a:r>
                        <a:rPr lang="ko-KR" altLang="en-US" sz="1400" dirty="0"/>
                        <a:t>사용자가 </a:t>
                      </a:r>
                      <a:r>
                        <a:rPr lang="en-US" altLang="ko-KR" sz="1400" dirty="0"/>
                        <a:t>GPS </a:t>
                      </a:r>
                      <a:r>
                        <a:rPr lang="ko-KR" altLang="en-US" sz="1400" dirty="0"/>
                        <a:t>권한 </a:t>
                      </a:r>
                      <a:r>
                        <a:rPr lang="ko-KR" altLang="en-US" sz="1400" dirty="0" err="1"/>
                        <a:t>비동의</a:t>
                      </a:r>
                      <a:r>
                        <a:rPr lang="ko-KR" altLang="en-US" sz="1400" dirty="0"/>
                        <a:t> → 수도권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서울</a:t>
                      </a:r>
                      <a:r>
                        <a:rPr lang="en-US" altLang="ko-KR" sz="1400" dirty="0"/>
                        <a:t>/</a:t>
                      </a:r>
                      <a:r>
                        <a:rPr lang="ko-KR" altLang="en-US" sz="1400" dirty="0"/>
                        <a:t>경기</a:t>
                      </a:r>
                      <a:r>
                        <a:rPr lang="en-US" altLang="ko-KR" sz="1400" dirty="0"/>
                        <a:t>)</a:t>
                      </a:r>
                      <a:r>
                        <a:rPr lang="ko-KR" altLang="en-US" sz="1400" dirty="0"/>
                        <a:t> 중심 기본 리스트 생성</a:t>
                      </a:r>
                    </a:p>
                    <a:p>
                      <a:pPr algn="l" latinLnBrk="1"/>
                      <a:r>
                        <a:rPr lang="en-US" altLang="ko-KR" sz="1400" dirty="0"/>
                        <a:t>- E2 : </a:t>
                      </a:r>
                      <a:r>
                        <a:rPr lang="ko-KR" altLang="en-US" sz="1400" dirty="0"/>
                        <a:t>네트워크 오류 → 오류 메시지 및 </a:t>
                      </a:r>
                      <a:r>
                        <a:rPr lang="ko-KR" altLang="en-US" sz="1400" dirty="0" err="1"/>
                        <a:t>새로고침</a:t>
                      </a:r>
                      <a:r>
                        <a:rPr lang="ko-KR" altLang="en-US" sz="1400" dirty="0"/>
                        <a:t> 권장 안내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00318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40115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93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847136B-A6BB-1D81-FAFA-C79B688616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제목 1">
            <a:extLst>
              <a:ext uri="{FF2B5EF4-FFF2-40B4-BE49-F238E27FC236}">
                <a16:creationId xmlns:a16="http://schemas.microsoft.com/office/drawing/2014/main" id="{65E78ADC-476A-9454-1FF3-4C2A7C014EC9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1999" cy="145388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맑은 고딕" panose="020B0503020000020004" pitchFamily="50" charset="-127"/>
                <a:cs typeface="+mj-cs"/>
              </a:rPr>
              <a:t>1-3. Use Case </a:t>
            </a:r>
            <a:r>
              <a:rPr kumimoji="0" lang="ko-KR" alt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맑은 고딕" panose="020B0503020000020004" pitchFamily="50" charset="-127"/>
                <a:cs typeface="+mj-cs"/>
              </a:rPr>
              <a:t>명세서</a:t>
            </a:r>
          </a:p>
        </p:txBody>
      </p:sp>
      <p:pic>
        <p:nvPicPr>
          <p:cNvPr id="3" name="그림 2" descr="일러스트레이션, 선그림, 디자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EDF55BD1-195D-E2CC-A2C8-8DB3D9357D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511" y="319316"/>
            <a:ext cx="815249" cy="815249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E081CC60-FAA6-4FCF-900D-7F243F1B55D5}"/>
              </a:ext>
            </a:extLst>
          </p:cNvPr>
          <p:cNvSpPr txBox="1"/>
          <p:nvPr/>
        </p:nvSpPr>
        <p:spPr>
          <a:xfrm>
            <a:off x="11513819" y="6389609"/>
            <a:ext cx="678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5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7546C5-F6EF-461B-A27C-F585FF8C5CB7}"/>
              </a:ext>
            </a:extLst>
          </p:cNvPr>
          <p:cNvSpPr txBox="1"/>
          <p:nvPr/>
        </p:nvSpPr>
        <p:spPr>
          <a:xfrm>
            <a:off x="783811" y="1773197"/>
            <a:ext cx="73682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</a:rPr>
              <a:t>    Use Case 2 : </a:t>
            </a:r>
            <a:r>
              <a:rPr lang="ko-KR" altLang="en-US" sz="1600" b="1" dirty="0">
                <a:solidFill>
                  <a:schemeClr val="bg1"/>
                </a:solidFill>
              </a:rPr>
              <a:t>사용자 리뷰 데이터 기반 맞춤형 상담사 추천 알고리즘 활용</a:t>
            </a:r>
          </a:p>
          <a:p>
            <a:endParaRPr lang="ko-KR" altLang="en-US" sz="1600" dirty="0">
              <a:solidFill>
                <a:schemeClr val="bg1"/>
              </a:solidFill>
            </a:endParaRPr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DED3C16D-0E32-46FA-A03B-B2EE846765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5711986"/>
              </p:ext>
            </p:extLst>
          </p:nvPr>
        </p:nvGraphicFramePr>
        <p:xfrm>
          <a:off x="1183158" y="2357972"/>
          <a:ext cx="9825681" cy="420962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480019">
                  <a:extLst>
                    <a:ext uri="{9D8B030D-6E8A-4147-A177-3AD203B41FA5}">
                      <a16:colId xmlns:a16="http://schemas.microsoft.com/office/drawing/2014/main" val="629785218"/>
                    </a:ext>
                  </a:extLst>
                </a:gridCol>
                <a:gridCol w="7345662">
                  <a:extLst>
                    <a:ext uri="{9D8B030D-6E8A-4147-A177-3AD203B41FA5}">
                      <a16:colId xmlns:a16="http://schemas.microsoft.com/office/drawing/2014/main" val="2171669908"/>
                    </a:ext>
                  </a:extLst>
                </a:gridCol>
              </a:tblGrid>
              <a:tr h="3876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항목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내용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38983645"/>
                  </a:ext>
                </a:extLst>
              </a:tr>
              <a:tr h="57542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1" dirty="0"/>
                        <a:t>Use Case </a:t>
                      </a:r>
                      <a:r>
                        <a:rPr lang="ko-KR" altLang="en-US" sz="1200" b="1" dirty="0"/>
                        <a:t>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사용자 리뷰 데이터 기반 맞춤형 상담사 추천 알고리즘 활용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5054954"/>
                  </a:ext>
                </a:extLst>
              </a:tr>
              <a:tr h="575422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/>
                        <a:t>개요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사용자가 리뷰를 쓰면 데이터를 활용해 맞춤형 상담사를 추천해주는 기능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3148484"/>
                  </a:ext>
                </a:extLst>
              </a:tr>
              <a:tr h="575422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/>
                        <a:t>사전조건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- </a:t>
                      </a:r>
                      <a:r>
                        <a:rPr lang="ko-KR" altLang="en-US" sz="1400" dirty="0"/>
                        <a:t>사용자는 앱에 로그인 상태여야 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9875013"/>
                  </a:ext>
                </a:extLst>
              </a:tr>
              <a:tr h="575422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/>
                        <a:t>기본흐름</a:t>
                      </a:r>
                      <a:r>
                        <a:rPr lang="en-US" altLang="ko-KR" sz="1200" b="1" dirty="0"/>
                        <a:t>(Basic Flow)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 algn="l" latinLnBrk="1">
                        <a:buAutoNum type="arabicPeriod"/>
                      </a:pPr>
                      <a:r>
                        <a:rPr lang="ko-KR" altLang="en-US" sz="1400" dirty="0"/>
                        <a:t>사용자가 자신의 상태를 남김</a:t>
                      </a:r>
                    </a:p>
                    <a:p>
                      <a:pPr marL="342900" indent="-342900" algn="l" latinLnBrk="1">
                        <a:buAutoNum type="arabicPeriod"/>
                      </a:pPr>
                      <a:r>
                        <a:rPr lang="ko-KR" altLang="en-US" sz="1400" dirty="0"/>
                        <a:t>시스템이 키워드를 판단함</a:t>
                      </a:r>
                    </a:p>
                    <a:p>
                      <a:pPr marL="342900" indent="-342900" algn="l" latinLnBrk="1">
                        <a:buAutoNum type="arabicPeriod"/>
                      </a:pPr>
                      <a:r>
                        <a:rPr lang="ko-KR" altLang="en-US" sz="1400" dirty="0"/>
                        <a:t>시스템이 맞춤 상담사를 판별</a:t>
                      </a:r>
                    </a:p>
                    <a:p>
                      <a:pPr marL="342900" indent="-342900" algn="l" latinLnBrk="1">
                        <a:buAutoNum type="arabicPeriod"/>
                      </a:pPr>
                      <a:r>
                        <a:rPr lang="ko-KR" altLang="en-US" sz="1400" dirty="0"/>
                        <a:t>시스템이 최종 맞춤 상담사를 사용자에게 추천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3591806"/>
                  </a:ext>
                </a:extLst>
              </a:tr>
              <a:tr h="575422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/>
                        <a:t>대안흐름</a:t>
                      </a:r>
                      <a:r>
                        <a:rPr lang="en-US" altLang="ko-KR" sz="1200" b="1" dirty="0"/>
                        <a:t>(Alternative Flow)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A1 : </a:t>
                      </a:r>
                      <a:r>
                        <a:rPr lang="ko-KR" altLang="en-US" sz="1400" dirty="0"/>
                        <a:t>사용자가 복수 키워드 기입 →</a:t>
                      </a:r>
                      <a:r>
                        <a:rPr lang="en-US" altLang="ko-KR" sz="1400" dirty="0"/>
                        <a:t> </a:t>
                      </a:r>
                      <a:r>
                        <a:rPr lang="ko-KR" altLang="en-US" sz="1400" dirty="0"/>
                        <a:t>공통 상담사 우선 표시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2847453"/>
                  </a:ext>
                </a:extLst>
              </a:tr>
              <a:tr h="575422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/>
                        <a:t>예외흐름</a:t>
                      </a:r>
                      <a:r>
                        <a:rPr lang="en-US" altLang="ko-KR" sz="1200" b="1" dirty="0"/>
                        <a:t>(Exception Flow)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E1 : </a:t>
                      </a:r>
                      <a:r>
                        <a:rPr lang="ko-KR" altLang="en-US" sz="1400" dirty="0"/>
                        <a:t>어떤 상태인지 구분하는 키워드를 적지 않음 →</a:t>
                      </a:r>
                      <a:r>
                        <a:rPr lang="en-US" altLang="ko-KR" sz="1400" dirty="0"/>
                        <a:t> </a:t>
                      </a:r>
                      <a:r>
                        <a:rPr lang="ko-KR" altLang="en-US" sz="1400" dirty="0"/>
                        <a:t>단어의 유사도를 판단해 상담사 추천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00318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74783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93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847136B-A6BB-1D81-FAFA-C79B688616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제목 1">
            <a:extLst>
              <a:ext uri="{FF2B5EF4-FFF2-40B4-BE49-F238E27FC236}">
                <a16:creationId xmlns:a16="http://schemas.microsoft.com/office/drawing/2014/main" id="{65E78ADC-476A-9454-1FF3-4C2A7C014EC9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1999" cy="145388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맑은 고딕" panose="020B0503020000020004" pitchFamily="50" charset="-127"/>
                <a:cs typeface="+mj-cs"/>
              </a:rPr>
              <a:t>1-4. </a:t>
            </a:r>
            <a:r>
              <a:rPr kumimoji="0" lang="ko-KR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맑은 고딕" panose="020B0503020000020004" pitchFamily="50" charset="-127"/>
                <a:cs typeface="+mj-cs"/>
              </a:rPr>
              <a:t>요구사항 검증</a:t>
            </a:r>
          </a:p>
        </p:txBody>
      </p:sp>
      <p:pic>
        <p:nvPicPr>
          <p:cNvPr id="3" name="그림 2" descr="일러스트레이션, 선그림, 디자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EDF55BD1-195D-E2CC-A2C8-8DB3D9357D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511" y="319316"/>
            <a:ext cx="815249" cy="815249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E081CC60-FAA6-4FCF-900D-7F243F1B55D5}"/>
              </a:ext>
            </a:extLst>
          </p:cNvPr>
          <p:cNvSpPr txBox="1"/>
          <p:nvPr/>
        </p:nvSpPr>
        <p:spPr>
          <a:xfrm>
            <a:off x="11513819" y="6389609"/>
            <a:ext cx="678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6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961FE6-CE3E-4AAD-ADD4-A4EA90D6860B}"/>
              </a:ext>
            </a:extLst>
          </p:cNvPr>
          <p:cNvSpPr txBox="1"/>
          <p:nvPr/>
        </p:nvSpPr>
        <p:spPr>
          <a:xfrm>
            <a:off x="449450" y="1711205"/>
            <a:ext cx="281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검증 기법 </a:t>
            </a:r>
            <a:r>
              <a:rPr lang="en-US" altLang="ko-KR" b="1" dirty="0">
                <a:solidFill>
                  <a:schemeClr val="bg1"/>
                </a:solidFill>
              </a:rPr>
              <a:t>: </a:t>
            </a:r>
            <a:r>
              <a:rPr lang="ko-KR" altLang="en-US" b="1" dirty="0">
                <a:solidFill>
                  <a:schemeClr val="bg1"/>
                </a:solidFill>
              </a:rPr>
              <a:t>검토</a:t>
            </a:r>
            <a:r>
              <a:rPr lang="en-US" altLang="ko-KR" b="1" dirty="0">
                <a:solidFill>
                  <a:schemeClr val="bg1"/>
                </a:solidFill>
              </a:rPr>
              <a:t>(Review)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81CEE5-56F0-44A6-8DF5-F82ABC443930}"/>
              </a:ext>
            </a:extLst>
          </p:cNvPr>
          <p:cNvSpPr txBox="1"/>
          <p:nvPr/>
        </p:nvSpPr>
        <p:spPr>
          <a:xfrm>
            <a:off x="449450" y="2107464"/>
            <a:ext cx="949009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</a:rPr>
              <a:t>목적 </a:t>
            </a:r>
            <a:r>
              <a:rPr lang="en-US" altLang="ko-KR" sz="1600" dirty="0">
                <a:solidFill>
                  <a:schemeClr val="bg1"/>
                </a:solidFill>
              </a:rPr>
              <a:t>: </a:t>
            </a:r>
            <a:r>
              <a:rPr lang="ko-KR" altLang="en-US" sz="1600" dirty="0">
                <a:solidFill>
                  <a:schemeClr val="bg1"/>
                </a:solidFill>
              </a:rPr>
              <a:t>도출된 요구사항이 이해관계자</a:t>
            </a:r>
            <a:r>
              <a:rPr lang="en-US" altLang="ko-KR" sz="1600" dirty="0">
                <a:solidFill>
                  <a:schemeClr val="bg1"/>
                </a:solidFill>
              </a:rPr>
              <a:t>(</a:t>
            </a:r>
            <a:r>
              <a:rPr lang="ko-KR" altLang="en-US" sz="1600" dirty="0">
                <a:solidFill>
                  <a:schemeClr val="bg1"/>
                </a:solidFill>
              </a:rPr>
              <a:t>장례업체</a:t>
            </a:r>
            <a:r>
              <a:rPr lang="en-US" altLang="ko-KR" sz="1600" dirty="0">
                <a:solidFill>
                  <a:schemeClr val="bg1"/>
                </a:solidFill>
              </a:rPr>
              <a:t>, </a:t>
            </a:r>
            <a:r>
              <a:rPr lang="ko-KR" altLang="en-US" sz="1600" dirty="0">
                <a:solidFill>
                  <a:schemeClr val="bg1"/>
                </a:solidFill>
              </a:rPr>
              <a:t>사용자</a:t>
            </a:r>
            <a:r>
              <a:rPr lang="en-US" altLang="ko-KR" sz="1600" dirty="0">
                <a:solidFill>
                  <a:schemeClr val="bg1"/>
                </a:solidFill>
              </a:rPr>
              <a:t>, </a:t>
            </a:r>
            <a:r>
              <a:rPr lang="ko-KR" altLang="en-US" sz="1600" dirty="0">
                <a:solidFill>
                  <a:schemeClr val="bg1"/>
                </a:solidFill>
              </a:rPr>
              <a:t>데이터 제공자 등</a:t>
            </a:r>
            <a:r>
              <a:rPr lang="en-US" altLang="ko-KR" sz="1600" dirty="0">
                <a:solidFill>
                  <a:schemeClr val="bg1"/>
                </a:solidFill>
              </a:rPr>
              <a:t>)</a:t>
            </a:r>
            <a:r>
              <a:rPr lang="ko-KR" altLang="en-US" sz="1600" dirty="0">
                <a:solidFill>
                  <a:schemeClr val="bg1"/>
                </a:solidFill>
              </a:rPr>
              <a:t>의 기대와 일치하는지 확인</a:t>
            </a:r>
            <a:r>
              <a:rPr lang="en-US" altLang="ko-KR" sz="1600" dirty="0">
                <a:solidFill>
                  <a:schemeClr val="bg1"/>
                </a:solidFill>
              </a:rPr>
              <a:t>.</a:t>
            </a:r>
          </a:p>
          <a:p>
            <a:r>
              <a:rPr lang="en-US" altLang="ko-KR" sz="1600" dirty="0">
                <a:solidFill>
                  <a:schemeClr val="bg1"/>
                </a:solidFill>
              </a:rPr>
              <a:t>        </a:t>
            </a:r>
            <a:r>
              <a:rPr lang="en-US" altLang="ko-KR" sz="1600" dirty="0">
                <a:solidFill>
                  <a:srgbClr val="2C3930"/>
                </a:solidFill>
              </a:rPr>
              <a:t>.</a:t>
            </a:r>
            <a:r>
              <a:rPr lang="ko-KR" altLang="en-US" sz="1600" dirty="0">
                <a:solidFill>
                  <a:schemeClr val="bg1"/>
                </a:solidFill>
              </a:rPr>
              <a:t>요구사항의 모호성</a:t>
            </a:r>
            <a:r>
              <a:rPr lang="en-US" altLang="ko-KR" sz="1600" dirty="0">
                <a:solidFill>
                  <a:schemeClr val="bg1"/>
                </a:solidFill>
              </a:rPr>
              <a:t>, </a:t>
            </a:r>
            <a:r>
              <a:rPr lang="ko-KR" altLang="en-US" sz="1600" dirty="0">
                <a:solidFill>
                  <a:schemeClr val="bg1"/>
                </a:solidFill>
              </a:rPr>
              <a:t>누락</a:t>
            </a:r>
            <a:r>
              <a:rPr lang="en-US" altLang="ko-KR" sz="1600" dirty="0">
                <a:solidFill>
                  <a:schemeClr val="bg1"/>
                </a:solidFill>
              </a:rPr>
              <a:t>, </a:t>
            </a:r>
            <a:r>
              <a:rPr lang="ko-KR" altLang="en-US" sz="1600" dirty="0">
                <a:solidFill>
                  <a:schemeClr val="bg1"/>
                </a:solidFill>
              </a:rPr>
              <a:t>충돌 여부를 사전에 점검</a:t>
            </a:r>
            <a:r>
              <a:rPr lang="en-US" altLang="ko-KR" sz="1600" dirty="0">
                <a:solidFill>
                  <a:schemeClr val="bg1"/>
                </a:solidFill>
              </a:rPr>
              <a:t>.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F73B8EAB-417E-471E-857C-C320ABEA8E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1805758"/>
              </p:ext>
            </p:extLst>
          </p:nvPr>
        </p:nvGraphicFramePr>
        <p:xfrm>
          <a:off x="874828" y="3640068"/>
          <a:ext cx="4166499" cy="296060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517797">
                  <a:extLst>
                    <a:ext uri="{9D8B030D-6E8A-4147-A177-3AD203B41FA5}">
                      <a16:colId xmlns:a16="http://schemas.microsoft.com/office/drawing/2014/main" val="1990919159"/>
                    </a:ext>
                  </a:extLst>
                </a:gridCol>
                <a:gridCol w="2648702">
                  <a:extLst>
                    <a:ext uri="{9D8B030D-6E8A-4147-A177-3AD203B41FA5}">
                      <a16:colId xmlns:a16="http://schemas.microsoft.com/office/drawing/2014/main" val="761099162"/>
                    </a:ext>
                  </a:extLst>
                </a:gridCol>
              </a:tblGrid>
              <a:tr h="4597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역할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참여자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4915089"/>
                  </a:ext>
                </a:extLst>
              </a:tr>
              <a:tr h="6252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사용자 대표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/>
                        <a:t>반려인 </a:t>
                      </a:r>
                      <a:r>
                        <a:rPr lang="en-US" altLang="ko-KR" sz="1400" dirty="0"/>
                        <a:t>10</a:t>
                      </a:r>
                      <a:r>
                        <a:rPr lang="ko-KR" altLang="en-US" sz="1400" dirty="0"/>
                        <a:t>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61442444"/>
                  </a:ext>
                </a:extLst>
              </a:tr>
              <a:tr h="6252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서비스 제공자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/>
                        <a:t>반려동물 장례업체</a:t>
                      </a:r>
                      <a:r>
                        <a:rPr lang="en-US" altLang="ko-KR" sz="1400" dirty="0"/>
                        <a:t>,</a:t>
                      </a:r>
                    </a:p>
                    <a:p>
                      <a:pPr algn="l" latinLnBrk="1"/>
                      <a:r>
                        <a:rPr lang="ko-KR" altLang="en-US" sz="1400" dirty="0"/>
                        <a:t>심리상담업체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315864"/>
                  </a:ext>
                </a:extLst>
              </a:tr>
              <a:tr h="6252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데이터 제공자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/>
                        <a:t>위치정보 </a:t>
                      </a:r>
                      <a:r>
                        <a:rPr lang="en-US" altLang="ko-KR" sz="1400" dirty="0"/>
                        <a:t>API </a:t>
                      </a:r>
                      <a:r>
                        <a:rPr lang="ko-KR" altLang="en-US" sz="1400" dirty="0"/>
                        <a:t>업체 담당자</a:t>
                      </a:r>
                      <a:r>
                        <a:rPr lang="en-US" altLang="ko-KR" sz="1400" dirty="0"/>
                        <a:t>, </a:t>
                      </a:r>
                    </a:p>
                    <a:p>
                      <a:pPr algn="l" latinLnBrk="1"/>
                      <a:r>
                        <a:rPr lang="ko-KR" altLang="en-US" sz="1400" dirty="0"/>
                        <a:t>심리상담 데이터셋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임시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799814"/>
                  </a:ext>
                </a:extLst>
              </a:tr>
              <a:tr h="6252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개발팀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/>
                        <a:t>기획자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개발자</a:t>
                      </a:r>
                      <a:r>
                        <a:rPr lang="en-US" altLang="ko-KR" sz="1400" dirty="0"/>
                        <a:t>,</a:t>
                      </a:r>
                    </a:p>
                    <a:p>
                      <a:pPr algn="l" latinLnBrk="1"/>
                      <a:r>
                        <a:rPr lang="en-US" altLang="ko-KR" sz="1400" dirty="0"/>
                        <a:t>QA </a:t>
                      </a:r>
                      <a:r>
                        <a:rPr lang="ko-KR" altLang="en-US" sz="1400" dirty="0"/>
                        <a:t>담당자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8594423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F3E11948-3BA8-463E-BE89-B1E1DF900938}"/>
              </a:ext>
            </a:extLst>
          </p:cNvPr>
          <p:cNvSpPr txBox="1"/>
          <p:nvPr/>
        </p:nvSpPr>
        <p:spPr>
          <a:xfrm>
            <a:off x="771301" y="3239524"/>
            <a:ext cx="44069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u="sng" dirty="0">
                <a:solidFill>
                  <a:schemeClr val="bg1"/>
                </a:solidFill>
              </a:rPr>
              <a:t>참여자                                                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02C70A3-713C-48A1-A273-5D8D88C4ECA4}"/>
              </a:ext>
            </a:extLst>
          </p:cNvPr>
          <p:cNvSpPr txBox="1"/>
          <p:nvPr/>
        </p:nvSpPr>
        <p:spPr>
          <a:xfrm>
            <a:off x="5832532" y="2884647"/>
            <a:ext cx="56220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u="sng" dirty="0">
                <a:solidFill>
                  <a:schemeClr val="bg1"/>
                </a:solidFill>
              </a:rPr>
              <a:t>검토항목                                                               </a:t>
            </a:r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EFE7A8FF-A31A-4863-AA25-C69C6840EB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4737568"/>
              </p:ext>
            </p:extLst>
          </p:nvPr>
        </p:nvGraphicFramePr>
        <p:xfrm>
          <a:off x="5904209" y="3284817"/>
          <a:ext cx="5330640" cy="332979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513021">
                  <a:extLst>
                    <a:ext uri="{9D8B030D-6E8A-4147-A177-3AD203B41FA5}">
                      <a16:colId xmlns:a16="http://schemas.microsoft.com/office/drawing/2014/main" val="3582384445"/>
                    </a:ext>
                  </a:extLst>
                </a:gridCol>
                <a:gridCol w="2858145">
                  <a:extLst>
                    <a:ext uri="{9D8B030D-6E8A-4147-A177-3AD203B41FA5}">
                      <a16:colId xmlns:a16="http://schemas.microsoft.com/office/drawing/2014/main" val="3559744197"/>
                    </a:ext>
                  </a:extLst>
                </a:gridCol>
                <a:gridCol w="959474">
                  <a:extLst>
                    <a:ext uri="{9D8B030D-6E8A-4147-A177-3AD203B41FA5}">
                      <a16:colId xmlns:a16="http://schemas.microsoft.com/office/drawing/2014/main" val="3098319452"/>
                    </a:ext>
                  </a:extLst>
                </a:gridCol>
              </a:tblGrid>
              <a:tr h="5726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구분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검토 질문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확인 여부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3919869"/>
                  </a:ext>
                </a:extLst>
              </a:tr>
              <a:tr h="6780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기능 요구사항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GPS </a:t>
                      </a:r>
                      <a:r>
                        <a:rPr lang="ko-KR" altLang="en-US" sz="1400" dirty="0"/>
                        <a:t>기반 현재 위치 수집 및 반영 기능이 명확히 정의 되었는가</a:t>
                      </a:r>
                      <a:r>
                        <a:rPr lang="en-US" altLang="ko-KR" sz="1400" dirty="0"/>
                        <a:t>?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◎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84025025"/>
                  </a:ext>
                </a:extLst>
              </a:tr>
              <a:tr h="51240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기능 요구사항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심리상태별 맞춤 심리상담사 추천이 충분히 구분되는가</a:t>
                      </a:r>
                      <a:r>
                        <a:rPr lang="en-US" altLang="ko-KR" sz="1400" dirty="0"/>
                        <a:t>?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◎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9199032"/>
                  </a:ext>
                </a:extLst>
              </a:tr>
              <a:tr h="51240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err="1"/>
                        <a:t>비기능</a:t>
                      </a:r>
                      <a:r>
                        <a:rPr lang="ko-KR" altLang="en-US" sz="1400" b="1" dirty="0"/>
                        <a:t> 요구사항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추천 속도가 </a:t>
                      </a:r>
                      <a:r>
                        <a:rPr lang="en-US" altLang="ko-KR" sz="1400" dirty="0"/>
                        <a:t>3</a:t>
                      </a:r>
                      <a:r>
                        <a:rPr lang="ko-KR" altLang="en-US" sz="1400" dirty="0"/>
                        <a:t>초 이내라는 성능 목표가 현실적인가</a:t>
                      </a:r>
                      <a:r>
                        <a:rPr lang="en-US" altLang="ko-KR" sz="1400" dirty="0"/>
                        <a:t>?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△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추가 논의 필요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4341077"/>
                  </a:ext>
                </a:extLst>
              </a:tr>
              <a:tr h="51240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err="1"/>
                        <a:t>비기능</a:t>
                      </a:r>
                      <a:r>
                        <a:rPr lang="ko-KR" altLang="en-US" sz="1400" b="1" dirty="0"/>
                        <a:t> 요구사항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개인정보 암호화 저장 및 전송 방안이 포함되었는가</a:t>
                      </a:r>
                      <a:r>
                        <a:rPr lang="en-US" altLang="ko-KR" sz="1400" dirty="0"/>
                        <a:t>?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◎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6772932"/>
                  </a:ext>
                </a:extLst>
              </a:tr>
              <a:tr h="51240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데이터 요구사항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사용자 리뷰 기반 데이터의 정확성과 수집 주기가 명확한가</a:t>
                      </a:r>
                      <a:r>
                        <a:rPr lang="en-US" altLang="ko-KR" sz="1400" dirty="0"/>
                        <a:t>?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△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추가 검토 필요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04080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42553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93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847136B-A6BB-1D81-FAFA-C79B688616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제목 1">
            <a:extLst>
              <a:ext uri="{FF2B5EF4-FFF2-40B4-BE49-F238E27FC236}">
                <a16:creationId xmlns:a16="http://schemas.microsoft.com/office/drawing/2014/main" id="{65E78ADC-476A-9454-1FF3-4C2A7C014EC9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1999" cy="145388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맑은 고딕" panose="020B0503020000020004" pitchFamily="50" charset="-127"/>
                <a:cs typeface="+mj-cs"/>
              </a:rPr>
              <a:t>1-4. </a:t>
            </a:r>
            <a:r>
              <a:rPr kumimoji="0" lang="ko-KR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맑은 고딕" panose="020B0503020000020004" pitchFamily="50" charset="-127"/>
                <a:cs typeface="+mj-cs"/>
              </a:rPr>
              <a:t>요구사항 검증</a:t>
            </a:r>
          </a:p>
        </p:txBody>
      </p:sp>
      <p:pic>
        <p:nvPicPr>
          <p:cNvPr id="3" name="그림 2" descr="일러스트레이션, 선그림, 디자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EDF55BD1-195D-E2CC-A2C8-8DB3D9357D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511" y="319316"/>
            <a:ext cx="815249" cy="815249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E081CC60-FAA6-4FCF-900D-7F243F1B55D5}"/>
              </a:ext>
            </a:extLst>
          </p:cNvPr>
          <p:cNvSpPr txBox="1"/>
          <p:nvPr/>
        </p:nvSpPr>
        <p:spPr>
          <a:xfrm>
            <a:off x="11513819" y="6389609"/>
            <a:ext cx="678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7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961FE6-CE3E-4AAD-ADD4-A4EA90D6860B}"/>
              </a:ext>
            </a:extLst>
          </p:cNvPr>
          <p:cNvSpPr txBox="1"/>
          <p:nvPr/>
        </p:nvSpPr>
        <p:spPr>
          <a:xfrm>
            <a:off x="835344" y="2707428"/>
            <a:ext cx="2045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◇ 검토 결과 요약</a:t>
            </a:r>
          </a:p>
        </p:txBody>
      </p:sp>
      <p:graphicFrame>
        <p:nvGraphicFramePr>
          <p:cNvPr id="2" name="표 3">
            <a:extLst>
              <a:ext uri="{FF2B5EF4-FFF2-40B4-BE49-F238E27FC236}">
                <a16:creationId xmlns:a16="http://schemas.microsoft.com/office/drawing/2014/main" id="{D0200BF4-649B-452E-8BD6-F3B8CF606D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0781229"/>
              </p:ext>
            </p:extLst>
          </p:nvPr>
        </p:nvGraphicFramePr>
        <p:xfrm>
          <a:off x="730109" y="3211411"/>
          <a:ext cx="10731779" cy="199836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338666">
                  <a:extLst>
                    <a:ext uri="{9D8B030D-6E8A-4147-A177-3AD203B41FA5}">
                      <a16:colId xmlns:a16="http://schemas.microsoft.com/office/drawing/2014/main" val="4260948705"/>
                    </a:ext>
                  </a:extLst>
                </a:gridCol>
                <a:gridCol w="8393113">
                  <a:extLst>
                    <a:ext uri="{9D8B030D-6E8A-4147-A177-3AD203B41FA5}">
                      <a16:colId xmlns:a16="http://schemas.microsoft.com/office/drawing/2014/main" val="1798110352"/>
                    </a:ext>
                  </a:extLst>
                </a:gridCol>
              </a:tblGrid>
              <a:tr h="4168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항목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내용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06288"/>
                  </a:ext>
                </a:extLst>
              </a:tr>
              <a:tr h="5823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승인된 요구사항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사용자 위치 기반 장례업체 추천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사용자 심리상태별 심리상담사 추천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개인정보보안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26418449"/>
                  </a:ext>
                </a:extLst>
              </a:tr>
              <a:tr h="4168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보완 필요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성능목표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(3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초 이내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)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검증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데이터 수집 주기 및 정확성 확보 방안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83266644"/>
                  </a:ext>
                </a:extLst>
              </a:tr>
              <a:tr h="5823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후속 조치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추가 성능 테스트 계획 수립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데이터 제공자와 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SLA(Service Level Agreement)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검토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446342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16288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93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847136B-A6BB-1D81-FAFA-C79B688616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제목 1">
            <a:extLst>
              <a:ext uri="{FF2B5EF4-FFF2-40B4-BE49-F238E27FC236}">
                <a16:creationId xmlns:a16="http://schemas.microsoft.com/office/drawing/2014/main" id="{65E78ADC-476A-9454-1FF3-4C2A7C014EC9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1999" cy="145388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 panose="020B0503020000020004" pitchFamily="50" charset="-127"/>
                <a:cs typeface="+mj-cs"/>
              </a:rPr>
              <a:t> </a:t>
            </a:r>
            <a:r>
              <a:rPr kumimoji="0" lang="en-US" altLang="ko-KR" sz="360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 panose="020B0503020000020004" pitchFamily="50" charset="-127"/>
                <a:cs typeface="+mj-cs"/>
              </a:rPr>
              <a:t>2-1. </a:t>
            </a:r>
            <a:r>
              <a:rPr kumimoji="0" lang="ko-KR" altLang="en-US" sz="360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 panose="020B0503020000020004" pitchFamily="50" charset="-127"/>
                <a:cs typeface="+mj-cs"/>
              </a:rPr>
              <a:t>개념적 설계</a:t>
            </a:r>
            <a:r>
              <a:rPr kumimoji="0" lang="en-US" altLang="ko-KR" sz="360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 panose="020B0503020000020004" pitchFamily="50" charset="-127"/>
                <a:cs typeface="+mj-cs"/>
              </a:rPr>
              <a:t>(Conceptual) - </a:t>
            </a:r>
            <a:r>
              <a:rPr kumimoji="0" lang="ko-KR" altLang="en-US" sz="360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 panose="020B0503020000020004" pitchFamily="50" charset="-127"/>
                <a:cs typeface="+mj-cs"/>
              </a:rPr>
              <a:t>엔터티</a:t>
            </a:r>
            <a:r>
              <a:rPr kumimoji="0" lang="en-US" altLang="ko-KR" sz="360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 panose="020B0503020000020004" pitchFamily="50" charset="-127"/>
                <a:cs typeface="+mj-cs"/>
              </a:rPr>
              <a:t>/</a:t>
            </a:r>
            <a:r>
              <a:rPr kumimoji="0" lang="ko-KR" altLang="en-US" sz="360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맑은 고딕" panose="020B0503020000020004" pitchFamily="50" charset="-127"/>
                <a:cs typeface="+mj-cs"/>
              </a:rPr>
              <a:t>관계 요약</a:t>
            </a:r>
          </a:p>
        </p:txBody>
      </p:sp>
      <p:pic>
        <p:nvPicPr>
          <p:cNvPr id="3" name="그림 2" descr="일러스트레이션, 선그림, 디자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EDF55BD1-195D-E2CC-A2C8-8DB3D9357D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511" y="319316"/>
            <a:ext cx="815249" cy="815249"/>
          </a:xfrm>
          <a:prstGeom prst="rect">
            <a:avLst/>
          </a:prstGeom>
        </p:spPr>
      </p:pic>
      <p:sp>
        <p:nvSpPr>
          <p:cNvPr id="8" name="TextBox 4">
            <a:extLst>
              <a:ext uri="{FF2B5EF4-FFF2-40B4-BE49-F238E27FC236}">
                <a16:creationId xmlns:a16="http://schemas.microsoft.com/office/drawing/2014/main" id="{7B732A7B-E5FC-C187-1B8B-8F966DF966F8}"/>
              </a:ext>
            </a:extLst>
          </p:cNvPr>
          <p:cNvSpPr txBox="1"/>
          <p:nvPr/>
        </p:nvSpPr>
        <p:spPr>
          <a:xfrm>
            <a:off x="758816" y="769940"/>
            <a:ext cx="11027428" cy="5856475"/>
          </a:xfrm>
          <a:prstGeom prst="rect">
            <a:avLst/>
          </a:prstGeom>
        </p:spPr>
        <p:txBody>
          <a:bodyPr lIns="33867" tIns="33867" rIns="33867" bIns="33867" rtlCol="0" anchor="ctr"/>
          <a:lstStyle/>
          <a:p>
            <a:pPr marL="0" marR="0" lvl="0" indent="0" algn="ctr" defTabSz="609630" rtl="0" eaLnBrk="1" fontAlgn="auto" latinLnBrk="0" hangingPunct="1">
              <a:lnSpc>
                <a:spcPts val="1773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TextBox 7">
            <a:extLst>
              <a:ext uri="{FF2B5EF4-FFF2-40B4-BE49-F238E27FC236}">
                <a16:creationId xmlns:a16="http://schemas.microsoft.com/office/drawing/2014/main" id="{5E0C4AB9-2DF5-838A-7831-101C28958028}"/>
              </a:ext>
            </a:extLst>
          </p:cNvPr>
          <p:cNvSpPr txBox="1"/>
          <p:nvPr/>
        </p:nvSpPr>
        <p:spPr>
          <a:xfrm>
            <a:off x="582388" y="925402"/>
            <a:ext cx="11027428" cy="5856476"/>
          </a:xfrm>
          <a:prstGeom prst="rect">
            <a:avLst/>
          </a:prstGeom>
        </p:spPr>
        <p:txBody>
          <a:bodyPr lIns="33867" tIns="33867" rIns="33867" bIns="33867" rtlCol="0" anchor="ctr"/>
          <a:lstStyle/>
          <a:p>
            <a:pPr marL="0" marR="0" lvl="0" indent="0" algn="ctr" defTabSz="609630" rtl="0" eaLnBrk="1" fontAlgn="auto" latinLnBrk="0" hangingPunct="1">
              <a:lnSpc>
                <a:spcPts val="1773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081CC60-FAA6-4FCF-900D-7F243F1B55D5}"/>
              </a:ext>
            </a:extLst>
          </p:cNvPr>
          <p:cNvSpPr txBox="1"/>
          <p:nvPr/>
        </p:nvSpPr>
        <p:spPr>
          <a:xfrm>
            <a:off x="11513819" y="6389609"/>
            <a:ext cx="678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8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9" name="표 3">
            <a:extLst>
              <a:ext uri="{FF2B5EF4-FFF2-40B4-BE49-F238E27FC236}">
                <a16:creationId xmlns:a16="http://schemas.microsoft.com/office/drawing/2014/main" id="{E84066DC-8077-44E9-A546-FC0D8217CC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5035261"/>
              </p:ext>
            </p:extLst>
          </p:nvPr>
        </p:nvGraphicFramePr>
        <p:xfrm>
          <a:off x="931668" y="1585189"/>
          <a:ext cx="10176396" cy="509862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995458">
                  <a:extLst>
                    <a:ext uri="{9D8B030D-6E8A-4147-A177-3AD203B41FA5}">
                      <a16:colId xmlns:a16="http://schemas.microsoft.com/office/drawing/2014/main" val="1344673237"/>
                    </a:ext>
                  </a:extLst>
                </a:gridCol>
                <a:gridCol w="3658232">
                  <a:extLst>
                    <a:ext uri="{9D8B030D-6E8A-4147-A177-3AD203B41FA5}">
                      <a16:colId xmlns:a16="http://schemas.microsoft.com/office/drawing/2014/main" val="749706230"/>
                    </a:ext>
                  </a:extLst>
                </a:gridCol>
                <a:gridCol w="2223082">
                  <a:extLst>
                    <a:ext uri="{9D8B030D-6E8A-4147-A177-3AD203B41FA5}">
                      <a16:colId xmlns:a16="http://schemas.microsoft.com/office/drawing/2014/main" val="3584374462"/>
                    </a:ext>
                  </a:extLst>
                </a:gridCol>
                <a:gridCol w="2299624">
                  <a:extLst>
                    <a:ext uri="{9D8B030D-6E8A-4147-A177-3AD203B41FA5}">
                      <a16:colId xmlns:a16="http://schemas.microsoft.com/office/drawing/2014/main" val="2594297005"/>
                    </a:ext>
                  </a:extLst>
                </a:gridCol>
              </a:tblGrid>
              <a:tr h="3141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엔티티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핵심 속성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관계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비고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3738384"/>
                  </a:ext>
                </a:extLst>
              </a:tr>
              <a:tr h="6834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User(</a:t>
                      </a:r>
                      <a:r>
                        <a:rPr lang="ko-KR" altLang="en-US" sz="1200" b="1" dirty="0"/>
                        <a:t>사용자</a:t>
                      </a:r>
                      <a:r>
                        <a:rPr lang="en-US" altLang="ko-KR" sz="1200" b="1" dirty="0"/>
                        <a:t>)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user_id</a:t>
                      </a:r>
                      <a:r>
                        <a:rPr lang="en-US" altLang="ko-KR" sz="1200" dirty="0"/>
                        <a:t>, </a:t>
                      </a:r>
                      <a:r>
                        <a:rPr lang="en-US" altLang="ko-KR" sz="1200" dirty="0" err="1"/>
                        <a:t>age_group</a:t>
                      </a:r>
                      <a:r>
                        <a:rPr lang="en-US" altLang="ko-KR" sz="1200" dirty="0"/>
                        <a:t>, </a:t>
                      </a:r>
                      <a:r>
                        <a:rPr lang="en-US" altLang="ko-KR" sz="1200" dirty="0" err="1"/>
                        <a:t>relation_with_deceased</a:t>
                      </a:r>
                      <a:r>
                        <a:rPr lang="en-US" altLang="ko-KR" sz="1200" dirty="0"/>
                        <a:t>(FAMILY/FRIEND), </a:t>
                      </a:r>
                      <a:r>
                        <a:rPr lang="en-US" altLang="ko-KR" sz="1200" dirty="0" err="1"/>
                        <a:t>signup_channel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1:N → </a:t>
                      </a:r>
                      <a:r>
                        <a:rPr lang="en-US" altLang="ko-KR" sz="1200" dirty="0" err="1"/>
                        <a:t>UserLocation</a:t>
                      </a:r>
                      <a:r>
                        <a:rPr lang="en-US" altLang="ko-KR" sz="1200" dirty="0"/>
                        <a:t>,</a:t>
                      </a:r>
                    </a:p>
                    <a:p>
                      <a:pPr algn="ctr" latinLnBrk="1"/>
                      <a:r>
                        <a:rPr lang="en-US" altLang="ko-KR" sz="1200" dirty="0"/>
                        <a:t>1:N → Review,</a:t>
                      </a:r>
                    </a:p>
                    <a:p>
                      <a:pPr algn="ctr" latinLnBrk="1"/>
                      <a:r>
                        <a:rPr lang="en-US" altLang="ko-KR" sz="1200" dirty="0"/>
                        <a:t>1:N → </a:t>
                      </a:r>
                      <a:r>
                        <a:rPr lang="en-US" altLang="ko-KR" sz="1200" dirty="0" err="1"/>
                        <a:t>CounselingSession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PII </a:t>
                      </a:r>
                      <a:r>
                        <a:rPr lang="ko-KR" altLang="en-US" sz="1200" dirty="0"/>
                        <a:t>분리 저장 권장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03611901"/>
                  </a:ext>
                </a:extLst>
              </a:tr>
              <a:tr h="4843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err="1"/>
                        <a:t>UserLocation</a:t>
                      </a:r>
                      <a:r>
                        <a:rPr lang="en-US" altLang="ko-KR" sz="1200" b="1" dirty="0"/>
                        <a:t>(</a:t>
                      </a:r>
                      <a:r>
                        <a:rPr lang="ko-KR" altLang="en-US" sz="1200" b="1" dirty="0"/>
                        <a:t>위치</a:t>
                      </a:r>
                      <a:r>
                        <a:rPr lang="en-US" altLang="ko-KR" sz="1200" b="1" dirty="0"/>
                        <a:t>)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user_id</a:t>
                      </a:r>
                      <a:r>
                        <a:rPr lang="en-US" altLang="ko-KR" sz="1200" dirty="0"/>
                        <a:t>, </a:t>
                      </a:r>
                      <a:r>
                        <a:rPr lang="en-US" altLang="ko-KR" sz="1200" dirty="0" err="1"/>
                        <a:t>lat</a:t>
                      </a:r>
                      <a:r>
                        <a:rPr lang="en-US" altLang="ko-KR" sz="1200" dirty="0"/>
                        <a:t>, </a:t>
                      </a:r>
                      <a:r>
                        <a:rPr lang="en-US" altLang="ko-KR" sz="1200" dirty="0" err="1"/>
                        <a:t>lon</a:t>
                      </a:r>
                      <a:r>
                        <a:rPr lang="en-US" altLang="ko-KR" sz="1200" dirty="0"/>
                        <a:t>, </a:t>
                      </a:r>
                    </a:p>
                    <a:p>
                      <a:pPr algn="ctr" latinLnBrk="1"/>
                      <a:r>
                        <a:rPr lang="en-US" altLang="ko-KR" sz="1200" dirty="0" err="1"/>
                        <a:t>accuracy_m</a:t>
                      </a:r>
                      <a:r>
                        <a:rPr lang="en-US" altLang="ko-KR" sz="1200" dirty="0"/>
                        <a:t>, </a:t>
                      </a:r>
                      <a:r>
                        <a:rPr lang="en-US" altLang="ko-KR" sz="1200" dirty="0" err="1"/>
                        <a:t>collected_at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N:1 → User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실시간 이벤트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0780334"/>
                  </a:ext>
                </a:extLst>
              </a:tr>
              <a:tr h="6231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Facility(</a:t>
                      </a:r>
                      <a:r>
                        <a:rPr lang="ko-KR" altLang="en-US" sz="1200" b="1" dirty="0"/>
                        <a:t>장례식장</a:t>
                      </a:r>
                      <a:r>
                        <a:rPr lang="en-US" altLang="ko-KR" sz="1200" b="1" dirty="0"/>
                        <a:t>/</a:t>
                      </a:r>
                      <a:r>
                        <a:rPr lang="ko-KR" altLang="en-US" sz="1200" b="1" dirty="0"/>
                        <a:t>납골당</a:t>
                      </a:r>
                      <a:r>
                        <a:rPr lang="en-US" altLang="ko-KR" sz="1200" b="1" dirty="0"/>
                        <a:t>)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facility_id</a:t>
                      </a:r>
                      <a:r>
                        <a:rPr lang="en-US" altLang="ko-KR" sz="1200" dirty="0"/>
                        <a:t>, name, type(FUNERAL_HALL/COLUMBARIUM), </a:t>
                      </a:r>
                      <a:r>
                        <a:rPr lang="en-US" altLang="ko-KR" sz="1200" dirty="0" err="1"/>
                        <a:t>lat</a:t>
                      </a:r>
                      <a:r>
                        <a:rPr lang="en-US" altLang="ko-KR" sz="1200" dirty="0"/>
                        <a:t>, </a:t>
                      </a:r>
                      <a:r>
                        <a:rPr lang="en-US" altLang="ko-KR" sz="1200" dirty="0" err="1"/>
                        <a:t>lon</a:t>
                      </a:r>
                      <a:r>
                        <a:rPr lang="en-US" altLang="ko-KR" sz="1200" dirty="0"/>
                        <a:t>, capacity, description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pt-BR" altLang="ko-KR" sz="1200" dirty="0"/>
                        <a:t>1:N → Review,</a:t>
                      </a:r>
                    </a:p>
                    <a:p>
                      <a:pPr algn="ctr" latinLnBrk="1"/>
                      <a:r>
                        <a:rPr lang="pt-BR" altLang="ko-KR" sz="1200" dirty="0"/>
                        <a:t>1:N → FacilitySnapshot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지역 </a:t>
                      </a:r>
                      <a:r>
                        <a:rPr lang="en-US" altLang="ko-KR" sz="1200" dirty="0"/>
                        <a:t>DB </a:t>
                      </a:r>
                      <a:r>
                        <a:rPr lang="ko-KR" altLang="en-US" sz="1200" dirty="0"/>
                        <a:t>및 공공 </a:t>
                      </a:r>
                      <a:r>
                        <a:rPr lang="en-US" altLang="ko-KR" sz="1200" dirty="0"/>
                        <a:t>API </a:t>
                      </a:r>
                      <a:r>
                        <a:rPr lang="ko-KR" altLang="en-US" sz="1200" dirty="0"/>
                        <a:t>연계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4855080"/>
                  </a:ext>
                </a:extLst>
              </a:tr>
              <a:tr h="5732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err="1"/>
                        <a:t>FacilitySnapshot</a:t>
                      </a:r>
                      <a:endParaRPr lang="en-US" altLang="ko-KR" sz="1200" b="1" dirty="0"/>
                    </a:p>
                    <a:p>
                      <a:pPr algn="ctr" latinLnBrk="1"/>
                      <a:r>
                        <a:rPr lang="en-US" altLang="ko-KR" sz="1200" b="1" dirty="0"/>
                        <a:t>(</a:t>
                      </a:r>
                      <a:r>
                        <a:rPr lang="ko-KR" altLang="en-US" sz="1200" b="1" dirty="0"/>
                        <a:t>혼잡도</a:t>
                      </a:r>
                      <a:r>
                        <a:rPr lang="en-US" altLang="ko-KR" sz="1200" b="1" dirty="0"/>
                        <a:t>/</a:t>
                      </a:r>
                      <a:r>
                        <a:rPr lang="ko-KR" altLang="en-US" sz="1200" b="1" dirty="0"/>
                        <a:t>상태</a:t>
                      </a:r>
                      <a:r>
                        <a:rPr lang="en-US" altLang="ko-KR" sz="1200" b="1" dirty="0"/>
                        <a:t>)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facility_id</a:t>
                      </a:r>
                      <a:r>
                        <a:rPr lang="en-US" altLang="ko-KR" sz="1200" dirty="0"/>
                        <a:t>, </a:t>
                      </a:r>
                      <a:r>
                        <a:rPr lang="en-US" altLang="ko-KR" sz="1200" dirty="0" err="1"/>
                        <a:t>obs_time</a:t>
                      </a:r>
                      <a:r>
                        <a:rPr lang="en-US" altLang="ko-KR" sz="1200" dirty="0"/>
                        <a:t>, </a:t>
                      </a:r>
                      <a:r>
                        <a:rPr lang="en-US" altLang="ko-KR" sz="1200" dirty="0" err="1"/>
                        <a:t>crowd_index</a:t>
                      </a:r>
                      <a:r>
                        <a:rPr lang="en-US" altLang="ko-KR" sz="1200" dirty="0"/>
                        <a:t>, </a:t>
                      </a:r>
                      <a:r>
                        <a:rPr lang="en-US" altLang="ko-KR" sz="1200" dirty="0" err="1"/>
                        <a:t>available_slots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N:1 → Facility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10</a:t>
                      </a:r>
                      <a:r>
                        <a:rPr lang="ko-KR" altLang="en-US" sz="1200" dirty="0"/>
                        <a:t>분 </a:t>
                      </a:r>
                      <a:r>
                        <a:rPr lang="ko-KR" altLang="en-US" sz="1200" dirty="0" err="1"/>
                        <a:t>폴링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72183419"/>
                  </a:ext>
                </a:extLst>
              </a:tr>
              <a:tr h="5805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Review(</a:t>
                      </a:r>
                      <a:r>
                        <a:rPr lang="ko-KR" altLang="en-US" sz="1200" b="1" dirty="0"/>
                        <a:t>리뷰</a:t>
                      </a:r>
                      <a:r>
                        <a:rPr lang="en-US" altLang="ko-KR" sz="1200" b="1" dirty="0"/>
                        <a:t>)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review_id</a:t>
                      </a:r>
                      <a:r>
                        <a:rPr lang="en-US" altLang="ko-KR" sz="1200" dirty="0"/>
                        <a:t>, </a:t>
                      </a:r>
                      <a:r>
                        <a:rPr lang="en-US" altLang="ko-KR" sz="1200" dirty="0" err="1"/>
                        <a:t>user_id</a:t>
                      </a:r>
                      <a:r>
                        <a:rPr lang="en-US" altLang="ko-KR" sz="1200" dirty="0"/>
                        <a:t>, source, rating, text, </a:t>
                      </a:r>
                      <a:r>
                        <a:rPr lang="en-US" altLang="ko-KR" sz="1200" dirty="0" err="1"/>
                        <a:t>sentiment_score</a:t>
                      </a:r>
                      <a:r>
                        <a:rPr lang="en-US" altLang="ko-KR" sz="1200" dirty="0"/>
                        <a:t>, </a:t>
                      </a:r>
                      <a:r>
                        <a:rPr lang="en-US" altLang="ko-KR" sz="1200" dirty="0" err="1"/>
                        <a:t>reviewed_at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N:1 → Facility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감성</a:t>
                      </a:r>
                      <a:r>
                        <a:rPr lang="en-US" altLang="ko-KR" sz="1200" dirty="0"/>
                        <a:t>·</a:t>
                      </a:r>
                      <a:r>
                        <a:rPr lang="ko-KR" altLang="en-US" sz="1200" dirty="0"/>
                        <a:t>품질 반영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6644808"/>
                  </a:ext>
                </a:extLst>
              </a:tr>
              <a:tr h="5913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Counselor(</a:t>
                      </a:r>
                      <a:r>
                        <a:rPr lang="ko-KR" altLang="en-US" sz="1200" b="1" dirty="0"/>
                        <a:t>상담사</a:t>
                      </a:r>
                      <a:r>
                        <a:rPr lang="en-US" altLang="ko-KR" sz="1200" b="1" dirty="0"/>
                        <a:t>)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counselor_id</a:t>
                      </a:r>
                      <a:r>
                        <a:rPr lang="en-US" altLang="ko-KR" sz="1200" dirty="0"/>
                        <a:t>, specialty, </a:t>
                      </a:r>
                      <a:r>
                        <a:rPr lang="en-US" altLang="ko-KR" sz="1200" dirty="0" err="1"/>
                        <a:t>available_time</a:t>
                      </a:r>
                      <a:r>
                        <a:rPr lang="en-US" altLang="ko-KR" sz="1200" dirty="0"/>
                        <a:t>, rating, description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1:N → </a:t>
                      </a:r>
                      <a:r>
                        <a:rPr lang="en-US" altLang="ko-KR" sz="1200" dirty="0" err="1"/>
                        <a:t>CounselingSession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전문가 </a:t>
                      </a:r>
                      <a:r>
                        <a:rPr lang="en-US" altLang="ko-KR" sz="1200" dirty="0"/>
                        <a:t>DB </a:t>
                      </a:r>
                      <a:r>
                        <a:rPr lang="ko-KR" altLang="en-US" sz="1200" dirty="0"/>
                        <a:t>연계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6582960"/>
                  </a:ext>
                </a:extLst>
              </a:tr>
              <a:tr h="6199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err="1"/>
                        <a:t>CounselingSession</a:t>
                      </a:r>
                      <a:endParaRPr lang="en-US" altLang="ko-KR" sz="1200" b="1" dirty="0"/>
                    </a:p>
                    <a:p>
                      <a:pPr algn="ctr" latinLnBrk="1"/>
                      <a:r>
                        <a:rPr lang="en-US" altLang="ko-KR" sz="1200" b="1" dirty="0"/>
                        <a:t>(</a:t>
                      </a:r>
                      <a:r>
                        <a:rPr lang="ko-KR" altLang="en-US" sz="1200" b="1" dirty="0"/>
                        <a:t>상담 세션</a:t>
                      </a:r>
                      <a:r>
                        <a:rPr lang="en-US" altLang="ko-KR" sz="1200" b="1" dirty="0"/>
                        <a:t>)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session_id</a:t>
                      </a:r>
                      <a:r>
                        <a:rPr lang="en-US" altLang="ko-KR" sz="1200" dirty="0"/>
                        <a:t>, </a:t>
                      </a:r>
                      <a:r>
                        <a:rPr lang="en-US" altLang="ko-KR" sz="1200" dirty="0" err="1"/>
                        <a:t>user_id</a:t>
                      </a:r>
                      <a:r>
                        <a:rPr lang="en-US" altLang="ko-KR" sz="1200" dirty="0"/>
                        <a:t>, </a:t>
                      </a:r>
                      <a:r>
                        <a:rPr lang="en-US" altLang="ko-KR" sz="1200" dirty="0" err="1"/>
                        <a:t>counselor_id</a:t>
                      </a:r>
                      <a:r>
                        <a:rPr lang="en-US" altLang="ko-KR" sz="1200" dirty="0"/>
                        <a:t>, </a:t>
                      </a:r>
                      <a:r>
                        <a:rPr lang="en-US" altLang="ko-KR" sz="1200" dirty="0" err="1"/>
                        <a:t>context_json</a:t>
                      </a:r>
                      <a:r>
                        <a:rPr lang="en-US" altLang="ko-KR" sz="1200" dirty="0"/>
                        <a:t>, </a:t>
                      </a:r>
                      <a:r>
                        <a:rPr lang="en-US" altLang="ko-KR" sz="1200" dirty="0" err="1"/>
                        <a:t>created_at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pt-BR" altLang="ko-KR" sz="1200" dirty="0"/>
                        <a:t>N:1 → User,</a:t>
                      </a:r>
                    </a:p>
                    <a:p>
                      <a:pPr algn="ctr" latinLnBrk="1"/>
                      <a:r>
                        <a:rPr lang="pt-BR" altLang="ko-KR" sz="1200" dirty="0"/>
                        <a:t>N:1 → Counselor,</a:t>
                      </a:r>
                    </a:p>
                    <a:p>
                      <a:pPr algn="ctr" latinLnBrk="1"/>
                      <a:r>
                        <a:rPr lang="pt-BR" altLang="ko-KR" sz="1200" dirty="0"/>
                        <a:t>1:N → Recommendation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상담 기록 보관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5465030"/>
                  </a:ext>
                </a:extLst>
              </a:tr>
              <a:tr h="5913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Recommendation</a:t>
                      </a:r>
                    </a:p>
                    <a:p>
                      <a:pPr algn="ctr" latinLnBrk="1"/>
                      <a:r>
                        <a:rPr lang="en-US" altLang="ko-KR" sz="1200" b="1" dirty="0"/>
                        <a:t>(</a:t>
                      </a:r>
                      <a:r>
                        <a:rPr lang="ko-KR" altLang="en-US" sz="1200" b="1" dirty="0"/>
                        <a:t>추천 결과</a:t>
                      </a:r>
                      <a:r>
                        <a:rPr lang="en-US" altLang="ko-KR" sz="1200" b="1" dirty="0"/>
                        <a:t>)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rec_id</a:t>
                      </a:r>
                      <a:r>
                        <a:rPr lang="en-US" altLang="ko-KR" sz="1200" dirty="0"/>
                        <a:t>, </a:t>
                      </a:r>
                      <a:r>
                        <a:rPr lang="en-US" altLang="ko-KR" sz="1200" dirty="0" err="1"/>
                        <a:t>session_id</a:t>
                      </a:r>
                      <a:r>
                        <a:rPr lang="en-US" altLang="ko-KR" sz="1200" dirty="0"/>
                        <a:t>, </a:t>
                      </a:r>
                      <a:r>
                        <a:rPr lang="en-US" altLang="ko-KR" sz="1200" dirty="0" err="1"/>
                        <a:t>counselor_id</a:t>
                      </a:r>
                      <a:r>
                        <a:rPr lang="en-US" altLang="ko-KR" sz="1200" dirty="0"/>
                        <a:t>,</a:t>
                      </a:r>
                    </a:p>
                    <a:p>
                      <a:pPr algn="ctr" latinLnBrk="1"/>
                      <a:r>
                        <a:rPr lang="en-US" altLang="ko-KR" sz="1200" dirty="0"/>
                        <a:t>score, </a:t>
                      </a:r>
                      <a:r>
                        <a:rPr lang="en-US" altLang="ko-KR" sz="1200" dirty="0" err="1"/>
                        <a:t>rationale_text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N:1 → </a:t>
                      </a:r>
                      <a:r>
                        <a:rPr lang="en-US" altLang="ko-KR" sz="1200" dirty="0" err="1"/>
                        <a:t>CounselingSession</a:t>
                      </a:r>
                      <a:r>
                        <a:rPr lang="en-US" altLang="ko-KR" sz="1200" dirty="0"/>
                        <a:t>,</a:t>
                      </a:r>
                    </a:p>
                    <a:p>
                      <a:pPr algn="ctr" latinLnBrk="1"/>
                      <a:r>
                        <a:rPr lang="en-US" altLang="ko-KR" sz="1200" dirty="0"/>
                        <a:t>N:1 → Counselor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맞춤형 추천 근거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809236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08452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2152</TotalTime>
  <Words>3295</Words>
  <Application>Microsoft Office PowerPoint</Application>
  <PresentationFormat>와이드스크린</PresentationFormat>
  <Paragraphs>476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4" baseType="lpstr">
      <vt:lpstr>-apple-system</vt:lpstr>
      <vt:lpstr>맑은 고딕</vt:lpstr>
      <vt:lpstr>Arial</vt:lpstr>
      <vt:lpstr>Calibri</vt:lpstr>
      <vt:lpstr>Office 테마</vt:lpstr>
      <vt:lpstr>PowerPoint 프레젠테이션</vt:lpstr>
      <vt:lpstr>INDEX 및 CONTENTS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Cisco 문제 1번 2. Cisco 문제 2번 3. Jdk설치 + 설정 4. Tomcat 설치 + 설정 5. Eclipse 설치 + 설정</dc:title>
  <dc:creator>FullName</dc:creator>
  <cp:lastModifiedBy>FullName</cp:lastModifiedBy>
  <cp:revision>122</cp:revision>
  <dcterms:created xsi:type="dcterms:W3CDTF">2025-08-05T00:27:28Z</dcterms:created>
  <dcterms:modified xsi:type="dcterms:W3CDTF">2025-09-30T08:41:11Z</dcterms:modified>
</cp:coreProperties>
</file>