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337" r:id="rId4"/>
    <p:sldId id="348" r:id="rId5"/>
    <p:sldId id="349" r:id="rId6"/>
    <p:sldId id="350" r:id="rId7"/>
    <p:sldId id="351" r:id="rId8"/>
    <p:sldId id="354" r:id="rId9"/>
    <p:sldId id="355" r:id="rId10"/>
    <p:sldId id="342" r:id="rId11"/>
    <p:sldId id="345" r:id="rId12"/>
    <p:sldId id="343" r:id="rId13"/>
    <p:sldId id="344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64FBC-A603-4149-BCAB-2D4F768B91F6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3FA8-2471-4FD8-B750-534028B4D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분석 데이터 </a:t>
            </a:r>
            <a:r>
              <a:rPr lang="ko-KR" altLang="en-US" sz="4400" dirty="0" err="1">
                <a:solidFill>
                  <a:schemeClr val="bg1"/>
                </a:solidFill>
              </a:rPr>
              <a:t>전처리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인코딩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(Label Encoding)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A1E334-47CA-4860-BDC9-CD460E4F1E0B}"/>
              </a:ext>
            </a:extLst>
          </p:cNvPr>
          <p:cNvSpPr txBox="1"/>
          <p:nvPr/>
        </p:nvSpPr>
        <p:spPr>
          <a:xfrm>
            <a:off x="535663" y="1556467"/>
            <a:ext cx="114737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★</a:t>
            </a:r>
            <a:r>
              <a:rPr lang="ko-KR" altLang="en-US" sz="1200" b="1" dirty="0">
                <a:solidFill>
                  <a:schemeClr val="bg1"/>
                </a:solidFill>
              </a:rPr>
              <a:t>레이블 인코딩</a:t>
            </a:r>
            <a:r>
              <a:rPr lang="en-US" altLang="ko-KR" sz="1200" b="1" dirty="0">
                <a:solidFill>
                  <a:schemeClr val="bg1"/>
                </a:solidFill>
              </a:rPr>
              <a:t>(Label Encoding)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문자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범주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날짜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색상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 err="1">
                <a:solidFill>
                  <a:schemeClr val="bg1"/>
                </a:solidFill>
              </a:rPr>
              <a:t>지역명</a:t>
            </a:r>
            <a:r>
              <a:rPr lang="ko-KR" altLang="en-US" sz="1100" dirty="0">
                <a:solidFill>
                  <a:schemeClr val="bg1"/>
                </a:solidFill>
              </a:rPr>
              <a:t> 등 </a:t>
            </a:r>
            <a:r>
              <a:rPr lang="ko-KR" altLang="en-US" sz="1100" b="1" dirty="0">
                <a:solidFill>
                  <a:schemeClr val="bg1"/>
                </a:solidFill>
              </a:rPr>
              <a:t>기계가 아닌 인간이 이해하기 쉬운 형태의 데이터를 컴퓨터가 이해하기 쉽도록 </a:t>
            </a:r>
            <a:r>
              <a:rPr lang="ko-KR" altLang="en-US" sz="1100" b="1" dirty="0" err="1">
                <a:solidFill>
                  <a:schemeClr val="bg1"/>
                </a:solidFill>
              </a:rPr>
              <a:t>숫자값으로</a:t>
            </a:r>
            <a:r>
              <a:rPr lang="ko-KR" altLang="en-US" sz="1100" b="1" dirty="0">
                <a:solidFill>
                  <a:schemeClr val="bg1"/>
                </a:solidFill>
              </a:rPr>
              <a:t> 변환</a:t>
            </a:r>
            <a:r>
              <a:rPr lang="ko-KR" altLang="en-US" sz="1100" dirty="0">
                <a:solidFill>
                  <a:schemeClr val="bg1"/>
                </a:solidFill>
              </a:rPr>
              <a:t>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인코딩이 안되면 연산</a:t>
            </a:r>
            <a:r>
              <a:rPr lang="en-US" altLang="ko-KR" sz="1100" dirty="0">
                <a:solidFill>
                  <a:schemeClr val="bg1"/>
                </a:solidFill>
              </a:rPr>
              <a:t>,</a:t>
            </a:r>
            <a:r>
              <a:rPr lang="ko-KR" altLang="en-US" sz="1100" dirty="0">
                <a:solidFill>
                  <a:schemeClr val="bg1"/>
                </a:solidFill>
              </a:rPr>
              <a:t>계산 등 수학적 처리가 불가능하기 때문에 반드시 인코딩 과정을 거쳐 데이터를 숫자형으로 바꿔주어야 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3E07B9-7786-448A-BA69-5160DDD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94" y="2325675"/>
            <a:ext cx="6688350" cy="1970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89E6FA-6F5F-4230-913D-4758F4E12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5" y="4663048"/>
            <a:ext cx="6688350" cy="1719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1910A-1439-462F-BF99-8366BCD3BF97}"/>
              </a:ext>
            </a:extLst>
          </p:cNvPr>
          <p:cNvSpPr txBox="1"/>
          <p:nvPr/>
        </p:nvSpPr>
        <p:spPr>
          <a:xfrm>
            <a:off x="8074982" y="2843406"/>
            <a:ext cx="3822838" cy="263149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컬럼 중 </a:t>
            </a:r>
            <a:r>
              <a:rPr lang="en-US" altLang="ko-KR" sz="1100" dirty="0">
                <a:solidFill>
                  <a:schemeClr val="bg1"/>
                </a:solidFill>
              </a:rPr>
              <a:t>[ </a:t>
            </a:r>
            <a:r>
              <a:rPr lang="en-US" altLang="ko-KR" sz="1100" dirty="0" err="1">
                <a:solidFill>
                  <a:schemeClr val="bg1"/>
                </a:solidFill>
              </a:rPr>
              <a:t>workclass</a:t>
            </a:r>
            <a:r>
              <a:rPr lang="en-US" altLang="ko-KR" sz="1100" dirty="0">
                <a:solidFill>
                  <a:schemeClr val="bg1"/>
                </a:solidFill>
              </a:rPr>
              <a:t>, education, </a:t>
            </a:r>
            <a:r>
              <a:rPr lang="en-US" altLang="ko-KR" sz="1100" dirty="0" err="1">
                <a:solidFill>
                  <a:schemeClr val="bg1"/>
                </a:solidFill>
              </a:rPr>
              <a:t>marital.status</a:t>
            </a:r>
            <a:r>
              <a:rPr lang="en-US" altLang="ko-KR" sz="1100" dirty="0">
                <a:solidFill>
                  <a:schemeClr val="bg1"/>
                </a:solidFill>
              </a:rPr>
              <a:t>, occupation, relationship, race, sex, </a:t>
            </a:r>
            <a:r>
              <a:rPr lang="en-US" altLang="ko-KR" sz="1100" dirty="0" err="1">
                <a:solidFill>
                  <a:schemeClr val="bg1"/>
                </a:solidFill>
              </a:rPr>
              <a:t>native.country</a:t>
            </a:r>
            <a:r>
              <a:rPr lang="en-US" altLang="ko-KR" sz="1100" dirty="0">
                <a:solidFill>
                  <a:schemeClr val="bg1"/>
                </a:solidFill>
              </a:rPr>
              <a:t> ] </a:t>
            </a:r>
            <a:r>
              <a:rPr lang="ko-KR" altLang="en-US" sz="1100" dirty="0">
                <a:solidFill>
                  <a:schemeClr val="bg1"/>
                </a:solidFill>
              </a:rPr>
              <a:t>가 </a:t>
            </a:r>
            <a:r>
              <a:rPr lang="en-US" altLang="ko-KR" sz="1100" dirty="0">
                <a:solidFill>
                  <a:schemeClr val="bg1"/>
                </a:solidFill>
              </a:rPr>
              <a:t>‘object’ </a:t>
            </a:r>
            <a:r>
              <a:rPr lang="ko-KR" altLang="en-US" sz="1100" dirty="0">
                <a:solidFill>
                  <a:schemeClr val="bg1"/>
                </a:solidFill>
              </a:rPr>
              <a:t>타입으로 되어있어 숫자형으로 </a:t>
            </a:r>
            <a:r>
              <a:rPr lang="en-US" altLang="ko-KR" sz="1100" dirty="0">
                <a:solidFill>
                  <a:schemeClr val="bg1"/>
                </a:solidFill>
              </a:rPr>
              <a:t>Encoding </a:t>
            </a:r>
            <a:r>
              <a:rPr lang="ko-KR" altLang="en-US" sz="1100" dirty="0">
                <a:solidFill>
                  <a:schemeClr val="bg1"/>
                </a:solidFill>
              </a:rPr>
              <a:t>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chemeClr val="bg1"/>
                </a:solidFill>
              </a:rPr>
              <a:t>Sklearn</a:t>
            </a:r>
            <a:r>
              <a:rPr lang="ko-KR" altLang="en-US" sz="1100" dirty="0">
                <a:solidFill>
                  <a:schemeClr val="bg1"/>
                </a:solidFill>
              </a:rPr>
              <a:t>의 </a:t>
            </a:r>
            <a:r>
              <a:rPr lang="en-US" altLang="ko-KR" sz="1100" dirty="0" err="1">
                <a:solidFill>
                  <a:schemeClr val="bg1"/>
                </a:solidFill>
              </a:rPr>
              <a:t>LabelEncoder</a:t>
            </a:r>
            <a:r>
              <a:rPr lang="ko-KR" altLang="en-US" sz="1100" dirty="0">
                <a:solidFill>
                  <a:schemeClr val="bg1"/>
                </a:solidFill>
              </a:rPr>
              <a:t>클래스를 불러와 내장함수를 사용해줍니다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b="1" dirty="0">
                <a:solidFill>
                  <a:schemeClr val="bg1"/>
                </a:solidFill>
              </a:rPr>
              <a:t>(for </a:t>
            </a:r>
            <a:r>
              <a:rPr lang="ko-KR" altLang="en-US" sz="1100" b="1" dirty="0">
                <a:solidFill>
                  <a:schemeClr val="bg1"/>
                </a:solidFill>
              </a:rPr>
              <a:t>문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br>
              <a:rPr lang="en-US" altLang="ko-KR" sz="1100" b="1" dirty="0">
                <a:solidFill>
                  <a:schemeClr val="bg1"/>
                </a:solidFill>
              </a:rPr>
            </a:br>
            <a:r>
              <a:rPr lang="en-US" altLang="ko-KR" sz="1100" dirty="0" err="1">
                <a:solidFill>
                  <a:schemeClr val="bg1"/>
                </a:solidFill>
              </a:rPr>
              <a:t>LabelEncoder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객체를 생성한 후</a:t>
            </a:r>
            <a:r>
              <a:rPr lang="en-US" altLang="ko-KR" sz="1100" dirty="0">
                <a:solidFill>
                  <a:schemeClr val="bg1"/>
                </a:solidFill>
              </a:rPr>
              <a:t>, train </a:t>
            </a:r>
            <a:r>
              <a:rPr lang="ko-KR" altLang="en-US" sz="1100" dirty="0">
                <a:solidFill>
                  <a:schemeClr val="bg1"/>
                </a:solidFill>
              </a:rPr>
              <a:t>데이터의 해당 칼럼을 학습</a:t>
            </a:r>
            <a:r>
              <a:rPr lang="en-US" altLang="ko-KR" sz="1100" dirty="0">
                <a:solidFill>
                  <a:schemeClr val="bg1"/>
                </a:solidFill>
              </a:rPr>
              <a:t>(fit) </a:t>
            </a:r>
            <a:r>
              <a:rPr lang="ko-KR" altLang="en-US" sz="1100" dirty="0">
                <a:solidFill>
                  <a:schemeClr val="bg1"/>
                </a:solidFill>
              </a:rPr>
              <a:t>후 변환시켜 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ko-KR" altLang="en-US" sz="1100" dirty="0">
                <a:solidFill>
                  <a:schemeClr val="bg1"/>
                </a:solidFill>
              </a:rPr>
              <a:t>동일한 인코더로 </a:t>
            </a:r>
            <a:r>
              <a:rPr lang="en-US" altLang="ko-KR" sz="1100" dirty="0">
                <a:solidFill>
                  <a:schemeClr val="bg1"/>
                </a:solidFill>
              </a:rPr>
              <a:t>test</a:t>
            </a:r>
            <a:r>
              <a:rPr lang="ko-KR" altLang="en-US" sz="1100" dirty="0">
                <a:solidFill>
                  <a:schemeClr val="bg1"/>
                </a:solidFill>
              </a:rPr>
              <a:t>도 동일하게 학습 후 변환시켜줍니다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</a:rPr>
              <a:t>Head</a:t>
            </a:r>
            <a:r>
              <a:rPr lang="ko-KR" altLang="en-US" sz="1100" dirty="0">
                <a:solidFill>
                  <a:schemeClr val="bg1"/>
                </a:solidFill>
              </a:rPr>
              <a:t>위치에서부터 </a:t>
            </a:r>
            <a:r>
              <a:rPr lang="en-US" altLang="ko-KR" sz="1100" dirty="0">
                <a:solidFill>
                  <a:schemeClr val="bg1"/>
                </a:solidFill>
              </a:rPr>
              <a:t>7</a:t>
            </a:r>
            <a:r>
              <a:rPr lang="ko-KR" altLang="en-US" sz="1100" dirty="0">
                <a:solidFill>
                  <a:schemeClr val="bg1"/>
                </a:solidFill>
              </a:rPr>
              <a:t>개의 행 출력</a:t>
            </a:r>
            <a:r>
              <a:rPr lang="en-US" altLang="ko-KR" sz="1100" dirty="0">
                <a:solidFill>
                  <a:schemeClr val="bg1"/>
                </a:solidFill>
              </a:rPr>
              <a:t>!!!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206DFB8-FBFE-485A-8A75-72C77F4528E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7400544" y="3310939"/>
            <a:ext cx="674438" cy="848212"/>
          </a:xfrm>
          <a:prstGeom prst="bentConnector3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85A80DF-2B94-43B7-B57C-7A8BEF78061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16200000" flipH="1">
            <a:off x="3876917" y="4475654"/>
            <a:ext cx="366845" cy="794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94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인코딩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(Label Encoding)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0987BF-95B6-4EA7-9066-2547F1A33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905" y="2461627"/>
            <a:ext cx="3114593" cy="3350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0851F0-1051-4AA0-9F38-7BEDEB17248C}"/>
              </a:ext>
            </a:extLst>
          </p:cNvPr>
          <p:cNvSpPr txBox="1"/>
          <p:nvPr/>
        </p:nvSpPr>
        <p:spPr>
          <a:xfrm>
            <a:off x="2379946" y="1784464"/>
            <a:ext cx="7252570" cy="276999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★ </a:t>
            </a:r>
            <a:r>
              <a:rPr lang="en-US" altLang="ko-KR" sz="1200" dirty="0">
                <a:solidFill>
                  <a:schemeClr val="bg1"/>
                </a:solidFill>
              </a:rPr>
              <a:t>t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rain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과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test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의 컬럼 데이터 타입이 전부 숫자형으로 잘 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Encoding</a:t>
            </a:r>
            <a:r>
              <a:rPr lang="ko-KR" altLang="en-US" sz="1200" dirty="0">
                <a:solidFill>
                  <a:schemeClr val="bg1"/>
                </a:solidFill>
                <a:latin typeface="+mj-lt"/>
              </a:rPr>
              <a:t>되었는지 확인합니다</a:t>
            </a:r>
            <a:r>
              <a:rPr lang="en-US" altLang="ko-KR" sz="1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A4750-D802-4EAE-AC97-BC1ABA3C1B66}"/>
              </a:ext>
            </a:extLst>
          </p:cNvPr>
          <p:cNvSpPr txBox="1"/>
          <p:nvPr/>
        </p:nvSpPr>
        <p:spPr>
          <a:xfrm>
            <a:off x="2659905" y="5935029"/>
            <a:ext cx="261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▲train.info()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021E3-4A1C-4873-98E7-856024D01846}"/>
              </a:ext>
            </a:extLst>
          </p:cNvPr>
          <p:cNvSpPr txBox="1"/>
          <p:nvPr/>
        </p:nvSpPr>
        <p:spPr>
          <a:xfrm>
            <a:off x="6417504" y="5865446"/>
            <a:ext cx="261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▲test.info()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DC6871-45DB-4A37-B5CF-A3326B983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504" y="2461627"/>
            <a:ext cx="2924583" cy="33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7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</a:t>
            </a:r>
            <a:r>
              <a:rPr lang="ko-KR" altLang="en-US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 인코딩</a:t>
            </a: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(Label Encoding)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E7FD4-DD1C-4DCD-8FAB-3C9BF1132E7D}"/>
              </a:ext>
            </a:extLst>
          </p:cNvPr>
          <p:cNvSpPr txBox="1"/>
          <p:nvPr/>
        </p:nvSpPr>
        <p:spPr>
          <a:xfrm>
            <a:off x="535663" y="1730965"/>
            <a:ext cx="1147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★</a:t>
            </a:r>
            <a:r>
              <a:rPr lang="ko-KR" altLang="en-US" sz="1200" b="1" dirty="0">
                <a:solidFill>
                  <a:schemeClr val="bg1"/>
                </a:solidFill>
              </a:rPr>
              <a:t>레이블 인코딩</a:t>
            </a:r>
            <a:r>
              <a:rPr lang="en-US" altLang="ko-KR" sz="1200" b="1" dirty="0">
                <a:solidFill>
                  <a:schemeClr val="bg1"/>
                </a:solidFill>
              </a:rPr>
              <a:t>(Label Encoding)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- </a:t>
            </a:r>
            <a:r>
              <a:rPr lang="ko-KR" altLang="en-US" sz="1100" dirty="0">
                <a:solidFill>
                  <a:schemeClr val="bg1"/>
                </a:solidFill>
              </a:rPr>
              <a:t>타겟 값 </a:t>
            </a:r>
            <a:r>
              <a:rPr lang="en-US" altLang="ko-KR" sz="1100" dirty="0">
                <a:solidFill>
                  <a:schemeClr val="bg1"/>
                </a:solidFill>
              </a:rPr>
              <a:t>y</a:t>
            </a:r>
            <a:r>
              <a:rPr lang="ko-KR" altLang="en-US" sz="1100" dirty="0">
                <a:solidFill>
                  <a:schemeClr val="bg1"/>
                </a:solidFill>
              </a:rPr>
              <a:t>도 문자열을 숫자로 바꾸어 줍니다</a:t>
            </a:r>
            <a:r>
              <a:rPr lang="en-US" altLang="ko-KR" sz="1100" dirty="0">
                <a:solidFill>
                  <a:schemeClr val="bg1"/>
                </a:solidFill>
              </a:rPr>
              <a:t>. </a:t>
            </a:r>
            <a:r>
              <a:rPr lang="ko-KR" altLang="en-US" sz="1100" dirty="0">
                <a:solidFill>
                  <a:schemeClr val="bg1"/>
                </a:solidFill>
              </a:rPr>
              <a:t>각각의 범위는 </a:t>
            </a:r>
            <a:r>
              <a:rPr lang="en-US" altLang="ko-KR" sz="1100" dirty="0">
                <a:solidFill>
                  <a:schemeClr val="bg1"/>
                </a:solidFill>
              </a:rPr>
              <a:t>0</a:t>
            </a:r>
            <a:r>
              <a:rPr lang="ko-KR" altLang="en-US" sz="1100" dirty="0">
                <a:solidFill>
                  <a:schemeClr val="bg1"/>
                </a:solidFill>
              </a:rPr>
              <a:t>과 </a:t>
            </a: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로 분류하여 이진분류가 가능하도록 인코딩합니다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BA13D-EBD4-444E-B9A7-9713E1392FCB}"/>
              </a:ext>
            </a:extLst>
          </p:cNvPr>
          <p:cNvSpPr txBox="1"/>
          <p:nvPr/>
        </p:nvSpPr>
        <p:spPr>
          <a:xfrm>
            <a:off x="7031048" y="3804607"/>
            <a:ext cx="4755196" cy="93871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타겟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en-US" altLang="ko-KR" sz="1100" dirty="0" err="1">
                <a:solidFill>
                  <a:schemeClr val="bg1"/>
                </a:solidFill>
              </a:rPr>
              <a:t>y_train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의 값 중 문자열을 숫자로 변환합니다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</a:rPr>
              <a:t>‘&lt;=50K’ -&gt; 0</a:t>
            </a:r>
            <a:r>
              <a:rPr lang="ko-KR" altLang="en-US" sz="1100" dirty="0">
                <a:solidFill>
                  <a:schemeClr val="bg1"/>
                </a:solidFill>
              </a:rPr>
              <a:t>으로 </a:t>
            </a:r>
            <a:r>
              <a:rPr lang="en-US" altLang="ko-KR" sz="1100" dirty="0">
                <a:solidFill>
                  <a:schemeClr val="bg1"/>
                </a:solidFill>
              </a:rPr>
              <a:t>‘&gt;50K’ -&gt; 1</a:t>
            </a:r>
            <a:r>
              <a:rPr lang="ko-KR" altLang="en-US" sz="1100" dirty="0">
                <a:solidFill>
                  <a:schemeClr val="bg1"/>
                </a:solidFill>
              </a:rPr>
              <a:t>로 매핑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이진분류를 하기 위해서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인코딩 된 결과에서 각 클래스</a:t>
            </a:r>
            <a:r>
              <a:rPr lang="en-US" altLang="ko-KR" sz="1100" dirty="0">
                <a:solidFill>
                  <a:schemeClr val="bg1"/>
                </a:solidFill>
              </a:rPr>
              <a:t>(0,1) </a:t>
            </a:r>
            <a:r>
              <a:rPr lang="ko-KR" altLang="en-US" sz="1100" dirty="0">
                <a:solidFill>
                  <a:schemeClr val="bg1"/>
                </a:solidFill>
              </a:rPr>
              <a:t>의 개수를 확인합니다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E65A66-56A4-4335-8D00-398DCFEC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5" y="2361394"/>
            <a:ext cx="4863647" cy="1560351"/>
          </a:xfrm>
          <a:prstGeom prst="rect">
            <a:avLst/>
          </a:prstGeom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6EB98A2-5CC2-4D8C-98A2-A887027A846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583782" y="3141570"/>
            <a:ext cx="1447266" cy="1132397"/>
          </a:xfrm>
          <a:prstGeom prst="bentConnector3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2551C0B5-8C9D-48F1-AFD9-4E2842BED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75" y="4518467"/>
            <a:ext cx="4851527" cy="1741574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35F9972-CB69-41CA-A1AC-2D7C4095AD74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2862688" y="4211016"/>
            <a:ext cx="596722" cy="1818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51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표준화 처리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(Standard Scaler)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61DB5-D861-44A1-8450-6756B27F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5" y="2356750"/>
            <a:ext cx="4436718" cy="1092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60C0B6-4E23-4E89-A6E8-7EA6F2B0A064}"/>
              </a:ext>
            </a:extLst>
          </p:cNvPr>
          <p:cNvSpPr txBox="1"/>
          <p:nvPr/>
        </p:nvSpPr>
        <p:spPr>
          <a:xfrm>
            <a:off x="6996466" y="2290522"/>
            <a:ext cx="4436718" cy="144655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스케일링</a:t>
            </a:r>
            <a:r>
              <a:rPr lang="en-US" altLang="ko-KR" sz="1100" dirty="0">
                <a:solidFill>
                  <a:schemeClr val="bg1"/>
                </a:solidFill>
              </a:rPr>
              <a:t>(</a:t>
            </a:r>
            <a:r>
              <a:rPr lang="ko-KR" altLang="en-US" sz="1100" dirty="0">
                <a:solidFill>
                  <a:schemeClr val="bg1"/>
                </a:solidFill>
              </a:rPr>
              <a:t>표준화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ko-KR" altLang="en-US" sz="1100" dirty="0">
                <a:solidFill>
                  <a:schemeClr val="bg1"/>
                </a:solidFill>
              </a:rPr>
              <a:t>정규화</a:t>
            </a:r>
            <a:r>
              <a:rPr lang="en-US" altLang="ko-KR" sz="1100" dirty="0">
                <a:solidFill>
                  <a:schemeClr val="bg1"/>
                </a:solidFill>
              </a:rPr>
              <a:t>)</a:t>
            </a:r>
            <a:r>
              <a:rPr lang="ko-KR" altLang="en-US" sz="1100" dirty="0">
                <a:solidFill>
                  <a:schemeClr val="bg1"/>
                </a:solidFill>
              </a:rPr>
              <a:t>을 적용할 대상 변수들 선정합니다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-&gt; age, </a:t>
            </a:r>
            <a:r>
              <a:rPr lang="en-US" altLang="ko-KR" sz="1100" dirty="0" err="1">
                <a:solidFill>
                  <a:schemeClr val="bg1"/>
                </a:solidFill>
              </a:rPr>
              <a:t>fnlwgt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education.num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capital.gain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capital.loss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en-US" altLang="ko-KR" sz="1100" dirty="0" err="1">
                <a:solidFill>
                  <a:schemeClr val="bg1"/>
                </a:solidFill>
              </a:rPr>
              <a:t>hours.per.week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데이터를 매번 새롭게 불러오기 위해서 함수로 정의해줍니다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-&gt;</a:t>
            </a:r>
            <a:r>
              <a:rPr lang="ko-KR" altLang="en-US" sz="1100" dirty="0">
                <a:solidFill>
                  <a:schemeClr val="bg1"/>
                </a:solidFill>
              </a:rPr>
              <a:t>원본 데이터</a:t>
            </a:r>
            <a:r>
              <a:rPr lang="en-US" altLang="ko-KR" sz="1100" dirty="0">
                <a:solidFill>
                  <a:schemeClr val="bg1"/>
                </a:solidFill>
              </a:rPr>
              <a:t>(train, test)</a:t>
            </a:r>
            <a:r>
              <a:rPr lang="ko-KR" altLang="en-US" sz="1100" dirty="0">
                <a:solidFill>
                  <a:schemeClr val="bg1"/>
                </a:solidFill>
              </a:rPr>
              <a:t>를 손상시키지 않기 위해서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</a:rPr>
              <a:t>Copy</a:t>
            </a:r>
            <a:r>
              <a:rPr lang="ko-KR" altLang="en-US" sz="1100" dirty="0">
                <a:solidFill>
                  <a:schemeClr val="bg1"/>
                </a:solidFill>
              </a:rPr>
              <a:t>본을 만들어서 저장합니다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6D2C561-EC5D-4BB4-906E-14A84F5B15F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156853" y="2902775"/>
            <a:ext cx="1839613" cy="11102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E6EE279-8237-4BD4-A9EE-E4734C9F23FB}"/>
              </a:ext>
            </a:extLst>
          </p:cNvPr>
          <p:cNvCxnSpPr>
            <a:cxnSpLocks/>
            <a:stCxn id="4" idx="2"/>
            <a:endCxn id="68" idx="0"/>
          </p:cNvCxnSpPr>
          <p:nvPr/>
        </p:nvCxnSpPr>
        <p:spPr>
          <a:xfrm rot="16200000" flipH="1">
            <a:off x="2876332" y="3510961"/>
            <a:ext cx="124324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D93894E-468E-4037-9464-FEFC04DE54B7}"/>
              </a:ext>
            </a:extLst>
          </p:cNvPr>
          <p:cNvSpPr txBox="1"/>
          <p:nvPr/>
        </p:nvSpPr>
        <p:spPr>
          <a:xfrm>
            <a:off x="535663" y="1556467"/>
            <a:ext cx="114737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★표준화 처리</a:t>
            </a:r>
            <a:r>
              <a:rPr lang="en-US" altLang="ko-KR" sz="1200" b="1" dirty="0">
                <a:solidFill>
                  <a:schemeClr val="bg1"/>
                </a:solidFill>
              </a:rPr>
              <a:t>(Standard)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표준화 </a:t>
            </a:r>
            <a:r>
              <a:rPr lang="ko-KR" altLang="en-US" sz="1100" dirty="0" err="1">
                <a:solidFill>
                  <a:schemeClr val="bg1"/>
                </a:solidFill>
              </a:rPr>
              <a:t>처리란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각 </a:t>
            </a:r>
            <a:r>
              <a:rPr lang="en-US" altLang="ko-KR" sz="1100" b="1" dirty="0">
                <a:solidFill>
                  <a:schemeClr val="bg1"/>
                </a:solidFill>
              </a:rPr>
              <a:t>feature(</a:t>
            </a:r>
            <a:r>
              <a:rPr lang="ko-KR" altLang="en-US" sz="1100" b="1" dirty="0">
                <a:solidFill>
                  <a:schemeClr val="bg1"/>
                </a:solidFill>
              </a:rPr>
              <a:t>변수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r>
              <a:rPr lang="ko-KR" altLang="en-US" sz="1100" b="1" dirty="0">
                <a:solidFill>
                  <a:schemeClr val="bg1"/>
                </a:solidFill>
              </a:rPr>
              <a:t>를 평균이 </a:t>
            </a:r>
            <a:r>
              <a:rPr lang="en-US" altLang="ko-KR" sz="1100" b="1" dirty="0">
                <a:solidFill>
                  <a:schemeClr val="bg1"/>
                </a:solidFill>
              </a:rPr>
              <a:t>0, </a:t>
            </a:r>
            <a:r>
              <a:rPr lang="ko-KR" altLang="en-US" sz="1100" b="1" dirty="0">
                <a:solidFill>
                  <a:schemeClr val="bg1"/>
                </a:solidFill>
              </a:rPr>
              <a:t>표준편차가 </a:t>
            </a:r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</a:rPr>
              <a:t>이 되도록 변환</a:t>
            </a:r>
            <a:r>
              <a:rPr lang="ko-KR" altLang="en-US" sz="1100" dirty="0">
                <a:solidFill>
                  <a:schemeClr val="bg1"/>
                </a:solidFill>
              </a:rPr>
              <a:t>해</a:t>
            </a:r>
            <a:r>
              <a:rPr lang="ko-KR" altLang="en-US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주는 과정을 말합니다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변수마다 값의 범주가 다르기 때문에 학습을 할 때는 </a:t>
            </a:r>
            <a:r>
              <a:rPr lang="ko-KR" altLang="en-US" sz="1100" dirty="0" err="1">
                <a:solidFill>
                  <a:schemeClr val="bg1"/>
                </a:solidFill>
              </a:rPr>
              <a:t>컬럼값의</a:t>
            </a:r>
            <a:r>
              <a:rPr lang="ko-KR" altLang="en-US" sz="1100" dirty="0">
                <a:solidFill>
                  <a:schemeClr val="bg1"/>
                </a:solidFill>
              </a:rPr>
              <a:t> 절대적 크기가 큰 것을 중요하다고 판단하거나</a:t>
            </a:r>
            <a:r>
              <a:rPr lang="en-US" altLang="ko-KR" sz="1100" dirty="0">
                <a:solidFill>
                  <a:schemeClr val="bg1"/>
                </a:solidFill>
              </a:rPr>
              <a:t>, </a:t>
            </a:r>
            <a:r>
              <a:rPr lang="ko-KR" altLang="en-US" sz="1100" dirty="0">
                <a:solidFill>
                  <a:schemeClr val="bg1"/>
                </a:solidFill>
              </a:rPr>
              <a:t>이상치로 판단할 수 있기 때문에 </a:t>
            </a:r>
            <a:r>
              <a:rPr lang="ko-KR" altLang="en-US" sz="1100" b="1" dirty="0">
                <a:solidFill>
                  <a:schemeClr val="bg1"/>
                </a:solidFill>
              </a:rPr>
              <a:t>모든 </a:t>
            </a:r>
            <a:r>
              <a:rPr lang="ko-KR" altLang="en-US" sz="1100" b="1" dirty="0" err="1">
                <a:solidFill>
                  <a:schemeClr val="bg1"/>
                </a:solidFill>
              </a:rPr>
              <a:t>컬럼값의</a:t>
            </a:r>
            <a:r>
              <a:rPr lang="ko-KR" altLang="en-US" sz="1100" b="1" dirty="0">
                <a:solidFill>
                  <a:schemeClr val="bg1"/>
                </a:solidFill>
              </a:rPr>
              <a:t> 크기를 비슷한 규모로 </a:t>
            </a:r>
            <a:r>
              <a:rPr lang="ko-KR" altLang="en-US" sz="1100" b="1" dirty="0" err="1">
                <a:solidFill>
                  <a:schemeClr val="bg1"/>
                </a:solidFill>
              </a:rPr>
              <a:t>맞추어줘야지만</a:t>
            </a:r>
            <a:r>
              <a:rPr lang="ko-KR" altLang="en-US" sz="1100" b="1" dirty="0">
                <a:solidFill>
                  <a:schemeClr val="bg1"/>
                </a:solidFill>
              </a:rPr>
              <a:t> 모델이 공정하게 학습</a:t>
            </a:r>
            <a:r>
              <a:rPr lang="ko-KR" altLang="en-US" sz="1100" dirty="0">
                <a:solidFill>
                  <a:schemeClr val="bg1"/>
                </a:solidFill>
              </a:rPr>
              <a:t>할 수 있습니다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DCC77587-2A94-4CF7-A003-D4587CF64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5" y="3573124"/>
            <a:ext cx="4436719" cy="1376533"/>
          </a:xfrm>
          <a:prstGeom prst="rect">
            <a:avLst/>
          </a:prstGeom>
        </p:spPr>
      </p:pic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9D4FD73-CE58-4633-912E-9E6319421AB5}"/>
              </a:ext>
            </a:extLst>
          </p:cNvPr>
          <p:cNvCxnSpPr>
            <a:cxnSpLocks/>
            <a:stCxn id="68" idx="3"/>
            <a:endCxn id="77" idx="1"/>
          </p:cNvCxnSpPr>
          <p:nvPr/>
        </p:nvCxnSpPr>
        <p:spPr>
          <a:xfrm>
            <a:off x="5156854" y="4261391"/>
            <a:ext cx="1839612" cy="103090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C057D1E-AC65-4B3A-9128-030CF114007A}"/>
              </a:ext>
            </a:extLst>
          </p:cNvPr>
          <p:cNvSpPr txBox="1"/>
          <p:nvPr/>
        </p:nvSpPr>
        <p:spPr>
          <a:xfrm>
            <a:off x="6996466" y="3891911"/>
            <a:ext cx="4436718" cy="2800767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표준화</a:t>
            </a:r>
            <a:r>
              <a:rPr lang="en-US" altLang="ko-KR" sz="1100" dirty="0">
                <a:solidFill>
                  <a:schemeClr val="bg1"/>
                </a:solidFill>
              </a:rPr>
              <a:t>(Standardization)</a:t>
            </a:r>
            <a:r>
              <a:rPr lang="ko-KR" altLang="en-US" sz="1100" dirty="0">
                <a:solidFill>
                  <a:schemeClr val="bg1"/>
                </a:solidFill>
              </a:rPr>
              <a:t>로 각 변수들의 평균은 </a:t>
            </a:r>
            <a:r>
              <a:rPr lang="en-US" altLang="ko-KR" sz="1100" dirty="0">
                <a:solidFill>
                  <a:schemeClr val="bg1"/>
                </a:solidFill>
              </a:rPr>
              <a:t>0, </a:t>
            </a:r>
            <a:r>
              <a:rPr lang="ko-KR" altLang="en-US" sz="1100" dirty="0">
                <a:solidFill>
                  <a:schemeClr val="bg1"/>
                </a:solidFill>
              </a:rPr>
              <a:t>표준편차는 </a:t>
            </a:r>
            <a:r>
              <a:rPr lang="en-US" altLang="ko-KR" sz="1100" dirty="0">
                <a:solidFill>
                  <a:schemeClr val="bg1"/>
                </a:solidFill>
              </a:rPr>
              <a:t>1</a:t>
            </a:r>
            <a:r>
              <a:rPr lang="ko-KR" altLang="en-US" sz="1100" dirty="0">
                <a:solidFill>
                  <a:schemeClr val="bg1"/>
                </a:solidFill>
              </a:rPr>
              <a:t>로 변환해줍니다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원본 데이터를 보호하기 위해서 복사해서 사용해줍니다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>
                <a:solidFill>
                  <a:schemeClr val="bg1"/>
                </a:solidFill>
              </a:rPr>
              <a:t>Sklearn</a:t>
            </a:r>
            <a:r>
              <a:rPr lang="ko-KR" altLang="en-US" sz="1100" dirty="0">
                <a:solidFill>
                  <a:schemeClr val="bg1"/>
                </a:solidFill>
              </a:rPr>
              <a:t>에서 </a:t>
            </a:r>
            <a:r>
              <a:rPr lang="en-US" altLang="ko-KR" sz="1100" dirty="0" err="1">
                <a:solidFill>
                  <a:schemeClr val="bg1"/>
                </a:solidFill>
              </a:rPr>
              <a:t>standardScaler</a:t>
            </a:r>
            <a:r>
              <a:rPr lang="ko-KR" altLang="en-US" sz="1100" dirty="0">
                <a:solidFill>
                  <a:schemeClr val="bg1"/>
                </a:solidFill>
              </a:rPr>
              <a:t>를 불러와 내장 함수들을 사용합니다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표준화 이후의 변환된 데이터와 비교하기 위해 스케일링 전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r>
              <a:rPr lang="ko-KR" altLang="en-US" sz="1100" dirty="0">
                <a:solidFill>
                  <a:schemeClr val="bg1"/>
                </a:solidFill>
              </a:rPr>
              <a:t>개정도 데이터를 확인해줍니다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</a:rPr>
              <a:t>Train </a:t>
            </a:r>
            <a:r>
              <a:rPr lang="ko-KR" altLang="en-US" sz="1100" dirty="0">
                <a:solidFill>
                  <a:schemeClr val="bg1"/>
                </a:solidFill>
              </a:rPr>
              <a:t>데이터의 수치형 컬럼 기준으로 평균과 표준편차 계산을 하고 변환해줍니다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bg1"/>
                </a:solidFill>
              </a:rPr>
              <a:t>Test</a:t>
            </a:r>
            <a:r>
              <a:rPr lang="ko-KR" altLang="en-US" sz="1100" dirty="0">
                <a:solidFill>
                  <a:schemeClr val="bg1"/>
                </a:solidFill>
              </a:rPr>
              <a:t>는 </a:t>
            </a:r>
            <a:r>
              <a:rPr lang="en-US" altLang="ko-KR" sz="1100" dirty="0">
                <a:solidFill>
                  <a:schemeClr val="bg1"/>
                </a:solidFill>
              </a:rPr>
              <a:t>train </a:t>
            </a:r>
            <a:r>
              <a:rPr lang="ko-KR" altLang="en-US" sz="1100" dirty="0">
                <a:solidFill>
                  <a:schemeClr val="bg1"/>
                </a:solidFill>
              </a:rPr>
              <a:t>데이터의 기준으로만 변환해줍니다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스케일링 후 데이터 </a:t>
            </a:r>
            <a:r>
              <a:rPr lang="en-US" altLang="ko-KR" sz="1100" dirty="0">
                <a:solidFill>
                  <a:schemeClr val="bg1"/>
                </a:solidFill>
              </a:rPr>
              <a:t>2</a:t>
            </a:r>
            <a:r>
              <a:rPr lang="ko-KR" altLang="en-US" sz="1100" dirty="0">
                <a:solidFill>
                  <a:schemeClr val="bg1"/>
                </a:solidFill>
              </a:rPr>
              <a:t>개 정도를 확인해줍니다</a:t>
            </a:r>
            <a:r>
              <a:rPr lang="en-US" altLang="ko-KR" sz="1100" dirty="0">
                <a:solidFill>
                  <a:schemeClr val="bg1"/>
                </a:solidFill>
              </a:rPr>
              <a:t>!!</a:t>
            </a:r>
          </a:p>
        </p:txBody>
      </p:sp>
      <p:pic>
        <p:nvPicPr>
          <p:cNvPr id="81" name="그림 80">
            <a:extLst>
              <a:ext uri="{FF2B5EF4-FFF2-40B4-BE49-F238E27FC236}">
                <a16:creationId xmlns:a16="http://schemas.microsoft.com/office/drawing/2014/main" id="{BCC575E7-0D3A-4EED-814C-044227088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33" y="5059441"/>
            <a:ext cx="4436719" cy="1659261"/>
          </a:xfrm>
          <a:prstGeom prst="rect">
            <a:avLst/>
          </a:prstGeom>
        </p:spPr>
      </p:pic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5C071DC0-5E97-44B9-9447-6FDB8841B916}"/>
              </a:ext>
            </a:extLst>
          </p:cNvPr>
          <p:cNvCxnSpPr>
            <a:cxnSpLocks/>
            <a:stCxn id="68" idx="2"/>
            <a:endCxn id="81" idx="0"/>
          </p:cNvCxnSpPr>
          <p:nvPr/>
        </p:nvCxnSpPr>
        <p:spPr>
          <a:xfrm rot="5400000">
            <a:off x="2883602" y="5004548"/>
            <a:ext cx="109784" cy="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485BE9AC-51EC-4221-8527-A474B1712CE1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 flipV="1">
            <a:off x="5156852" y="5292295"/>
            <a:ext cx="1839614" cy="5967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1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INDEX </a:t>
            </a:r>
            <a:r>
              <a:rPr lang="ko-KR" altLang="en-US" sz="2800" dirty="0"/>
              <a:t>및 </a:t>
            </a:r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46707" y="6439943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475541" y="1819139"/>
            <a:ext cx="11240915" cy="439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결측치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처리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(Missing Value Handling) –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박준형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(2P – 6P) 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이상치 처리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(Outlier Handling) – 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심예진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(7P – 8P)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레이블 인코딩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(Label Encoding) –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(9P - 11P)</a:t>
            </a:r>
          </a:p>
          <a:p>
            <a:pPr marL="457200" indent="-457200">
              <a:lnSpc>
                <a:spcPct val="30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표준화 처리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(Standard </a:t>
            </a:r>
            <a:r>
              <a:rPr lang="en-US" altLang="ko-KR" sz="2000" b="1" dirty="0" err="1">
                <a:solidFill>
                  <a:schemeClr val="bg1"/>
                </a:solidFill>
                <a:latin typeface="+mj-lt"/>
              </a:rPr>
              <a:t>Sacler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) – </a:t>
            </a:r>
            <a:r>
              <a:rPr lang="ko-KR" altLang="en-US" sz="2000" b="1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ko-KR" altLang="en-US" sz="2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j-lt"/>
              </a:rPr>
              <a:t>(12P)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라이브러리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 불러오기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59CDCA-913F-40F3-AC83-303E9B050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8" y="1973020"/>
            <a:ext cx="11055881" cy="42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데이터 탐색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(EDA)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B0894-DB4D-4371-9607-9C0F6C459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93" y="1778876"/>
            <a:ext cx="2514951" cy="4515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9C22D48-5A0B-49F0-A752-564A0BC0F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532" y="1778876"/>
            <a:ext cx="3248478" cy="4515480"/>
          </a:xfrm>
          <a:prstGeom prst="rect">
            <a:avLst/>
          </a:prstGeom>
        </p:spPr>
      </p:pic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ACC9ED2-2BFE-4F5C-BBB9-C45836CA569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531144" y="4036616"/>
            <a:ext cx="1196388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8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결측치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처리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(Missing Value Handling)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1E337-B09C-4D24-B681-B7EEFB020637}"/>
              </a:ext>
            </a:extLst>
          </p:cNvPr>
          <p:cNvSpPr txBox="1"/>
          <p:nvPr/>
        </p:nvSpPr>
        <p:spPr>
          <a:xfrm>
            <a:off x="533187" y="1659580"/>
            <a:ext cx="114737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★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(Missing Value Handling)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처리는 데이터 품질을 보정하고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통계적 왜곡과 모델 오류를 예방하며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결과의 신뢰성을 높이기 위한 필수 과정입니다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7F87E2-147E-47AC-AC32-869ED78F9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48" y="2632457"/>
            <a:ext cx="3982006" cy="3134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E38DC1-5222-4B9E-A6C7-E4DF72CE7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91" y="3411019"/>
            <a:ext cx="1238423" cy="924054"/>
          </a:xfrm>
          <a:prstGeom prst="rect">
            <a:avLst/>
          </a:prstGeom>
        </p:spPr>
      </p:pic>
      <p:cxnSp>
        <p:nvCxnSpPr>
          <p:cNvPr id="18" name="연결선: 꺾임 14">
            <a:extLst>
              <a:ext uri="{FF2B5EF4-FFF2-40B4-BE49-F238E27FC236}">
                <a16:creationId xmlns:a16="http://schemas.microsoft.com/office/drawing/2014/main" id="{DF1867D8-C832-4C45-BC0A-DCD7C1BC6786}"/>
              </a:ext>
            </a:extLst>
          </p:cNvPr>
          <p:cNvCxnSpPr>
            <a:cxnSpLocks/>
          </p:cNvCxnSpPr>
          <p:nvPr/>
        </p:nvCxnSpPr>
        <p:spPr>
          <a:xfrm>
            <a:off x="4443354" y="3849899"/>
            <a:ext cx="427937" cy="0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8CB2C9-EB45-463D-A926-0991DC7DF404}"/>
              </a:ext>
            </a:extLst>
          </p:cNvPr>
          <p:cNvSpPr txBox="1"/>
          <p:nvPr/>
        </p:nvSpPr>
        <p:spPr>
          <a:xfrm>
            <a:off x="6270054" y="2860710"/>
            <a:ext cx="5582855" cy="26776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행 삭제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dropna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모든 행 제거 → 데이터 손실 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컬럼 기준 삭제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dropna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(subset=[]))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지정한 컬럼만 기준으로 결측 행 삭제 → 선택적 정제 가능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 컬럼 전체 삭제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dropna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(axis=1))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있는 컬럼 자체 제거 → 변수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손실 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특정 컬럼 직접 삭제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(drop([...], axis=1))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많거나 불필요한 컬럼 수동 삭제 → 데이터 단순화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결측치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처리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(Missing Value Handling)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12C747-ADEC-48AE-BF14-2E9EDAD77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2" y="2264164"/>
            <a:ext cx="5611008" cy="3315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C268AF-79B1-483D-A5CF-C61329DA9F57}"/>
              </a:ext>
            </a:extLst>
          </p:cNvPr>
          <p:cNvSpPr txBox="1"/>
          <p:nvPr/>
        </p:nvSpPr>
        <p:spPr>
          <a:xfrm>
            <a:off x="6930054" y="2721416"/>
            <a:ext cx="4436718" cy="2308324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train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workclass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최빈값으로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native.country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최빈값으로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occupation: ‘X’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test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workclass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train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최빈값으로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native.country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train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최빈값으로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occupation: ‘X’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CEFD8D6-B9F8-4FB8-ABF3-F5630718467D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247610" y="3875578"/>
            <a:ext cx="682444" cy="46168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37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결측치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처리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(Missing Value Handling)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422C00-4DF5-427C-99D5-0F3768312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35" y="2372719"/>
            <a:ext cx="5265662" cy="3230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00055-D7F7-495A-91FA-8B6A354CAA1D}"/>
              </a:ext>
            </a:extLst>
          </p:cNvPr>
          <p:cNvSpPr txBox="1"/>
          <p:nvPr/>
        </p:nvSpPr>
        <p:spPr>
          <a:xfrm>
            <a:off x="6668241" y="2675250"/>
            <a:ext cx="4922422" cy="249299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평균값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(Mean)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'age'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컬럼과 같이 데이터의 중심 경향 유지가 중요하다고 판단되는 경우 평균값을 사용하여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결측치를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채웠습니다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중앙값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(Median)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'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hours.per.week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처럼 이상치의 영향을 받을 수 있는 수치형 데이터에 대해서는 중앙값을 활용하여 데이터의 왜곡을 최소화하고 안정성을 확보했습니다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일관성 유지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누수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 Leakage)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방지를 위해 테스트 데이터셋의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결측치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처리 시에도 반드시 학습 데이터셋에서 계산된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통계값만을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사용하여 일관성을 유지했습니다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11" name="연결선: 꺾임 14">
            <a:extLst>
              <a:ext uri="{FF2B5EF4-FFF2-40B4-BE49-F238E27FC236}">
                <a16:creationId xmlns:a16="http://schemas.microsoft.com/office/drawing/2014/main" id="{9A1D64BF-B3C6-44D4-945B-4658A53C671C}"/>
              </a:ext>
            </a:extLst>
          </p:cNvPr>
          <p:cNvCxnSpPr>
            <a:cxnSpLocks/>
          </p:cNvCxnSpPr>
          <p:nvPr/>
        </p:nvCxnSpPr>
        <p:spPr>
          <a:xfrm flipV="1">
            <a:off x="5985797" y="3921745"/>
            <a:ext cx="682444" cy="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87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이상치 </a:t>
            </a:r>
            <a:r>
              <a:rPr kumimoji="0" lang="ko-KR" alt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처리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(Outlier Handling)</a:t>
            </a:r>
            <a:r>
              <a:rPr kumimoji="0" lang="en-US" altLang="ko-KR" sz="28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6D01DB-7479-4464-AC2A-3A4F23111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39" t="15657" r="51463" b="69137"/>
          <a:stretch/>
        </p:blipFill>
        <p:spPr>
          <a:xfrm>
            <a:off x="644138" y="2590573"/>
            <a:ext cx="4471332" cy="12258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BB5891-86C9-470B-AAEC-01BFC3C9C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46" t="30581" r="47799" b="43980"/>
          <a:stretch/>
        </p:blipFill>
        <p:spPr>
          <a:xfrm>
            <a:off x="644139" y="3908058"/>
            <a:ext cx="4471332" cy="184625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7E3DC5B-0123-43D9-A7BF-AE824D7D8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8" t="55780" r="51009" b="35823"/>
          <a:stretch/>
        </p:blipFill>
        <p:spPr>
          <a:xfrm>
            <a:off x="644138" y="5845915"/>
            <a:ext cx="4471332" cy="6686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A7BE9D-42A4-40FF-89BB-D1FE6A913CB5}"/>
              </a:ext>
            </a:extLst>
          </p:cNvPr>
          <p:cNvSpPr txBox="1"/>
          <p:nvPr/>
        </p:nvSpPr>
        <p:spPr>
          <a:xfrm>
            <a:off x="535663" y="1556467"/>
            <a:ext cx="1147373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★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이상치 처리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데이터에서 다른 값들과 비교했을 때 극단적으로 크거나 작은 값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 결과 왜곡 방지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 학습 안정화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품질 개선 등을 위해 이상치 처리를 진행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 삭제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8B32F9-BF68-4355-A897-13462A8C7344}"/>
              </a:ext>
            </a:extLst>
          </p:cNvPr>
          <p:cNvSpPr txBox="1"/>
          <p:nvPr/>
        </p:nvSpPr>
        <p:spPr>
          <a:xfrm>
            <a:off x="6024026" y="3351080"/>
            <a:ext cx="5965095" cy="14215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Age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&lt; 1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잘못된 값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의심스러운 값 제거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hours.per.week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컬럼 기준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 탐지를 위해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IQR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방법을 통해 이상치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기준을 계산하고 이상치 마스크를 생성한다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범위를 벗어난 값들은 이상치로 판단한다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 이상치 개수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8104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확인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9E54C92-5578-4338-A14A-567709C73CE7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5115470" y="3203515"/>
            <a:ext cx="908556" cy="858337"/>
          </a:xfrm>
          <a:prstGeom prst="bentConnector3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4208D68-861B-4BE9-8EEF-601CE60BAC4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5115471" y="4061852"/>
            <a:ext cx="908555" cy="769334"/>
          </a:xfrm>
          <a:prstGeom prst="bentConnector3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9E0760C-43AB-4B31-BC9D-79947B9D0193}"/>
              </a:ext>
            </a:extLst>
          </p:cNvPr>
          <p:cNvSpPr txBox="1"/>
          <p:nvPr/>
        </p:nvSpPr>
        <p:spPr>
          <a:xfrm>
            <a:off x="6024026" y="5474686"/>
            <a:ext cx="6043642" cy="45974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극단값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영향을 최소화할 수 있고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분포의 중앙값으로 이상치를 안정적으로 대체 가능하며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b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일반적으로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시간 근무자가 많기 때문에 중앙값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(median)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대체를 채택했다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8C609A0-0333-4E30-AE1F-231465B311EC}"/>
              </a:ext>
            </a:extLst>
          </p:cNvPr>
          <p:cNvCxnSpPr>
            <a:cxnSpLocks/>
            <a:stCxn id="18" idx="3"/>
            <a:endCxn id="37" idx="1"/>
          </p:cNvCxnSpPr>
          <p:nvPr/>
        </p:nvCxnSpPr>
        <p:spPr>
          <a:xfrm flipV="1">
            <a:off x="5115470" y="5704557"/>
            <a:ext cx="908556" cy="4756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이상치 </a:t>
            </a:r>
            <a:r>
              <a:rPr kumimoji="0" lang="ko-KR" altLang="en-US" sz="28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처리</a:t>
            </a:r>
            <a:r>
              <a:rPr lang="en-US" altLang="ko-KR" sz="28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800" dirty="0">
                <a:latin typeface="+mj-lt"/>
              </a:rPr>
              <a:t>(Outlier Handling)</a:t>
            </a:r>
            <a:r>
              <a:rPr kumimoji="0" lang="en-US" altLang="ko-KR" sz="28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FBC7D01-AA04-4412-BE1A-9DBD4A2B2F29}"/>
              </a:ext>
            </a:extLst>
          </p:cNvPr>
          <p:cNvCxnSpPr>
            <a:cxnSpLocks/>
          </p:cNvCxnSpPr>
          <p:nvPr/>
        </p:nvCxnSpPr>
        <p:spPr>
          <a:xfrm>
            <a:off x="6095999" y="4019370"/>
            <a:ext cx="0" cy="364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07A8410-F81C-4DA0-8569-136529898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08" t="63364" r="9037" b="6830"/>
          <a:stretch/>
        </p:blipFill>
        <p:spPr>
          <a:xfrm>
            <a:off x="1456887" y="1904506"/>
            <a:ext cx="9278224" cy="21148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7CC94-E80F-4853-B6D1-03D66DE73999}"/>
              </a:ext>
            </a:extLst>
          </p:cNvPr>
          <p:cNvSpPr txBox="1"/>
          <p:nvPr/>
        </p:nvSpPr>
        <p:spPr>
          <a:xfrm>
            <a:off x="2788883" y="4469994"/>
            <a:ext cx="6614232" cy="171861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원본 이상치 확인 →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8104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중앙값으로 대체 → 이상치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수 변동 없음 → 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29301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그대로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(age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이상치 삭제 후 데이터 수와 동일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분포 안정화 →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극단값의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영향 제거</a:t>
            </a: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대표값으로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대체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=&gt; IQR </a:t>
            </a:r>
            <a:r>
              <a:rPr kumimoji="0" lang="ko-KR" altLang="en-US" sz="1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 이상치가 완전히 제거됨</a:t>
            </a:r>
            <a:endParaRPr kumimoji="0" lang="en-US" altLang="ko-KR" sz="12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92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997</Words>
  <Application>Microsoft Office PowerPoint</Application>
  <PresentationFormat>와이드스크린</PresentationFormat>
  <Paragraphs>132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User</cp:lastModifiedBy>
  <cp:revision>182</cp:revision>
  <dcterms:created xsi:type="dcterms:W3CDTF">2025-08-05T00:27:28Z</dcterms:created>
  <dcterms:modified xsi:type="dcterms:W3CDTF">2025-10-25T00:04:09Z</dcterms:modified>
</cp:coreProperties>
</file>