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37" r:id="rId4"/>
    <p:sldId id="338" r:id="rId5"/>
    <p:sldId id="339" r:id="rId6"/>
    <p:sldId id="340" r:id="rId7"/>
    <p:sldId id="342" r:id="rId8"/>
    <p:sldId id="343" r:id="rId9"/>
    <p:sldId id="318" r:id="rId10"/>
    <p:sldId id="341" r:id="rId11"/>
    <p:sldId id="2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빅데이터 응용기획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4A14F-2527-4C18-A041-DF3BA3C8E689}"/>
              </a:ext>
            </a:extLst>
          </p:cNvPr>
          <p:cNvSpPr txBox="1"/>
          <p:nvPr/>
        </p:nvSpPr>
        <p:spPr>
          <a:xfrm>
            <a:off x="953037" y="1904504"/>
            <a:ext cx="4449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★ 요약 ★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15B777-AC16-4570-933E-D9A729FA0CAD}"/>
              </a:ext>
            </a:extLst>
          </p:cNvPr>
          <p:cNvCxnSpPr>
            <a:cxnSpLocks/>
          </p:cNvCxnSpPr>
          <p:nvPr/>
        </p:nvCxnSpPr>
        <p:spPr>
          <a:xfrm>
            <a:off x="953037" y="2357306"/>
            <a:ext cx="103301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C38655-9ED4-4F4C-9284-CB6DB0E6D46F}"/>
              </a:ext>
            </a:extLst>
          </p:cNvPr>
          <p:cNvSpPr txBox="1"/>
          <p:nvPr/>
        </p:nvSpPr>
        <p:spPr>
          <a:xfrm>
            <a:off x="953037" y="2485877"/>
            <a:ext cx="819096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bg1"/>
                </a:solidFill>
              </a:rPr>
              <a:t>1. </a:t>
            </a:r>
            <a:r>
              <a:rPr lang="ko-KR" altLang="en-US" sz="1300" b="1" dirty="0">
                <a:solidFill>
                  <a:schemeClr val="bg1"/>
                </a:solidFill>
              </a:rPr>
              <a:t>핵심 아이디어</a:t>
            </a:r>
            <a:r>
              <a:rPr lang="en-US" altLang="ko-KR" sz="1300" b="1" dirty="0">
                <a:solidFill>
                  <a:schemeClr val="bg1"/>
                </a:solidFill>
              </a:rPr>
              <a:t>:</a:t>
            </a:r>
            <a:br>
              <a:rPr lang="en-US" altLang="ko-KR" sz="13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반려동물 장례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굿즈</a:t>
            </a:r>
            <a:r>
              <a:rPr lang="ko-KR" altLang="en-US" sz="1200" dirty="0">
                <a:solidFill>
                  <a:schemeClr val="bg1"/>
                </a:solidFill>
              </a:rPr>
              <a:t> 데이터를 통합한 개인 맞춤형 추모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상담 추천 플랫폼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b="1" dirty="0">
                <a:solidFill>
                  <a:schemeClr val="bg1"/>
                </a:solidFill>
              </a:rPr>
              <a:t>2. </a:t>
            </a:r>
            <a:r>
              <a:rPr lang="ko-KR" altLang="en-US" sz="1300" b="1" dirty="0">
                <a:solidFill>
                  <a:schemeClr val="bg1"/>
                </a:solidFill>
              </a:rPr>
              <a:t>주요 고객</a:t>
            </a:r>
            <a:r>
              <a:rPr lang="en-US" altLang="ko-KR" sz="1300" b="1" dirty="0">
                <a:solidFill>
                  <a:schemeClr val="bg1"/>
                </a:solidFill>
              </a:rPr>
              <a:t>:</a:t>
            </a:r>
            <a:br>
              <a:rPr lang="en-US" altLang="ko-KR" sz="13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20 ~ 40</a:t>
            </a:r>
            <a:r>
              <a:rPr lang="ko-KR" altLang="en-US" sz="1200" dirty="0">
                <a:solidFill>
                  <a:schemeClr val="bg1"/>
                </a:solidFill>
              </a:rPr>
              <a:t>대 반려동물 보호자</a:t>
            </a:r>
            <a:r>
              <a:rPr lang="en-US" altLang="ko-KR" sz="1200" dirty="0">
                <a:solidFill>
                  <a:schemeClr val="bg1"/>
                </a:solidFill>
              </a:rPr>
              <a:t>(B2C </a:t>
            </a:r>
            <a:r>
              <a:rPr lang="ko-KR" altLang="en-US" sz="1200" dirty="0">
                <a:solidFill>
                  <a:schemeClr val="bg1"/>
                </a:solidFill>
              </a:rPr>
              <a:t>중심</a:t>
            </a:r>
            <a:r>
              <a:rPr lang="en-US" altLang="ko-KR" sz="1200" dirty="0">
                <a:solidFill>
                  <a:schemeClr val="bg1"/>
                </a:solidFill>
              </a:rPr>
              <a:t>), </a:t>
            </a:r>
            <a:r>
              <a:rPr lang="ko-KR" altLang="en-US" sz="1200" dirty="0">
                <a:solidFill>
                  <a:schemeClr val="bg1"/>
                </a:solidFill>
              </a:rPr>
              <a:t>특히 감정 공감형 서비스에 익숙한 </a:t>
            </a:r>
            <a:r>
              <a:rPr lang="en-US" altLang="ko-KR" sz="1200" dirty="0">
                <a:solidFill>
                  <a:schemeClr val="bg1"/>
                </a:solidFill>
              </a:rPr>
              <a:t>MZ</a:t>
            </a:r>
            <a:r>
              <a:rPr lang="ko-KR" altLang="en-US" sz="1200" dirty="0">
                <a:solidFill>
                  <a:schemeClr val="bg1"/>
                </a:solidFill>
              </a:rPr>
              <a:t>세대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b="1" dirty="0">
                <a:solidFill>
                  <a:schemeClr val="bg1"/>
                </a:solidFill>
              </a:rPr>
              <a:t>3. </a:t>
            </a:r>
            <a:r>
              <a:rPr lang="ko-KR" altLang="en-US" sz="1300" b="1" dirty="0">
                <a:solidFill>
                  <a:schemeClr val="bg1"/>
                </a:solidFill>
              </a:rPr>
              <a:t>경쟁 우위</a:t>
            </a:r>
            <a:r>
              <a:rPr lang="en-US" altLang="ko-KR" sz="13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실시간 예약 및 상담 연동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감정 분석 기반 개인화 추천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>
                <a:solidFill>
                  <a:schemeClr val="bg1"/>
                </a:solidFill>
              </a:rPr>
              <a:t>SNS </a:t>
            </a:r>
            <a:r>
              <a:rPr lang="ko-KR" altLang="en-US" sz="1200" dirty="0">
                <a:solidFill>
                  <a:schemeClr val="bg1"/>
                </a:solidFill>
              </a:rPr>
              <a:t>커뮤니티와의 연결성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b="1" dirty="0">
                <a:solidFill>
                  <a:schemeClr val="bg1"/>
                </a:solidFill>
              </a:rPr>
              <a:t>4. </a:t>
            </a:r>
            <a:r>
              <a:rPr lang="ko-KR" altLang="en-US" sz="1300" b="1" dirty="0">
                <a:solidFill>
                  <a:schemeClr val="bg1"/>
                </a:solidFill>
              </a:rPr>
              <a:t>수익 모델</a:t>
            </a:r>
            <a:r>
              <a:rPr lang="en-US" altLang="ko-KR" sz="13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프리미엄 </a:t>
            </a:r>
            <a:r>
              <a:rPr lang="ko-KR" altLang="en-US" sz="1200" dirty="0" err="1">
                <a:solidFill>
                  <a:schemeClr val="bg1"/>
                </a:solidFill>
              </a:rPr>
              <a:t>구독제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광고 제거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맞춤형 리포트 제공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광고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제휴 수익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장례업체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굿즈</a:t>
            </a:r>
            <a:r>
              <a:rPr lang="ko-KR" altLang="en-US" sz="1200" dirty="0">
                <a:solidFill>
                  <a:schemeClr val="bg1"/>
                </a:solidFill>
              </a:rPr>
              <a:t> 제작사 등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데이터 </a:t>
            </a:r>
            <a:r>
              <a:rPr lang="en-US" altLang="ko-KR" sz="1200" dirty="0">
                <a:solidFill>
                  <a:schemeClr val="bg1"/>
                </a:solidFill>
              </a:rPr>
              <a:t>API </a:t>
            </a:r>
            <a:r>
              <a:rPr lang="ko-KR" altLang="en-US" sz="1200" dirty="0">
                <a:solidFill>
                  <a:schemeClr val="bg1"/>
                </a:solidFill>
              </a:rPr>
              <a:t>판매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상담사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지자체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파트너 기관 대상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en-US" altLang="ko-KR" sz="1300" b="1" dirty="0">
                <a:solidFill>
                  <a:schemeClr val="bg1"/>
                </a:solidFill>
              </a:rPr>
              <a:t>5. </a:t>
            </a:r>
            <a:r>
              <a:rPr lang="ko-KR" altLang="en-US" sz="1300" b="1" dirty="0">
                <a:solidFill>
                  <a:schemeClr val="bg1"/>
                </a:solidFill>
              </a:rPr>
              <a:t>중장기 전략</a:t>
            </a:r>
            <a:r>
              <a:rPr lang="en-US" altLang="ko-KR" sz="1300" b="1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단기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베타 서비스 운영을 통한 사용자 경험 확보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중기</a:t>
            </a:r>
            <a:r>
              <a:rPr lang="en-US" altLang="ko-KR" sz="1200" dirty="0">
                <a:solidFill>
                  <a:schemeClr val="bg1"/>
                </a:solidFill>
              </a:rPr>
              <a:t> : </a:t>
            </a:r>
            <a:r>
              <a:rPr lang="ko-KR" altLang="en-US" sz="1200" dirty="0">
                <a:solidFill>
                  <a:schemeClr val="bg1"/>
                </a:solidFill>
              </a:rPr>
              <a:t>프리미엄 모델 도입 및 제휴 공고 확대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>
                <a:solidFill>
                  <a:schemeClr val="bg1"/>
                </a:solidFill>
              </a:rPr>
              <a:t>장기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글로벌 반려동물 추모 플랫폼으로 확장 </a:t>
            </a:r>
            <a:r>
              <a:rPr lang="en-US" altLang="ko-KR" sz="1200" dirty="0">
                <a:solidFill>
                  <a:schemeClr val="bg1"/>
                </a:solidFill>
              </a:rPr>
              <a:t>+ </a:t>
            </a:r>
            <a:r>
              <a:rPr lang="ko-KR" altLang="en-US" sz="1200" dirty="0">
                <a:solidFill>
                  <a:schemeClr val="bg1"/>
                </a:solidFill>
              </a:rPr>
              <a:t>데이터 분석 고도화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INDEX </a:t>
            </a:r>
            <a:r>
              <a:rPr lang="ko-KR" altLang="en-US" sz="2800" dirty="0"/>
              <a:t>및 </a:t>
            </a:r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46707" y="6439943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463405" y="1716269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요건 정의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박준형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기존 요구사항 확인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 명세화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TRIP_SMART Use Case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명세서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TRIP_SMART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요구사항 검증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: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검토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(Review)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6398522" y="1716269"/>
            <a:ext cx="5327661" cy="1572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데이터 탐색 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데이터 분석 기획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분류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463404" y="4157238"/>
            <a:ext cx="5327661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데이터 확보 기획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ko-KR" altLang="en-US" sz="1600" b="1" u="sng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개념적 설계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(Conceptual) - </a:t>
            </a:r>
            <a:r>
              <a:rPr lang="ko-KR" altLang="en-US" sz="1500" dirty="0" err="1">
                <a:solidFill>
                  <a:schemeClr val="bg1"/>
                </a:solidFill>
                <a:latin typeface="+mj-lt"/>
              </a:rPr>
              <a:t>엔터티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관계 요약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논리적 설계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(Logical)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테이블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키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인덱스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외부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Open API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내부 수집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API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398521" y="3492649"/>
            <a:ext cx="5614514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모델링 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빅데이터 분석 모델링 기획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+mj-lt"/>
              </a:rPr>
              <a:t>분류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)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BCE937-8E3D-496A-8190-F3C3CE40A191}"/>
              </a:ext>
            </a:extLst>
          </p:cNvPr>
          <p:cNvSpPr txBox="1">
            <a:spLocks/>
          </p:cNvSpPr>
          <p:nvPr/>
        </p:nvSpPr>
        <p:spPr>
          <a:xfrm>
            <a:off x="6398521" y="4978879"/>
            <a:ext cx="5614514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5.  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빅데이터분석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 결과 적용 계획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 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- NCS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빅데이터 분석 기획 보고서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시장에서 활용 가능한 분석 서비스 모델 아이디어 수집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29E60ED-9256-40CF-87B1-75B2A6D65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93426"/>
              </p:ext>
            </p:extLst>
          </p:nvPr>
        </p:nvGraphicFramePr>
        <p:xfrm>
          <a:off x="1031846" y="3109099"/>
          <a:ext cx="10150679" cy="2980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1584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/>
                        <a:t>스캠퍼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규칙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/>
                        <a:t>적용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내용</a:t>
                      </a:r>
                      <a:r>
                        <a:rPr sz="1200" dirty="0"/>
                        <a:t> (</a:t>
                      </a:r>
                      <a:r>
                        <a:rPr sz="1200" dirty="0" err="1"/>
                        <a:t>반려동물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데이터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활용</a:t>
                      </a:r>
                      <a:r>
                        <a:rPr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/>
                        <a:t>새로운 아이디어 (분석 서비스 모델)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6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결합하기</a:t>
                      </a:r>
                      <a:r>
                        <a:rPr sz="1200" b="1" dirty="0"/>
                        <a:t> (Combine)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반려동물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장례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예약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데이터</a:t>
                      </a:r>
                      <a:r>
                        <a:rPr sz="1200" b="1" dirty="0"/>
                        <a:t> + </a:t>
                      </a:r>
                      <a:r>
                        <a:rPr sz="1200" b="1" dirty="0" err="1"/>
                        <a:t>지역별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상담사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예약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패턴</a:t>
                      </a:r>
                      <a:r>
                        <a:rPr sz="1200" b="1" dirty="0"/>
                        <a:t> + </a:t>
                      </a:r>
                      <a:r>
                        <a:rPr sz="1200" b="1" dirty="0" err="1"/>
                        <a:t>굿즈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주문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데이터를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결합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PET_INSIGHT : </a:t>
                      </a:r>
                      <a:r>
                        <a:rPr sz="1200" b="1" dirty="0" err="1"/>
                        <a:t>지역별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반려동물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장례·상담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수요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예측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맞춤형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굿즈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판매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전략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6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응용하기</a:t>
                      </a:r>
                      <a:r>
                        <a:rPr sz="1200" b="1" dirty="0"/>
                        <a:t> (Adapt)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상담 기록과 커뮤니티 감정 데이터를 분석하여 펫로스(상실감) 정도를 추정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PET_EMPATHHY : </a:t>
                      </a:r>
                      <a:r>
                        <a:rPr sz="1200" b="1" dirty="0" err="1"/>
                        <a:t>감정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분석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보호자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심리케어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상담사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자동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추천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F55F93-CFEB-477C-81A5-D6CE9161CD62}"/>
              </a:ext>
            </a:extLst>
          </p:cNvPr>
          <p:cNvSpPr txBox="1"/>
          <p:nvPr/>
        </p:nvSpPr>
        <p:spPr>
          <a:xfrm>
            <a:off x="953037" y="1904504"/>
            <a:ext cx="102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현재 반려동물 장례 및 추모 데이터를 기반으로 한 </a:t>
            </a:r>
            <a:r>
              <a:rPr lang="en-US" altLang="ko-KR" sz="12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200" b="1" dirty="0">
                <a:solidFill>
                  <a:schemeClr val="bg1"/>
                </a:solidFill>
              </a:rPr>
              <a:t> Project</a:t>
            </a:r>
            <a:r>
              <a:rPr lang="ko-KR" altLang="en-US" sz="1200" b="1" dirty="0">
                <a:solidFill>
                  <a:schemeClr val="bg1"/>
                </a:solidFill>
              </a:rPr>
              <a:t>를 활용하여 새로운 시장에서 수익을 창출할 수 있는 데이터 분석 기반 서비스 아이디어를 도출합니다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아이디어 발굴에는 </a:t>
            </a:r>
            <a:r>
              <a:rPr lang="ko-KR" altLang="en-US" sz="1200" b="1" dirty="0" err="1">
                <a:solidFill>
                  <a:schemeClr val="bg1"/>
                </a:solidFill>
              </a:rPr>
              <a:t>스캠퍼</a:t>
            </a:r>
            <a:r>
              <a:rPr lang="en-US" altLang="ko-KR" sz="1200" b="1" dirty="0">
                <a:solidFill>
                  <a:schemeClr val="bg1"/>
                </a:solidFill>
              </a:rPr>
              <a:t>(SCAMPER) </a:t>
            </a:r>
            <a:r>
              <a:rPr lang="ko-KR" altLang="en-US" sz="1200" b="1" dirty="0">
                <a:solidFill>
                  <a:schemeClr val="bg1"/>
                </a:solidFill>
              </a:rPr>
              <a:t>기법을 적용하였습니다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F95CB5-9DAC-4388-8B8F-8C5C9FB83CA3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상품의 새로운 강점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 약점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(W)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분석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9810D14F-B296-4B8D-9474-41CD7FF76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77792"/>
              </p:ext>
            </p:extLst>
          </p:nvPr>
        </p:nvGraphicFramePr>
        <p:xfrm>
          <a:off x="1031847" y="3116123"/>
          <a:ext cx="10150680" cy="29719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137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>
                          <a:latin typeface="+mn-lt"/>
                        </a:rPr>
                        <a:t>구분</a:t>
                      </a:r>
                      <a:endParaRPr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>
                          <a:latin typeface="+mn-lt"/>
                        </a:rPr>
                        <a:t>Last Page Project </a:t>
                      </a:r>
                      <a:r>
                        <a:rPr sz="1200" dirty="0" err="1">
                          <a:latin typeface="+mn-lt"/>
                        </a:rPr>
                        <a:t>분석</a:t>
                      </a:r>
                      <a:r>
                        <a:rPr sz="1200" dirty="0">
                          <a:latin typeface="+mn-lt"/>
                        </a:rPr>
                        <a:t> </a:t>
                      </a:r>
                      <a:r>
                        <a:rPr sz="1200" dirty="0" err="1">
                          <a:latin typeface="+mn-lt"/>
                        </a:rPr>
                        <a:t>내용</a:t>
                      </a:r>
                      <a:endParaRPr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>
                          <a:latin typeface="+mn-lt"/>
                        </a:rPr>
                        <a:t>전략적 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92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>
                          <a:latin typeface="+mn-lt"/>
                        </a:rPr>
                        <a:t>강점</a:t>
                      </a:r>
                      <a:r>
                        <a:rPr sz="1200" b="1" dirty="0">
                          <a:latin typeface="+mn-lt"/>
                        </a:rPr>
                        <a:t> (Strength)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>
                          <a:latin typeface="+mn-lt"/>
                        </a:rPr>
                        <a:t>① </a:t>
                      </a:r>
                      <a:r>
                        <a:rPr sz="1200" b="1" dirty="0" err="1">
                          <a:latin typeface="+mn-lt"/>
                        </a:rPr>
                        <a:t>반려동물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장례·상담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예약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데이터를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통합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분석하여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수요·패턴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예측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가능</a:t>
                      </a:r>
                      <a:r>
                        <a:rPr sz="1200" b="1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sz="1200" b="1" dirty="0">
                          <a:latin typeface="+mn-lt"/>
                        </a:rPr>
                        <a:t>② </a:t>
                      </a:r>
                      <a:r>
                        <a:rPr sz="1200" b="1" dirty="0" err="1">
                          <a:latin typeface="+mn-lt"/>
                        </a:rPr>
                        <a:t>커뮤니티·후기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데이터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기반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사용자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감정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분석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가능</a:t>
                      </a:r>
                      <a:r>
                        <a:rPr sz="1200" b="1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sz="1200" b="1" dirty="0">
                          <a:latin typeface="+mn-lt"/>
                        </a:rPr>
                        <a:t>③ </a:t>
                      </a:r>
                      <a:r>
                        <a:rPr sz="1200" b="1" dirty="0" err="1">
                          <a:latin typeface="+mn-lt"/>
                        </a:rPr>
                        <a:t>굿즈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주문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데이터와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상담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이력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연계로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개인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맞춤형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추천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가능</a:t>
                      </a:r>
                      <a:r>
                        <a:rPr sz="1200" b="1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>
                          <a:latin typeface="+mn-lt"/>
                        </a:rPr>
                        <a:t>정확한 개인 맞춤형 추천 서비스로 차별화 가능. 데이터 기반 UX를 통한 사용자 충성도 향상 기대.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308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>
                          <a:latin typeface="+mn-lt"/>
                        </a:rPr>
                        <a:t>약점 (Weakness)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>
                          <a:latin typeface="+mn-lt"/>
                        </a:rPr>
                        <a:t>① 초기 데이터 확보 및 외부 API 유지비 발생.</a:t>
                      </a:r>
                    </a:p>
                    <a:p>
                      <a:pPr algn="ctr"/>
                      <a:r>
                        <a:rPr sz="1200" b="1">
                          <a:latin typeface="+mn-lt"/>
                        </a:rPr>
                        <a:t>② 브랜드 인지도 부족, 서비스 초반 사용자 확보 어려움.</a:t>
                      </a:r>
                    </a:p>
                    <a:p>
                      <a:pPr algn="ctr"/>
                      <a:r>
                        <a:rPr sz="1200" b="1">
                          <a:latin typeface="+mn-lt"/>
                        </a:rPr>
                        <a:t>③ 감정 분석의 정확도와 상담 품질에 대한 지속적인 개선 필요.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>
                          <a:latin typeface="+mn-lt"/>
                        </a:rPr>
                        <a:t>초기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마케팅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비용과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사용자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경험</a:t>
                      </a:r>
                      <a:r>
                        <a:rPr sz="1200" b="1" dirty="0">
                          <a:latin typeface="+mn-lt"/>
                        </a:rPr>
                        <a:t>(UX) </a:t>
                      </a:r>
                      <a:r>
                        <a:rPr sz="1200" b="1" dirty="0" err="1">
                          <a:latin typeface="+mn-lt"/>
                        </a:rPr>
                        <a:t>개선이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중요</a:t>
                      </a:r>
                      <a:r>
                        <a:rPr sz="1200" b="1" dirty="0">
                          <a:latin typeface="+mn-lt"/>
                        </a:rPr>
                        <a:t>. SNS </a:t>
                      </a:r>
                      <a:r>
                        <a:rPr sz="1200" b="1" dirty="0" err="1">
                          <a:latin typeface="+mn-lt"/>
                        </a:rPr>
                        <a:t>홍보</a:t>
                      </a:r>
                      <a:r>
                        <a:rPr sz="1200" b="1" dirty="0">
                          <a:latin typeface="+mn-lt"/>
                        </a:rPr>
                        <a:t> 및 </a:t>
                      </a:r>
                      <a:r>
                        <a:rPr sz="1200" b="1" dirty="0" err="1">
                          <a:latin typeface="+mn-lt"/>
                        </a:rPr>
                        <a:t>무료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체험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프로모션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전략이</a:t>
                      </a:r>
                      <a:r>
                        <a:rPr sz="1200" b="1" dirty="0">
                          <a:latin typeface="+mn-lt"/>
                        </a:rPr>
                        <a:t> </a:t>
                      </a:r>
                      <a:r>
                        <a:rPr sz="1200" b="1" dirty="0" err="1">
                          <a:latin typeface="+mn-lt"/>
                        </a:rPr>
                        <a:t>효과적</a:t>
                      </a:r>
                      <a:r>
                        <a:rPr sz="1200" b="1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D0339C-3FC0-4043-9727-44CCE274956E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637EB6-EC35-4062-A4D1-979F5F28664B}"/>
              </a:ext>
            </a:extLst>
          </p:cNvPr>
          <p:cNvSpPr txBox="1"/>
          <p:nvPr/>
        </p:nvSpPr>
        <p:spPr>
          <a:xfrm>
            <a:off x="953037" y="1904504"/>
            <a:ext cx="102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200" b="1" dirty="0">
                <a:solidFill>
                  <a:schemeClr val="bg1"/>
                </a:solidFill>
              </a:rPr>
              <a:t> Project</a:t>
            </a:r>
            <a:r>
              <a:rPr lang="ko-KR" altLang="en-US" sz="1200" b="1" dirty="0">
                <a:solidFill>
                  <a:schemeClr val="bg1"/>
                </a:solidFill>
              </a:rPr>
              <a:t>는 반려동물 장례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상담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 err="1">
                <a:solidFill>
                  <a:schemeClr val="bg1"/>
                </a:solidFill>
              </a:rPr>
              <a:t>굿즈</a:t>
            </a:r>
            <a:r>
              <a:rPr lang="ko-KR" altLang="en-US" sz="1200" b="1" dirty="0">
                <a:solidFill>
                  <a:schemeClr val="bg1"/>
                </a:solidFill>
              </a:rPr>
              <a:t> 데이터를 기반으로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추천 알고리즘을 활용하여 보호자에게 개인 맞춤형 추모 및 상담 서비스를 제안하는 플랫폼입니다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solidFill>
                  <a:schemeClr val="bg1"/>
                </a:solidFill>
              </a:rPr>
              <a:t>서비스의 내부 강점과 약점을 다음과 같이 분석하였습니다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7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고객 정의 및 구매 요인 파악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8B0166B6-C791-40C8-9AAD-09826475D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61006"/>
              </p:ext>
            </p:extLst>
          </p:nvPr>
        </p:nvGraphicFramePr>
        <p:xfrm>
          <a:off x="1031846" y="3119739"/>
          <a:ext cx="10150679" cy="3150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29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/>
                        <a:t>고객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분류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/>
                        <a:t>주요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특징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/>
                        <a:t>서비스 이용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/>
                        <a:t>구매(이용)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개인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보호자</a:t>
                      </a:r>
                      <a:r>
                        <a:rPr sz="1200" b="1" dirty="0"/>
                        <a:t> (20~30대)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모바일 사용에 익숙하며, SNS 후기·평점을 기반으로 장례식장 및 상담사를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"가장 평판 좋은 곳" 추천, 펫로스 예방 및 심리 케어 탐색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추천의 신뢰성, 실시간성, UI/UX 편의성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커플·소규모 그룹 보호자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함께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반려동물을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보살폈던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보호자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간의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공동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의사결정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중심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상담·장례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절차·굿즈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제작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정보를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종합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비교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즉시성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공유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기능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비용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합리성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장례업체 및 굿즈 제작업체 (2차 고객)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자사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홍보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유입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확대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목적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프로모션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광고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효율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증대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지역별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노출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강화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노출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효과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데이터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활용성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지자체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협력기관</a:t>
                      </a:r>
                      <a:r>
                        <a:rPr sz="1200" b="1" dirty="0"/>
                        <a:t> (3차 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지역 기반 장례 서비스 관리 및 산업 활성화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데이터 공유 및 지역 내 반려동물 복지 인프라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데이터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가치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공공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파트너십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가능성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DCF5C3-0DEF-4D06-A424-89EB1E3D26E6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81A50E-C368-4AAB-B7FE-CCBB4CD5D129}"/>
              </a:ext>
            </a:extLst>
          </p:cNvPr>
          <p:cNvSpPr txBox="1"/>
          <p:nvPr/>
        </p:nvSpPr>
        <p:spPr>
          <a:xfrm>
            <a:off x="953037" y="2064848"/>
            <a:ext cx="1022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200" b="1" dirty="0">
                <a:solidFill>
                  <a:schemeClr val="bg1"/>
                </a:solidFill>
              </a:rPr>
              <a:t> Project</a:t>
            </a:r>
            <a:r>
              <a:rPr lang="ko-KR" altLang="en-US" sz="1200" b="1" dirty="0">
                <a:solidFill>
                  <a:schemeClr val="bg1"/>
                </a:solidFill>
              </a:rPr>
              <a:t>의 주요 고객은 </a:t>
            </a:r>
            <a:r>
              <a:rPr lang="en-US" altLang="ko-KR" sz="1200" b="1" dirty="0">
                <a:solidFill>
                  <a:schemeClr val="bg1"/>
                </a:solidFill>
              </a:rPr>
              <a:t>20 ~ 40</a:t>
            </a:r>
            <a:r>
              <a:rPr lang="ko-KR" altLang="en-US" sz="1200" b="1" dirty="0">
                <a:solidFill>
                  <a:schemeClr val="bg1"/>
                </a:solidFill>
              </a:rPr>
              <a:t>대 </a:t>
            </a:r>
            <a:r>
              <a:rPr lang="en-US" altLang="ko-KR" sz="1200" b="1" dirty="0">
                <a:solidFill>
                  <a:schemeClr val="bg1"/>
                </a:solidFill>
              </a:rPr>
              <a:t>MZ</a:t>
            </a:r>
            <a:r>
              <a:rPr lang="ko-KR" altLang="en-US" sz="1200" b="1" dirty="0">
                <a:solidFill>
                  <a:schemeClr val="bg1"/>
                </a:solidFill>
              </a:rPr>
              <a:t>세대 반려동물 보호자로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이들은 감정 공감형 서비스와 모바일 중심의 사용자 경험</a:t>
            </a:r>
            <a:r>
              <a:rPr lang="en-US" altLang="ko-KR" sz="1200" b="1" dirty="0">
                <a:solidFill>
                  <a:schemeClr val="bg1"/>
                </a:solidFill>
              </a:rPr>
              <a:t>(UX)</a:t>
            </a:r>
            <a:r>
              <a:rPr lang="ko-KR" altLang="en-US" sz="1200" b="1" dirty="0">
                <a:solidFill>
                  <a:schemeClr val="bg1"/>
                </a:solidFill>
              </a:rPr>
              <a:t>에 민감하며 실시간 추천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상담 연계 </a:t>
            </a:r>
            <a:r>
              <a:rPr lang="ko-KR" altLang="en-US" sz="1200" b="1" dirty="0" err="1">
                <a:solidFill>
                  <a:schemeClr val="bg1"/>
                </a:solidFill>
              </a:rPr>
              <a:t>굿즈</a:t>
            </a:r>
            <a:r>
              <a:rPr lang="ko-KR" altLang="en-US" sz="1200" b="1" dirty="0">
                <a:solidFill>
                  <a:schemeClr val="bg1"/>
                </a:solidFill>
              </a:rPr>
              <a:t> 주문 통합 서비스에 높은 관심을 보입니다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2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산업 구조 분석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경쟁 환경 파악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A566DFC9-6721-4D98-B05C-8AFD6622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8408"/>
              </p:ext>
            </p:extLst>
          </p:nvPr>
        </p:nvGraphicFramePr>
        <p:xfrm>
          <a:off x="1031846" y="3140497"/>
          <a:ext cx="10150679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 err="1"/>
                        <a:t>구분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dirty="0"/>
                        <a:t>Last Page </a:t>
                      </a:r>
                      <a:r>
                        <a:rPr sz="1200" dirty="0" err="1"/>
                        <a:t>Project에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대한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위험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분석</a:t>
                      </a:r>
                      <a:endParaRPr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/>
                        <a:t>전략적 대응 방향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기존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경쟁자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국내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반려동물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장례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플랫폼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커뮤니티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존재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**타겟 세분화(20~30대 보호자층)** 및 감정 기반 추천 UX로 차별화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대체 서비스의 위협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단순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후기·검색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중심의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커뮤니티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또는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상담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정보</a:t>
                      </a:r>
                      <a:r>
                        <a:rPr sz="1200" b="1" dirty="0"/>
                        <a:t> 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실시간 데이터 + AI 추천 결합으로 ‘예측형 서비스’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신규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진입자의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위협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AI·데이터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스타트업의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시장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진입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가능성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존재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API </a:t>
                      </a:r>
                      <a:r>
                        <a:rPr sz="1200" b="1" dirty="0" err="1"/>
                        <a:t>제휴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데이터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오픈플랫폼화를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통한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경쟁력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확보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공급자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교섭력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외부 장례업체·상담사 데이터 종속성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자체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데이터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축적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협력사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계약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체결로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안정화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구매자 교섭력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무료 장례 정보 제공 플랫폼과 비교 시 가격 민감도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프리미엄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구독형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도입으로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장기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수익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구조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확보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DFC570-8BFC-4FE1-B42F-027C21BF55CE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D1D59B-9EFA-423B-9B11-7190D84EF944}"/>
              </a:ext>
            </a:extLst>
          </p:cNvPr>
          <p:cNvSpPr txBox="1"/>
          <p:nvPr/>
        </p:nvSpPr>
        <p:spPr>
          <a:xfrm>
            <a:off x="953037" y="2217635"/>
            <a:ext cx="1022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200" b="1" dirty="0">
                <a:solidFill>
                  <a:schemeClr val="bg1"/>
                </a:solidFill>
              </a:rPr>
              <a:t> Project</a:t>
            </a:r>
            <a:r>
              <a:rPr lang="ko-KR" altLang="en-US" sz="1200" b="1" dirty="0">
                <a:solidFill>
                  <a:schemeClr val="bg1"/>
                </a:solidFill>
              </a:rPr>
              <a:t>가 속한 반려동물 장례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상담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추모 서비스 시장은 데이터 기반 개인 맞춤형 서비스와 </a:t>
            </a:r>
            <a:r>
              <a:rPr lang="en-US" altLang="ko-KR" sz="1200" b="1" dirty="0">
                <a:solidFill>
                  <a:schemeClr val="bg1"/>
                </a:solidFill>
              </a:rPr>
              <a:t>AI </a:t>
            </a:r>
            <a:r>
              <a:rPr lang="ko-KR" altLang="en-US" sz="1200" b="1" dirty="0">
                <a:solidFill>
                  <a:schemeClr val="bg1"/>
                </a:solidFill>
              </a:rPr>
              <a:t>상담 추천 기술을 중심으로 경쟁이 매우 치열한 고도화된 서비스 산업 분야입니다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5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업그레이드 및 서비스 전략 수립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E474-8335-4E6E-BA89-936E8DA17F98}"/>
              </a:ext>
            </a:extLst>
          </p:cNvPr>
          <p:cNvSpPr txBox="1"/>
          <p:nvPr/>
        </p:nvSpPr>
        <p:spPr>
          <a:xfrm>
            <a:off x="953037" y="1904504"/>
            <a:ext cx="41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ko-KR" altLang="en-US" sz="1400" b="1" dirty="0">
                <a:solidFill>
                  <a:schemeClr val="bg1"/>
                </a:solidFill>
              </a:rPr>
              <a:t>출시 및 판매 전략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D3863-71E3-44E5-8739-62CA3C4AD21F}"/>
              </a:ext>
            </a:extLst>
          </p:cNvPr>
          <p:cNvSpPr txBox="1"/>
          <p:nvPr/>
        </p:nvSpPr>
        <p:spPr>
          <a:xfrm>
            <a:off x="960282" y="2707421"/>
            <a:ext cx="819096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300" b="1" dirty="0">
                <a:solidFill>
                  <a:schemeClr val="bg1"/>
                </a:solidFill>
              </a:rPr>
              <a:t>초기 출시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대상 지역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서울 강남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홍대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부산 해운대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대구 중심가 등 주요 도시를 중심으로 시범 서비스 실시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홍보 방식 </a:t>
            </a:r>
            <a:r>
              <a:rPr lang="en-US" altLang="ko-KR" sz="1200" dirty="0">
                <a:solidFill>
                  <a:schemeClr val="bg1"/>
                </a:solidFill>
              </a:rPr>
              <a:t>: SNS </a:t>
            </a:r>
            <a:r>
              <a:rPr lang="ko-KR" altLang="en-US" sz="1200" dirty="0">
                <a:solidFill>
                  <a:schemeClr val="bg1"/>
                </a:solidFill>
              </a:rPr>
              <a:t>및 반려동물 관련 </a:t>
            </a:r>
            <a:r>
              <a:rPr lang="ko-KR" altLang="en-US" sz="1200" dirty="0" err="1">
                <a:solidFill>
                  <a:schemeClr val="bg1"/>
                </a:solidFill>
              </a:rPr>
              <a:t>인플루언서와</a:t>
            </a:r>
            <a:r>
              <a:rPr lang="ko-KR" altLang="en-US" sz="1200" dirty="0">
                <a:solidFill>
                  <a:schemeClr val="bg1"/>
                </a:solidFill>
              </a:rPr>
              <a:t> 협업하여 자연스러운 확산 유도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이벤트 운영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무료 체험 및 예약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상담 추천 이벤트 운영을 통해 초기 사용자 참여 유도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300" b="1" dirty="0">
                <a:solidFill>
                  <a:schemeClr val="bg1"/>
                </a:solidFill>
              </a:rPr>
              <a:t>정식 출시</a:t>
            </a:r>
            <a:r>
              <a:rPr lang="en-US" altLang="ko-KR" sz="1300" b="1" dirty="0">
                <a:solidFill>
                  <a:schemeClr val="bg1"/>
                </a:solidFill>
              </a:rPr>
              <a:t>(</a:t>
            </a:r>
            <a:r>
              <a:rPr lang="ko-KR" altLang="en-US" sz="1300" b="1" dirty="0">
                <a:solidFill>
                  <a:schemeClr val="bg1"/>
                </a:solidFill>
              </a:rPr>
              <a:t>전국 단위</a:t>
            </a:r>
            <a:r>
              <a:rPr lang="en-US" altLang="ko-KR" sz="1300" b="1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앱스토어 및 플레이스토어에 정식 등록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 err="1">
                <a:solidFill>
                  <a:schemeClr val="bg1"/>
                </a:solidFill>
              </a:rPr>
              <a:t>이용량</a:t>
            </a:r>
            <a:r>
              <a:rPr lang="ko-KR" altLang="en-US" sz="1200" dirty="0">
                <a:solidFill>
                  <a:schemeClr val="bg1"/>
                </a:solidFill>
              </a:rPr>
              <a:t> 기반의 프리미엄 구독 모델 도입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상담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 err="1">
                <a:solidFill>
                  <a:schemeClr val="bg1"/>
                </a:solidFill>
              </a:rPr>
              <a:t>굿즈</a:t>
            </a:r>
            <a:r>
              <a:rPr lang="ko-KR" altLang="en-US" sz="1200" dirty="0">
                <a:solidFill>
                  <a:schemeClr val="bg1"/>
                </a:solidFill>
              </a:rPr>
              <a:t> 추천 기능 확장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장례식장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상담사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굿즈</a:t>
            </a:r>
            <a:r>
              <a:rPr lang="ko-KR" altLang="en-US" sz="1200" dirty="0">
                <a:solidFill>
                  <a:schemeClr val="bg1"/>
                </a:solidFill>
              </a:rPr>
              <a:t> 업체와 제휴하여 광고 및 프로모션 연동 서비스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sz="1300" b="1" dirty="0">
                <a:solidFill>
                  <a:schemeClr val="bg1"/>
                </a:solidFill>
              </a:rPr>
              <a:t>가격 전략</a:t>
            </a:r>
            <a:r>
              <a:rPr lang="en-US" altLang="ko-KR" sz="1300" b="1" dirty="0">
                <a:solidFill>
                  <a:schemeClr val="bg1"/>
                </a:solidFill>
              </a:rPr>
              <a:t>(Price)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기본 기능은 무료로 제공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광고 없는 프리미엄 </a:t>
            </a:r>
            <a:r>
              <a:rPr lang="ko-KR" altLang="en-US" sz="1200" dirty="0" err="1">
                <a:solidFill>
                  <a:schemeClr val="bg1"/>
                </a:solidFill>
              </a:rPr>
              <a:t>구독제</a:t>
            </a:r>
            <a:r>
              <a:rPr lang="ko-KR" altLang="en-US" sz="1200" dirty="0">
                <a:solidFill>
                  <a:schemeClr val="bg1"/>
                </a:solidFill>
              </a:rPr>
              <a:t> 도입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</a:rPr>
              <a:t>3,900</a:t>
            </a:r>
            <a:r>
              <a:rPr lang="ko-KR" altLang="en-US" sz="1200" dirty="0">
                <a:solidFill>
                  <a:schemeClr val="bg1"/>
                </a:solidFill>
              </a:rPr>
              <a:t>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- </a:t>
            </a:r>
            <a:r>
              <a:rPr lang="ko-KR" altLang="en-US" sz="1200" dirty="0">
                <a:solidFill>
                  <a:schemeClr val="bg1"/>
                </a:solidFill>
              </a:rPr>
              <a:t>제휴 업체 광고 및 데이터 </a:t>
            </a:r>
            <a:r>
              <a:rPr lang="en-US" altLang="ko-KR" sz="1200" dirty="0">
                <a:solidFill>
                  <a:schemeClr val="bg1"/>
                </a:solidFill>
              </a:rPr>
              <a:t>API </a:t>
            </a:r>
            <a:r>
              <a:rPr lang="ko-KR" altLang="en-US" sz="1200" dirty="0">
                <a:solidFill>
                  <a:schemeClr val="bg1"/>
                </a:solidFill>
              </a:rPr>
              <a:t>판매를 통한 부가 수익 창출 구조 구축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6B322A-7EC4-4F47-963C-CC88AA4C5784}"/>
              </a:ext>
            </a:extLst>
          </p:cNvPr>
          <p:cNvCxnSpPr>
            <a:cxnSpLocks/>
          </p:cNvCxnSpPr>
          <p:nvPr/>
        </p:nvCxnSpPr>
        <p:spPr>
          <a:xfrm>
            <a:off x="960282" y="2424418"/>
            <a:ext cx="102714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544C23-E14D-4799-BE5F-9283113439B2}"/>
              </a:ext>
            </a:extLst>
          </p:cNvPr>
          <p:cNvCxnSpPr>
            <a:cxnSpLocks/>
          </p:cNvCxnSpPr>
          <p:nvPr/>
        </p:nvCxnSpPr>
        <p:spPr>
          <a:xfrm>
            <a:off x="953037" y="5806580"/>
            <a:ext cx="102714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업그레이드 및 서비스 전략 수립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1DBF8A83-E615-4127-BEC9-5DD12DC1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47732"/>
              </p:ext>
            </p:extLst>
          </p:nvPr>
        </p:nvGraphicFramePr>
        <p:xfrm>
          <a:off x="1040236" y="2661263"/>
          <a:ext cx="10234568" cy="2950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743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단계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수용자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유형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주요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개발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방향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1단계 (</a:t>
                      </a:r>
                      <a:r>
                        <a:rPr sz="1200" b="1" dirty="0" err="1"/>
                        <a:t>혁신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수용자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신기술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선호</a:t>
                      </a:r>
                      <a:r>
                        <a:rPr sz="1200" b="1" dirty="0"/>
                        <a:t> 20대 </a:t>
                      </a:r>
                      <a:r>
                        <a:rPr sz="1200" b="1" dirty="0" err="1"/>
                        <a:t>초반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사용자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핵심 기능 검증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실시간 장례식장 추천 + 기본 추모 지도 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2단계 (조기 다수 수용자)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20~30대 중심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개인화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강화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관심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키워드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추천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상담사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맞춤형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연결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3단계 (후기 다수)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30~40대 </a:t>
                      </a:r>
                      <a:r>
                        <a:rPr sz="1200" b="1" dirty="0" err="1"/>
                        <a:t>일반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사용자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통합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플랫폼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확장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굿즈·상담·예약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통합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E18371-FE24-41CF-9931-599574B40CB0}"/>
              </a:ext>
            </a:extLst>
          </p:cNvPr>
          <p:cNvSpPr txBox="1"/>
          <p:nvPr/>
        </p:nvSpPr>
        <p:spPr>
          <a:xfrm>
            <a:off x="953037" y="1904504"/>
            <a:ext cx="444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B. </a:t>
            </a:r>
            <a:r>
              <a:rPr lang="ko-KR" altLang="en-US" sz="1400" b="1" dirty="0">
                <a:solidFill>
                  <a:schemeClr val="bg1"/>
                </a:solidFill>
              </a:rPr>
              <a:t>업그레이드 전략 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기술 수용 주기 기반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355DA3-3DDB-44F9-89A6-E1CF680CA3B9}"/>
              </a:ext>
            </a:extLst>
          </p:cNvPr>
          <p:cNvCxnSpPr>
            <a:cxnSpLocks/>
          </p:cNvCxnSpPr>
          <p:nvPr/>
        </p:nvCxnSpPr>
        <p:spPr>
          <a:xfrm>
            <a:off x="1040236" y="2390862"/>
            <a:ext cx="102345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업그레이드 및 서비스 전략 수립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7C59F7D-A982-4C08-B147-823875D99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47974"/>
              </p:ext>
            </p:extLst>
          </p:nvPr>
        </p:nvGraphicFramePr>
        <p:xfrm>
          <a:off x="1031846" y="2634143"/>
          <a:ext cx="10226180" cy="3212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12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597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구분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내용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/>
                        <a:t>전략 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Customer Benefit (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혜택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반려동물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보호자를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위한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장례·상담·굿즈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통합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서비스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제공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감정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분석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맞춤형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추천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“나에게 꼭 맞는 추모 서비스”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Cost to the customer (고객 비용)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Freemium </a:t>
                      </a:r>
                      <a:r>
                        <a:rPr sz="1200" b="1" dirty="0" err="1"/>
                        <a:t>기반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무료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이용</a:t>
                      </a:r>
                      <a:r>
                        <a:rPr sz="1200" b="1" dirty="0"/>
                        <a:t> + </a:t>
                      </a:r>
                      <a:r>
                        <a:rPr sz="1200" b="1" dirty="0" err="1"/>
                        <a:t>프리미엄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구독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옵션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낮은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진입장벽으로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초기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사용자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확보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Convenience (편의성)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모바일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중심</a:t>
                      </a:r>
                      <a:r>
                        <a:rPr sz="1200" b="1" dirty="0"/>
                        <a:t> UX, </a:t>
                      </a:r>
                      <a:r>
                        <a:rPr sz="1200" b="1" dirty="0" err="1"/>
                        <a:t>예약</a:t>
                      </a:r>
                      <a:r>
                        <a:rPr sz="1200" b="1" dirty="0"/>
                        <a:t>/</a:t>
                      </a:r>
                      <a:r>
                        <a:rPr sz="1200" b="1" dirty="0" err="1"/>
                        <a:t>결제</a:t>
                      </a:r>
                      <a:r>
                        <a:rPr sz="1200" b="1" dirty="0"/>
                        <a:t>/</a:t>
                      </a:r>
                      <a:r>
                        <a:rPr sz="1200" b="1" dirty="0" err="1"/>
                        <a:t>상담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통합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관리</a:t>
                      </a:r>
                      <a:r>
                        <a:rPr sz="1200" b="1" dirty="0"/>
                        <a:t>, </a:t>
                      </a:r>
                      <a:r>
                        <a:rPr sz="1200" b="1" dirty="0" err="1"/>
                        <a:t>커뮤니티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알림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강화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접근성과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사용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편의성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극대화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Communication (소통)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후기·댓글·상담 피드백을 통한 데이터 학습 및 서비스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사용자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참여형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피드백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구조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구축</a:t>
                      </a:r>
                      <a:endParaRPr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5BF706-E406-4582-A0B5-D2E99DF6B6C7}"/>
              </a:ext>
            </a:extLst>
          </p:cNvPr>
          <p:cNvSpPr txBox="1"/>
          <p:nvPr/>
        </p:nvSpPr>
        <p:spPr>
          <a:xfrm>
            <a:off x="953037" y="1904504"/>
            <a:ext cx="41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C. </a:t>
            </a:r>
            <a:r>
              <a:rPr lang="ko-KR" altLang="en-US" sz="1400" b="1" dirty="0">
                <a:solidFill>
                  <a:schemeClr val="bg1"/>
                </a:solidFill>
              </a:rPr>
              <a:t>서비스 전략</a:t>
            </a:r>
            <a:r>
              <a:rPr lang="en-US" altLang="ko-KR" sz="1400" b="1" dirty="0">
                <a:solidFill>
                  <a:schemeClr val="bg1"/>
                </a:solidFill>
              </a:rPr>
              <a:t>(4C </a:t>
            </a:r>
            <a:r>
              <a:rPr lang="ko-KR" altLang="en-US" sz="1400" b="1" dirty="0">
                <a:solidFill>
                  <a:schemeClr val="bg1"/>
                </a:solidFill>
              </a:rPr>
              <a:t>관점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7D82AD-D66E-4F7E-A20E-2CFDF3ED1D3D}"/>
              </a:ext>
            </a:extLst>
          </p:cNvPr>
          <p:cNvCxnSpPr>
            <a:cxnSpLocks/>
          </p:cNvCxnSpPr>
          <p:nvPr/>
        </p:nvCxnSpPr>
        <p:spPr>
          <a:xfrm>
            <a:off x="1031846" y="2399251"/>
            <a:ext cx="102261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1312</Words>
  <Application>Microsoft Office PowerPoint</Application>
  <PresentationFormat>와이드스크린</PresentationFormat>
  <Paragraphs>178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133</cp:revision>
  <dcterms:created xsi:type="dcterms:W3CDTF">2025-08-05T00:27:28Z</dcterms:created>
  <dcterms:modified xsi:type="dcterms:W3CDTF">2025-10-14T06:11:21Z</dcterms:modified>
</cp:coreProperties>
</file>