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0" r:id="rId4"/>
    <p:sldId id="301" r:id="rId5"/>
    <p:sldId id="302" r:id="rId6"/>
    <p:sldId id="303" r:id="rId7"/>
    <p:sldId id="304" r:id="rId8"/>
    <p:sldId id="312" r:id="rId9"/>
    <p:sldId id="314" r:id="rId10"/>
    <p:sldId id="315" r:id="rId11"/>
    <p:sldId id="316" r:id="rId12"/>
    <p:sldId id="317" r:id="rId13"/>
    <p:sldId id="313" r:id="rId14"/>
    <p:sldId id="293" r:id="rId15"/>
    <p:sldId id="299" r:id="rId16"/>
    <p:sldId id="294" r:id="rId17"/>
    <p:sldId id="295" r:id="rId18"/>
    <p:sldId id="296" r:id="rId19"/>
    <p:sldId id="297" r:id="rId20"/>
    <p:sldId id="298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빅데이터 환경분석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출처 조사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796289C-3E83-46E0-83C7-C82A66A28872}"/>
              </a:ext>
            </a:extLst>
          </p:cNvPr>
          <p:cNvGraphicFramePr>
            <a:graphicFrameLocks noGrp="1"/>
          </p:cNvGraphicFramePr>
          <p:nvPr/>
        </p:nvGraphicFramePr>
        <p:xfrm>
          <a:off x="871865" y="2148524"/>
          <a:ext cx="10448268" cy="40170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2067">
                  <a:extLst>
                    <a:ext uri="{9D8B030D-6E8A-4147-A177-3AD203B41FA5}">
                      <a16:colId xmlns:a16="http://schemas.microsoft.com/office/drawing/2014/main" val="4197458858"/>
                    </a:ext>
                  </a:extLst>
                </a:gridCol>
                <a:gridCol w="2388362">
                  <a:extLst>
                    <a:ext uri="{9D8B030D-6E8A-4147-A177-3AD203B41FA5}">
                      <a16:colId xmlns:a16="http://schemas.microsoft.com/office/drawing/2014/main" val="4164974366"/>
                    </a:ext>
                  </a:extLst>
                </a:gridCol>
                <a:gridCol w="2768367">
                  <a:extLst>
                    <a:ext uri="{9D8B030D-6E8A-4147-A177-3AD203B41FA5}">
                      <a16:colId xmlns:a16="http://schemas.microsoft.com/office/drawing/2014/main" val="634714108"/>
                    </a:ext>
                  </a:extLst>
                </a:gridCol>
                <a:gridCol w="2679472">
                  <a:extLst>
                    <a:ext uri="{9D8B030D-6E8A-4147-A177-3AD203B41FA5}">
                      <a16:colId xmlns:a16="http://schemas.microsoft.com/office/drawing/2014/main" val="2503496143"/>
                    </a:ext>
                  </a:extLst>
                </a:gridCol>
              </a:tblGrid>
              <a:tr h="529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내부 데이터 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외부 데이터 출처</a:t>
                      </a:r>
                      <a:r>
                        <a:rPr lang="en-US" altLang="ko-KR" sz="1400" dirty="0"/>
                        <a:t>(API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56600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기본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가입 시 직접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729779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반려동물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시 직접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839746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장례 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및 결제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321236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 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시 직접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562664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커뮤니티 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작성 콘텐츠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213518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활동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웹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앱 로그 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자동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012177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굿즈 구매 및 선호도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주문 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구매내역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좋아요 기록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113126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상담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굿즈 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리뷰</a:t>
                      </a:r>
                      <a:r>
                        <a:rPr lang="en-US" altLang="ko-KR" sz="1200" dirty="0"/>
                        <a:t> 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및 굿즈 구매 리뷰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14022"/>
                  </a:ext>
                </a:extLst>
              </a:tr>
              <a:tr h="378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장례업체 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네이버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구글 </a:t>
                      </a:r>
                      <a:r>
                        <a:rPr lang="en-US" altLang="ko-KR" sz="1200" dirty="0"/>
                        <a:t>Places API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농림축산검역본부 </a:t>
                      </a:r>
                      <a:r>
                        <a:rPr lang="en-US" altLang="ko-KR" sz="1200" dirty="0"/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 1</a:t>
                      </a:r>
                      <a:r>
                        <a:rPr lang="ko-KR" altLang="en-US" sz="1200" dirty="0"/>
                        <a:t>회 데이터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99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16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형태 파악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591814-9832-4D2A-BA9B-6A679A80AB0E}"/>
              </a:ext>
            </a:extLst>
          </p:cNvPr>
          <p:cNvGraphicFramePr>
            <a:graphicFrameLocks noGrp="1"/>
          </p:cNvGraphicFramePr>
          <p:nvPr/>
        </p:nvGraphicFramePr>
        <p:xfrm>
          <a:off x="696239" y="2407013"/>
          <a:ext cx="10799519" cy="34414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5206">
                  <a:extLst>
                    <a:ext uri="{9D8B030D-6E8A-4147-A177-3AD203B41FA5}">
                      <a16:colId xmlns:a16="http://schemas.microsoft.com/office/drawing/2014/main" val="3625001680"/>
                    </a:ext>
                  </a:extLst>
                </a:gridCol>
                <a:gridCol w="2442681">
                  <a:extLst>
                    <a:ext uri="{9D8B030D-6E8A-4147-A177-3AD203B41FA5}">
                      <a16:colId xmlns:a16="http://schemas.microsoft.com/office/drawing/2014/main" val="3724571314"/>
                    </a:ext>
                  </a:extLst>
                </a:gridCol>
                <a:gridCol w="5011632">
                  <a:extLst>
                    <a:ext uri="{9D8B030D-6E8A-4147-A177-3AD203B41FA5}">
                      <a16:colId xmlns:a16="http://schemas.microsoft.com/office/drawing/2014/main" val="1927738777"/>
                    </a:ext>
                  </a:extLst>
                </a:gridCol>
              </a:tblGrid>
              <a:tr h="531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301754"/>
                  </a:ext>
                </a:extLst>
              </a:tr>
              <a:tr h="32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기본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연락처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가입일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581278"/>
                  </a:ext>
                </a:extLst>
              </a:tr>
              <a:tr h="32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반려동물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나이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383016"/>
                  </a:ext>
                </a:extLst>
              </a:tr>
              <a:tr h="32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장례 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위치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비용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008001"/>
                  </a:ext>
                </a:extLst>
              </a:tr>
              <a:tr h="327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일정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 형태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410151"/>
                  </a:ext>
                </a:extLst>
              </a:tr>
              <a:tr h="324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커뮤니티 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텍스트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댓글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717771"/>
                  </a:ext>
                </a:extLst>
              </a:tr>
              <a:tr h="349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활동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클릭 스트림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페이지 체류 시간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445697"/>
                  </a:ext>
                </a:extLst>
              </a:tr>
              <a:tr h="296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굿즈 구매 및 선호도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구매 기록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좋아요 수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013007"/>
                  </a:ext>
                </a:extLst>
              </a:tr>
              <a:tr h="296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굿즈 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별점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 텍스트 후기 등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720824"/>
                  </a:ext>
                </a:extLst>
              </a:tr>
              <a:tr h="334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장례업체 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업체명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연락처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위치 좌표 등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02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10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2-5.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수집 가능성 검토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FD0E0E4-B877-4B90-B0F6-9B97DD01FC8D}"/>
              </a:ext>
            </a:extLst>
          </p:cNvPr>
          <p:cNvGraphicFramePr>
            <a:graphicFrameLocks noGrp="1"/>
          </p:cNvGraphicFramePr>
          <p:nvPr/>
        </p:nvGraphicFramePr>
        <p:xfrm>
          <a:off x="312511" y="1773197"/>
          <a:ext cx="11600265" cy="476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6806">
                  <a:extLst>
                    <a:ext uri="{9D8B030D-6E8A-4147-A177-3AD203B41FA5}">
                      <a16:colId xmlns:a16="http://schemas.microsoft.com/office/drawing/2014/main" val="1291380072"/>
                    </a:ext>
                  </a:extLst>
                </a:gridCol>
                <a:gridCol w="1578283">
                  <a:extLst>
                    <a:ext uri="{9D8B030D-6E8A-4147-A177-3AD203B41FA5}">
                      <a16:colId xmlns:a16="http://schemas.microsoft.com/office/drawing/2014/main" val="1336350935"/>
                    </a:ext>
                  </a:extLst>
                </a:gridCol>
                <a:gridCol w="1472339">
                  <a:extLst>
                    <a:ext uri="{9D8B030D-6E8A-4147-A177-3AD203B41FA5}">
                      <a16:colId xmlns:a16="http://schemas.microsoft.com/office/drawing/2014/main" val="1960505759"/>
                    </a:ext>
                  </a:extLst>
                </a:gridCol>
                <a:gridCol w="1986328">
                  <a:extLst>
                    <a:ext uri="{9D8B030D-6E8A-4147-A177-3AD203B41FA5}">
                      <a16:colId xmlns:a16="http://schemas.microsoft.com/office/drawing/2014/main" val="3778547915"/>
                    </a:ext>
                  </a:extLst>
                </a:gridCol>
                <a:gridCol w="4796509">
                  <a:extLst>
                    <a:ext uri="{9D8B030D-6E8A-4147-A177-3AD203B41FA5}">
                      <a16:colId xmlns:a16="http://schemas.microsoft.com/office/drawing/2014/main" val="2288610065"/>
                    </a:ext>
                  </a:extLst>
                </a:gridCol>
              </a:tblGrid>
              <a:tr h="356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접근 권한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(API Key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유료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호출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라이선스 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8894"/>
                  </a:ext>
                </a:extLst>
              </a:tr>
              <a:tr h="31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기본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일일 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개인정보 보호 정책 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32590"/>
                  </a:ext>
                </a:extLst>
              </a:tr>
              <a:tr h="31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반려동물 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일일 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자 제공 시 소유자의 동의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834223"/>
                  </a:ext>
                </a:extLst>
              </a:tr>
              <a:tr h="44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장례 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일일 </a:t>
                      </a:r>
                      <a:r>
                        <a:rPr lang="en-US" altLang="ko-KR" sz="1200" dirty="0"/>
                        <a:t>1,000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개인정보 보호법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민감 정보처리 여부 확인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81383"/>
                  </a:ext>
                </a:extLst>
              </a:tr>
              <a:tr h="566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일일 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상담 내용의 비밀 유지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보호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필요시 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의료법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심리상담 관련 법규 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14988"/>
                  </a:ext>
                </a:extLst>
              </a:tr>
              <a:tr h="44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커뮤니티 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 일일 </a:t>
                      </a:r>
                      <a:r>
                        <a:rPr lang="en-US" altLang="ko-KR" sz="1200" dirty="0"/>
                        <a:t>5,000</a:t>
                      </a:r>
                      <a:r>
                        <a:rPr lang="ko-KR" altLang="en-US" sz="1200" dirty="0"/>
                        <a:t>건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작성수정 일일 </a:t>
                      </a:r>
                      <a:r>
                        <a:rPr lang="en-US" altLang="ko-KR" sz="1200" dirty="0"/>
                        <a:t>300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이용자 약관에 게시글 사용 및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사용 허락 여부 명시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398835"/>
                  </a:ext>
                </a:extLst>
              </a:tr>
              <a:tr h="692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활동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이용자 동의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 수집 목적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보관기간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개인정보 보호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사용자 권리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보장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42345"/>
                  </a:ext>
                </a:extLst>
              </a:tr>
              <a:tr h="566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굿즈 구매 및 선호도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유료 혼합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일일 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거래정보 보호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호비자 보호법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보호법 동의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및 목적 외 사용 금지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0886"/>
                  </a:ext>
                </a:extLst>
              </a:tr>
              <a:tr h="44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</a:t>
                      </a:r>
                      <a:r>
                        <a:rPr lang="en-US" altLang="ko-KR" sz="1200" b="1" dirty="0"/>
                        <a:t> / </a:t>
                      </a:r>
                      <a:r>
                        <a:rPr lang="ko-KR" altLang="en-US" sz="1200" b="1" dirty="0"/>
                        <a:t>굿즈 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유료 혼합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 일일 </a:t>
                      </a:r>
                      <a:r>
                        <a:rPr lang="en-US" altLang="ko-KR" sz="1200" dirty="0"/>
                        <a:t>5,000</a:t>
                      </a:r>
                      <a:r>
                        <a:rPr lang="ko-KR" altLang="en-US" sz="1200" dirty="0"/>
                        <a:t>건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작성수정 일일 </a:t>
                      </a:r>
                      <a:r>
                        <a:rPr lang="en-US" altLang="ko-KR" sz="1200" dirty="0"/>
                        <a:t>300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명예훼손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보호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약관 내 리뷰 이용 허락 조항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75965"/>
                  </a:ext>
                </a:extLst>
              </a:tr>
              <a:tr h="44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장례업체 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권한 동의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일일 </a:t>
                      </a:r>
                      <a:r>
                        <a:rPr lang="en-US" altLang="ko-KR" sz="1200" dirty="0"/>
                        <a:t>1,000</a:t>
                      </a:r>
                      <a:r>
                        <a:rPr lang="ko-KR" altLang="en-US" sz="120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지리정보 라이선스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지도 서비스 약관 및 저작권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58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70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2-6.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최종 후보 데이터 선정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E5F6064C-A956-48EE-9DC7-9758DACF5645}"/>
              </a:ext>
            </a:extLst>
          </p:cNvPr>
          <p:cNvGraphicFramePr>
            <a:graphicFrameLocks noGrp="1"/>
          </p:cNvGraphicFramePr>
          <p:nvPr/>
        </p:nvGraphicFramePr>
        <p:xfrm>
          <a:off x="546045" y="2004816"/>
          <a:ext cx="11066110" cy="4502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5657">
                  <a:extLst>
                    <a:ext uri="{9D8B030D-6E8A-4147-A177-3AD203B41FA5}">
                      <a16:colId xmlns:a16="http://schemas.microsoft.com/office/drawing/2014/main" val="72268060"/>
                    </a:ext>
                  </a:extLst>
                </a:gridCol>
                <a:gridCol w="1841043">
                  <a:extLst>
                    <a:ext uri="{9D8B030D-6E8A-4147-A177-3AD203B41FA5}">
                      <a16:colId xmlns:a16="http://schemas.microsoft.com/office/drawing/2014/main" val="1880637043"/>
                    </a:ext>
                  </a:extLst>
                </a:gridCol>
                <a:gridCol w="2465397">
                  <a:extLst>
                    <a:ext uri="{9D8B030D-6E8A-4147-A177-3AD203B41FA5}">
                      <a16:colId xmlns:a16="http://schemas.microsoft.com/office/drawing/2014/main" val="3774072708"/>
                    </a:ext>
                  </a:extLst>
                </a:gridCol>
                <a:gridCol w="4814013">
                  <a:extLst>
                    <a:ext uri="{9D8B030D-6E8A-4147-A177-3AD203B41FA5}">
                      <a16:colId xmlns:a16="http://schemas.microsoft.com/office/drawing/2014/main" val="1401246057"/>
                    </a:ext>
                  </a:extLst>
                </a:gridCol>
              </a:tblGrid>
              <a:tr h="320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필수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50553"/>
                  </a:ext>
                </a:extLst>
              </a:tr>
              <a:tr h="55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기본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 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알림 발송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고객 관리 등 사용자 식별 기반 서비스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63205"/>
                  </a:ext>
                </a:extLst>
              </a:tr>
              <a:tr h="3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반려동물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장례예약 대상 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커뮤니티 참여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통계 분석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62665"/>
                  </a:ext>
                </a:extLst>
              </a:tr>
              <a:tr h="3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장례 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입력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예약 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장례서비스 예약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업체 연동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 일정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834000"/>
                  </a:ext>
                </a:extLst>
              </a:tr>
              <a:tr h="3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심리상담 일정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상담사 매칭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후속 알림 발송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665403"/>
                  </a:ext>
                </a:extLst>
              </a:tr>
              <a:tr h="55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커뮤니티 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생성 콘텐츠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간 소통 공간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브랜드 충성도 증진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 행동 데이터 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111872"/>
                  </a:ext>
                </a:extLst>
              </a:tr>
              <a:tr h="3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활동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내부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경험 개선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추천 알고리즘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395907"/>
                  </a:ext>
                </a:extLst>
              </a:tr>
              <a:tr h="3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굿즈 구매 및 선호도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입력 및 구매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추천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501491"/>
                  </a:ext>
                </a:extLst>
              </a:tr>
              <a:tr h="55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굿즈 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생성 콘텐츠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신규 사용자 유입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신뢰도 향상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품질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서비스 개선 피드백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695806"/>
                  </a:ext>
                </a:extLst>
              </a:tr>
              <a:tr h="552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장례업체 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네이버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구글 </a:t>
                      </a:r>
                      <a:r>
                        <a:rPr lang="en-US" altLang="ko-KR" sz="1200" dirty="0"/>
                        <a:t>Places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지도 기반 검색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거리 기반 추천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예약 시 위치 연동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7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0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기술 환경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F8DFC999-C47E-41FC-ADD2-A33BF0D03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0755"/>
              </p:ext>
            </p:extLst>
          </p:nvPr>
        </p:nvGraphicFramePr>
        <p:xfrm>
          <a:off x="838199" y="2296774"/>
          <a:ext cx="10675619" cy="36358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7282">
                  <a:extLst>
                    <a:ext uri="{9D8B030D-6E8A-4147-A177-3AD203B41FA5}">
                      <a16:colId xmlns:a16="http://schemas.microsoft.com/office/drawing/2014/main" val="170602204"/>
                    </a:ext>
                  </a:extLst>
                </a:gridCol>
                <a:gridCol w="8088337">
                  <a:extLst>
                    <a:ext uri="{9D8B030D-6E8A-4147-A177-3AD203B41FA5}">
                      <a16:colId xmlns:a16="http://schemas.microsoft.com/office/drawing/2014/main" val="1333750985"/>
                    </a:ext>
                  </a:extLst>
                </a:gridCol>
              </a:tblGrid>
              <a:tr h="672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990282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후보데이터 수집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예약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결제 로그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상담 기록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커뮤니티 글</a:t>
                      </a:r>
                      <a:r>
                        <a:rPr lang="en-US" altLang="ko-KR" sz="1400" b="0" dirty="0"/>
                        <a:t>/ </a:t>
                      </a:r>
                      <a:r>
                        <a:rPr lang="ko-KR" altLang="en-US" sz="1400" b="0" dirty="0"/>
                        <a:t>댓글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사용자 프로필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 err="1"/>
                        <a:t>굿즈</a:t>
                      </a:r>
                      <a:r>
                        <a:rPr lang="ko-KR" altLang="en-US" sz="1400" b="0" dirty="0"/>
                        <a:t> 주문 데이터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추모 사진 및 영상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웹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사용 로그</a:t>
                      </a:r>
                      <a:r>
                        <a:rPr lang="en-US" altLang="ko-KR" sz="1400" b="0" dirty="0"/>
                        <a:t> 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734081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데이터 저장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MySQL, PostgreSQL, MongoDB, AWS S3/HDFS, Data Lake, Cold Storage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249645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데이터 처리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Spark SQL, Hadoop MapReduce, Spark Streaming, </a:t>
                      </a:r>
                      <a:r>
                        <a:rPr lang="en-US" altLang="ko-KR" sz="1400" b="0" dirty="0" err="1"/>
                        <a:t>Flink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en-US" altLang="ko-KR" sz="1400" b="0" dirty="0" err="1"/>
                        <a:t>Redism</a:t>
                      </a:r>
                      <a:r>
                        <a:rPr lang="en-US" altLang="ko-KR" sz="1400" b="0" dirty="0"/>
                        <a:t> Apache Ignite, AWS S3, Delta Lake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443172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dirty="0"/>
                        <a:t>데이터 분석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SQL, Pandas, Sparkle SQL, Scikit-learn, TensorFlow, Prophet, Collaborative Filtering,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딥러닝 기반 추천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(ALS, Neural CF), NLP,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KoNLPy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HuggingFace,Transformers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815975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5. </a:t>
                      </a:r>
                      <a:r>
                        <a:rPr lang="ko-KR" altLang="en-US" sz="1400" b="1" dirty="0"/>
                        <a:t>시각화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Tableau/Power Bi, Chart.js/</a:t>
                      </a:r>
                      <a:r>
                        <a:rPr lang="en-US" altLang="ko-KR" sz="1400" b="0" dirty="0" err="1"/>
                        <a:t>Echarts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리포트</a:t>
                      </a:r>
                      <a:r>
                        <a:rPr lang="en-US" altLang="ko-KR" sz="1400" b="0" dirty="0"/>
                        <a:t>/PDF, REST API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6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후보데이터 수집 방식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84066DC-8077-44E9-A546-FC0D8217CCD5}"/>
              </a:ext>
            </a:extLst>
          </p:cNvPr>
          <p:cNvGraphicFramePr>
            <a:graphicFrameLocks noGrp="1"/>
          </p:cNvGraphicFramePr>
          <p:nvPr/>
        </p:nvGraphicFramePr>
        <p:xfrm>
          <a:off x="997881" y="1843969"/>
          <a:ext cx="10196235" cy="44704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9247">
                  <a:extLst>
                    <a:ext uri="{9D8B030D-6E8A-4147-A177-3AD203B41FA5}">
                      <a16:colId xmlns:a16="http://schemas.microsoft.com/office/drawing/2014/main" val="1344673237"/>
                    </a:ext>
                  </a:extLst>
                </a:gridCol>
                <a:gridCol w="2039247">
                  <a:extLst>
                    <a:ext uri="{9D8B030D-6E8A-4147-A177-3AD203B41FA5}">
                      <a16:colId xmlns:a16="http://schemas.microsoft.com/office/drawing/2014/main" val="3313368287"/>
                    </a:ext>
                  </a:extLst>
                </a:gridCol>
                <a:gridCol w="2039247">
                  <a:extLst>
                    <a:ext uri="{9D8B030D-6E8A-4147-A177-3AD203B41FA5}">
                      <a16:colId xmlns:a16="http://schemas.microsoft.com/office/drawing/2014/main" val="749706230"/>
                    </a:ext>
                  </a:extLst>
                </a:gridCol>
                <a:gridCol w="2039247">
                  <a:extLst>
                    <a:ext uri="{9D8B030D-6E8A-4147-A177-3AD203B41FA5}">
                      <a16:colId xmlns:a16="http://schemas.microsoft.com/office/drawing/2014/main" val="3584374462"/>
                    </a:ext>
                  </a:extLst>
                </a:gridCol>
                <a:gridCol w="2039247">
                  <a:extLst>
                    <a:ext uri="{9D8B030D-6E8A-4147-A177-3AD203B41FA5}">
                      <a16:colId xmlns:a16="http://schemas.microsoft.com/office/drawing/2014/main" val="2594297005"/>
                    </a:ext>
                  </a:extLst>
                </a:gridCol>
              </a:tblGrid>
              <a:tr h="433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후보 데이터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 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 목적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38384"/>
                  </a:ext>
                </a:extLst>
              </a:tr>
              <a:tr h="780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커뮤니티 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사용자가 앱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웹 내에서 직접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텍스트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 파일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업로드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작성 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실시간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간 감정 공유 및 커뮤니티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611901"/>
                  </a:ext>
                </a:extLst>
              </a:tr>
              <a:tr h="55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사용자 활동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앱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웹 내 사용자 행동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클릭 스트림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페이지에 머문 시간 등 자동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행동 발생 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실시간</a:t>
                      </a:r>
                      <a:r>
                        <a:rPr lang="en-US" altLang="ko-KR" sz="1200" dirty="0"/>
                        <a:t>)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개인화 추천 알고리즘 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서비스 이용 행태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80334"/>
                  </a:ext>
                </a:extLst>
              </a:tr>
              <a:tr h="711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굿즈 선호도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사용자의 굿즈 조회</a:t>
                      </a:r>
                      <a:r>
                        <a:rPr lang="en-US" altLang="ko-KR" sz="1200" dirty="0"/>
                        <a:t>, ‘</a:t>
                      </a:r>
                      <a:r>
                        <a:rPr lang="ko-KR" altLang="en-US" sz="1200" dirty="0"/>
                        <a:t>좋아요</a:t>
                      </a:r>
                      <a:r>
                        <a:rPr lang="en-US" altLang="ko-KR" sz="1200" dirty="0"/>
                        <a:t>＇</a:t>
                      </a:r>
                      <a:r>
                        <a:rPr lang="ko-KR" altLang="en-US" sz="1200" dirty="0"/>
                        <a:t>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좋아요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발생 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실시간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인기 굿즈 트렌드 분석 및 상품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855080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상담사 리뷰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평점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사용자가 상담 후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직접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텍스트 입력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별점 선택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종료 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비정기적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신뢰도 높은 상담사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추천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서비스 품질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183419"/>
                  </a:ext>
                </a:extLst>
              </a:tr>
              <a:tr h="66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회원 기본정보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사용자가 회원가입 시 직접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폼</a:t>
                      </a:r>
                      <a:r>
                        <a:rPr lang="en-US" altLang="ko-KR" sz="1200" dirty="0"/>
                        <a:t>(Form) </a:t>
                      </a:r>
                      <a:r>
                        <a:rPr lang="ko-KR" altLang="en-US" sz="12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 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이용자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통계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644808"/>
                  </a:ext>
                </a:extLst>
              </a:tr>
              <a:tr h="675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동물장묘업체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농림축산검역본부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(e-animal.go.kr)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공공데이터 </a:t>
                      </a:r>
                      <a:r>
                        <a:rPr lang="en-US" altLang="ko-KR" sz="1200" dirty="0"/>
                        <a:t>API</a:t>
                      </a:r>
                      <a:r>
                        <a:rPr lang="ko-KR" altLang="en-US" sz="1200" dirty="0"/>
                        <a:t>호출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또는 주기적 크롤링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8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3-2.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저장 방식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3AFC7AE-5B1C-4E43-BD20-F0D698E1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30769"/>
              </p:ext>
            </p:extLst>
          </p:nvPr>
        </p:nvGraphicFramePr>
        <p:xfrm>
          <a:off x="758816" y="2374406"/>
          <a:ext cx="10594984" cy="35682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8997">
                  <a:extLst>
                    <a:ext uri="{9D8B030D-6E8A-4147-A177-3AD203B41FA5}">
                      <a16:colId xmlns:a16="http://schemas.microsoft.com/office/drawing/2014/main" val="2158402848"/>
                    </a:ext>
                  </a:extLst>
                </a:gridCol>
                <a:gridCol w="2118997">
                  <a:extLst>
                    <a:ext uri="{9D8B030D-6E8A-4147-A177-3AD203B41FA5}">
                      <a16:colId xmlns:a16="http://schemas.microsoft.com/office/drawing/2014/main" val="3958425614"/>
                    </a:ext>
                  </a:extLst>
                </a:gridCol>
                <a:gridCol w="2118997">
                  <a:extLst>
                    <a:ext uri="{9D8B030D-6E8A-4147-A177-3AD203B41FA5}">
                      <a16:colId xmlns:a16="http://schemas.microsoft.com/office/drawing/2014/main" val="2986893797"/>
                    </a:ext>
                  </a:extLst>
                </a:gridCol>
                <a:gridCol w="1961816">
                  <a:extLst>
                    <a:ext uri="{9D8B030D-6E8A-4147-A177-3AD203B41FA5}">
                      <a16:colId xmlns:a16="http://schemas.microsoft.com/office/drawing/2014/main" val="1529281850"/>
                    </a:ext>
                  </a:extLst>
                </a:gridCol>
                <a:gridCol w="2276177">
                  <a:extLst>
                    <a:ext uri="{9D8B030D-6E8A-4147-A177-3AD203B41FA5}">
                      <a16:colId xmlns:a16="http://schemas.microsoft.com/office/drawing/2014/main" val="4017718141"/>
                    </a:ext>
                  </a:extLst>
                </a:gridCol>
              </a:tblGrid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데이터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저장소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포맷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활용 목적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299053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구조화 된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MySQL, PostgreSQL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CSV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 관리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 계정 관리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서비스 통계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14700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반정형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일정한 구조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자유로운 스키마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JSON API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응답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MongoDB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JSON ,XML, YAML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로그 분석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실시간 검색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서비스 모니터링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865664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구조화 되지 않은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음성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후기 텍스트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AWS S3, HDFS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JPG,PNG,MP4,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텍스트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추모 커뮤니티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기록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AI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감정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90948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장기 보관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장기간 저장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 활용 빈도 낮음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감사용 기록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Data Lake, Cold Storage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Parquet, ORC,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압축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학습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법적 근거 보존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서비스 개선용 장기 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06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50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처리 방식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88E0E72-2EA7-4BEC-B13F-7BABF6165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50279"/>
              </p:ext>
            </p:extLst>
          </p:nvPr>
        </p:nvGraphicFramePr>
        <p:xfrm>
          <a:off x="838200" y="2296774"/>
          <a:ext cx="10515600" cy="3726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9859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2600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14943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4409653"/>
                    </a:ext>
                  </a:extLst>
                </a:gridCol>
              </a:tblGrid>
              <a:tr h="58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처리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처리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적용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595630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대용량 배치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Spark SQL,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Hadoop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MapReduce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로그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 기록 분석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장기 보관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주기적으로 누적 된 데이터를 모아서 처리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월별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 통계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장례식장 이용률 분석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88907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Spark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Strutured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Streming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Flink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 처리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예약 확인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사용자가 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결제를 하면 즉시 반영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(ex)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성공시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알림 전송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일정 실기간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379871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메모리 기반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Apache Ignite, Redis,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Hazelcast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세션 관리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상태 저장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커뮤니티 댓글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좋아요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빠른 응답이 필요한 데이터 처리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로그인 세션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인기글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실시간 집계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520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레이크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AWS S3, HDFS, Delta Lake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원천 데이터 저장소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기록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커뮤니티 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주문 데이터 등을 모두 저장하여 장기 분석 및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추천 모델 학습에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1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0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분석 방식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1A438001-4D33-4F38-8D16-483A5DD7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02607"/>
              </p:ext>
            </p:extLst>
          </p:nvPr>
        </p:nvGraphicFramePr>
        <p:xfrm>
          <a:off x="838200" y="2554790"/>
          <a:ext cx="10515600" cy="33778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9859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2600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14943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4409653"/>
                    </a:ext>
                  </a:extLst>
                </a:gridCol>
              </a:tblGrid>
              <a:tr h="58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분석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실시간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사용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서비스 적용 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595630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기술통계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실시간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SQL, Pandas, Sparkle SQL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월별 예약 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장례식장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이용률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커뮤니티 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댓글 수 통계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88907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예측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주로 배치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실시간 가능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Scikit-learn, TensorFlow, Prophet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예약 수요 예측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특정 요일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판매량 예측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수요 예측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379871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추천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Collaborative Filtering,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딥러닝 기반 추천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(ALS, Neural CF)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사용자에게 맞춤형 장례식장 추천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추천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상담사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520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텍스트 마이닝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실시간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NLP,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KoNLPy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HuggingFace,Transformers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커뮤니티 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댓글 감정 분석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보호자 후기 분석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기록 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1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5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3-5.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시각화 방식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912E757-1D26-4E27-ABF2-2A4B7132B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5031"/>
              </p:ext>
            </p:extLst>
          </p:nvPr>
        </p:nvGraphicFramePr>
        <p:xfrm>
          <a:off x="838200" y="2548481"/>
          <a:ext cx="10515600" cy="3138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314255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67522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8614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4068778"/>
                    </a:ext>
                  </a:extLst>
                </a:gridCol>
              </a:tblGrid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제공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기술 스택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47235"/>
                  </a:ext>
                </a:extLst>
              </a:tr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대시보드 제공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웹 기반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Tableau, Power BI, Apache Superset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 통계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상담사 배정 현황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커뮤니티 활성도 등 운영지표를 시각화 하여 효율적인 관리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20375"/>
                  </a:ext>
                </a:extLst>
              </a:tr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웹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Chart.js, DB.js,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Echarts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본인의 예약 현황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 내역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주문 진행 상황 등을 직관적으로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453521"/>
                  </a:ext>
                </a:extLst>
              </a:tr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리포트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다운로드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Google Data, Studio, Grafana, REST API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협력 장례식장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상담사와 데이터 공유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PDF/Excel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리포트 형태로 제공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10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A2501B-6B7D-417C-BE87-5373F6C9C5A5}"/>
              </a:ext>
            </a:extLst>
          </p:cNvPr>
          <p:cNvSpPr txBox="1">
            <a:spLocks/>
          </p:cNvSpPr>
          <p:nvPr/>
        </p:nvSpPr>
        <p:spPr>
          <a:xfrm>
            <a:off x="1025467" y="1841449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서비스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박준형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(2p – 5P)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시장 규모 파악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요구사항표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전략수립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(3C)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FC6EAA-8325-4486-8D16-3BE392A7BDB4}"/>
              </a:ext>
            </a:extLst>
          </p:cNvPr>
          <p:cNvSpPr txBox="1">
            <a:spLocks/>
          </p:cNvSpPr>
          <p:nvPr/>
        </p:nvSpPr>
        <p:spPr>
          <a:xfrm>
            <a:off x="1025467" y="4031198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기술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 (13p – 18p)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수집 방식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저장 방식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처리 방식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분석 방식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시각화 방식 정의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B18B17-BE04-4BE0-B812-06966B97BD73}"/>
              </a:ext>
            </a:extLst>
          </p:cNvPr>
          <p:cNvSpPr txBox="1">
            <a:spLocks/>
          </p:cNvSpPr>
          <p:nvPr/>
        </p:nvSpPr>
        <p:spPr>
          <a:xfrm>
            <a:off x="6738693" y="1725255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데이터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심예진 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(6p – 12p)</a:t>
            </a:r>
            <a:r>
              <a:rPr lang="ko-KR" altLang="en-US" sz="1600" b="1" u="sng" dirty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분석 목적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필요한 데이터 항목 도출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출처 조사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형태 파악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품질 및 활용성 평가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수집 가능성 검토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후보 데이터 선정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7CA8DE4-6BE9-4BE6-AC91-FFD8E1E3EC2D}"/>
              </a:ext>
            </a:extLst>
          </p:cNvPr>
          <p:cNvSpPr txBox="1">
            <a:spLocks/>
          </p:cNvSpPr>
          <p:nvPr/>
        </p:nvSpPr>
        <p:spPr>
          <a:xfrm>
            <a:off x="6738693" y="4918694"/>
            <a:ext cx="5327661" cy="9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기술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(19p)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서비스 인력 분석</a:t>
            </a:r>
            <a:br>
              <a:rPr lang="en-US" altLang="ko-KR" sz="1400" dirty="0">
                <a:solidFill>
                  <a:schemeClr val="bg1"/>
                </a:solidFill>
                <a:latin typeface="+mj-lt"/>
              </a:rPr>
            </a:br>
            <a:endParaRPr lang="en-US" altLang="ko-K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인력 환경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26FFE9-5A61-4AB7-B261-36A5D292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27333"/>
              </p:ext>
            </p:extLst>
          </p:nvPr>
        </p:nvGraphicFramePr>
        <p:xfrm>
          <a:off x="838198" y="2272931"/>
          <a:ext cx="10515600" cy="3771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447151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46940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1865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0738607"/>
                    </a:ext>
                  </a:extLst>
                </a:gridCol>
              </a:tblGrid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직무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주요 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필요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인원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67276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엔지니어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저장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ETL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파이프라인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Hadoop, Spark, Kafka, AWS/GCP, SQL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89541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분석가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통계 분석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시각화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서비스 리포트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Python(Pandas, Matplotlib),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R,Tableau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Power BI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46962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추천 시스템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감정 분석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텍스트 마이닝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PyTorch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NLP, ML/DL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678984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서버 로직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Java/Spring Boot, Node.js, REST API, DB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825649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보안 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개인정보 보호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결제 보안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권한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네트워크 보안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암호화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OAuth2.0,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보안 프레임워크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690677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운영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서비스 기획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운영 관리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요구사항 반영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기획 문서 작성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프로젝트 관리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(Trello/Jira),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커뮤니케이션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2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서비스 환경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5F9FD2-3C5F-4EB1-BF9F-05C6ED9C0AAF}"/>
              </a:ext>
            </a:extLst>
          </p:cNvPr>
          <p:cNvGraphicFramePr>
            <a:graphicFrameLocks noGrp="1"/>
          </p:cNvGraphicFramePr>
          <p:nvPr/>
        </p:nvGraphicFramePr>
        <p:xfrm>
          <a:off x="983130" y="2462746"/>
          <a:ext cx="10225738" cy="34867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0129">
                  <a:extLst>
                    <a:ext uri="{9D8B030D-6E8A-4147-A177-3AD203B41FA5}">
                      <a16:colId xmlns:a16="http://schemas.microsoft.com/office/drawing/2014/main" val="830699612"/>
                    </a:ext>
                  </a:extLst>
                </a:gridCol>
                <a:gridCol w="7985609">
                  <a:extLst>
                    <a:ext uri="{9D8B030D-6E8A-4147-A177-3AD203B41FA5}">
                      <a16:colId xmlns:a16="http://schemas.microsoft.com/office/drawing/2014/main" val="3778915586"/>
                    </a:ext>
                  </a:extLst>
                </a:gridCol>
              </a:tblGrid>
              <a:tr h="408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676909"/>
                  </a:ext>
                </a:extLst>
              </a:tr>
              <a:tr h="73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서비스명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 LastPage_Project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681711"/>
                  </a:ext>
                </a:extLst>
              </a:tr>
              <a:tr h="102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반려동물을 잃은 보호자를 위한 심리 상담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전문 장례 서비스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굿즈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추모 커뮤니티 제공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873689"/>
                  </a:ext>
                </a:extLst>
              </a:tr>
              <a:tr h="44216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주요기능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 장례식장 및 납골당 매칭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930937"/>
                  </a:ext>
                </a:extLst>
              </a:tr>
              <a:tr h="442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 펫로스 증후군을 가진 보호자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전문적으로 케어해 줄 수 있는 상담사와 매칭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832426"/>
                  </a:ext>
                </a:extLst>
              </a:tr>
              <a:tr h="44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반려동물의 유골이나 유품을 활용하여 만든 굿즈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7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1-1.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시장 규모 조사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BE376-EB39-49C4-9881-1E1F90979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0" t="23115" r="59542" b="21468"/>
          <a:stretch/>
        </p:blipFill>
        <p:spPr>
          <a:xfrm>
            <a:off x="312511" y="1858297"/>
            <a:ext cx="3700689" cy="33081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D53A68-E119-459F-9AFD-C5CFBA758FF1}"/>
              </a:ext>
            </a:extLst>
          </p:cNvPr>
          <p:cNvSpPr txBox="1"/>
          <p:nvPr/>
        </p:nvSpPr>
        <p:spPr>
          <a:xfrm>
            <a:off x="182909" y="5321588"/>
            <a:ext cx="4507965" cy="104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반려동물 장묘 및 보호 서비스업 추이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통계청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https://kosis.kr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농림축산검역본부 동물보호관리시스템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e-animal.go.kr(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CE389-0B53-48A2-89B8-4E017665C7FE}"/>
              </a:ext>
            </a:extLst>
          </p:cNvPr>
          <p:cNvSpPr txBox="1"/>
          <p:nvPr/>
        </p:nvSpPr>
        <p:spPr>
          <a:xfrm>
            <a:off x="4741674" y="1573421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♧ 동물장묘업체 연도별 변화 추이 분석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7B4E8-A1EE-4833-939A-2A4BFD6B2AC0}"/>
              </a:ext>
            </a:extLst>
          </p:cNvPr>
          <p:cNvSpPr txBox="1"/>
          <p:nvPr/>
        </p:nvSpPr>
        <p:spPr>
          <a:xfrm>
            <a:off x="5003798" y="1941036"/>
            <a:ext cx="6883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→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 증가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개소에서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개소로 증가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반려동물 장례 문화가 점차 자리를 잡아가는 초기 성장 단계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→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 증가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개소에서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개소로 증가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꾸준한 수요를 바탕으로 안정적인 성장세 유지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→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(7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 증가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개소에서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개소로 급증하며 연간 가장 큰 폭의 성장 기록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반려동물 장례 서비스가 대중적인 문화로 확산되는 중요한 변곡점이었음을 시사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→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상반기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 증가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반년 만에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개소가 추가되어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77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개소에 도달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가속화된 성장세가 계속 이어지고 있음을 증명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37D15-72CF-4A2C-A773-2712FD26E115}"/>
              </a:ext>
            </a:extLst>
          </p:cNvPr>
          <p:cNvSpPr txBox="1"/>
          <p:nvPr/>
        </p:nvSpPr>
        <p:spPr>
          <a:xfrm>
            <a:off x="5007609" y="4645749"/>
            <a:ext cx="68795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국내 반려동물 시장은 성숙기에 접어들었으며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특히 반려동물의 생애 마지막을 함께하는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펫로스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관련 산업의 성장이 두드러진다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2020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이후 불과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만에 업체 수가 약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37.5%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증가한 것은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변화하는 사회적 인식과 함께 반려동물 장례 시장의 높은 성장 잠재력을 명확히 보여주는 지표이다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그러나 아직 약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보호자가 동물병원 위탁 처리나 불법 매립 등 제도권 밖의 방식으로 사체를 처리하고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합법적이고 신뢰할 수 있는 고품질의 장례 및 추모 서비스에 대한 잠재적 수요가 매우 크다는 것을 의미한다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따라서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'LastPage'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같은 온라인 추모 공간과 커뮤니티를 결합한 종합 플랫폼은 보호자들에게 심리적 위안을 제공함과 동시에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성장하는 펫 추모 시장에서 중요한 위치를 차지할 수 있는 높은 잠재력을 가지고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C5AAE-E88E-481D-95B5-C788294E26A8}"/>
              </a:ext>
            </a:extLst>
          </p:cNvPr>
          <p:cNvSpPr txBox="1"/>
          <p:nvPr/>
        </p:nvSpPr>
        <p:spPr>
          <a:xfrm>
            <a:off x="4741674" y="42916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♧ 정리분석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1-2.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요구사항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A27A644-DEE2-4622-A8A0-58E81BD44780}"/>
              </a:ext>
            </a:extLst>
          </p:cNvPr>
          <p:cNvGraphicFramePr>
            <a:graphicFrameLocks noGrp="1"/>
          </p:cNvGraphicFramePr>
          <p:nvPr/>
        </p:nvGraphicFramePr>
        <p:xfrm>
          <a:off x="991184" y="1601637"/>
          <a:ext cx="10209630" cy="50927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453">
                  <a:extLst>
                    <a:ext uri="{9D8B030D-6E8A-4147-A177-3AD203B41FA5}">
                      <a16:colId xmlns:a16="http://schemas.microsoft.com/office/drawing/2014/main" val="1257472940"/>
                    </a:ext>
                  </a:extLst>
                </a:gridCol>
                <a:gridCol w="1512162">
                  <a:extLst>
                    <a:ext uri="{9D8B030D-6E8A-4147-A177-3AD203B41FA5}">
                      <a16:colId xmlns:a16="http://schemas.microsoft.com/office/drawing/2014/main" val="2155757754"/>
                    </a:ext>
                  </a:extLst>
                </a:gridCol>
                <a:gridCol w="5369086">
                  <a:extLst>
                    <a:ext uri="{9D8B030D-6E8A-4147-A177-3AD203B41FA5}">
                      <a16:colId xmlns:a16="http://schemas.microsoft.com/office/drawing/2014/main" val="635701269"/>
                    </a:ext>
                  </a:extLst>
                </a:gridCol>
                <a:gridCol w="1915929">
                  <a:extLst>
                    <a:ext uri="{9D8B030D-6E8A-4147-A177-3AD203B41FA5}">
                      <a16:colId xmlns:a16="http://schemas.microsoft.com/office/drawing/2014/main" val="4193443379"/>
                    </a:ext>
                  </a:extLst>
                </a:gridCol>
              </a:tblGrid>
              <a:tr h="296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요청자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239233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R-001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 기반 장례식장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납골당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97427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사용자의 위치 및 검색 데이터 암호화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개인정보위원회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42817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반려동물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시간 정보 입력을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포함한 장례 예약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920423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 비용 확인 및 웹 결제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924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 예약 후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조건부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335855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조회 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초 내 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215436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상담사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64408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추천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리뷰 데이터 기반 맞춤형 상담사 추천 알고리즘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711879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상담형태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심리상태 정보를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포함한 상담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287075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비용 확인 및 웹 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669890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예약 후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조건부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53992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추천 알고리즘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실시간 판매 데이터 분석을 통한 인기 굿즈 트렌드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41419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제작 요청 접수 시 업체에 자동 전달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제작 업체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947432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통계 리포트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369163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 작성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793557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R-016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 및 리뷰 신고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악성 게시글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48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1-3. 3C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D6459C0-8356-4BD7-A319-FFF381B4CF23}"/>
              </a:ext>
            </a:extLst>
          </p:cNvPr>
          <p:cNvGraphicFramePr>
            <a:graphicFrameLocks noGrp="1"/>
          </p:cNvGraphicFramePr>
          <p:nvPr/>
        </p:nvGraphicFramePr>
        <p:xfrm>
          <a:off x="296128" y="1615064"/>
          <a:ext cx="11599741" cy="50507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2010">
                  <a:extLst>
                    <a:ext uri="{9D8B030D-6E8A-4147-A177-3AD203B41FA5}">
                      <a16:colId xmlns:a16="http://schemas.microsoft.com/office/drawing/2014/main" val="244284015"/>
                    </a:ext>
                  </a:extLst>
                </a:gridCol>
                <a:gridCol w="2938481">
                  <a:extLst>
                    <a:ext uri="{9D8B030D-6E8A-4147-A177-3AD203B41FA5}">
                      <a16:colId xmlns:a16="http://schemas.microsoft.com/office/drawing/2014/main" val="1079612909"/>
                    </a:ext>
                  </a:extLst>
                </a:gridCol>
                <a:gridCol w="7189250">
                  <a:extLst>
                    <a:ext uri="{9D8B030D-6E8A-4147-A177-3AD203B41FA5}">
                      <a16:colId xmlns:a16="http://schemas.microsoft.com/office/drawing/2014/main" val="2273540821"/>
                    </a:ext>
                  </a:extLst>
                </a:gridCol>
              </a:tblGrid>
              <a:tr h="49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944628"/>
                  </a:ext>
                </a:extLst>
              </a:tr>
              <a:tr h="3783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고객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(Customer)</a:t>
                      </a:r>
                      <a:endParaRPr lang="ko-KR" altLang="en-US" sz="1200" b="1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펫로스 증후군을 겪는 보호자들은 정서적 공감대와 신뢰할 수 있는 추모 정보를 동시에 원함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심리상담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펫로스 증후군에 대한 전문적인 심리적 지지 및 상담 요구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76170"/>
                  </a:ext>
                </a:extLst>
              </a:tr>
              <a:tr h="36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/>
                        <a:t>굿즈제작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반려동물을 영원히 기억할 수 있는 유형의 기념품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유골 보석 등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제작에 대한 관심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360398"/>
                  </a:ext>
                </a:extLst>
              </a:tr>
              <a:tr h="427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커뮤니티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비슷한 아픔을 가진 보호자들과 슬픔을 공유하고 위로를 나누며 유대감을 형성하려는 욕구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08977"/>
                  </a:ext>
                </a:extLst>
              </a:tr>
              <a:tr h="35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장례서비스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신뢰할 수 있고 </a:t>
                      </a:r>
                      <a:r>
                        <a:rPr lang="ko-KR" altLang="en-US" sz="1200" dirty="0" err="1"/>
                        <a:t>존중받는</a:t>
                      </a:r>
                      <a:r>
                        <a:rPr lang="ko-KR" altLang="en-US" sz="1200" dirty="0"/>
                        <a:t> 절차를 통해 반려동물의 마지막을 잘 보내주고 싶은 욕구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327439"/>
                  </a:ext>
                </a:extLst>
              </a:tr>
              <a:tr h="35233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(Competitor)</a:t>
                      </a:r>
                      <a:endParaRPr lang="ko-KR" altLang="en-US" sz="12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기존 온라인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오프라인 서비스는 각각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소통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지속성</a:t>
                      </a:r>
                      <a:r>
                        <a:rPr lang="en-US" altLang="ko-KR" sz="1200" dirty="0"/>
                        <a:t>‘, ‘</a:t>
                      </a:r>
                      <a:r>
                        <a:rPr lang="ko-KR" altLang="en-US" sz="1200" dirty="0"/>
                        <a:t>접근성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비용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측면에서 명확한 한계를 가짐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국내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하늘멍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메모리얼페이지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주로 단순 추모기능에 집중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797774"/>
                  </a:ext>
                </a:extLst>
              </a:tr>
              <a:tr h="369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해외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Rainbow Bridge, Ever Loved (</a:t>
                      </a:r>
                      <a:r>
                        <a:rPr lang="ko-KR" altLang="en-US" sz="1200" dirty="0"/>
                        <a:t>커뮤니티 기능이 있으나 국내 정서와는 다소 차이가 있음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590410"/>
                  </a:ext>
                </a:extLst>
              </a:tr>
              <a:tr h="474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차별화 필요성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일회성 추모에 그치지 않고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사용자들이 지속적으로 방문하여 교류할 수 있는 </a:t>
                      </a:r>
                      <a:r>
                        <a:rPr lang="en-US" altLang="ko-KR" sz="1200" b="1" i="0" dirty="0"/>
                        <a:t>‘</a:t>
                      </a:r>
                      <a:r>
                        <a:rPr lang="ko-KR" altLang="en-US" sz="1200" b="1" i="0" dirty="0"/>
                        <a:t>커뮤니티의 지속성</a:t>
                      </a:r>
                      <a:r>
                        <a:rPr lang="en-US" altLang="ko-KR" sz="1200" b="1" i="0" dirty="0"/>
                        <a:t>’ </a:t>
                      </a:r>
                      <a:r>
                        <a:rPr lang="ko-KR" altLang="en-US" sz="1200" dirty="0"/>
                        <a:t>확보가 핵심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543003"/>
                  </a:ext>
                </a:extLst>
              </a:tr>
              <a:tr h="31403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서비스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(Company)</a:t>
                      </a:r>
                      <a:endParaRPr lang="ko-KR" altLang="en-US" sz="1200" b="1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온라인 추모 공간과 커뮤니티를 결합하여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높은 몰입감의 사용자 경험을 제공하고 지속적인 참여를 유도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온라인 추모</a:t>
                      </a:r>
                      <a:r>
                        <a:rPr lang="en-US" altLang="ko-KR" sz="1200" dirty="0"/>
                        <a:t>, SNS</a:t>
                      </a:r>
                      <a:r>
                        <a:rPr lang="ko-KR" altLang="en-US" sz="1200" dirty="0"/>
                        <a:t>형 소통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876127"/>
                  </a:ext>
                </a:extLst>
              </a:tr>
              <a:tr h="3438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상담사 추천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사용자 리뷰 데이터 기반 맞춤형 상담사 추천 알고리즘 활용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678228"/>
                  </a:ext>
                </a:extLst>
              </a:tr>
              <a:tr h="369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추천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실시간 판매 데이터 분석을 통한 인기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트렌드 제공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901191"/>
                  </a:ext>
                </a:extLst>
              </a:tr>
              <a:tr h="128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추천 절차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사용자들의 활동 데이터를 기반으로 심리상담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제작 등 맞춤형 서비스와 연계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00035"/>
                  </a:ext>
                </a:extLst>
              </a:tr>
              <a:tr h="284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기대효과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높은 </a:t>
                      </a:r>
                      <a:r>
                        <a:rPr lang="ko-KR" altLang="en-US" sz="1200" dirty="0" err="1"/>
                        <a:t>재방문률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충성도 높은 커뮤니티 형성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 사업 확장성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60375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48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2.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환경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E71C6D2-8D8B-4BE3-B991-130DEE64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80192"/>
              </p:ext>
            </p:extLst>
          </p:nvPr>
        </p:nvGraphicFramePr>
        <p:xfrm>
          <a:off x="899613" y="2335322"/>
          <a:ext cx="10392772" cy="3651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5072">
                  <a:extLst>
                    <a:ext uri="{9D8B030D-6E8A-4147-A177-3AD203B41FA5}">
                      <a16:colId xmlns:a16="http://schemas.microsoft.com/office/drawing/2014/main" val="2340171007"/>
                    </a:ext>
                  </a:extLst>
                </a:gridCol>
                <a:gridCol w="7937700">
                  <a:extLst>
                    <a:ext uri="{9D8B030D-6E8A-4147-A177-3AD203B41FA5}">
                      <a16:colId xmlns:a16="http://schemas.microsoft.com/office/drawing/2014/main" val="2219384357"/>
                    </a:ext>
                  </a:extLst>
                </a:gridCol>
              </a:tblGrid>
              <a:tr h="452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58088"/>
                  </a:ext>
                </a:extLst>
              </a:tr>
              <a:tr h="799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서비스 모델 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장례예약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심리상담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굿즈</a:t>
                      </a:r>
                      <a:r>
                        <a:rPr lang="ko-KR" altLang="en-US" sz="1400" dirty="0"/>
                        <a:t> 제작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결제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커뮤니티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프로젝트에서 제공하는 주요 서비스를 시준으로 데이터 수집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분석 필요 여부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216439"/>
                  </a:ext>
                </a:extLst>
              </a:tr>
              <a:tr h="799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데이터 후보 식별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각 서비스에서 발생하거나 수집 가능한 데이터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내부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외부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요소를 발굴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612637"/>
                  </a:ext>
                </a:extLst>
              </a:tr>
              <a:tr h="799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데이터 유형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수집되는 데이터가 어떤 형태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정형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반정형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비정형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인지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451120"/>
                  </a:ext>
                </a:extLst>
              </a:tr>
              <a:tr h="799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dirty="0"/>
                        <a:t>데이터 상세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수집 목적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분석 가능성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활용 방안 등 구체적인 데이터 특성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66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10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데이터분석 순서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0DC984A-84D5-4D58-8690-006B346E6406}"/>
              </a:ext>
            </a:extLst>
          </p:cNvPr>
          <p:cNvGraphicFramePr>
            <a:graphicFrameLocks noGrp="1"/>
          </p:cNvGraphicFramePr>
          <p:nvPr/>
        </p:nvGraphicFramePr>
        <p:xfrm>
          <a:off x="758816" y="1918517"/>
          <a:ext cx="10724172" cy="45640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3337">
                  <a:extLst>
                    <a:ext uri="{9D8B030D-6E8A-4147-A177-3AD203B41FA5}">
                      <a16:colId xmlns:a16="http://schemas.microsoft.com/office/drawing/2014/main" val="294808817"/>
                    </a:ext>
                  </a:extLst>
                </a:gridCol>
                <a:gridCol w="2743304">
                  <a:extLst>
                    <a:ext uri="{9D8B030D-6E8A-4147-A177-3AD203B41FA5}">
                      <a16:colId xmlns:a16="http://schemas.microsoft.com/office/drawing/2014/main" val="3481111739"/>
                    </a:ext>
                  </a:extLst>
                </a:gridCol>
                <a:gridCol w="2793534">
                  <a:extLst>
                    <a:ext uri="{9D8B030D-6E8A-4147-A177-3AD203B41FA5}">
                      <a16:colId xmlns:a16="http://schemas.microsoft.com/office/drawing/2014/main" val="587304373"/>
                    </a:ext>
                  </a:extLst>
                </a:gridCol>
                <a:gridCol w="3093997">
                  <a:extLst>
                    <a:ext uri="{9D8B030D-6E8A-4147-A177-3AD203B41FA5}">
                      <a16:colId xmlns:a16="http://schemas.microsoft.com/office/drawing/2014/main" val="1527550674"/>
                    </a:ext>
                  </a:extLst>
                </a:gridCol>
              </a:tblGrid>
              <a:tr h="296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체크포인트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62121"/>
                  </a:ext>
                </a:extLst>
              </a:tr>
              <a:tr h="58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 </a:t>
                      </a:r>
                      <a:r>
                        <a:rPr lang="ko-KR" altLang="en-US" sz="1200" b="1" dirty="0"/>
                        <a:t>분석 목적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 목표와 서비스 목적에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맞는 데이터 분석 방향을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어떤 서비스 성과를 제공하거나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개선하고자 하는가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사용자 만족도 향상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굿즈 판매 추이 분석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상담서비스 개선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680578"/>
                  </a:ext>
                </a:extLst>
              </a:tr>
              <a:tr h="58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필요한 데이터 항목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목적 달성을 위해 어떤 데이터가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필요한지 식별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기능별 필요한 정보 요소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 예약 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 후기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굿즈 주문 내역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게시글 감정 키워드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038609"/>
                  </a:ext>
                </a:extLst>
              </a:tr>
              <a:tr h="58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데이터 출처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데이터를 수집할 수 있는 위치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및 경로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내부 데이터 </a:t>
                      </a:r>
                      <a:r>
                        <a:rPr lang="en-US" altLang="ko-KR" sz="1200" dirty="0"/>
                        <a:t>vs </a:t>
                      </a:r>
                      <a:r>
                        <a:rPr lang="ko-KR" altLang="en-US" sz="1200" dirty="0"/>
                        <a:t>외부 공공 데이터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 값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 기록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농림축산검역본부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931482"/>
                  </a:ext>
                </a:extLst>
              </a:tr>
              <a:tr h="58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4. </a:t>
                      </a:r>
                      <a:r>
                        <a:rPr lang="ko-KR" altLang="en-US" sz="1200" b="1" dirty="0"/>
                        <a:t>데이터 형태 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수집 데이터의 구조 확인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정형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비정형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반정형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데이터 처리 방식에 따라 저장소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/>
                      <a:r>
                        <a:rPr lang="ko-KR" altLang="en-US" sz="1200" dirty="0"/>
                        <a:t>분석 방법 달라짐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정형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예약 정보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비정형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커뮤니티 글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반정형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상담 설문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832894"/>
                  </a:ext>
                </a:extLst>
              </a:tr>
              <a:tr h="58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5. </a:t>
                      </a:r>
                      <a:r>
                        <a:rPr lang="ko-KR" altLang="en-US" sz="1200" b="1" dirty="0"/>
                        <a:t>품질 및 활용성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수집된 데이터의 정확도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완성도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최신성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분석에 바로 사용할 수 있는 수준인가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누락 없는 사용자 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오타 없는 리뷰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64654"/>
                  </a:ext>
                </a:extLst>
              </a:tr>
              <a:tr h="755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6. </a:t>
                      </a:r>
                      <a:r>
                        <a:rPr lang="ko-KR" altLang="en-US" sz="1200" b="1" dirty="0"/>
                        <a:t>수집 가능성 검토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실제 서비스에서 해당 데이터를 얼마나 안정적으로 수집할 수 있는지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 유도 가능성</a:t>
                      </a:r>
                      <a:r>
                        <a:rPr lang="en-US" altLang="ko-KR" sz="1200" dirty="0"/>
                        <a:t>, API </a:t>
                      </a:r>
                      <a:r>
                        <a:rPr lang="ko-KR" altLang="en-US" sz="1200" dirty="0"/>
                        <a:t>안정성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비동의 데이터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좋아요</a:t>
                      </a:r>
                      <a:r>
                        <a:rPr lang="en-US" altLang="ko-KR" sz="1200" dirty="0"/>
                        <a:t>' </a:t>
                      </a:r>
                      <a:r>
                        <a:rPr lang="ko-KR" altLang="en-US" sz="1200" dirty="0"/>
                        <a:t>로그는 자동 수집 가능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후기는 사용자가 직접 작성해야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513073"/>
                  </a:ext>
                </a:extLst>
              </a:tr>
              <a:tr h="58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7. </a:t>
                      </a:r>
                      <a:r>
                        <a:rPr lang="ko-KR" altLang="en-US" sz="1200" b="1" dirty="0"/>
                        <a:t>후보 데이터선정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최종적으로 분석에 사용할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데이터 항목 확정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목적 부합 여부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수집 용이성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분석 가치 기준으로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 게시글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굿즈 주문 로그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사용자 행동 로그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59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57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2-2.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분석 목적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/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필요한 데이터 항목 도출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41640-08D9-4D0B-A285-F3D076AC57D4}"/>
              </a:ext>
            </a:extLst>
          </p:cNvPr>
          <p:cNvSpPr txBox="1"/>
          <p:nvPr/>
        </p:nvSpPr>
        <p:spPr>
          <a:xfrm>
            <a:off x="582286" y="1669612"/>
            <a:ext cx="110274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♧ 분석 목적 정의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반려동물 장례 연계 및 추모 서비스 제공 시스템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목적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사용자의 선호도를 분석해 사용자 맞춤서비스 제공 및 편의성 개선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장례 예약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심리상담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8672D-7AE7-4983-BCFC-84B11D70AE7F}"/>
              </a:ext>
            </a:extLst>
          </p:cNvPr>
          <p:cNvSpPr txBox="1"/>
          <p:nvPr/>
        </p:nvSpPr>
        <p:spPr>
          <a:xfrm>
            <a:off x="582286" y="312446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♧ 필요한 데이터 항목 도출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F9960BF-EB22-445B-92F8-F66EA0982FFB}"/>
              </a:ext>
            </a:extLst>
          </p:cNvPr>
          <p:cNvGraphicFramePr>
            <a:graphicFrameLocks noGrp="1"/>
          </p:cNvGraphicFramePr>
          <p:nvPr/>
        </p:nvGraphicFramePr>
        <p:xfrm>
          <a:off x="713575" y="3609440"/>
          <a:ext cx="10764847" cy="2780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5360">
                  <a:extLst>
                    <a:ext uri="{9D8B030D-6E8A-4147-A177-3AD203B41FA5}">
                      <a16:colId xmlns:a16="http://schemas.microsoft.com/office/drawing/2014/main" val="1704684054"/>
                    </a:ext>
                  </a:extLst>
                </a:gridCol>
                <a:gridCol w="3282373">
                  <a:extLst>
                    <a:ext uri="{9D8B030D-6E8A-4147-A177-3AD203B41FA5}">
                      <a16:colId xmlns:a16="http://schemas.microsoft.com/office/drawing/2014/main" val="1214762719"/>
                    </a:ext>
                  </a:extLst>
                </a:gridCol>
                <a:gridCol w="2098567">
                  <a:extLst>
                    <a:ext uri="{9D8B030D-6E8A-4147-A177-3AD203B41FA5}">
                      <a16:colId xmlns:a16="http://schemas.microsoft.com/office/drawing/2014/main" val="1107864245"/>
                    </a:ext>
                  </a:extLst>
                </a:gridCol>
                <a:gridCol w="4428547">
                  <a:extLst>
                    <a:ext uri="{9D8B030D-6E8A-4147-A177-3AD203B41FA5}">
                      <a16:colId xmlns:a16="http://schemas.microsoft.com/office/drawing/2014/main" val="450047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필수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활용목적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868516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기본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회원가입 시 수집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연락처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 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884920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반려동물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장례 예약 시 입력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종류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나이 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564329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 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예약일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장례식장 위치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비용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87500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상담 예약 일정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상담 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228821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 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 작성 텍스트 및 이미지 게시글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933644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활동 로그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웹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앱 사용 행동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클릭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체류 시간 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26914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구매 내역 및 선호도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종류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구매 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좋아요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89848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굿즈 리뷰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상담 및 굿즈 구매 리뷰 사용자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270777"/>
                  </a:ext>
                </a:extLst>
              </a:tr>
              <a:tr h="27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 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장례업체 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공공</a:t>
                      </a:r>
                      <a:r>
                        <a:rPr lang="en-US" altLang="ko-KR" sz="1200" dirty="0"/>
                        <a:t>API</a:t>
                      </a:r>
                      <a:r>
                        <a:rPr lang="ko-KR" altLang="en-US" sz="1200" dirty="0"/>
                        <a:t>를 통한 장례업체 위치 및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91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64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3057</Words>
  <Application>Microsoft Office PowerPoint</Application>
  <PresentationFormat>와이드스크린</PresentationFormat>
  <Paragraphs>616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100</cp:revision>
  <dcterms:created xsi:type="dcterms:W3CDTF">2025-08-05T00:27:28Z</dcterms:created>
  <dcterms:modified xsi:type="dcterms:W3CDTF">2025-09-16T03:13:51Z</dcterms:modified>
</cp:coreProperties>
</file>