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302" r:id="rId4"/>
    <p:sldId id="333" r:id="rId5"/>
    <p:sldId id="342" r:id="rId6"/>
    <p:sldId id="334" r:id="rId7"/>
    <p:sldId id="343" r:id="rId8"/>
    <p:sldId id="335" r:id="rId9"/>
    <p:sldId id="336" r:id="rId10"/>
    <p:sldId id="337" r:id="rId11"/>
    <p:sldId id="338" r:id="rId12"/>
    <p:sldId id="339" r:id="rId13"/>
    <p:sldId id="340" r:id="rId14"/>
    <p:sldId id="344" r:id="rId15"/>
    <p:sldId id="345" r:id="rId16"/>
    <p:sldId id="318" r:id="rId17"/>
    <p:sldId id="341" r:id="rId18"/>
    <p:sldId id="28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2D174-CB32-4F11-B7D5-1A7BA59E4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D795AB-E336-45EB-A305-DD9AC4683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254FD-84F1-428D-9057-ADAB81B3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D85F5-ED05-4F59-AE9E-A58CEDA5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9A623-0C98-4283-9D38-6AB30199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81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F0666-4475-4B01-8F4E-B875648A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7346D4-00C3-47FF-9B09-D4FF35DCC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781B1-9EDD-4233-A374-EB535A6E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26D15-4D50-4692-B46D-F882C66E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5EE2F-D229-4007-8D9F-7A3820BE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29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F2BF9F-0C81-4E8A-886A-CAEB2C36B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505AFD-1AA5-45B8-BD53-DA28197BD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49204C-AB5D-4CA3-9046-1619B215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FA9E8D-4B61-46A7-A49A-9045BDFD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B5F22-C6F7-44D5-ACE0-6E7A148D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84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DFFC5-38A8-42C2-A273-FAB66323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E2275-8578-4DB7-9D83-8CCD9E291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7C62E-4128-4DAC-A65A-27BB07B1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4C588-E11C-4D94-8F48-301C424F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D5DEC-11A5-4320-839E-7F51A3AE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59599-3C19-445B-8494-65877CB8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5B53FD-C5F7-4500-BCF7-72846463F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3EE29-7B5A-4A33-A2E2-95C3F607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DC215-611A-40F3-A9AE-4EE2515F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079D90-5960-4F74-B035-C3B18949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86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7EE06-1A7E-4A92-AAD0-9B86B8FF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88597-0625-4374-89CD-44B884550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25B3D4-AF4B-4AE8-8394-D610318F6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47BFB0-D7CE-457E-9189-BFF67F8D5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705FD7-3D9F-4845-8269-DDACF141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2645E4-0207-4203-9E82-F7636B0D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8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0BA0D-07F6-4D96-BF5B-9436CB1A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570F5-018D-444F-B20D-7729D02D8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1EA175-6F80-498A-B91B-186EB4E9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8C8E9D-6863-4906-B550-56942E2D3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51414A-34E4-4E1D-8229-4BAA2EB30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A7644-2A06-4E36-80B6-059F9825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C1EA36-C08D-410A-BF83-A04F264E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CC500D-50CE-43C2-8933-D267B7AE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12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703C0-9ACF-4AAE-9D37-8D18B26C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A6BCB5-73A1-4024-82FE-AF51172C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F8ED94-3DD5-42AA-8FF1-38C6499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D23E3A-D959-4203-BD40-C8351276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0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8A935A-7442-4F58-8D11-325F1B5C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FBA2FD-9246-42AD-B56C-E8EA7AE5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FE6B8E-4A69-4A9B-A9DD-5F0CB723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2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6DA8A-92BC-49DE-A8CF-C983904A3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23E4CE-55E3-4027-A86D-AC29312D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3CD0D5-63EF-4021-AF42-9F742E495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8D621F-7A35-4AB1-9015-6EE6F315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5FD7D6-46C4-408F-847C-245D5126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6B04C4-A611-43E8-834B-444CAF02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DD74F-EF7A-4889-85F7-871326D4A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16CC49-48CD-4612-BF78-EBB3B04EE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87BBA3-126E-40D9-955B-8C8D7877C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7E777C-8677-437F-9339-DEE00C79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11FACA-F355-4D90-B353-2AE547D5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0C2A7F-AB07-44EB-9EF8-2BEB08E2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75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88827D-BBE9-423B-8A3E-16F1434F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1ACD2B-EAC8-4DAE-80BC-8153D0C80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7A703-9670-4373-B621-3347DC4D1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F23D8-EC25-4018-9CD7-C53C9D694542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25031C-9617-4CD5-AB16-821A2E945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749AC1-BC97-42DC-BBFB-1FF1599E8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92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FB2B1-ADA3-4D09-BE1E-5FE440FEF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134" y="5409213"/>
            <a:ext cx="2247122" cy="1261535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빅데이터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UI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양성과정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buNone/>
            </a:pP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손보금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박준형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심예진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DA77DD5-F07A-4FA6-8DEA-409A2C5ABB17}"/>
              </a:ext>
            </a:extLst>
          </p:cNvPr>
          <p:cNvSpPr txBox="1">
            <a:spLocks/>
          </p:cNvSpPr>
          <p:nvPr/>
        </p:nvSpPr>
        <p:spPr>
          <a:xfrm>
            <a:off x="982980" y="3100841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400" dirty="0">
                <a:solidFill>
                  <a:schemeClr val="bg1"/>
                </a:solidFill>
              </a:rPr>
              <a:t>빅데이터 운영기획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892D854-65E9-4161-BD25-B1C960BA7B08}"/>
              </a:ext>
            </a:extLst>
          </p:cNvPr>
          <p:cNvSpPr txBox="1">
            <a:spLocks/>
          </p:cNvSpPr>
          <p:nvPr/>
        </p:nvSpPr>
        <p:spPr>
          <a:xfrm>
            <a:off x="838200" y="2051483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5400" dirty="0" err="1">
                <a:solidFill>
                  <a:srgbClr val="2C3930"/>
                </a:solidFill>
              </a:rPr>
              <a:t>astpage</a:t>
            </a:r>
            <a:r>
              <a:rPr lang="en-US" altLang="ko-KR" sz="5400" dirty="0" err="1">
                <a:solidFill>
                  <a:schemeClr val="bg1"/>
                </a:solidFill>
              </a:rPr>
              <a:t>Lastpage</a:t>
            </a:r>
            <a:r>
              <a:rPr lang="en-US" altLang="ko-KR" sz="5400" dirty="0">
                <a:solidFill>
                  <a:schemeClr val="bg1"/>
                </a:solidFill>
              </a:rPr>
              <a:t> Project</a:t>
            </a:r>
            <a:r>
              <a:rPr lang="en-US" altLang="ko-KR" sz="5400" dirty="0">
                <a:solidFill>
                  <a:srgbClr val="2C3930"/>
                </a:solidFill>
              </a:rPr>
              <a:t> </a:t>
            </a:r>
            <a:r>
              <a:rPr lang="en-US" altLang="ko-KR" sz="4800" dirty="0">
                <a:solidFill>
                  <a:srgbClr val="2C3930"/>
                </a:solidFill>
              </a:rPr>
              <a:t>Project</a:t>
            </a:r>
            <a:endParaRPr lang="ko-KR" altLang="en-US" sz="4800" dirty="0">
              <a:solidFill>
                <a:srgbClr val="2C393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62395-CB82-C6B8-18EC-276CC2A8E7CC}"/>
              </a:ext>
            </a:extLst>
          </p:cNvPr>
          <p:cNvSpPr txBox="1"/>
          <p:nvPr/>
        </p:nvSpPr>
        <p:spPr>
          <a:xfrm>
            <a:off x="-129540" y="4450080"/>
            <a:ext cx="1242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3" name="그림 1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47CCDA8-F2F2-6E33-1693-7115E4B9C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221163"/>
            <a:ext cx="807629" cy="80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74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시장에서 활용 가능한 분석 서비스 모델 아이디어 수집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9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229E60ED-9256-40CF-87B1-75B2A6D6505B}"/>
              </a:ext>
            </a:extLst>
          </p:cNvPr>
          <p:cNvGraphicFramePr>
            <a:graphicFrameLocks noGrp="1"/>
          </p:cNvGraphicFramePr>
          <p:nvPr/>
        </p:nvGraphicFramePr>
        <p:xfrm>
          <a:off x="1031846" y="3109099"/>
          <a:ext cx="10150679" cy="29809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712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3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54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1584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rPr sz="1400" dirty="0" err="1"/>
                        <a:t>스캠퍼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규칙</a:t>
                      </a:r>
                      <a:endParaRPr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rPr sz="1400" dirty="0" err="1"/>
                        <a:t>적용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내용</a:t>
                      </a:r>
                      <a:r>
                        <a:rPr sz="1400" dirty="0"/>
                        <a:t> (</a:t>
                      </a:r>
                      <a:r>
                        <a:rPr sz="1400" dirty="0" err="1"/>
                        <a:t>반려동물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데이터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활용</a:t>
                      </a:r>
                      <a:r>
                        <a:rPr sz="14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rPr sz="1400" dirty="0" err="1"/>
                        <a:t>새로운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아이디어</a:t>
                      </a:r>
                      <a:r>
                        <a:rPr sz="1400" dirty="0"/>
                        <a:t> (</a:t>
                      </a:r>
                      <a:r>
                        <a:rPr sz="1400" dirty="0" err="1"/>
                        <a:t>분석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서비스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모델</a:t>
                      </a:r>
                      <a:r>
                        <a:rPr sz="1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9663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 err="1"/>
                        <a:t>결합하기</a:t>
                      </a:r>
                      <a:r>
                        <a:rPr sz="1200" b="1" dirty="0"/>
                        <a:t> (Combine)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 err="1"/>
                        <a:t>반려동물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장례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예약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데이터</a:t>
                      </a:r>
                      <a:r>
                        <a:rPr sz="1200" b="0" dirty="0"/>
                        <a:t> + </a:t>
                      </a:r>
                      <a:r>
                        <a:rPr sz="1200" b="0" dirty="0" err="1"/>
                        <a:t>지역별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상담사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예약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패턴</a:t>
                      </a:r>
                      <a:r>
                        <a:rPr sz="1200" b="0" dirty="0"/>
                        <a:t> + </a:t>
                      </a:r>
                      <a:r>
                        <a:rPr sz="1200" b="0" dirty="0" err="1"/>
                        <a:t>굿즈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주문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데이터를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결합</a:t>
                      </a:r>
                      <a:endParaRPr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/>
                        <a:t>PET_INSIGHT : </a:t>
                      </a:r>
                      <a:r>
                        <a:rPr sz="1200" b="0" dirty="0" err="1"/>
                        <a:t>지역별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반려동물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장례·상담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수요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예측</a:t>
                      </a:r>
                      <a:r>
                        <a:rPr sz="1200" b="0" dirty="0"/>
                        <a:t> 및 </a:t>
                      </a:r>
                      <a:r>
                        <a:rPr sz="1200" b="0" dirty="0" err="1"/>
                        <a:t>맞춤형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굿즈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판매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전략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서비스</a:t>
                      </a:r>
                      <a:endParaRPr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9663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 err="1"/>
                        <a:t>응용하기</a:t>
                      </a:r>
                      <a:r>
                        <a:rPr sz="1200" b="1" dirty="0"/>
                        <a:t> (Adapt)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 err="1"/>
                        <a:t>상담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기록과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커뮤니티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감정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데이터를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분석하여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펫로스</a:t>
                      </a:r>
                      <a:endParaRPr lang="en-US" sz="1200" b="0" dirty="0"/>
                    </a:p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/>
                        <a:t>(</a:t>
                      </a:r>
                      <a:r>
                        <a:rPr sz="1200" b="0" dirty="0" err="1"/>
                        <a:t>상실감</a:t>
                      </a:r>
                      <a:r>
                        <a:rPr sz="1200" b="0" dirty="0"/>
                        <a:t>) </a:t>
                      </a:r>
                      <a:r>
                        <a:rPr sz="1200" b="0" dirty="0" err="1"/>
                        <a:t>정도를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추정</a:t>
                      </a:r>
                      <a:endParaRPr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/>
                        <a:t>PET_EMPATHHY : </a:t>
                      </a:r>
                      <a:r>
                        <a:rPr sz="1200" b="0" dirty="0" err="1"/>
                        <a:t>감정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분석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기반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보호자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심리케어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상담사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자동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추천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서비스</a:t>
                      </a:r>
                      <a:endParaRPr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9F55F93-CFEB-477C-81A5-D6CE9161CD62}"/>
              </a:ext>
            </a:extLst>
          </p:cNvPr>
          <p:cNvSpPr txBox="1"/>
          <p:nvPr/>
        </p:nvSpPr>
        <p:spPr>
          <a:xfrm>
            <a:off x="936259" y="1904504"/>
            <a:ext cx="10363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현재 반려동물 장례 및 추모 데이터를 기반으로 한 </a:t>
            </a: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Lastpage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Project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활용하여 새로운 시장에서 수익을 창출할 수 있는 데이터 분석 기반 서비스     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아이디어를 도출합니다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아이디어 발굴에는 </a:t>
            </a:r>
            <a:r>
              <a:rPr kumimoji="0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스캠퍼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(SCAMPER)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기법을 적용하였습니다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9F95CB5-9DAC-4388-8B8F-8C5C9FB83CA3}"/>
              </a:ext>
            </a:extLst>
          </p:cNvPr>
          <p:cNvCxnSpPr>
            <a:cxnSpLocks/>
          </p:cNvCxnSpPr>
          <p:nvPr/>
        </p:nvCxnSpPr>
        <p:spPr>
          <a:xfrm>
            <a:off x="1031846" y="2843868"/>
            <a:ext cx="1015067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594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5-1.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상품의 새로운 강점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(S)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과 약점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(W)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분석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10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9810D14F-B296-4B8D-9474-41CD7FF769AF}"/>
              </a:ext>
            </a:extLst>
          </p:cNvPr>
          <p:cNvGraphicFramePr>
            <a:graphicFrameLocks noGrp="1"/>
          </p:cNvGraphicFramePr>
          <p:nvPr/>
        </p:nvGraphicFramePr>
        <p:xfrm>
          <a:off x="1031847" y="3116123"/>
          <a:ext cx="10150680" cy="297193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0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3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68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83137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rPr sz="1400" dirty="0" err="1">
                          <a:latin typeface="+mn-lt"/>
                        </a:rPr>
                        <a:t>구분</a:t>
                      </a:r>
                      <a:endParaRPr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rPr sz="1400" dirty="0">
                          <a:latin typeface="+mn-lt"/>
                        </a:rPr>
                        <a:t>Last Page Project </a:t>
                      </a:r>
                      <a:r>
                        <a:rPr sz="1400" dirty="0" err="1">
                          <a:latin typeface="+mn-lt"/>
                        </a:rPr>
                        <a:t>분석</a:t>
                      </a:r>
                      <a:r>
                        <a:rPr sz="1400" dirty="0">
                          <a:latin typeface="+mn-lt"/>
                        </a:rPr>
                        <a:t> </a:t>
                      </a:r>
                      <a:r>
                        <a:rPr sz="1400" dirty="0" err="1">
                          <a:latin typeface="+mn-lt"/>
                        </a:rPr>
                        <a:t>내용</a:t>
                      </a:r>
                      <a:endParaRPr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rPr sz="1400" dirty="0" err="1">
                          <a:latin typeface="+mn-lt"/>
                        </a:rPr>
                        <a:t>전략적</a:t>
                      </a:r>
                      <a:r>
                        <a:rPr sz="1400" dirty="0">
                          <a:latin typeface="+mn-lt"/>
                        </a:rPr>
                        <a:t> </a:t>
                      </a:r>
                      <a:r>
                        <a:rPr sz="1400" dirty="0" err="1">
                          <a:latin typeface="+mn-lt"/>
                        </a:rPr>
                        <a:t>의미</a:t>
                      </a:r>
                      <a:endParaRPr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6492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 err="1">
                          <a:latin typeface="+mn-lt"/>
                        </a:rPr>
                        <a:t>강점</a:t>
                      </a:r>
                      <a:r>
                        <a:rPr sz="1200" b="1" dirty="0">
                          <a:latin typeface="+mn-lt"/>
                        </a:rPr>
                        <a:t> (Strength)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>
                          <a:latin typeface="+mn-lt"/>
                        </a:rPr>
                        <a:t>① </a:t>
                      </a:r>
                      <a:r>
                        <a:rPr sz="1200" b="0" dirty="0" err="1">
                          <a:latin typeface="+mn-lt"/>
                        </a:rPr>
                        <a:t>반려동물</a:t>
                      </a:r>
                      <a:r>
                        <a:rPr sz="1200" b="0" dirty="0">
                          <a:latin typeface="+mn-lt"/>
                        </a:rPr>
                        <a:t> </a:t>
                      </a:r>
                      <a:r>
                        <a:rPr sz="1200" b="0" dirty="0" err="1">
                          <a:latin typeface="+mn-lt"/>
                        </a:rPr>
                        <a:t>장례·상담</a:t>
                      </a:r>
                      <a:r>
                        <a:rPr sz="1200" b="0" dirty="0">
                          <a:latin typeface="+mn-lt"/>
                        </a:rPr>
                        <a:t> </a:t>
                      </a:r>
                      <a:r>
                        <a:rPr sz="1200" b="0" dirty="0" err="1">
                          <a:latin typeface="+mn-lt"/>
                        </a:rPr>
                        <a:t>예약</a:t>
                      </a:r>
                      <a:r>
                        <a:rPr sz="1200" b="0" dirty="0">
                          <a:latin typeface="+mn-lt"/>
                        </a:rPr>
                        <a:t> </a:t>
                      </a:r>
                      <a:r>
                        <a:rPr sz="1200" b="0" dirty="0" err="1">
                          <a:latin typeface="+mn-lt"/>
                        </a:rPr>
                        <a:t>데이터를</a:t>
                      </a:r>
                      <a:r>
                        <a:rPr sz="1200" b="0" dirty="0">
                          <a:latin typeface="+mn-lt"/>
                        </a:rPr>
                        <a:t> </a:t>
                      </a:r>
                      <a:r>
                        <a:rPr sz="1200" b="0" dirty="0" err="1">
                          <a:latin typeface="+mn-lt"/>
                        </a:rPr>
                        <a:t>통합</a:t>
                      </a:r>
                      <a:r>
                        <a:rPr sz="1200" b="0" dirty="0">
                          <a:latin typeface="+mn-lt"/>
                        </a:rPr>
                        <a:t> </a:t>
                      </a:r>
                      <a:r>
                        <a:rPr sz="1200" b="0" dirty="0" err="1">
                          <a:latin typeface="+mn-lt"/>
                        </a:rPr>
                        <a:t>분석하여</a:t>
                      </a:r>
                      <a:r>
                        <a:rPr sz="1200" b="0" dirty="0">
                          <a:latin typeface="+mn-lt"/>
                        </a:rPr>
                        <a:t> </a:t>
                      </a:r>
                      <a:r>
                        <a:rPr sz="1200" b="0" dirty="0" err="1">
                          <a:latin typeface="+mn-lt"/>
                        </a:rPr>
                        <a:t>수요·패턴</a:t>
                      </a:r>
                      <a:r>
                        <a:rPr sz="1200" b="0" dirty="0">
                          <a:latin typeface="+mn-lt"/>
                        </a:rPr>
                        <a:t> </a:t>
                      </a:r>
                      <a:r>
                        <a:rPr sz="1200" b="0" dirty="0" err="1">
                          <a:latin typeface="+mn-lt"/>
                        </a:rPr>
                        <a:t>예측</a:t>
                      </a:r>
                      <a:r>
                        <a:rPr sz="1200" b="0" dirty="0">
                          <a:latin typeface="+mn-lt"/>
                        </a:rPr>
                        <a:t> </a:t>
                      </a:r>
                      <a:r>
                        <a:rPr sz="1200" b="0" dirty="0" err="1">
                          <a:latin typeface="+mn-lt"/>
                        </a:rPr>
                        <a:t>가능</a:t>
                      </a:r>
                      <a:r>
                        <a:rPr sz="1200" b="0" dirty="0">
                          <a:latin typeface="+mn-lt"/>
                        </a:rPr>
                        <a:t>.</a:t>
                      </a:r>
                    </a:p>
                    <a:p>
                      <a:pPr algn="ctr"/>
                      <a:r>
                        <a:rPr sz="1200" b="0" dirty="0">
                          <a:latin typeface="+mn-lt"/>
                        </a:rPr>
                        <a:t>② </a:t>
                      </a:r>
                      <a:r>
                        <a:rPr sz="1200" b="0" dirty="0" err="1">
                          <a:latin typeface="+mn-lt"/>
                        </a:rPr>
                        <a:t>커뮤니티·후기</a:t>
                      </a:r>
                      <a:r>
                        <a:rPr sz="1200" b="0" dirty="0">
                          <a:latin typeface="+mn-lt"/>
                        </a:rPr>
                        <a:t> </a:t>
                      </a:r>
                      <a:r>
                        <a:rPr sz="1200" b="0" dirty="0" err="1">
                          <a:latin typeface="+mn-lt"/>
                        </a:rPr>
                        <a:t>데이터</a:t>
                      </a:r>
                      <a:r>
                        <a:rPr sz="1200" b="0" dirty="0">
                          <a:latin typeface="+mn-lt"/>
                        </a:rPr>
                        <a:t> </a:t>
                      </a:r>
                      <a:r>
                        <a:rPr sz="1200" b="0" dirty="0" err="1">
                          <a:latin typeface="+mn-lt"/>
                        </a:rPr>
                        <a:t>기반</a:t>
                      </a:r>
                      <a:r>
                        <a:rPr sz="1200" b="0" dirty="0">
                          <a:latin typeface="+mn-lt"/>
                        </a:rPr>
                        <a:t> </a:t>
                      </a:r>
                      <a:r>
                        <a:rPr sz="1200" b="0" dirty="0" err="1">
                          <a:latin typeface="+mn-lt"/>
                        </a:rPr>
                        <a:t>사용자</a:t>
                      </a:r>
                      <a:r>
                        <a:rPr sz="1200" b="0" dirty="0">
                          <a:latin typeface="+mn-lt"/>
                        </a:rPr>
                        <a:t> </a:t>
                      </a:r>
                      <a:r>
                        <a:rPr sz="1200" b="0" dirty="0" err="1">
                          <a:latin typeface="+mn-lt"/>
                        </a:rPr>
                        <a:t>감정</a:t>
                      </a:r>
                      <a:r>
                        <a:rPr sz="1200" b="0" dirty="0">
                          <a:latin typeface="+mn-lt"/>
                        </a:rPr>
                        <a:t> </a:t>
                      </a:r>
                      <a:r>
                        <a:rPr sz="1200" b="0" dirty="0" err="1">
                          <a:latin typeface="+mn-lt"/>
                        </a:rPr>
                        <a:t>분석</a:t>
                      </a:r>
                      <a:r>
                        <a:rPr sz="1200" b="0" dirty="0">
                          <a:latin typeface="+mn-lt"/>
                        </a:rPr>
                        <a:t> </a:t>
                      </a:r>
                      <a:r>
                        <a:rPr sz="1200" b="0" dirty="0" err="1">
                          <a:latin typeface="+mn-lt"/>
                        </a:rPr>
                        <a:t>가능</a:t>
                      </a:r>
                      <a:r>
                        <a:rPr sz="1200" b="0" dirty="0">
                          <a:latin typeface="+mn-lt"/>
                        </a:rPr>
                        <a:t>.</a:t>
                      </a:r>
                    </a:p>
                    <a:p>
                      <a:pPr algn="ctr"/>
                      <a:r>
                        <a:rPr sz="1200" b="0" dirty="0">
                          <a:latin typeface="+mn-lt"/>
                        </a:rPr>
                        <a:t>③ </a:t>
                      </a:r>
                      <a:r>
                        <a:rPr sz="1200" b="0" dirty="0" err="1">
                          <a:latin typeface="+mn-lt"/>
                        </a:rPr>
                        <a:t>굿즈</a:t>
                      </a:r>
                      <a:r>
                        <a:rPr sz="1200" b="0" dirty="0">
                          <a:latin typeface="+mn-lt"/>
                        </a:rPr>
                        <a:t> </a:t>
                      </a:r>
                      <a:r>
                        <a:rPr sz="1200" b="0" dirty="0" err="1">
                          <a:latin typeface="+mn-lt"/>
                        </a:rPr>
                        <a:t>주문</a:t>
                      </a:r>
                      <a:r>
                        <a:rPr sz="1200" b="0" dirty="0">
                          <a:latin typeface="+mn-lt"/>
                        </a:rPr>
                        <a:t> </a:t>
                      </a:r>
                      <a:r>
                        <a:rPr sz="1200" b="0" dirty="0" err="1">
                          <a:latin typeface="+mn-lt"/>
                        </a:rPr>
                        <a:t>데이터와</a:t>
                      </a:r>
                      <a:r>
                        <a:rPr sz="1200" b="0" dirty="0">
                          <a:latin typeface="+mn-lt"/>
                        </a:rPr>
                        <a:t> </a:t>
                      </a:r>
                      <a:r>
                        <a:rPr sz="1200" b="0" dirty="0" err="1">
                          <a:latin typeface="+mn-lt"/>
                        </a:rPr>
                        <a:t>상담</a:t>
                      </a:r>
                      <a:r>
                        <a:rPr sz="1200" b="0" dirty="0">
                          <a:latin typeface="+mn-lt"/>
                        </a:rPr>
                        <a:t> </a:t>
                      </a:r>
                      <a:r>
                        <a:rPr sz="1200" b="0" dirty="0" err="1">
                          <a:latin typeface="+mn-lt"/>
                        </a:rPr>
                        <a:t>이력</a:t>
                      </a:r>
                      <a:r>
                        <a:rPr sz="1200" b="0" dirty="0">
                          <a:latin typeface="+mn-lt"/>
                        </a:rPr>
                        <a:t> </a:t>
                      </a:r>
                      <a:r>
                        <a:rPr sz="1200" b="0" dirty="0" err="1">
                          <a:latin typeface="+mn-lt"/>
                        </a:rPr>
                        <a:t>연계로</a:t>
                      </a:r>
                      <a:r>
                        <a:rPr sz="1200" b="0" dirty="0">
                          <a:latin typeface="+mn-lt"/>
                        </a:rPr>
                        <a:t> </a:t>
                      </a:r>
                      <a:r>
                        <a:rPr sz="1200" b="0" dirty="0" err="1">
                          <a:latin typeface="+mn-lt"/>
                        </a:rPr>
                        <a:t>개인</a:t>
                      </a:r>
                      <a:r>
                        <a:rPr sz="1200" b="0" dirty="0">
                          <a:latin typeface="+mn-lt"/>
                        </a:rPr>
                        <a:t> </a:t>
                      </a:r>
                      <a:r>
                        <a:rPr sz="1200" b="0" dirty="0" err="1">
                          <a:latin typeface="+mn-lt"/>
                        </a:rPr>
                        <a:t>맞춤형</a:t>
                      </a:r>
                      <a:r>
                        <a:rPr sz="1200" b="0" dirty="0">
                          <a:latin typeface="+mn-lt"/>
                        </a:rPr>
                        <a:t> </a:t>
                      </a:r>
                      <a:r>
                        <a:rPr sz="1200" b="0" dirty="0" err="1">
                          <a:latin typeface="+mn-lt"/>
                        </a:rPr>
                        <a:t>추천</a:t>
                      </a:r>
                      <a:r>
                        <a:rPr sz="1200" b="0" dirty="0">
                          <a:latin typeface="+mn-lt"/>
                        </a:rPr>
                        <a:t> </a:t>
                      </a:r>
                      <a:r>
                        <a:rPr sz="1200" b="0" dirty="0" err="1">
                          <a:latin typeface="+mn-lt"/>
                        </a:rPr>
                        <a:t>가능</a:t>
                      </a:r>
                      <a:r>
                        <a:rPr sz="1200" b="0" dirty="0">
                          <a:latin typeface="+mn-lt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 err="1">
                          <a:latin typeface="+mn-lt"/>
                        </a:rPr>
                        <a:t>정확한</a:t>
                      </a:r>
                      <a:r>
                        <a:rPr sz="1200" b="0" dirty="0">
                          <a:latin typeface="+mn-lt"/>
                        </a:rPr>
                        <a:t> </a:t>
                      </a:r>
                      <a:r>
                        <a:rPr sz="1200" b="0" dirty="0" err="1">
                          <a:latin typeface="+mn-lt"/>
                        </a:rPr>
                        <a:t>개인</a:t>
                      </a:r>
                      <a:r>
                        <a:rPr sz="1200" b="0" dirty="0">
                          <a:latin typeface="+mn-lt"/>
                        </a:rPr>
                        <a:t> </a:t>
                      </a:r>
                      <a:r>
                        <a:rPr sz="1200" b="0" dirty="0" err="1">
                          <a:latin typeface="+mn-lt"/>
                        </a:rPr>
                        <a:t>맞춤형</a:t>
                      </a:r>
                      <a:r>
                        <a:rPr sz="1200" b="0" dirty="0">
                          <a:latin typeface="+mn-lt"/>
                        </a:rPr>
                        <a:t> </a:t>
                      </a:r>
                      <a:r>
                        <a:rPr sz="1200" b="0" dirty="0" err="1">
                          <a:latin typeface="+mn-lt"/>
                        </a:rPr>
                        <a:t>추천</a:t>
                      </a:r>
                      <a:r>
                        <a:rPr sz="1200" b="0" dirty="0">
                          <a:latin typeface="+mn-lt"/>
                        </a:rPr>
                        <a:t> </a:t>
                      </a:r>
                      <a:r>
                        <a:rPr sz="1200" b="0" dirty="0" err="1">
                          <a:latin typeface="+mn-lt"/>
                        </a:rPr>
                        <a:t>서비스로</a:t>
                      </a:r>
                      <a:r>
                        <a:rPr sz="1200" b="0" dirty="0">
                          <a:latin typeface="+mn-lt"/>
                        </a:rPr>
                        <a:t> </a:t>
                      </a:r>
                      <a:r>
                        <a:rPr sz="1200" b="0" dirty="0" err="1">
                          <a:latin typeface="+mn-lt"/>
                        </a:rPr>
                        <a:t>차별화</a:t>
                      </a:r>
                      <a:r>
                        <a:rPr sz="1200" b="0" dirty="0">
                          <a:latin typeface="+mn-lt"/>
                        </a:rPr>
                        <a:t> </a:t>
                      </a:r>
                      <a:r>
                        <a:rPr sz="1200" b="0" dirty="0" err="1">
                          <a:latin typeface="+mn-lt"/>
                        </a:rPr>
                        <a:t>가능</a:t>
                      </a:r>
                      <a:r>
                        <a:rPr sz="1200" b="0" dirty="0">
                          <a:latin typeface="+mn-lt"/>
                        </a:rPr>
                        <a:t>. </a:t>
                      </a:r>
                      <a:r>
                        <a:rPr sz="1200" b="0" dirty="0" err="1">
                          <a:latin typeface="+mn-lt"/>
                        </a:rPr>
                        <a:t>데이터</a:t>
                      </a:r>
                      <a:r>
                        <a:rPr sz="1200" b="0" dirty="0">
                          <a:latin typeface="+mn-lt"/>
                        </a:rPr>
                        <a:t> </a:t>
                      </a:r>
                      <a:r>
                        <a:rPr sz="1200" b="0" dirty="0" err="1">
                          <a:latin typeface="+mn-lt"/>
                        </a:rPr>
                        <a:t>기반</a:t>
                      </a:r>
                      <a:r>
                        <a:rPr sz="1200" b="0" dirty="0">
                          <a:latin typeface="+mn-lt"/>
                        </a:rPr>
                        <a:t> </a:t>
                      </a:r>
                      <a:r>
                        <a:rPr sz="1200" b="0" dirty="0" err="1">
                          <a:latin typeface="+mn-lt"/>
                        </a:rPr>
                        <a:t>UX를</a:t>
                      </a:r>
                      <a:r>
                        <a:rPr sz="1200" b="0" dirty="0">
                          <a:latin typeface="+mn-lt"/>
                        </a:rPr>
                        <a:t> </a:t>
                      </a:r>
                      <a:r>
                        <a:rPr sz="1200" b="0" dirty="0" err="1">
                          <a:latin typeface="+mn-lt"/>
                        </a:rPr>
                        <a:t>통한</a:t>
                      </a:r>
                      <a:r>
                        <a:rPr sz="1200" b="0" dirty="0">
                          <a:latin typeface="+mn-lt"/>
                        </a:rPr>
                        <a:t> </a:t>
                      </a:r>
                      <a:r>
                        <a:rPr sz="1200" b="0" dirty="0" err="1">
                          <a:latin typeface="+mn-lt"/>
                        </a:rPr>
                        <a:t>사용자</a:t>
                      </a:r>
                      <a:r>
                        <a:rPr sz="1200" b="0" dirty="0">
                          <a:latin typeface="+mn-lt"/>
                        </a:rPr>
                        <a:t> </a:t>
                      </a:r>
                      <a:r>
                        <a:rPr sz="1200" b="0" dirty="0" err="1">
                          <a:latin typeface="+mn-lt"/>
                        </a:rPr>
                        <a:t>충성도</a:t>
                      </a:r>
                      <a:r>
                        <a:rPr sz="1200" b="0" dirty="0">
                          <a:latin typeface="+mn-lt"/>
                        </a:rPr>
                        <a:t> </a:t>
                      </a:r>
                      <a:r>
                        <a:rPr sz="1200" b="0" dirty="0" err="1">
                          <a:latin typeface="+mn-lt"/>
                        </a:rPr>
                        <a:t>향상</a:t>
                      </a:r>
                      <a:r>
                        <a:rPr sz="1200" b="0" dirty="0">
                          <a:latin typeface="+mn-lt"/>
                        </a:rPr>
                        <a:t> </a:t>
                      </a:r>
                      <a:r>
                        <a:rPr sz="1200" b="0" dirty="0" err="1">
                          <a:latin typeface="+mn-lt"/>
                        </a:rPr>
                        <a:t>기대</a:t>
                      </a:r>
                      <a:r>
                        <a:rPr sz="1200" b="0" dirty="0">
                          <a:latin typeface="+mn-lt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2308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>
                          <a:latin typeface="+mn-lt"/>
                        </a:rPr>
                        <a:t>약점 (Weakness)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>
                          <a:latin typeface="+mn-lt"/>
                        </a:rPr>
                        <a:t>① 초기 데이터 확보 및 외부 API 유지비 발생.</a:t>
                      </a:r>
                    </a:p>
                    <a:p>
                      <a:pPr algn="ctr"/>
                      <a:r>
                        <a:rPr sz="1200" b="0">
                          <a:latin typeface="+mn-lt"/>
                        </a:rPr>
                        <a:t>② 브랜드 인지도 부족, 서비스 초반 사용자 확보 어려움.</a:t>
                      </a:r>
                    </a:p>
                    <a:p>
                      <a:pPr algn="ctr"/>
                      <a:r>
                        <a:rPr sz="1200" b="0">
                          <a:latin typeface="+mn-lt"/>
                        </a:rPr>
                        <a:t>③ 감정 분석의 정확도와 상담 품질에 대한 지속적인 개선 필요.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 err="1">
                          <a:latin typeface="+mn-lt"/>
                        </a:rPr>
                        <a:t>초기</a:t>
                      </a:r>
                      <a:r>
                        <a:rPr sz="1200" b="0" dirty="0">
                          <a:latin typeface="+mn-lt"/>
                        </a:rPr>
                        <a:t> </a:t>
                      </a:r>
                      <a:r>
                        <a:rPr sz="1200" b="0" dirty="0" err="1">
                          <a:latin typeface="+mn-lt"/>
                        </a:rPr>
                        <a:t>마케팅</a:t>
                      </a:r>
                      <a:r>
                        <a:rPr sz="1200" b="0" dirty="0">
                          <a:latin typeface="+mn-lt"/>
                        </a:rPr>
                        <a:t> </a:t>
                      </a:r>
                      <a:r>
                        <a:rPr sz="1200" b="0" dirty="0" err="1">
                          <a:latin typeface="+mn-lt"/>
                        </a:rPr>
                        <a:t>비용과</a:t>
                      </a:r>
                      <a:r>
                        <a:rPr sz="1200" b="0" dirty="0">
                          <a:latin typeface="+mn-lt"/>
                        </a:rPr>
                        <a:t> </a:t>
                      </a:r>
                      <a:r>
                        <a:rPr sz="1200" b="0" dirty="0" err="1">
                          <a:latin typeface="+mn-lt"/>
                        </a:rPr>
                        <a:t>사용자</a:t>
                      </a:r>
                      <a:r>
                        <a:rPr sz="1200" b="0" dirty="0">
                          <a:latin typeface="+mn-lt"/>
                        </a:rPr>
                        <a:t> </a:t>
                      </a:r>
                      <a:r>
                        <a:rPr sz="1200" b="0" dirty="0" err="1">
                          <a:latin typeface="+mn-lt"/>
                        </a:rPr>
                        <a:t>경험</a:t>
                      </a:r>
                      <a:r>
                        <a:rPr sz="1200" b="0" dirty="0">
                          <a:latin typeface="+mn-lt"/>
                        </a:rPr>
                        <a:t>(UX) </a:t>
                      </a:r>
                      <a:r>
                        <a:rPr sz="1200" b="0" dirty="0" err="1">
                          <a:latin typeface="+mn-lt"/>
                        </a:rPr>
                        <a:t>개선이</a:t>
                      </a:r>
                      <a:r>
                        <a:rPr sz="1200" b="0" dirty="0">
                          <a:latin typeface="+mn-lt"/>
                        </a:rPr>
                        <a:t> </a:t>
                      </a:r>
                      <a:r>
                        <a:rPr sz="1200" b="0" dirty="0" err="1">
                          <a:latin typeface="+mn-lt"/>
                        </a:rPr>
                        <a:t>중요</a:t>
                      </a:r>
                      <a:r>
                        <a:rPr sz="1200" b="0" dirty="0">
                          <a:latin typeface="+mn-lt"/>
                        </a:rPr>
                        <a:t>. SNS </a:t>
                      </a:r>
                      <a:r>
                        <a:rPr sz="1200" b="0" dirty="0" err="1">
                          <a:latin typeface="+mn-lt"/>
                        </a:rPr>
                        <a:t>홍보</a:t>
                      </a:r>
                      <a:r>
                        <a:rPr sz="1200" b="0" dirty="0">
                          <a:latin typeface="+mn-lt"/>
                        </a:rPr>
                        <a:t> 및 </a:t>
                      </a:r>
                      <a:r>
                        <a:rPr sz="1200" b="0" dirty="0" err="1">
                          <a:latin typeface="+mn-lt"/>
                        </a:rPr>
                        <a:t>무료</a:t>
                      </a:r>
                      <a:r>
                        <a:rPr sz="1200" b="0" dirty="0">
                          <a:latin typeface="+mn-lt"/>
                        </a:rPr>
                        <a:t> </a:t>
                      </a:r>
                      <a:r>
                        <a:rPr sz="1200" b="0" dirty="0" err="1">
                          <a:latin typeface="+mn-lt"/>
                        </a:rPr>
                        <a:t>체험</a:t>
                      </a:r>
                      <a:r>
                        <a:rPr sz="1200" b="0" dirty="0">
                          <a:latin typeface="+mn-lt"/>
                        </a:rPr>
                        <a:t> </a:t>
                      </a:r>
                      <a:r>
                        <a:rPr sz="1200" b="0" dirty="0" err="1">
                          <a:latin typeface="+mn-lt"/>
                        </a:rPr>
                        <a:t>프로모션</a:t>
                      </a:r>
                      <a:r>
                        <a:rPr sz="1200" b="0" dirty="0">
                          <a:latin typeface="+mn-lt"/>
                        </a:rPr>
                        <a:t> </a:t>
                      </a:r>
                      <a:r>
                        <a:rPr sz="1200" b="0" dirty="0" err="1">
                          <a:latin typeface="+mn-lt"/>
                        </a:rPr>
                        <a:t>전략이</a:t>
                      </a:r>
                      <a:r>
                        <a:rPr sz="1200" b="0" dirty="0">
                          <a:latin typeface="+mn-lt"/>
                        </a:rPr>
                        <a:t> </a:t>
                      </a:r>
                      <a:r>
                        <a:rPr sz="1200" b="0" dirty="0" err="1">
                          <a:latin typeface="+mn-lt"/>
                        </a:rPr>
                        <a:t>효과적</a:t>
                      </a:r>
                      <a:r>
                        <a:rPr sz="1200" b="0" dirty="0">
                          <a:latin typeface="+mn-lt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FD0339C-3FC0-4043-9727-44CCE274956E}"/>
              </a:ext>
            </a:extLst>
          </p:cNvPr>
          <p:cNvCxnSpPr>
            <a:cxnSpLocks/>
          </p:cNvCxnSpPr>
          <p:nvPr/>
        </p:nvCxnSpPr>
        <p:spPr>
          <a:xfrm>
            <a:off x="1031846" y="2843868"/>
            <a:ext cx="1015067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A637EB6-EC35-4062-A4D1-979F5F28664B}"/>
              </a:ext>
            </a:extLst>
          </p:cNvPr>
          <p:cNvSpPr txBox="1"/>
          <p:nvPr/>
        </p:nvSpPr>
        <p:spPr>
          <a:xfrm>
            <a:off x="953037" y="1904504"/>
            <a:ext cx="10229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Lastpage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Project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반려동물 장례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상담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굿즈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데이터를 기반으로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AI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추천 알고리즘을 활용하여 보호자에게 개인 맞춤형 추모 및 상담 서비스를 제안하는 플랫폼입니다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서비스의 내부 강점과 약점을 다음과 같이 분석하였습니다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3759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5-2.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고객 정의 및 구매 요인 파악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8B0166B6-C791-40C8-9AAD-09826475D0E5}"/>
              </a:ext>
            </a:extLst>
          </p:cNvPr>
          <p:cNvGraphicFramePr>
            <a:graphicFrameLocks noGrp="1"/>
          </p:cNvGraphicFramePr>
          <p:nvPr/>
        </p:nvGraphicFramePr>
        <p:xfrm>
          <a:off x="1031846" y="3119739"/>
          <a:ext cx="10150679" cy="31501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98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6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39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0029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rPr sz="1400" dirty="0" err="1"/>
                        <a:t>고객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분류</a:t>
                      </a:r>
                      <a:endParaRPr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rPr sz="1400" dirty="0" err="1"/>
                        <a:t>주요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특징</a:t>
                      </a:r>
                      <a:endParaRPr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rPr sz="1400" dirty="0" err="1"/>
                        <a:t>서비스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이용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목적</a:t>
                      </a:r>
                      <a:endParaRPr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rPr sz="1400" dirty="0" err="1"/>
                        <a:t>구매</a:t>
                      </a:r>
                      <a:r>
                        <a:rPr sz="1400" dirty="0"/>
                        <a:t>(</a:t>
                      </a:r>
                      <a:r>
                        <a:rPr sz="1400" dirty="0" err="1"/>
                        <a:t>이용</a:t>
                      </a:r>
                      <a:r>
                        <a:rPr sz="1400" dirty="0"/>
                        <a:t>) </a:t>
                      </a:r>
                      <a:r>
                        <a:rPr sz="1400" dirty="0" err="1"/>
                        <a:t>요인</a:t>
                      </a:r>
                      <a:endParaRPr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29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 err="1"/>
                        <a:t>개인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보호자</a:t>
                      </a:r>
                      <a:r>
                        <a:rPr sz="1200" b="1" dirty="0"/>
                        <a:t> (20</a:t>
                      </a:r>
                      <a:r>
                        <a:rPr lang="en-US" sz="1200" b="1" dirty="0"/>
                        <a:t>-</a:t>
                      </a:r>
                      <a:r>
                        <a:rPr sz="1200" b="1" dirty="0"/>
                        <a:t>30대)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 err="1"/>
                        <a:t>모바일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사용에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익숙하며</a:t>
                      </a:r>
                      <a:r>
                        <a:rPr sz="1200" b="0" dirty="0"/>
                        <a:t>, SNS </a:t>
                      </a:r>
                      <a:r>
                        <a:rPr sz="1200" b="0" dirty="0" err="1"/>
                        <a:t>후기·평점을</a:t>
                      </a:r>
                      <a:endParaRPr lang="en-US" sz="1200" b="0" dirty="0"/>
                    </a:p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 err="1"/>
                        <a:t>기반으로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장례식장</a:t>
                      </a:r>
                      <a:r>
                        <a:rPr sz="1200" b="0" dirty="0"/>
                        <a:t> 및 </a:t>
                      </a:r>
                      <a:r>
                        <a:rPr sz="1200" b="0" dirty="0" err="1"/>
                        <a:t>상담사를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선택</a:t>
                      </a:r>
                      <a:endParaRPr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/>
                        <a:t>"</a:t>
                      </a:r>
                      <a:r>
                        <a:rPr sz="1200" b="0" dirty="0" err="1"/>
                        <a:t>가장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평판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좋은</a:t>
                      </a:r>
                      <a:r>
                        <a:rPr sz="1200" b="0" dirty="0"/>
                        <a:t> 곳" </a:t>
                      </a:r>
                      <a:r>
                        <a:rPr sz="1200" b="0" dirty="0" err="1"/>
                        <a:t>추천</a:t>
                      </a:r>
                      <a:r>
                        <a:rPr sz="1200" b="0" dirty="0"/>
                        <a:t>,</a:t>
                      </a:r>
                      <a:endParaRPr lang="en-US" sz="1200" b="0" dirty="0"/>
                    </a:p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 err="1"/>
                        <a:t>펫로스</a:t>
                      </a:r>
                      <a:r>
                        <a:rPr lang="en-US" sz="1200" b="0" dirty="0"/>
                        <a:t> </a:t>
                      </a:r>
                      <a:r>
                        <a:rPr sz="1200" b="0" dirty="0" err="1"/>
                        <a:t>예방</a:t>
                      </a:r>
                      <a:r>
                        <a:rPr sz="1200" b="0" dirty="0"/>
                        <a:t> 및 </a:t>
                      </a:r>
                      <a:r>
                        <a:rPr sz="1200" b="0" dirty="0" err="1"/>
                        <a:t>심리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케어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탐색</a:t>
                      </a:r>
                      <a:endParaRPr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 err="1"/>
                        <a:t>추천의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신뢰성</a:t>
                      </a:r>
                      <a:r>
                        <a:rPr sz="1200" b="0" dirty="0"/>
                        <a:t>, </a:t>
                      </a:r>
                      <a:r>
                        <a:rPr sz="1200" b="0" dirty="0" err="1"/>
                        <a:t>실시간성</a:t>
                      </a:r>
                      <a:r>
                        <a:rPr sz="1200" b="0" dirty="0"/>
                        <a:t>, UI/UX </a:t>
                      </a:r>
                      <a:r>
                        <a:rPr sz="1200" b="0" dirty="0" err="1"/>
                        <a:t>편의성</a:t>
                      </a:r>
                      <a:endParaRPr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29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/>
                        <a:t>커플·소규모 그룹 보호자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 err="1"/>
                        <a:t>함께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반려동물을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보살폈던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보호자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간의</a:t>
                      </a:r>
                      <a:endParaRPr lang="en-US" sz="1200" b="0" dirty="0"/>
                    </a:p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 err="1"/>
                        <a:t>공동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의사결정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중심</a:t>
                      </a:r>
                      <a:endParaRPr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 err="1"/>
                        <a:t>상담·장례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절차·굿즈</a:t>
                      </a:r>
                      <a:endParaRPr lang="en-US" sz="1200" b="0" dirty="0"/>
                    </a:p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 err="1"/>
                        <a:t>제작정보를</a:t>
                      </a:r>
                      <a:r>
                        <a:rPr lang="en-US" sz="1200" b="0" dirty="0"/>
                        <a:t> </a:t>
                      </a:r>
                      <a:r>
                        <a:rPr sz="1200" b="0" dirty="0" err="1"/>
                        <a:t>종합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비교</a:t>
                      </a:r>
                      <a:endParaRPr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 err="1"/>
                        <a:t>즉시성</a:t>
                      </a:r>
                      <a:r>
                        <a:rPr sz="1200" b="0" dirty="0"/>
                        <a:t>, </a:t>
                      </a:r>
                      <a:r>
                        <a:rPr sz="1200" b="0" dirty="0" err="1"/>
                        <a:t>공유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기능</a:t>
                      </a:r>
                      <a:r>
                        <a:rPr sz="1200" b="0" dirty="0"/>
                        <a:t>,</a:t>
                      </a:r>
                      <a:endParaRPr lang="en-US" sz="1200" b="0" dirty="0"/>
                    </a:p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 err="1"/>
                        <a:t>비용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합리성</a:t>
                      </a:r>
                      <a:endParaRPr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29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 err="1"/>
                        <a:t>장례업체</a:t>
                      </a:r>
                      <a:r>
                        <a:rPr sz="1200" b="1" dirty="0"/>
                        <a:t> 및 </a:t>
                      </a:r>
                      <a:r>
                        <a:rPr sz="1200" b="1" dirty="0" err="1"/>
                        <a:t>굿즈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제작업체</a:t>
                      </a:r>
                      <a:endParaRPr lang="en-US" sz="1200" b="1" dirty="0"/>
                    </a:p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/>
                        <a:t>(2차 </a:t>
                      </a:r>
                      <a:r>
                        <a:rPr sz="1200" b="1" dirty="0" err="1"/>
                        <a:t>고객</a:t>
                      </a:r>
                      <a:r>
                        <a:rPr sz="12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 err="1"/>
                        <a:t>자사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서비스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홍보</a:t>
                      </a:r>
                      <a:r>
                        <a:rPr sz="1200" b="0" dirty="0"/>
                        <a:t> 및 </a:t>
                      </a:r>
                      <a:r>
                        <a:rPr sz="1200" b="0" dirty="0" err="1"/>
                        <a:t>고객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유입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확대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목적</a:t>
                      </a:r>
                      <a:endParaRPr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 err="1"/>
                        <a:t>프로모션</a:t>
                      </a:r>
                      <a:r>
                        <a:rPr sz="1200" b="0" dirty="0"/>
                        <a:t> 및 </a:t>
                      </a:r>
                      <a:r>
                        <a:rPr sz="1200" b="0" dirty="0" err="1"/>
                        <a:t>광고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효율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증대</a:t>
                      </a:r>
                      <a:r>
                        <a:rPr sz="1200" b="0" dirty="0"/>
                        <a:t>,</a:t>
                      </a:r>
                      <a:endParaRPr lang="en-US" sz="1200" b="0" dirty="0"/>
                    </a:p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 err="1"/>
                        <a:t>지역별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서비스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노출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강화</a:t>
                      </a:r>
                      <a:endParaRPr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 err="1"/>
                        <a:t>노출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효과</a:t>
                      </a:r>
                      <a:r>
                        <a:rPr sz="1200" b="0" dirty="0"/>
                        <a:t>,</a:t>
                      </a:r>
                      <a:endParaRPr lang="en-US" sz="1200" b="0" dirty="0"/>
                    </a:p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 err="1"/>
                        <a:t>데이터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활용성</a:t>
                      </a:r>
                      <a:endParaRPr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029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 err="1"/>
                        <a:t>지자체</a:t>
                      </a:r>
                      <a:r>
                        <a:rPr sz="1200" b="1" dirty="0"/>
                        <a:t> 및 </a:t>
                      </a:r>
                      <a:r>
                        <a:rPr sz="1200" b="1" dirty="0" err="1"/>
                        <a:t>협력기관</a:t>
                      </a:r>
                      <a:r>
                        <a:rPr sz="1200" b="1" dirty="0"/>
                        <a:t> (3차 </a:t>
                      </a:r>
                      <a:r>
                        <a:rPr sz="1200" b="1" dirty="0" err="1"/>
                        <a:t>고객</a:t>
                      </a:r>
                      <a:r>
                        <a:rPr sz="12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/>
                        <a:t>지역 기반 장례 서비스 관리 및 산업 활성화 목적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 err="1"/>
                        <a:t>데이터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공유</a:t>
                      </a:r>
                      <a:r>
                        <a:rPr sz="1200" b="0" dirty="0"/>
                        <a:t> 및 </a:t>
                      </a:r>
                      <a:r>
                        <a:rPr sz="1200" b="0" dirty="0" err="1"/>
                        <a:t>지역</a:t>
                      </a:r>
                      <a:r>
                        <a:rPr sz="1200" b="0" dirty="0"/>
                        <a:t> 내</a:t>
                      </a:r>
                      <a:endParaRPr lang="en-US" sz="1200" b="0" dirty="0"/>
                    </a:p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 err="1"/>
                        <a:t>반려동물복지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인프라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개선</a:t>
                      </a:r>
                      <a:endParaRPr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 err="1"/>
                        <a:t>데이터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가치</a:t>
                      </a:r>
                      <a:r>
                        <a:rPr sz="1200" b="0" dirty="0"/>
                        <a:t>,</a:t>
                      </a:r>
                      <a:endParaRPr lang="en-US" sz="1200" b="0" dirty="0"/>
                    </a:p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 err="1"/>
                        <a:t>공공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파트너십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가능성</a:t>
                      </a:r>
                      <a:endParaRPr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4DCF5C3-0DEF-4D06-A424-89EB1E3D26E6}"/>
              </a:ext>
            </a:extLst>
          </p:cNvPr>
          <p:cNvCxnSpPr>
            <a:cxnSpLocks/>
          </p:cNvCxnSpPr>
          <p:nvPr/>
        </p:nvCxnSpPr>
        <p:spPr>
          <a:xfrm>
            <a:off x="1031846" y="2843868"/>
            <a:ext cx="1015067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281A50E-C368-4AAB-B7FE-CCBB4CD5D129}"/>
              </a:ext>
            </a:extLst>
          </p:cNvPr>
          <p:cNvSpPr txBox="1"/>
          <p:nvPr/>
        </p:nvSpPr>
        <p:spPr>
          <a:xfrm>
            <a:off x="953037" y="2064848"/>
            <a:ext cx="10304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Lastpage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Project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주요 고객은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20-40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MZ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세대 반려동물 보호자로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이들은 감정 공감형 서비스와 모바일 중심의 사용자 경험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(UX)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민감하며 실시간 추천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상담 연계 </a:t>
            </a:r>
            <a:r>
              <a:rPr kumimoji="0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굿즈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주문 통합 서비스에 높은 관심을 보입니다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721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5-3.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산업 구조 분석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(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경쟁 환경 파악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)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9" name="Table 2">
            <a:extLst>
              <a:ext uri="{FF2B5EF4-FFF2-40B4-BE49-F238E27FC236}">
                <a16:creationId xmlns:a16="http://schemas.microsoft.com/office/drawing/2014/main" id="{A566DFC9-6721-4D98-B05C-8AFD6622DDDF}"/>
              </a:ext>
            </a:extLst>
          </p:cNvPr>
          <p:cNvGraphicFramePr>
            <a:graphicFrameLocks noGrp="1"/>
          </p:cNvGraphicFramePr>
          <p:nvPr/>
        </p:nvGraphicFramePr>
        <p:xfrm>
          <a:off x="1031846" y="3140497"/>
          <a:ext cx="10150679" cy="2743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70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1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18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rPr sz="1400" dirty="0" err="1"/>
                        <a:t>구분</a:t>
                      </a:r>
                      <a:endParaRPr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rPr sz="1400" dirty="0"/>
                        <a:t>Last Page </a:t>
                      </a:r>
                      <a:r>
                        <a:rPr sz="1400" dirty="0" err="1"/>
                        <a:t>Project에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대한</a:t>
                      </a:r>
                      <a:r>
                        <a:rPr sz="1400" dirty="0"/>
                        <a:t> 위</a:t>
                      </a:r>
                      <a:r>
                        <a:rPr lang="ko-KR" altLang="en-US" sz="1400" dirty="0"/>
                        <a:t>협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분석</a:t>
                      </a:r>
                      <a:endParaRPr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rPr sz="1400" dirty="0" err="1"/>
                        <a:t>전략적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대응</a:t>
                      </a:r>
                      <a:r>
                        <a:rPr sz="1400" dirty="0"/>
                        <a:t> </a:t>
                      </a:r>
                      <a:r>
                        <a:rPr sz="1400" dirty="0" err="1"/>
                        <a:t>방향</a:t>
                      </a:r>
                      <a:endParaRPr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 err="1"/>
                        <a:t>기존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경쟁자</a:t>
                      </a:r>
                      <a:endParaRPr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 err="1"/>
                        <a:t>국내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반려동물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장례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플랫폼</a:t>
                      </a:r>
                      <a:r>
                        <a:rPr sz="1200" b="0" dirty="0"/>
                        <a:t> 및 </a:t>
                      </a:r>
                      <a:r>
                        <a:rPr sz="1200" b="0" dirty="0" err="1"/>
                        <a:t>커뮤니티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서비스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존재</a:t>
                      </a:r>
                      <a:endParaRPr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 err="1"/>
                        <a:t>타겟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세분화</a:t>
                      </a:r>
                      <a:r>
                        <a:rPr sz="1200" b="0" dirty="0"/>
                        <a:t>(20~30대 </a:t>
                      </a:r>
                      <a:r>
                        <a:rPr sz="1200" b="0" dirty="0" err="1"/>
                        <a:t>보호자층</a:t>
                      </a:r>
                      <a:r>
                        <a:rPr sz="1200" b="0" dirty="0"/>
                        <a:t>) 및 </a:t>
                      </a:r>
                      <a:r>
                        <a:rPr sz="1200" b="0" dirty="0" err="1"/>
                        <a:t>감정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기반</a:t>
                      </a:r>
                      <a:endParaRPr lang="en-US" sz="1200" b="0" dirty="0"/>
                    </a:p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 err="1"/>
                        <a:t>추천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UX로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차별화</a:t>
                      </a:r>
                      <a:endParaRPr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/>
                        <a:t>대체 서비스의 위협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 err="1"/>
                        <a:t>단순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후기·검색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중심의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커뮤니티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또는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상담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정보</a:t>
                      </a:r>
                      <a:r>
                        <a:rPr sz="1200" b="0" dirty="0"/>
                        <a:t> 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 err="1"/>
                        <a:t>실시간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데이터</a:t>
                      </a:r>
                      <a:r>
                        <a:rPr sz="1200" b="0" dirty="0"/>
                        <a:t> + AI </a:t>
                      </a:r>
                      <a:r>
                        <a:rPr sz="1200" b="0" dirty="0" err="1"/>
                        <a:t>추천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결합으로</a:t>
                      </a:r>
                      <a:r>
                        <a:rPr sz="1200" b="0" dirty="0"/>
                        <a:t> ‘</a:t>
                      </a:r>
                      <a:r>
                        <a:rPr sz="1200" b="0" dirty="0" err="1"/>
                        <a:t>예측형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서비스</a:t>
                      </a:r>
                      <a:r>
                        <a:rPr sz="1200" b="0" dirty="0"/>
                        <a:t>’ </a:t>
                      </a:r>
                      <a:r>
                        <a:rPr sz="1200" b="0" dirty="0" err="1"/>
                        <a:t>구현</a:t>
                      </a:r>
                      <a:endParaRPr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 err="1"/>
                        <a:t>신규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진입자의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위협</a:t>
                      </a:r>
                      <a:endParaRPr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 err="1"/>
                        <a:t>AI·데이터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기반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스타트업의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시장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진입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가능성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존재</a:t>
                      </a:r>
                      <a:endParaRPr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/>
                        <a:t>API </a:t>
                      </a:r>
                      <a:r>
                        <a:rPr sz="1200" b="0" dirty="0" err="1"/>
                        <a:t>제휴</a:t>
                      </a:r>
                      <a:r>
                        <a:rPr sz="1200" b="0" dirty="0"/>
                        <a:t> 및 </a:t>
                      </a:r>
                      <a:r>
                        <a:rPr sz="1200" b="0" dirty="0" err="1"/>
                        <a:t>데이터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오픈플랫폼화를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통한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경쟁력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확보</a:t>
                      </a:r>
                      <a:endParaRPr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 err="1"/>
                        <a:t>공급자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교섭력</a:t>
                      </a:r>
                      <a:endParaRPr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/>
                        <a:t>외부 장례업체·상담사 데이터 종속성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 err="1"/>
                        <a:t>자체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데이터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축적</a:t>
                      </a:r>
                      <a:r>
                        <a:rPr sz="1200" b="0" dirty="0"/>
                        <a:t> 및 </a:t>
                      </a:r>
                      <a:r>
                        <a:rPr sz="1200" b="0" dirty="0" err="1"/>
                        <a:t>협력사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계약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체결로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안정화</a:t>
                      </a:r>
                      <a:endParaRPr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/>
                        <a:t>구매자 교섭력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/>
                        <a:t>무료 장례 정보 제공 플랫폼과 비교 시 가격 민감도 존재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 err="1"/>
                        <a:t>프리미엄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구독형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서비스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도입으로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장기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수익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구조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확보</a:t>
                      </a:r>
                      <a:endParaRPr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FDFC570-8BFC-4FE1-B42F-027C21BF55CE}"/>
              </a:ext>
            </a:extLst>
          </p:cNvPr>
          <p:cNvCxnSpPr>
            <a:cxnSpLocks/>
          </p:cNvCxnSpPr>
          <p:nvPr/>
        </p:nvCxnSpPr>
        <p:spPr>
          <a:xfrm>
            <a:off x="1031846" y="2843868"/>
            <a:ext cx="10150679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D1D59B-9EFA-423B-9B11-7190D84EF944}"/>
              </a:ext>
            </a:extLst>
          </p:cNvPr>
          <p:cNvSpPr txBox="1"/>
          <p:nvPr/>
        </p:nvSpPr>
        <p:spPr>
          <a:xfrm>
            <a:off x="953036" y="2217635"/>
            <a:ext cx="10372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Lastpage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Project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속한 반려동물 장례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상담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추모 서비스 시장은 데이터 기반 개인 맞춤형 서비스와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AI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상담 추천 기술을 중심으로 경쟁이 매우 치열한 고도화된 서비스 산업 분야입니다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0580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5-4.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상품화 출시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업그레이드 및 서비스 전략 수립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5E474-8335-4E6E-BA89-936E8DA17F98}"/>
              </a:ext>
            </a:extLst>
          </p:cNvPr>
          <p:cNvSpPr txBox="1"/>
          <p:nvPr/>
        </p:nvSpPr>
        <p:spPr>
          <a:xfrm>
            <a:off x="953037" y="1678001"/>
            <a:ext cx="414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lphaUcPeriod"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출시 및 판매 전략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AD3863-71E3-44E5-8739-62CA3C4AD21F}"/>
              </a:ext>
            </a:extLst>
          </p:cNvPr>
          <p:cNvSpPr txBox="1"/>
          <p:nvPr/>
        </p:nvSpPr>
        <p:spPr>
          <a:xfrm>
            <a:off x="960282" y="2279582"/>
            <a:ext cx="8190964" cy="3865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초기 출시</a:t>
            </a:r>
            <a:endParaRPr kumimoji="0" lang="en-US" altLang="ko-KR" sz="1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-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대상 지역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서울 강남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홍대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부산 해운대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대구 중심가 등 주요 도시를 중심으로 시범 서비스 실시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-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홍보 방식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SNS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및 반려동물 관련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인플루언서와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협업하여 자연스러운 확산 유도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-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이벤트 운영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무료 체험 및 예약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상담 추천 이벤트 운영을 통해 초기 사용자 참여 유도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2"/>
              <a:tabLst/>
              <a:defRPr/>
            </a:pP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정식 출시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전국 단위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앱스토어 및 플레이스토어에 정식 등록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-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이용량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기반의 프리미엄 구독 모델 도입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굿즈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추천 기능 확장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-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장례식장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상담사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굿즈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업체와 제휴하여 광고 및 프로모션 연동 서비스 제공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/>
              <a:defRPr/>
            </a:pP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가격 전략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(Price)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기본 기능은 무료로 제공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-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광고 없는 프리미엄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구독제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도입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월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3,900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원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-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제휴 업체 광고 및 데이터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API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판매를 통한 부가 수익 창출 구조 구축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76B322A-7EC4-4F47-963C-CC88AA4C5784}"/>
              </a:ext>
            </a:extLst>
          </p:cNvPr>
          <p:cNvCxnSpPr>
            <a:cxnSpLocks/>
          </p:cNvCxnSpPr>
          <p:nvPr/>
        </p:nvCxnSpPr>
        <p:spPr>
          <a:xfrm>
            <a:off x="960282" y="2122414"/>
            <a:ext cx="1027143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3544C23-E14D-4799-BE5F-9283113439B2}"/>
              </a:ext>
            </a:extLst>
          </p:cNvPr>
          <p:cNvCxnSpPr>
            <a:cxnSpLocks/>
          </p:cNvCxnSpPr>
          <p:nvPr/>
        </p:nvCxnSpPr>
        <p:spPr>
          <a:xfrm>
            <a:off x="953037" y="6267975"/>
            <a:ext cx="10271433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073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5-4.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상품화 출시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업그레이드 및 서비스 전략 수립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1DBF8A83-E615-4127-BEC9-5DD12DC19B9E}"/>
              </a:ext>
            </a:extLst>
          </p:cNvPr>
          <p:cNvGraphicFramePr>
            <a:graphicFrameLocks noGrp="1"/>
          </p:cNvGraphicFramePr>
          <p:nvPr/>
        </p:nvGraphicFramePr>
        <p:xfrm>
          <a:off x="1040236" y="2661263"/>
          <a:ext cx="10234568" cy="29509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24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5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7743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rPr sz="1200" b="1" dirty="0" err="1"/>
                        <a:t>단계</a:t>
                      </a:r>
                      <a:endParaRPr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rPr sz="1200" b="1" dirty="0" err="1"/>
                        <a:t>수용자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유형</a:t>
                      </a:r>
                      <a:endParaRPr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rPr sz="1200" b="1" dirty="0" err="1"/>
                        <a:t>주요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기능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개발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방향</a:t>
                      </a:r>
                      <a:endParaRPr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rPr sz="1200" b="1"/>
                        <a:t>예시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743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/>
                        <a:t>1단계 (</a:t>
                      </a:r>
                      <a:r>
                        <a:rPr sz="1200" b="1" dirty="0" err="1"/>
                        <a:t>혁신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수용자</a:t>
                      </a:r>
                      <a:r>
                        <a:rPr sz="12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 err="1"/>
                        <a:t>신기술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선호</a:t>
                      </a:r>
                      <a:r>
                        <a:rPr sz="1200" b="0" dirty="0"/>
                        <a:t> 20대 </a:t>
                      </a:r>
                      <a:r>
                        <a:rPr sz="1200" b="0" dirty="0" err="1"/>
                        <a:t>초반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사용자</a:t>
                      </a:r>
                      <a:endParaRPr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 err="1"/>
                        <a:t>핵심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기능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검증</a:t>
                      </a:r>
                      <a:endParaRPr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 err="1"/>
                        <a:t>실시간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장례식장</a:t>
                      </a:r>
                      <a:r>
                        <a:rPr sz="1200" b="0" dirty="0"/>
                        <a:t> 추</a:t>
                      </a:r>
                      <a:r>
                        <a:rPr lang="ko-KR" altLang="en-US" sz="1200" b="0" dirty="0"/>
                        <a:t>천</a:t>
                      </a:r>
                      <a:r>
                        <a:rPr sz="1200" b="0" dirty="0"/>
                        <a:t> + </a:t>
                      </a:r>
                      <a:endParaRPr lang="en-US" sz="1200" b="0" dirty="0"/>
                    </a:p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 err="1"/>
                        <a:t>기본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추모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지도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시각화</a:t>
                      </a:r>
                      <a:endParaRPr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743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/>
                        <a:t>2단계 (</a:t>
                      </a:r>
                      <a:r>
                        <a:rPr sz="1200" b="1" dirty="0" err="1"/>
                        <a:t>조기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다수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수용자</a:t>
                      </a:r>
                      <a:r>
                        <a:rPr sz="12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/>
                        <a:t>20~30대 중심 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 err="1"/>
                        <a:t>개인화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기능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강화</a:t>
                      </a:r>
                      <a:endParaRPr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 err="1"/>
                        <a:t>관심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키워드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기반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추천</a:t>
                      </a:r>
                      <a:r>
                        <a:rPr sz="1200" b="0" dirty="0"/>
                        <a:t>,</a:t>
                      </a:r>
                      <a:endParaRPr lang="en-US" sz="1200" b="0" dirty="0"/>
                    </a:p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 err="1"/>
                        <a:t>상담사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맞춤형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연결</a:t>
                      </a:r>
                      <a:endParaRPr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7743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/>
                        <a:t>3단계 (</a:t>
                      </a:r>
                      <a:r>
                        <a:rPr sz="1200" b="1" dirty="0" err="1"/>
                        <a:t>후기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다수</a:t>
                      </a:r>
                      <a:r>
                        <a:rPr sz="12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/>
                        <a:t>30~40대 </a:t>
                      </a:r>
                      <a:r>
                        <a:rPr sz="1200" b="0" dirty="0" err="1"/>
                        <a:t>일반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사용자</a:t>
                      </a:r>
                      <a:endParaRPr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 err="1"/>
                        <a:t>통합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플랫폼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확장</a:t>
                      </a:r>
                      <a:endParaRPr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 err="1"/>
                        <a:t>굿즈·상담·예약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통합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서비스</a:t>
                      </a:r>
                      <a:endParaRPr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7E18371-FE24-41CF-9931-599574B40CB0}"/>
              </a:ext>
            </a:extLst>
          </p:cNvPr>
          <p:cNvSpPr txBox="1"/>
          <p:nvPr/>
        </p:nvSpPr>
        <p:spPr>
          <a:xfrm>
            <a:off x="953037" y="1904504"/>
            <a:ext cx="44494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B.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업그레이드 전략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기술 수용 주기 기반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1355DA3-3DDB-44F9-89A6-E1CF680CA3B9}"/>
              </a:ext>
            </a:extLst>
          </p:cNvPr>
          <p:cNvCxnSpPr>
            <a:cxnSpLocks/>
          </p:cNvCxnSpPr>
          <p:nvPr/>
        </p:nvCxnSpPr>
        <p:spPr>
          <a:xfrm>
            <a:off x="1040236" y="2390862"/>
            <a:ext cx="10234568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302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5-4.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상품화 출시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,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업그레이드 및 서비스 전략 수립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 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15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3" name="Table 2">
            <a:extLst>
              <a:ext uri="{FF2B5EF4-FFF2-40B4-BE49-F238E27FC236}">
                <a16:creationId xmlns:a16="http://schemas.microsoft.com/office/drawing/2014/main" id="{E7C59F7D-A982-4C08-B147-823875D9961C}"/>
              </a:ext>
            </a:extLst>
          </p:cNvPr>
          <p:cNvGraphicFramePr>
            <a:graphicFrameLocks noGrp="1"/>
          </p:cNvGraphicFramePr>
          <p:nvPr/>
        </p:nvGraphicFramePr>
        <p:xfrm>
          <a:off x="1031846" y="2634143"/>
          <a:ext cx="10226180" cy="32129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85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9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1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2597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rPr sz="1200" b="1" dirty="0" err="1"/>
                        <a:t>구분</a:t>
                      </a:r>
                      <a:endParaRPr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rPr sz="1200" b="1" dirty="0" err="1"/>
                        <a:t>내용</a:t>
                      </a:r>
                      <a:endParaRPr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rPr sz="1200" b="1"/>
                        <a:t>전략 포인트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597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 dirty="0"/>
                        <a:t>Customer Benefit (</a:t>
                      </a:r>
                      <a:r>
                        <a:rPr sz="1200" b="1" dirty="0" err="1"/>
                        <a:t>고객</a:t>
                      </a:r>
                      <a:r>
                        <a:rPr sz="1200" b="1" dirty="0"/>
                        <a:t> </a:t>
                      </a:r>
                      <a:r>
                        <a:rPr sz="1200" b="1" dirty="0" err="1"/>
                        <a:t>혜택</a:t>
                      </a:r>
                      <a:r>
                        <a:rPr sz="12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 err="1"/>
                        <a:t>반려동물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보호자를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위한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장례·상담·굿즈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통합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서비스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제공</a:t>
                      </a:r>
                      <a:r>
                        <a:rPr sz="1200" b="0" dirty="0"/>
                        <a:t>,</a:t>
                      </a:r>
                      <a:endParaRPr lang="en-US" sz="1200" b="0" dirty="0"/>
                    </a:p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 err="1"/>
                        <a:t>감정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분석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기반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맞춤형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추천</a:t>
                      </a:r>
                      <a:endParaRPr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/>
                        <a:t>“나에게 꼭 맞는 추모 서비스” 제공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597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/>
                        <a:t>Cost to the customer (고객 비용)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/>
                        <a:t>Freemium </a:t>
                      </a:r>
                      <a:r>
                        <a:rPr sz="1200" b="0" dirty="0" err="1"/>
                        <a:t>기반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무료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이용</a:t>
                      </a:r>
                      <a:r>
                        <a:rPr sz="1200" b="0" dirty="0"/>
                        <a:t> + </a:t>
                      </a:r>
                      <a:r>
                        <a:rPr sz="1200" b="0" dirty="0" err="1"/>
                        <a:t>프리미엄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구독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옵션</a:t>
                      </a:r>
                      <a:endParaRPr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 err="1"/>
                        <a:t>낮은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진입장벽으로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초기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사용자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확보</a:t>
                      </a:r>
                      <a:endParaRPr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597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/>
                        <a:t>Convenience (편의성)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 err="1"/>
                        <a:t>모바일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중심</a:t>
                      </a:r>
                      <a:r>
                        <a:rPr sz="1200" b="0" dirty="0"/>
                        <a:t> UX, </a:t>
                      </a:r>
                      <a:r>
                        <a:rPr sz="1200" b="0" dirty="0" err="1"/>
                        <a:t>예약</a:t>
                      </a:r>
                      <a:r>
                        <a:rPr sz="1200" b="0" dirty="0"/>
                        <a:t>/</a:t>
                      </a:r>
                      <a:r>
                        <a:rPr sz="1200" b="0" dirty="0" err="1"/>
                        <a:t>결제</a:t>
                      </a:r>
                      <a:r>
                        <a:rPr sz="1200" b="0" dirty="0"/>
                        <a:t>/</a:t>
                      </a:r>
                      <a:r>
                        <a:rPr sz="1200" b="0" dirty="0" err="1"/>
                        <a:t>상담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통합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관리</a:t>
                      </a:r>
                      <a:r>
                        <a:rPr sz="1200" b="0" dirty="0"/>
                        <a:t>,</a:t>
                      </a:r>
                      <a:endParaRPr lang="en-US" sz="1200" b="0" dirty="0"/>
                    </a:p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 err="1"/>
                        <a:t>커뮤니티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알림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기능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강화</a:t>
                      </a:r>
                      <a:endParaRPr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 err="1"/>
                        <a:t>접근성과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사용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편의성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극대화</a:t>
                      </a:r>
                      <a:endParaRPr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597"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1"/>
                        <a:t>Communication (소통)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/>
                        <a:t>후기·댓글·상담 피드백을 통한 데이터 학습 및 서비스 개선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rPr sz="1200" b="0" dirty="0" err="1"/>
                        <a:t>사용자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참여형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피드백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구조</a:t>
                      </a:r>
                      <a:r>
                        <a:rPr sz="1200" b="0" dirty="0"/>
                        <a:t> </a:t>
                      </a:r>
                      <a:r>
                        <a:rPr sz="1200" b="0" dirty="0" err="1"/>
                        <a:t>구축</a:t>
                      </a:r>
                      <a:endParaRPr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15BF706-E406-4582-A0B5-D2E99DF6B6C7}"/>
              </a:ext>
            </a:extLst>
          </p:cNvPr>
          <p:cNvSpPr txBox="1"/>
          <p:nvPr/>
        </p:nvSpPr>
        <p:spPr>
          <a:xfrm>
            <a:off x="953037" y="1904504"/>
            <a:ext cx="4146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C.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서비스 전략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(4C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관점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37D82AD-D66E-4F7E-A20E-2CFDF3ED1D3D}"/>
              </a:ext>
            </a:extLst>
          </p:cNvPr>
          <p:cNvCxnSpPr>
            <a:cxnSpLocks/>
          </p:cNvCxnSpPr>
          <p:nvPr/>
        </p:nvCxnSpPr>
        <p:spPr>
          <a:xfrm>
            <a:off x="1031846" y="2399251"/>
            <a:ext cx="102261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286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5-5.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요약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16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C4A14F-2527-4C18-A041-DF3BA3C8E689}"/>
              </a:ext>
            </a:extLst>
          </p:cNvPr>
          <p:cNvSpPr txBox="1"/>
          <p:nvPr/>
        </p:nvSpPr>
        <p:spPr>
          <a:xfrm>
            <a:off x="953037" y="1552166"/>
            <a:ext cx="444947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★ 요약 ★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D15B777-AC16-4570-933E-D9A729FA0CAD}"/>
              </a:ext>
            </a:extLst>
          </p:cNvPr>
          <p:cNvCxnSpPr>
            <a:cxnSpLocks/>
          </p:cNvCxnSpPr>
          <p:nvPr/>
        </p:nvCxnSpPr>
        <p:spPr>
          <a:xfrm>
            <a:off x="953037" y="1929467"/>
            <a:ext cx="1033015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EC38655-9ED4-4F4C-9284-CB6DB0E6D46F}"/>
              </a:ext>
            </a:extLst>
          </p:cNvPr>
          <p:cNvSpPr txBox="1"/>
          <p:nvPr/>
        </p:nvSpPr>
        <p:spPr>
          <a:xfrm>
            <a:off x="953037" y="1974148"/>
            <a:ext cx="8190964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핵심 아이디어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b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반려동물 장례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상담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굿즈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데이터를 통합한 개인 맞춤형 추모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상담 추천 플랫폼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주요 고객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  <a:b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 ~ 40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대 반려동물 보호자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(B2C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중심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),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특히 감정 공감형 서비스에 익숙한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MZ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세대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3.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경쟁 우위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실시간 예약 및 상담 연동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감정 분석 기반 개인화 추천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SNS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커뮤니티와의 연결성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4.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수익 모델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프리미엄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구독제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광고 제거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맞춤형 리포트 제공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광고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제휴 수익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장례업체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굿즈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제작사 등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API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판매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상담사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지자체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파트너 기관 대상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5.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중장기 전략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단기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베타 서비스 운영을 통한 사용자 경험 확보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중기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: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프리미엄 모델 도입 및 제휴 공고 확대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장기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글로벌 반려동물 추모 플랫폼으로 확장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+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분석 고도화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63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9EDF5F-EEC7-7330-11DA-82489AF65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B105F9C-5F0F-C98D-C444-7E79C05C12A2}"/>
              </a:ext>
            </a:extLst>
          </p:cNvPr>
          <p:cNvSpPr txBox="1">
            <a:spLocks/>
          </p:cNvSpPr>
          <p:nvPr/>
        </p:nvSpPr>
        <p:spPr>
          <a:xfrm>
            <a:off x="982980" y="3100841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감사합니다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54065CC-BAF2-2646-6DC9-CCA2AC58DAD8}"/>
              </a:ext>
            </a:extLst>
          </p:cNvPr>
          <p:cNvSpPr txBox="1">
            <a:spLocks/>
          </p:cNvSpPr>
          <p:nvPr/>
        </p:nvSpPr>
        <p:spPr>
          <a:xfrm>
            <a:off x="838200" y="2051483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 err="1">
                <a:ln>
                  <a:noFill/>
                </a:ln>
                <a:solidFill>
                  <a:srgbClr val="2C393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astpage</a:t>
            </a:r>
            <a:r>
              <a:rPr kumimoji="0" lang="en-US" altLang="ko-KR" sz="5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Lastpage</a:t>
            </a: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Project</a:t>
            </a: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rgbClr val="2C393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srgbClr val="2C393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Project</a:t>
            </a:r>
            <a:endParaRPr kumimoji="0" lang="ko-KR" altLang="en-US" sz="4800" b="0" i="0" u="none" strike="noStrike" kern="1200" cap="none" spc="0" normalizeH="0" baseline="0" noProof="0" dirty="0">
              <a:ln>
                <a:noFill/>
              </a:ln>
              <a:solidFill>
                <a:srgbClr val="2C393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31E723E-4DFB-CCF9-FB66-49713820E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221163"/>
            <a:ext cx="807629" cy="8076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8FCE66-B67E-3DCC-EDC0-BF93D04DBEEA}"/>
              </a:ext>
            </a:extLst>
          </p:cNvPr>
          <p:cNvSpPr txBox="1"/>
          <p:nvPr/>
        </p:nvSpPr>
        <p:spPr>
          <a:xfrm>
            <a:off x="-129540" y="4450080"/>
            <a:ext cx="1242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188F3796-C2DD-4B3B-A779-04A4DEF6B8AF}"/>
              </a:ext>
            </a:extLst>
          </p:cNvPr>
          <p:cNvSpPr txBox="1">
            <a:spLocks/>
          </p:cNvSpPr>
          <p:nvPr/>
        </p:nvSpPr>
        <p:spPr>
          <a:xfrm>
            <a:off x="9707134" y="5409213"/>
            <a:ext cx="2247122" cy="1261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빅데이터</a:t>
            </a:r>
            <a:r>
              <a:rPr kumimoji="0" lang="en-US" altLang="ko-KR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UI</a:t>
            </a: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양성과정</a:t>
            </a:r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손보금</a:t>
            </a:r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박준형</a:t>
            </a:r>
            <a:endParaRPr kumimoji="0" lang="en-US" altLang="ko-KR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심예진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54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2E548-C65D-48A7-AF17-BB29D6CB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429670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altLang="ko-KR" dirty="0"/>
              <a:t>INDEX </a:t>
            </a:r>
            <a:r>
              <a:rPr lang="ko-KR" altLang="en-US" dirty="0"/>
              <a:t>및 </a:t>
            </a:r>
            <a:r>
              <a:rPr lang="en-US" altLang="ko-KR" dirty="0"/>
              <a:t>CONTENTS</a:t>
            </a:r>
            <a:endParaRPr lang="ko-KR" altLang="en-US" dirty="0"/>
          </a:p>
        </p:txBody>
      </p:sp>
      <p:pic>
        <p:nvPicPr>
          <p:cNvPr id="5" name="그림 4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4B4ED27-7257-EC1F-98C4-E6E38551F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31" y="236265"/>
            <a:ext cx="815249" cy="8152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C93E1F-B78C-523A-B7A0-7AA31B32F725}"/>
              </a:ext>
            </a:extLst>
          </p:cNvPr>
          <p:cNvSpPr txBox="1"/>
          <p:nvPr/>
        </p:nvSpPr>
        <p:spPr>
          <a:xfrm>
            <a:off x="11446707" y="6439943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EA2501B-6B7D-417C-BE87-5373F6C9C5A5}"/>
              </a:ext>
            </a:extLst>
          </p:cNvPr>
          <p:cNvSpPr txBox="1">
            <a:spLocks/>
          </p:cNvSpPr>
          <p:nvPr/>
        </p:nvSpPr>
        <p:spPr>
          <a:xfrm>
            <a:off x="463405" y="1716269"/>
            <a:ext cx="5392111" cy="1077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2000" b="1" u="sng" dirty="0">
                <a:solidFill>
                  <a:schemeClr val="bg1"/>
                </a:solidFill>
                <a:latin typeface="+mj-lt"/>
              </a:rPr>
              <a:t>빅데이터 분석결과 활용기획 </a:t>
            </a:r>
            <a:r>
              <a:rPr lang="en-US" altLang="ko-KR" sz="2000" b="1" u="sng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000" b="1" u="sng" dirty="0">
                <a:solidFill>
                  <a:schemeClr val="bg1"/>
                </a:solidFill>
                <a:latin typeface="+mj-lt"/>
              </a:rPr>
              <a:t>심예진</a:t>
            </a:r>
            <a:r>
              <a:rPr lang="en-US" altLang="ko-KR" sz="2000" b="1" u="sng" dirty="0">
                <a:solidFill>
                  <a:schemeClr val="bg1"/>
                </a:solidFill>
                <a:latin typeface="+mj-lt"/>
              </a:rPr>
              <a:t>(2P)</a:t>
            </a:r>
            <a:endParaRPr lang="en-US" altLang="ko-KR" sz="1600" b="1" u="sng" dirty="0">
              <a:solidFill>
                <a:schemeClr val="bg1"/>
              </a:solidFill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빅데이터 분석모델 정의서</a:t>
            </a:r>
            <a:endParaRPr lang="en-US" altLang="ko-KR" sz="1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CFC6EAA-8325-4486-8D16-3BE392A7BDB4}"/>
              </a:ext>
            </a:extLst>
          </p:cNvPr>
          <p:cNvSpPr txBox="1">
            <a:spLocks/>
          </p:cNvSpPr>
          <p:nvPr/>
        </p:nvSpPr>
        <p:spPr>
          <a:xfrm>
            <a:off x="6398522" y="1724658"/>
            <a:ext cx="5614513" cy="11527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ko-KR" altLang="en-US" sz="2000" b="1" u="sng" dirty="0">
                <a:solidFill>
                  <a:schemeClr val="bg1"/>
                </a:solidFill>
                <a:latin typeface="+mj-lt"/>
              </a:rPr>
              <a:t>빅데이터 시장 활용기획</a:t>
            </a:r>
            <a:r>
              <a:rPr lang="en-US" altLang="ko-KR" sz="2000" b="1" u="sng" dirty="0">
                <a:solidFill>
                  <a:schemeClr val="bg1"/>
                </a:solidFill>
                <a:latin typeface="+mj-lt"/>
              </a:rPr>
              <a:t>- </a:t>
            </a:r>
            <a:r>
              <a:rPr lang="ko-KR" altLang="en-US" sz="2000" b="1" u="sng" dirty="0">
                <a:solidFill>
                  <a:schemeClr val="bg1"/>
                </a:solidFill>
                <a:latin typeface="+mj-lt"/>
              </a:rPr>
              <a:t>심예진</a:t>
            </a:r>
            <a:r>
              <a:rPr lang="en-US" altLang="ko-KR" sz="2000" b="1" u="sng" dirty="0">
                <a:solidFill>
                  <a:schemeClr val="bg1"/>
                </a:solidFill>
                <a:latin typeface="+mj-lt"/>
              </a:rPr>
              <a:t>(9P)</a:t>
            </a:r>
            <a:endParaRPr lang="en-US" altLang="ko-KR" sz="1600" b="1" u="sng" dirty="0">
              <a:solidFill>
                <a:schemeClr val="bg1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시장에서 활용 가능한 분석 서비스 모델 아이디어 수집</a:t>
            </a:r>
            <a:endParaRPr lang="en-US" altLang="ko-KR" sz="1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D7B18B17-BE04-4BE0-B812-06966B97BD73}"/>
              </a:ext>
            </a:extLst>
          </p:cNvPr>
          <p:cNvSpPr txBox="1">
            <a:spLocks/>
          </p:cNvSpPr>
          <p:nvPr/>
        </p:nvSpPr>
        <p:spPr>
          <a:xfrm>
            <a:off x="463405" y="3780377"/>
            <a:ext cx="5517945" cy="2651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ko-KR" altLang="en-US" sz="2000" b="1" u="sng" dirty="0">
                <a:solidFill>
                  <a:schemeClr val="bg1"/>
                </a:solidFill>
                <a:latin typeface="+mj-lt"/>
              </a:rPr>
              <a:t>빅데이터 비즈니스 모델 활용기획 </a:t>
            </a:r>
            <a:r>
              <a:rPr lang="en-US" altLang="ko-KR" sz="1600" b="1" u="sng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000" b="1" u="sng" dirty="0">
                <a:solidFill>
                  <a:schemeClr val="bg1"/>
                </a:solidFill>
                <a:latin typeface="+mj-lt"/>
              </a:rPr>
              <a:t>박준형</a:t>
            </a:r>
            <a:r>
              <a:rPr lang="en-US" altLang="ko-KR" sz="2000" b="1" u="sng" dirty="0">
                <a:solidFill>
                  <a:schemeClr val="bg1"/>
                </a:solidFill>
                <a:latin typeface="+mj-lt"/>
              </a:rPr>
              <a:t>(3P ~ 8P)</a:t>
            </a:r>
            <a:r>
              <a:rPr lang="ko-KR" altLang="en-US" sz="1600" b="1" u="sng" dirty="0">
                <a:solidFill>
                  <a:schemeClr val="bg1"/>
                </a:solidFill>
                <a:latin typeface="+mj-lt"/>
              </a:rPr>
              <a:t> </a:t>
            </a:r>
            <a:endParaRPr lang="en-US" altLang="ko-KR" sz="1600" b="1" u="sng" dirty="0">
              <a:solidFill>
                <a:schemeClr val="bg1"/>
              </a:solidFill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600" dirty="0">
                <a:solidFill>
                  <a:schemeClr val="bg1"/>
                </a:solidFill>
                <a:latin typeface="+mj-lt"/>
              </a:rPr>
              <a:t>유관 법률</a:t>
            </a:r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600" dirty="0">
                <a:solidFill>
                  <a:schemeClr val="bg1"/>
                </a:solidFill>
                <a:latin typeface="+mj-lt"/>
              </a:rPr>
              <a:t>정책 분석</a:t>
            </a:r>
            <a:endParaRPr lang="en-US" altLang="ko-KR" sz="1600" dirty="0">
              <a:solidFill>
                <a:schemeClr val="bg1"/>
              </a:solidFill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600" dirty="0">
                <a:solidFill>
                  <a:schemeClr val="bg1"/>
                </a:solidFill>
                <a:latin typeface="+mj-lt"/>
              </a:rPr>
              <a:t>시장 규모 분석</a:t>
            </a:r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(TAM-SAM-SOM)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600" dirty="0">
                <a:solidFill>
                  <a:schemeClr val="bg1"/>
                </a:solidFill>
                <a:latin typeface="+mj-lt"/>
              </a:rPr>
              <a:t>경쟁 환경 분석</a:t>
            </a:r>
            <a:endParaRPr lang="en-US" altLang="ko-KR" sz="1600" dirty="0">
              <a:solidFill>
                <a:schemeClr val="bg1"/>
              </a:solidFill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600" dirty="0">
                <a:solidFill>
                  <a:schemeClr val="bg1"/>
                </a:solidFill>
                <a:latin typeface="+mj-lt"/>
              </a:rPr>
              <a:t>고객 니즈 분석 및 목표 시장</a:t>
            </a:r>
            <a:endParaRPr lang="en-US" altLang="ko-KR" sz="1600" dirty="0">
              <a:solidFill>
                <a:schemeClr val="bg1"/>
              </a:solidFill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600" dirty="0">
                <a:solidFill>
                  <a:schemeClr val="bg1"/>
                </a:solidFill>
                <a:latin typeface="+mj-lt"/>
              </a:rPr>
              <a:t>목표 시장 선정</a:t>
            </a:r>
            <a:r>
              <a:rPr lang="en-US" altLang="ko-KR" sz="1600" dirty="0">
                <a:solidFill>
                  <a:schemeClr val="bg1"/>
                </a:solidFill>
                <a:latin typeface="+mj-lt"/>
              </a:rPr>
              <a:t>(STP)</a:t>
            </a:r>
            <a:endParaRPr lang="en-US" altLang="ko-KR" sz="1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7CA8DE4-6BE9-4BE6-AC91-FFD8E1E3EC2D}"/>
              </a:ext>
            </a:extLst>
          </p:cNvPr>
          <p:cNvSpPr txBox="1">
            <a:spLocks/>
          </p:cNvSpPr>
          <p:nvPr/>
        </p:nvSpPr>
        <p:spPr>
          <a:xfrm>
            <a:off x="6398522" y="3780377"/>
            <a:ext cx="5614514" cy="24551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 startAt="4"/>
            </a:pPr>
            <a:r>
              <a:rPr lang="ko-KR" altLang="en-US" sz="2000" b="1" u="sng" dirty="0">
                <a:solidFill>
                  <a:schemeClr val="bg1"/>
                </a:solidFill>
                <a:latin typeface="+mj-lt"/>
              </a:rPr>
              <a:t>빅데이터 상품화 기획 </a:t>
            </a:r>
            <a:r>
              <a:rPr lang="en-US" altLang="ko-KR" sz="2000" b="1" u="sng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2000" b="1" u="sng" dirty="0" err="1">
                <a:solidFill>
                  <a:schemeClr val="bg1"/>
                </a:solidFill>
                <a:latin typeface="+mj-lt"/>
              </a:rPr>
              <a:t>손보금</a:t>
            </a:r>
            <a:r>
              <a:rPr lang="en-US" altLang="ko-KR" sz="2000" b="1" u="sng" dirty="0">
                <a:solidFill>
                  <a:schemeClr val="bg1"/>
                </a:solidFill>
                <a:latin typeface="+mj-lt"/>
              </a:rPr>
              <a:t>(10P ~16P)</a:t>
            </a:r>
            <a:endParaRPr lang="en-US" altLang="ko-KR" sz="1600" b="1" u="sng" dirty="0">
              <a:solidFill>
                <a:schemeClr val="bg1"/>
              </a:solidFill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상품의 새로운 강점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(S)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과 약점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(W)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분석 </a:t>
            </a:r>
            <a:endParaRPr lang="en-US" altLang="ko-KR" sz="1500" dirty="0">
              <a:solidFill>
                <a:schemeClr val="bg1"/>
              </a:solidFill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고객 정의 및 구매 요인 파악 </a:t>
            </a:r>
            <a:endParaRPr lang="en-US" altLang="ko-KR" sz="1500" dirty="0">
              <a:solidFill>
                <a:schemeClr val="bg1"/>
              </a:solidFill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산업 구조 분석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(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경쟁 환경 파악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상품화 출시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,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업그레이드 및 서비스 전략 수립</a:t>
            </a:r>
            <a:endParaRPr lang="en-US" altLang="ko-KR" sz="1500" dirty="0">
              <a:solidFill>
                <a:schemeClr val="bg1"/>
              </a:solidFill>
              <a:latin typeface="+mj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요약</a:t>
            </a:r>
            <a:br>
              <a:rPr lang="en-US" altLang="ko-KR" sz="1400" dirty="0">
                <a:solidFill>
                  <a:schemeClr val="bg1"/>
                </a:solidFill>
                <a:latin typeface="+mj-lt"/>
              </a:rPr>
            </a:br>
            <a:endParaRPr lang="en-US" altLang="ko-KR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427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cs typeface="+mj-cs"/>
              </a:rPr>
              <a:t>1.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cs typeface="+mj-cs"/>
              </a:rPr>
              <a:t>빅데이터 분석모델 정의서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4D75D3B1-AAA7-423F-9F38-09CB5F90D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524595"/>
              </p:ext>
            </p:extLst>
          </p:nvPr>
        </p:nvGraphicFramePr>
        <p:xfrm>
          <a:off x="986668" y="1543938"/>
          <a:ext cx="10218661" cy="52314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3225">
                  <a:extLst>
                    <a:ext uri="{9D8B030D-6E8A-4147-A177-3AD203B41FA5}">
                      <a16:colId xmlns:a16="http://schemas.microsoft.com/office/drawing/2014/main" val="232024928"/>
                    </a:ext>
                  </a:extLst>
                </a:gridCol>
                <a:gridCol w="8185436">
                  <a:extLst>
                    <a:ext uri="{9D8B030D-6E8A-4147-A177-3AD203B41FA5}">
                      <a16:colId xmlns:a16="http://schemas.microsoft.com/office/drawing/2014/main" val="3520802879"/>
                    </a:ext>
                  </a:extLst>
                </a:gridCol>
              </a:tblGrid>
              <a:tr h="3252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6045129"/>
                  </a:ext>
                </a:extLst>
              </a:tr>
              <a:tr h="4188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모델명칭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반려동물 추모</a:t>
                      </a:r>
                      <a:r>
                        <a:rPr lang="en-US" altLang="ko-KR" sz="1200" dirty="0"/>
                        <a:t>·</a:t>
                      </a:r>
                      <a:r>
                        <a:rPr lang="ko-KR" altLang="en-US" sz="1200" dirty="0"/>
                        <a:t>힐링 통합 플랫폼 ‘</a:t>
                      </a:r>
                      <a:r>
                        <a:rPr lang="en-US" altLang="ko-KR" sz="1200" dirty="0" err="1"/>
                        <a:t>Ourpage</a:t>
                      </a:r>
                      <a:r>
                        <a:rPr lang="en-US" altLang="ko-KR" sz="1200" dirty="0"/>
                        <a:t>’ </a:t>
                      </a:r>
                      <a:r>
                        <a:rPr lang="ko-KR" altLang="en-US" sz="1200" dirty="0"/>
                        <a:t>서비스 모델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3468245"/>
                  </a:ext>
                </a:extLst>
              </a:tr>
              <a:tr h="49995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모델 성명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err="1"/>
                        <a:t>펫로스</a:t>
                      </a:r>
                      <a:r>
                        <a:rPr lang="ko-KR" altLang="en-US" sz="1200" dirty="0"/>
                        <a:t> 증후군을 겪는 보호자들을 위해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온라인 추모 공간</a:t>
                      </a:r>
                      <a:r>
                        <a:rPr lang="en-US" altLang="ko-KR" sz="1200" dirty="0"/>
                        <a:t>·</a:t>
                      </a:r>
                      <a:r>
                        <a:rPr lang="ko-KR" altLang="en-US" sz="1200" dirty="0"/>
                        <a:t>커뮤니티</a:t>
                      </a:r>
                      <a:r>
                        <a:rPr lang="en-US" altLang="ko-KR" sz="1200" dirty="0"/>
                        <a:t>·</a:t>
                      </a:r>
                      <a:r>
                        <a:rPr lang="ko-KR" altLang="en-US" sz="1200" dirty="0"/>
                        <a:t>상담 및 정보 연계 서비스를 통합 제공하는 </a:t>
                      </a:r>
                      <a:r>
                        <a:rPr lang="en-US" altLang="ko-KR" sz="1200" dirty="0"/>
                        <a:t>AI </a:t>
                      </a:r>
                      <a:r>
                        <a:rPr lang="ko-KR" altLang="en-US" sz="1200" dirty="0"/>
                        <a:t>기반 힐링 플랫폼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424429"/>
                  </a:ext>
                </a:extLst>
              </a:tr>
              <a:tr h="3817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사용자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반려동물을 잃고 </a:t>
                      </a:r>
                      <a:r>
                        <a:rPr lang="ko-KR" altLang="en-US" sz="1200" dirty="0" err="1"/>
                        <a:t>펫로스</a:t>
                      </a:r>
                      <a:r>
                        <a:rPr lang="ko-KR" altLang="en-US" sz="1200" dirty="0"/>
                        <a:t> 증후군을 겪으며 심리적 어려움을 느끼는 보호자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380725"/>
                  </a:ext>
                </a:extLst>
              </a:tr>
              <a:tr h="5924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분석 요건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/>
                        <a:t>사용자의 감정 및 활동 데이터 기반 맞춤 추천</a:t>
                      </a:r>
                      <a:endParaRPr lang="en-US" altLang="ko-KR" sz="120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/>
                        <a:t>추모</a:t>
                      </a:r>
                      <a:r>
                        <a:rPr lang="en-US" altLang="ko-KR" sz="1200" dirty="0"/>
                        <a:t>·</a:t>
                      </a:r>
                      <a:r>
                        <a:rPr lang="ko-KR" altLang="en-US" sz="1200" dirty="0"/>
                        <a:t>상담 서비스 개인화</a:t>
                      </a:r>
                      <a:endParaRPr lang="en-US" altLang="ko-KR" sz="120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/>
                        <a:t>커뮤니티 내 감정 유사도 분석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7910942"/>
                  </a:ext>
                </a:extLst>
              </a:tr>
              <a:tr h="3952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분석 도구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/>
                        <a:t>Python (TensorFlow, scikit-learn), Apache Spark, Tableau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8031705"/>
                  </a:ext>
                </a:extLst>
              </a:tr>
              <a:tr h="418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수집 대상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/>
                        <a:t>사용자 감정 분석 데이터 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댓글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이모티콘 등</a:t>
                      </a:r>
                      <a:r>
                        <a:rPr lang="en-US" altLang="ko-KR" sz="1200" dirty="0"/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/>
                        <a:t>상담</a:t>
                      </a:r>
                      <a:r>
                        <a:rPr lang="en-US" altLang="ko-KR" sz="1200" dirty="0"/>
                        <a:t>·</a:t>
                      </a:r>
                      <a:r>
                        <a:rPr lang="ko-KR" altLang="en-US" sz="1200" dirty="0"/>
                        <a:t>추모 서비스 이용 이력</a:t>
                      </a:r>
                      <a:endParaRPr lang="en-US" altLang="ko-KR" sz="120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/>
                        <a:t>사용자 리뷰 및 만족도 데이터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7701105"/>
                  </a:ext>
                </a:extLst>
              </a:tr>
              <a:tr h="4817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분석 방안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/>
                        <a:t>감정 분석 기반 개인 맞춤 추천</a:t>
                      </a:r>
                      <a:endParaRPr lang="en-US" altLang="ko-KR" sz="120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/>
                        <a:t>협업 필터링을 통한 유사 사용자 분석</a:t>
                      </a:r>
                      <a:endParaRPr lang="en-US" altLang="ko-KR" sz="120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/>
                        <a:t>상담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 err="1"/>
                        <a:t>굿즈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장례 서비스 추천 모델 구축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2039196"/>
                  </a:ext>
                </a:extLst>
              </a:tr>
              <a:tr h="518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분석 결과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/>
                        <a:t>사용자별 맞춤 추천 리스트</a:t>
                      </a:r>
                      <a:endParaRPr lang="en-US" altLang="ko-KR" sz="120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/>
                        <a:t>감정 회복 단계 예측 지표</a:t>
                      </a:r>
                      <a:endParaRPr lang="en-US" altLang="ko-KR" sz="120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/>
                        <a:t>추천 서비스 우선순위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815809"/>
                  </a:ext>
                </a:extLst>
              </a:tr>
              <a:tr h="573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활용 분야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/>
                        <a:t>반려동물 추모 서비스 고도화</a:t>
                      </a:r>
                      <a:endParaRPr lang="en-US" altLang="ko-KR" sz="120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/>
                        <a:t>맞춤형 심리상담 및 장례 연결</a:t>
                      </a:r>
                      <a:endParaRPr lang="en-US" altLang="ko-KR" sz="120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200" dirty="0"/>
                        <a:t>추모 </a:t>
                      </a:r>
                      <a:r>
                        <a:rPr lang="ko-KR" altLang="en-US" sz="1200" dirty="0" err="1"/>
                        <a:t>굿즈</a:t>
                      </a:r>
                      <a:r>
                        <a:rPr lang="en-US" altLang="ko-KR" sz="1200" dirty="0"/>
                        <a:t>·</a:t>
                      </a:r>
                      <a:r>
                        <a:rPr lang="ko-KR" altLang="en-US" sz="1200" dirty="0"/>
                        <a:t>콘텐츠 추천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7493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06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2-1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.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유관 법률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/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정책 분석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FDEE935-577F-4448-AB36-5F7345DDC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90470"/>
              </p:ext>
            </p:extLst>
          </p:nvPr>
        </p:nvGraphicFramePr>
        <p:xfrm>
          <a:off x="1524262" y="2089928"/>
          <a:ext cx="9337062" cy="21789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72300">
                  <a:extLst>
                    <a:ext uri="{9D8B030D-6E8A-4147-A177-3AD203B41FA5}">
                      <a16:colId xmlns:a16="http://schemas.microsoft.com/office/drawing/2014/main" val="232024928"/>
                    </a:ext>
                  </a:extLst>
                </a:gridCol>
                <a:gridCol w="3437103">
                  <a:extLst>
                    <a:ext uri="{9D8B030D-6E8A-4147-A177-3AD203B41FA5}">
                      <a16:colId xmlns:a16="http://schemas.microsoft.com/office/drawing/2014/main" val="3520802879"/>
                    </a:ext>
                  </a:extLst>
                </a:gridCol>
                <a:gridCol w="4127659">
                  <a:extLst>
                    <a:ext uri="{9D8B030D-6E8A-4147-A177-3AD203B41FA5}">
                      <a16:colId xmlns:a16="http://schemas.microsoft.com/office/drawing/2014/main" val="1087823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법령명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주요 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LastPage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대응 방안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6045129"/>
                  </a:ext>
                </a:extLst>
              </a:tr>
              <a:tr h="386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동물보호법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50" dirty="0"/>
                        <a:t>동물 사체 처리 및 </a:t>
                      </a:r>
                      <a:r>
                        <a:rPr lang="ko-KR" altLang="en-US" sz="1050" dirty="0" err="1"/>
                        <a:t>장묘업체</a:t>
                      </a:r>
                      <a:r>
                        <a:rPr lang="ko-KR" altLang="en-US" sz="1050" dirty="0"/>
                        <a:t> 등록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운영 기준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50" dirty="0"/>
                        <a:t>정식 등록된 </a:t>
                      </a:r>
                      <a:r>
                        <a:rPr lang="ko-KR" altLang="en-US" sz="1050" dirty="0" err="1"/>
                        <a:t>장묘업체</a:t>
                      </a:r>
                      <a:r>
                        <a:rPr lang="ko-KR" altLang="en-US" sz="1050" dirty="0"/>
                        <a:t> 정보만 제공 및 제휴</a:t>
                      </a:r>
                      <a:endParaRPr lang="en-US" altLang="ko-KR" sz="105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50" dirty="0"/>
                        <a:t>합법적 장례 절차의 중요성 안내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3468245"/>
                  </a:ext>
                </a:extLst>
              </a:tr>
              <a:tr h="461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개인정보 보호법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50" dirty="0"/>
                        <a:t>개인정보 수집 시 명시적 동의 필수</a:t>
                      </a:r>
                      <a:endParaRPr lang="en-US" altLang="ko-KR" sz="105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50" dirty="0"/>
                        <a:t>민감 정보의 엄격한 관리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파기 의무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50" dirty="0"/>
                        <a:t>개인정보 수집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이용 동의 절차 명확화</a:t>
                      </a:r>
                      <a:endParaRPr lang="en-US" altLang="ko-KR" sz="105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50" dirty="0"/>
                        <a:t>민감 데이터 암호화 및 안전한 파기 절차 수립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424429"/>
                  </a:ext>
                </a:extLst>
              </a:tr>
              <a:tr h="352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정보통신망법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50" dirty="0"/>
                        <a:t>온라인 사업자의 이용자 보호 의무</a:t>
                      </a:r>
                      <a:endParaRPr lang="en-US" altLang="ko-KR" sz="105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50" dirty="0"/>
                        <a:t>불법 정보 유통 방지 및 관리 책임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50" dirty="0"/>
                        <a:t>커뮤니티 운영 정책 수립 및 신고 기능 도입</a:t>
                      </a:r>
                      <a:endParaRPr lang="en-US" altLang="ko-KR" sz="105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50" dirty="0"/>
                        <a:t>모니터링을 통한 커뮤니티 환경 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380725"/>
                  </a:ext>
                </a:extLst>
              </a:tr>
              <a:tr h="5288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전자상거래법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50" dirty="0"/>
                        <a:t>유료 서비스 판매 시 소비자 보호 의무</a:t>
                      </a:r>
                      <a:endParaRPr lang="en-US" altLang="ko-KR" sz="105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50" dirty="0"/>
                        <a:t>상품 정보 및 환불 규정 고지 의무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50" dirty="0"/>
                        <a:t>유료 서비스의 상세 정보 및 환불 정책 명확히 고지</a:t>
                      </a:r>
                      <a:endParaRPr lang="en-US" altLang="ko-KR" sz="105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50" dirty="0"/>
                        <a:t>안전한 전자결제 시스템</a:t>
                      </a:r>
                      <a:r>
                        <a:rPr lang="en-US" altLang="ko-KR" sz="1050" dirty="0"/>
                        <a:t>(PG) </a:t>
                      </a:r>
                      <a:r>
                        <a:rPr lang="ko-KR" altLang="en-US" sz="1050" dirty="0"/>
                        <a:t>도입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791094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99B78D5-2948-4247-AF14-2858EDC54FDD}"/>
              </a:ext>
            </a:extLst>
          </p:cNvPr>
          <p:cNvSpPr txBox="1"/>
          <p:nvPr/>
        </p:nvSpPr>
        <p:spPr>
          <a:xfrm>
            <a:off x="1524263" y="1640605"/>
            <a:ext cx="212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1.1 </a:t>
            </a:r>
            <a:r>
              <a:rPr lang="ko-KR" altLang="en-US" b="1" dirty="0">
                <a:solidFill>
                  <a:schemeClr val="bg1"/>
                </a:solidFill>
              </a:rPr>
              <a:t>관련 법령 분석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40BC85D0-D823-4824-8F9F-47D5405C8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106465"/>
              </p:ext>
            </p:extLst>
          </p:nvPr>
        </p:nvGraphicFramePr>
        <p:xfrm>
          <a:off x="1524262" y="4890383"/>
          <a:ext cx="9337064" cy="17505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41382">
                  <a:extLst>
                    <a:ext uri="{9D8B030D-6E8A-4147-A177-3AD203B41FA5}">
                      <a16:colId xmlns:a16="http://schemas.microsoft.com/office/drawing/2014/main" val="232024928"/>
                    </a:ext>
                  </a:extLst>
                </a:gridCol>
                <a:gridCol w="3468022">
                  <a:extLst>
                    <a:ext uri="{9D8B030D-6E8A-4147-A177-3AD203B41FA5}">
                      <a16:colId xmlns:a16="http://schemas.microsoft.com/office/drawing/2014/main" val="3520802879"/>
                    </a:ext>
                  </a:extLst>
                </a:gridCol>
                <a:gridCol w="4127660">
                  <a:extLst>
                    <a:ext uri="{9D8B030D-6E8A-4147-A177-3AD203B41FA5}">
                      <a16:colId xmlns:a16="http://schemas.microsoft.com/office/drawing/2014/main" val="1087823093"/>
                    </a:ext>
                  </a:extLst>
                </a:gridCol>
              </a:tblGrid>
              <a:tr h="424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정책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활용 기회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6045129"/>
                  </a:ext>
                </a:extLst>
              </a:tr>
              <a:tr h="6630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동물복지 종합계획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50" dirty="0"/>
                        <a:t>반려동물 생애주기 전반의 복지 향상 목표</a:t>
                      </a:r>
                      <a:endParaRPr lang="en-US" altLang="ko-KR" sz="105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50" dirty="0" err="1"/>
                        <a:t>동물장묘시설</a:t>
                      </a:r>
                      <a:r>
                        <a:rPr lang="ko-KR" altLang="en-US" sz="1050" dirty="0"/>
                        <a:t> 등 관련 인프라 확충 및 제도 개선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50" dirty="0"/>
                        <a:t>정부 정책 방향에 맞춰 신뢰도 높은 장례</a:t>
                      </a:r>
                      <a:r>
                        <a:rPr lang="en-US" altLang="ko-KR" sz="1050" dirty="0"/>
                        <a:t>/</a:t>
                      </a:r>
                      <a:r>
                        <a:rPr lang="ko-KR" altLang="en-US" sz="1050" dirty="0"/>
                        <a:t>추모 정보 제공</a:t>
                      </a:r>
                      <a:endParaRPr lang="en-US" altLang="ko-KR" sz="105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50" dirty="0"/>
                        <a:t>반려동물 생애주기 관리의 마지막 단계인 </a:t>
                      </a:r>
                      <a:r>
                        <a:rPr lang="en-US" altLang="ko-KR" sz="1050" dirty="0"/>
                        <a:t>'</a:t>
                      </a:r>
                      <a:r>
                        <a:rPr lang="ko-KR" altLang="en-US" sz="1050" dirty="0"/>
                        <a:t>추모</a:t>
                      </a:r>
                      <a:r>
                        <a:rPr lang="en-US" altLang="ko-KR" sz="1050" dirty="0"/>
                        <a:t>'</a:t>
                      </a:r>
                      <a:r>
                        <a:rPr lang="ko-KR" altLang="en-US" sz="1050" dirty="0"/>
                        <a:t>의 중요성 강조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3468245"/>
                  </a:ext>
                </a:extLst>
              </a:tr>
              <a:tr h="6630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펫코노미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en-US" altLang="ko-KR" sz="1200" b="1" dirty="0" err="1"/>
                        <a:t>Petconomy</a:t>
                      </a:r>
                      <a:r>
                        <a:rPr lang="en-US" altLang="ko-KR" sz="1200" b="1" dirty="0"/>
                        <a:t>) </a:t>
                      </a:r>
                      <a:r>
                        <a:rPr lang="ko-KR" altLang="en-US" sz="1200" b="1" dirty="0"/>
                        <a:t>육성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50" dirty="0" err="1"/>
                        <a:t>펫푸드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 err="1"/>
                        <a:t>펫헬스케어</a:t>
                      </a:r>
                      <a:r>
                        <a:rPr lang="ko-KR" altLang="en-US" sz="1050" dirty="0"/>
                        <a:t> 등 관련 산업 육성</a:t>
                      </a:r>
                      <a:endParaRPr lang="en-US" altLang="ko-KR" sz="105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50" dirty="0"/>
                        <a:t>펫 서비스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장례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상담 포함</a:t>
                      </a:r>
                      <a:r>
                        <a:rPr lang="en-US" altLang="ko-KR" sz="1050" dirty="0"/>
                        <a:t>) </a:t>
                      </a:r>
                      <a:r>
                        <a:rPr lang="ko-KR" altLang="en-US" sz="1050" dirty="0"/>
                        <a:t>분야의 표준화 및 고도화 지원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50" dirty="0"/>
                        <a:t>성장하는 시장 내에서 고품질의 심리상담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 err="1"/>
                        <a:t>굿즈</a:t>
                      </a:r>
                      <a:r>
                        <a:rPr lang="ko-KR" altLang="en-US" sz="1050" dirty="0"/>
                        <a:t> 추천 서비스를 제공하여 시장 선도</a:t>
                      </a:r>
                      <a:endParaRPr lang="en-US" altLang="ko-KR" sz="105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050" dirty="0"/>
                        <a:t>정부 지원 사업 등과 연계하여 서비스 확장 기회 모색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42442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67680AD-F1C9-4AA8-AB4C-69F3B523BA56}"/>
              </a:ext>
            </a:extLst>
          </p:cNvPr>
          <p:cNvSpPr txBox="1"/>
          <p:nvPr/>
        </p:nvSpPr>
        <p:spPr>
          <a:xfrm>
            <a:off x="1531262" y="4446582"/>
            <a:ext cx="212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1.2 </a:t>
            </a:r>
            <a:r>
              <a:rPr lang="ko-KR" altLang="en-US" b="1" dirty="0">
                <a:solidFill>
                  <a:schemeClr val="bg1"/>
                </a:solidFill>
              </a:rPr>
              <a:t>정부 정책 동향</a:t>
            </a:r>
          </a:p>
        </p:txBody>
      </p:sp>
    </p:spTree>
    <p:extLst>
      <p:ext uri="{BB962C8B-B14F-4D97-AF65-F5344CB8AC3E}">
        <p14:creationId xmlns:p14="http://schemas.microsoft.com/office/powerpoint/2010/main" val="294789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2-1.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유관 법률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/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정책 분석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345D-6595-4A09-9503-58D7FA3630E5}"/>
              </a:ext>
            </a:extLst>
          </p:cNvPr>
          <p:cNvSpPr txBox="1"/>
          <p:nvPr/>
        </p:nvSpPr>
        <p:spPr>
          <a:xfrm>
            <a:off x="700760" y="2164530"/>
            <a:ext cx="212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1.3 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정책 영향 분석</a:t>
            </a: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E60AD09-299D-4985-A9A1-0B99915A3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828367"/>
              </p:ext>
            </p:extLst>
          </p:nvPr>
        </p:nvGraphicFramePr>
        <p:xfrm>
          <a:off x="688172" y="2635104"/>
          <a:ext cx="10909389" cy="31339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39526">
                  <a:extLst>
                    <a:ext uri="{9D8B030D-6E8A-4147-A177-3AD203B41FA5}">
                      <a16:colId xmlns:a16="http://schemas.microsoft.com/office/drawing/2014/main" val="232024928"/>
                    </a:ext>
                  </a:extLst>
                </a:gridCol>
                <a:gridCol w="5469863">
                  <a:extLst>
                    <a:ext uri="{9D8B030D-6E8A-4147-A177-3AD203B41FA5}">
                      <a16:colId xmlns:a16="http://schemas.microsoft.com/office/drawing/2014/main" val="3520802879"/>
                    </a:ext>
                  </a:extLst>
                </a:gridCol>
              </a:tblGrid>
              <a:tr h="4923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기회 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위협 요인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6045129"/>
                  </a:ext>
                </a:extLst>
              </a:tr>
              <a:tr h="2641600"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600" dirty="0" err="1"/>
                        <a:t>동물장묘시설</a:t>
                      </a:r>
                      <a:r>
                        <a:rPr lang="ko-KR" altLang="en-US" sz="1600" dirty="0"/>
                        <a:t> 표준화 및 확충 정책으로 신뢰도 높은 장례 인프라 증가</a:t>
                      </a:r>
                      <a:endParaRPr lang="en-US" altLang="ko-KR" sz="160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160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600" dirty="0"/>
                        <a:t>정신건강 플랫폼에 대한 정부 지원 사업 연계 가능성</a:t>
                      </a:r>
                      <a:endParaRPr lang="en-US" altLang="ko-KR" sz="160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160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600" dirty="0"/>
                        <a:t>데이터 기반 서비스에 대한 명확한 가이드라인 제시는 오히려 장기적인 서비스 안정성과 신뢰도에 기여</a:t>
                      </a:r>
                      <a:endParaRPr lang="ko-KR" altLang="en-US" sz="16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600" dirty="0" err="1"/>
                        <a:t>장묘업체에</a:t>
                      </a:r>
                      <a:r>
                        <a:rPr lang="ko-KR" altLang="en-US" sz="1600" dirty="0"/>
                        <a:t> 대한 규제 강화 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제휴 업체의 운영 부담 증가 가능성</a:t>
                      </a:r>
                      <a:endParaRPr lang="en-US" altLang="ko-KR" sz="160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160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600" dirty="0"/>
                        <a:t>정부 또는 지자체에서 직접 저렴하거나 무료인 </a:t>
                      </a:r>
                      <a:r>
                        <a:rPr lang="ko-KR" altLang="en-US" sz="1600" dirty="0" err="1"/>
                        <a:t>펫로스</a:t>
                      </a:r>
                      <a:r>
                        <a:rPr lang="ko-KR" altLang="en-US" sz="1600" dirty="0"/>
                        <a:t> 상담 서비스를 제공할 경우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가격 경쟁에 직면할 수 있음</a:t>
                      </a:r>
                      <a:endParaRPr lang="en-US" altLang="ko-KR" sz="160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1600" dirty="0"/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1600" dirty="0"/>
                        <a:t>개인정보 보호 규제 강화 시</a:t>
                      </a:r>
                      <a:r>
                        <a:rPr lang="en-US" altLang="ko-KR" sz="1600" dirty="0"/>
                        <a:t>, </a:t>
                      </a:r>
                      <a:r>
                        <a:rPr lang="ko-KR" altLang="en-US" sz="1600" dirty="0"/>
                        <a:t>맞춤형 추천 알고리즘에 활용할 수 있는 데이터 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3468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73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2-2.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시장 규모 분석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(TAM-SAM-SOM)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0B271D-17B3-4E15-A1BA-AD3A3985A8B1}"/>
              </a:ext>
            </a:extLst>
          </p:cNvPr>
          <p:cNvSpPr txBox="1"/>
          <p:nvPr/>
        </p:nvSpPr>
        <p:spPr>
          <a:xfrm>
            <a:off x="888048" y="1711313"/>
            <a:ext cx="506799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전체 시장</a:t>
            </a:r>
            <a:r>
              <a:rPr lang="en-US" altLang="ko-KR" b="1" dirty="0">
                <a:solidFill>
                  <a:schemeClr val="bg1"/>
                </a:solidFill>
              </a:rPr>
              <a:t>(TAM)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국내 반려동물 산업 규모</a:t>
            </a:r>
            <a:r>
              <a:rPr lang="en-US" altLang="ko-KR" sz="1600" dirty="0">
                <a:solidFill>
                  <a:schemeClr val="bg1"/>
                </a:solidFill>
              </a:rPr>
              <a:t>: </a:t>
            </a:r>
            <a:r>
              <a:rPr lang="ko-KR" altLang="en-US" sz="1600" dirty="0">
                <a:solidFill>
                  <a:schemeClr val="bg1"/>
                </a:solidFill>
              </a:rPr>
              <a:t>약 </a:t>
            </a:r>
            <a:r>
              <a:rPr lang="en-US" altLang="ko-KR" sz="1600" dirty="0">
                <a:solidFill>
                  <a:schemeClr val="bg1"/>
                </a:solidFill>
              </a:rPr>
              <a:t>6</a:t>
            </a:r>
            <a:r>
              <a:rPr lang="ko-KR" altLang="en-US" sz="1600" dirty="0">
                <a:solidFill>
                  <a:schemeClr val="bg1"/>
                </a:solidFill>
              </a:rPr>
              <a:t>조 원 </a:t>
            </a:r>
            <a:r>
              <a:rPr lang="en-US" altLang="ko-KR" sz="1600" dirty="0">
                <a:solidFill>
                  <a:schemeClr val="bg1"/>
                </a:solidFill>
              </a:rPr>
              <a:t>(2027</a:t>
            </a:r>
            <a:r>
              <a:rPr lang="ko-KR" altLang="en-US" sz="1600" dirty="0">
                <a:solidFill>
                  <a:schemeClr val="bg1"/>
                </a:solidFill>
              </a:rPr>
              <a:t>년 전망</a:t>
            </a:r>
            <a:r>
              <a:rPr lang="en-US" altLang="ko-KR" sz="16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600" dirty="0">
                <a:solidFill>
                  <a:schemeClr val="bg1"/>
                </a:solidFill>
              </a:rPr>
              <a:t>연평균 성장률</a:t>
            </a:r>
            <a:r>
              <a:rPr lang="en-US" altLang="ko-KR" sz="1600" dirty="0">
                <a:solidFill>
                  <a:schemeClr val="bg1"/>
                </a:solidFill>
              </a:rPr>
              <a:t>: 10.8%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848A02F-6717-434E-A98F-56824D8D6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5526359"/>
              </p:ext>
            </p:extLst>
          </p:nvPr>
        </p:nvGraphicFramePr>
        <p:xfrm>
          <a:off x="7486721" y="2098133"/>
          <a:ext cx="3349943" cy="216371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32024928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845641985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3520802879"/>
                    </a:ext>
                  </a:extLst>
                </a:gridCol>
              </a:tblGrid>
              <a:tr h="4327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목표 점유율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목표 매출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6045129"/>
                  </a:ext>
                </a:extLst>
              </a:tr>
              <a:tr h="432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B2C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360</a:t>
                      </a:r>
                      <a:r>
                        <a:rPr lang="ko-KR" altLang="en-US" sz="1200" dirty="0"/>
                        <a:t>억 원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397724"/>
                  </a:ext>
                </a:extLst>
              </a:tr>
              <a:tr h="432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B2B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</a:t>
                      </a:r>
                      <a:r>
                        <a:rPr lang="ko-KR" altLang="en-US" sz="1200" dirty="0"/>
                        <a:t>억 원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70811"/>
                  </a:ext>
                </a:extLst>
              </a:tr>
              <a:tr h="432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B2G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5%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10</a:t>
                      </a:r>
                      <a:r>
                        <a:rPr lang="ko-KR" altLang="en-US" sz="1200" dirty="0"/>
                        <a:t>억 원</a:t>
                      </a:r>
                      <a:endParaRPr lang="en-US" altLang="ko-KR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42293"/>
                  </a:ext>
                </a:extLst>
              </a:tr>
              <a:tr h="4327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합계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-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420</a:t>
                      </a:r>
                      <a:r>
                        <a:rPr lang="ko-KR" altLang="en-US" sz="1200" b="1" dirty="0"/>
                        <a:t>억 원</a:t>
                      </a:r>
                      <a:endParaRPr lang="en-US" altLang="ko-KR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85768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4378D89-D32F-4D55-9977-04B6731DA886}"/>
              </a:ext>
            </a:extLst>
          </p:cNvPr>
          <p:cNvSpPr txBox="1"/>
          <p:nvPr/>
        </p:nvSpPr>
        <p:spPr>
          <a:xfrm>
            <a:off x="875576" y="432340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유효 시장</a:t>
            </a:r>
            <a:r>
              <a:rPr lang="en-US" altLang="ko-KR" b="1" dirty="0">
                <a:solidFill>
                  <a:schemeClr val="bg1"/>
                </a:solidFill>
              </a:rPr>
              <a:t>(SAM)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9AB61B-14B2-49BE-A837-9421BFB9355F}"/>
              </a:ext>
            </a:extLst>
          </p:cNvPr>
          <p:cNvSpPr txBox="1"/>
          <p:nvPr/>
        </p:nvSpPr>
        <p:spPr>
          <a:xfrm>
            <a:off x="7399111" y="1696366"/>
            <a:ext cx="2933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수익 시장</a:t>
            </a:r>
            <a:r>
              <a:rPr lang="en-US" altLang="ko-KR" b="1" dirty="0">
                <a:solidFill>
                  <a:schemeClr val="bg1"/>
                </a:solidFill>
              </a:rPr>
              <a:t>(SOM)</a:t>
            </a:r>
            <a:endParaRPr lang="ko-KR" altLang="en-US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24FBE7D-0803-4689-BDF5-2B104C4FF1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779308"/>
              </p:ext>
            </p:extLst>
          </p:nvPr>
        </p:nvGraphicFramePr>
        <p:xfrm>
          <a:off x="3009175" y="4432368"/>
          <a:ext cx="7827489" cy="218816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2399">
                  <a:extLst>
                    <a:ext uri="{9D8B030D-6E8A-4147-A177-3AD203B41FA5}">
                      <a16:colId xmlns:a16="http://schemas.microsoft.com/office/drawing/2014/main" val="232024928"/>
                    </a:ext>
                  </a:extLst>
                </a:gridCol>
                <a:gridCol w="2449398">
                  <a:extLst>
                    <a:ext uri="{9D8B030D-6E8A-4147-A177-3AD203B41FA5}">
                      <a16:colId xmlns:a16="http://schemas.microsoft.com/office/drawing/2014/main" val="2845641985"/>
                    </a:ext>
                  </a:extLst>
                </a:gridCol>
                <a:gridCol w="3245692">
                  <a:extLst>
                    <a:ext uri="{9D8B030D-6E8A-4147-A177-3AD203B41FA5}">
                      <a16:colId xmlns:a16="http://schemas.microsoft.com/office/drawing/2014/main" val="3520802879"/>
                    </a:ext>
                  </a:extLst>
                </a:gridCol>
              </a:tblGrid>
              <a:tr h="4327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b="1" dirty="0"/>
                        <a:t>시장 규모 </a:t>
                      </a:r>
                      <a:r>
                        <a:rPr lang="en-US" altLang="ko-KR" sz="1600" b="1" dirty="0"/>
                        <a:t>(2027</a:t>
                      </a:r>
                      <a:r>
                        <a:rPr lang="ko-KR" altLang="en-US" sz="1600" b="1" dirty="0"/>
                        <a:t>년</a:t>
                      </a:r>
                      <a:r>
                        <a:rPr lang="en-US" altLang="ko-KR" sz="1600" b="1" dirty="0"/>
                        <a:t>)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산출 근거</a:t>
                      </a:r>
                      <a:endParaRPr lang="en-US" altLang="ko-K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6045129"/>
                  </a:ext>
                </a:extLst>
              </a:tr>
              <a:tr h="432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B2C (</a:t>
                      </a:r>
                      <a:r>
                        <a:rPr lang="ko-KR" altLang="en-US" sz="1200" dirty="0"/>
                        <a:t>보호자 추모</a:t>
                      </a:r>
                      <a:r>
                        <a:rPr lang="en-US" altLang="ko-KR" sz="1200" dirty="0"/>
                        <a:t>·</a:t>
                      </a:r>
                      <a:r>
                        <a:rPr lang="ko-KR" altLang="en-US" sz="1200" dirty="0"/>
                        <a:t>커뮤니티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1,200</a:t>
                      </a:r>
                      <a:r>
                        <a:rPr lang="ko-KR" altLang="en-US" sz="1200" dirty="0"/>
                        <a:t>억 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반려동물 사망 경험자 </a:t>
                      </a:r>
                      <a:r>
                        <a:rPr lang="en-US" altLang="ko-KR" sz="1200" dirty="0"/>
                        <a:t>× </a:t>
                      </a:r>
                      <a:r>
                        <a:rPr lang="ko-KR" altLang="en-US" sz="1200" dirty="0"/>
                        <a:t>온라인 이용률</a:t>
                      </a:r>
                      <a:r>
                        <a:rPr lang="en-US" altLang="ko-KR" sz="1200" dirty="0"/>
                        <a:t>(65%) × </a:t>
                      </a:r>
                      <a:r>
                        <a:rPr lang="ko-KR" altLang="en-US" sz="1200" dirty="0"/>
                        <a:t>유료 서비스 </a:t>
                      </a:r>
                      <a:r>
                        <a:rPr lang="ko-KR" altLang="en-US" sz="1200" dirty="0" err="1"/>
                        <a:t>전환율</a:t>
                      </a:r>
                      <a:r>
                        <a:rPr lang="en-US" altLang="ko-KR" sz="1200" dirty="0"/>
                        <a:t>(25%)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397724"/>
                  </a:ext>
                </a:extLst>
              </a:tr>
              <a:tr h="432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B2B (</a:t>
                      </a:r>
                      <a:r>
                        <a:rPr lang="ko-KR" altLang="en-US" sz="1200" dirty="0"/>
                        <a:t>장례</a:t>
                      </a:r>
                      <a:r>
                        <a:rPr lang="en-US" altLang="ko-KR" sz="1200" dirty="0"/>
                        <a:t>·</a:t>
                      </a:r>
                      <a:r>
                        <a:rPr lang="ko-KR" altLang="en-US" sz="1200" dirty="0"/>
                        <a:t>상담</a:t>
                      </a:r>
                      <a:r>
                        <a:rPr lang="en-US" altLang="ko-KR" sz="1200" dirty="0"/>
                        <a:t>·</a:t>
                      </a:r>
                      <a:r>
                        <a:rPr lang="ko-KR" altLang="en-US" sz="1200" dirty="0" err="1"/>
                        <a:t>굿즈</a:t>
                      </a:r>
                      <a:r>
                        <a:rPr lang="ko-KR" altLang="en-US" sz="1200" dirty="0"/>
                        <a:t> 업체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500</a:t>
                      </a:r>
                      <a:r>
                        <a:rPr lang="ko-KR" altLang="en-US" sz="1200" dirty="0"/>
                        <a:t>억 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장례</a:t>
                      </a:r>
                      <a:r>
                        <a:rPr lang="en-US" altLang="ko-KR" sz="1200" dirty="0"/>
                        <a:t>·</a:t>
                      </a:r>
                      <a:r>
                        <a:rPr lang="ko-KR" altLang="en-US" sz="1200" dirty="0"/>
                        <a:t>상담 시장 규모 </a:t>
                      </a:r>
                      <a:r>
                        <a:rPr lang="en-US" altLang="ko-KR" sz="1200" dirty="0"/>
                        <a:t>× </a:t>
                      </a:r>
                      <a:r>
                        <a:rPr lang="ko-KR" altLang="en-US" sz="1200" dirty="0"/>
                        <a:t>디지털 </a:t>
                      </a:r>
                      <a:r>
                        <a:rPr lang="ko-KR" altLang="en-US" sz="1200" dirty="0" err="1"/>
                        <a:t>연계율</a:t>
                      </a:r>
                      <a:r>
                        <a:rPr lang="en-US" altLang="ko-KR" sz="1200" dirty="0"/>
                        <a:t>(30%)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70811"/>
                  </a:ext>
                </a:extLst>
              </a:tr>
              <a:tr h="4327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B2G (</a:t>
                      </a:r>
                      <a:r>
                        <a:rPr lang="ko-KR" altLang="en-US" sz="1200" dirty="0"/>
                        <a:t>지자체</a:t>
                      </a:r>
                      <a:r>
                        <a:rPr lang="en-US" altLang="ko-KR" sz="1200" dirty="0"/>
                        <a:t>·</a:t>
                      </a:r>
                      <a:r>
                        <a:rPr lang="ko-KR" altLang="en-US" sz="1200" dirty="0"/>
                        <a:t>복지 기관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200</a:t>
                      </a:r>
                      <a:r>
                        <a:rPr lang="ko-KR" altLang="en-US" sz="1200" dirty="0"/>
                        <a:t>억 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지역 반려복지 예산 </a:t>
                      </a:r>
                      <a:r>
                        <a:rPr lang="en-US" altLang="ko-KR" sz="1200" dirty="0"/>
                        <a:t>× </a:t>
                      </a:r>
                      <a:r>
                        <a:rPr lang="ko-KR" altLang="en-US" sz="1200" dirty="0"/>
                        <a:t>민간 협력 비중</a:t>
                      </a:r>
                      <a:r>
                        <a:rPr lang="en-US" altLang="ko-KR" sz="1200" dirty="0"/>
                        <a:t>(15%)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42293"/>
                  </a:ext>
                </a:extLst>
              </a:tr>
              <a:tr h="43274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합계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/>
                        <a:t>1,900</a:t>
                      </a:r>
                      <a:r>
                        <a:rPr lang="ko-KR" altLang="en-US" sz="1200" b="1" dirty="0"/>
                        <a:t>억 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857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8594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2-3.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경쟁 환경 분석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9337B4A-17B7-4340-B01D-F87E43AA2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953567"/>
              </p:ext>
            </p:extLst>
          </p:nvPr>
        </p:nvGraphicFramePr>
        <p:xfrm>
          <a:off x="571606" y="2812081"/>
          <a:ext cx="11048785" cy="26452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23251">
                  <a:extLst>
                    <a:ext uri="{9D8B030D-6E8A-4147-A177-3AD203B41FA5}">
                      <a16:colId xmlns:a16="http://schemas.microsoft.com/office/drawing/2014/main" val="232024928"/>
                    </a:ext>
                  </a:extLst>
                </a:gridCol>
                <a:gridCol w="2699657">
                  <a:extLst>
                    <a:ext uri="{9D8B030D-6E8A-4147-A177-3AD203B41FA5}">
                      <a16:colId xmlns:a16="http://schemas.microsoft.com/office/drawing/2014/main" val="2845641985"/>
                    </a:ext>
                  </a:extLst>
                </a:gridCol>
                <a:gridCol w="2902857">
                  <a:extLst>
                    <a:ext uri="{9D8B030D-6E8A-4147-A177-3AD203B41FA5}">
                      <a16:colId xmlns:a16="http://schemas.microsoft.com/office/drawing/2014/main" val="3520802879"/>
                    </a:ext>
                  </a:extLst>
                </a:gridCol>
                <a:gridCol w="3623020">
                  <a:extLst>
                    <a:ext uri="{9D8B030D-6E8A-4147-A177-3AD203B41FA5}">
                      <a16:colId xmlns:a16="http://schemas.microsoft.com/office/drawing/2014/main" val="2095838562"/>
                    </a:ext>
                  </a:extLst>
                </a:gridCol>
              </a:tblGrid>
              <a:tr h="6431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경쟁사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약점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LastPage</a:t>
                      </a:r>
                      <a:r>
                        <a:rPr lang="ko-KR" altLang="en-US" dirty="0"/>
                        <a:t>의 대응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6045129"/>
                  </a:ext>
                </a:extLst>
              </a:tr>
              <a:tr h="679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/>
                        <a:t>비마이펫</a:t>
                      </a:r>
                      <a:r>
                        <a:rPr lang="ko-KR" altLang="en-US" sz="1400" b="1" dirty="0"/>
                        <a:t> 추모관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반려동물 커뮤니티 기반</a:t>
                      </a:r>
                      <a:r>
                        <a:rPr lang="en-US" altLang="ko-KR" sz="14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일정 이용자 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단순 추모 게시판 수준</a:t>
                      </a:r>
                      <a:r>
                        <a:rPr lang="en-US" altLang="ko-KR" sz="14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감정 교류 기능 부족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감정 기반 커뮤니티 </a:t>
                      </a:r>
                      <a:r>
                        <a:rPr lang="en-US" altLang="ko-KR" sz="1400" dirty="0"/>
                        <a:t>+ 3D </a:t>
                      </a:r>
                      <a:r>
                        <a:rPr lang="ko-KR" altLang="en-US" sz="1400" dirty="0"/>
                        <a:t>추모 공간으로 </a:t>
                      </a:r>
                      <a:r>
                        <a:rPr lang="ko-KR" altLang="en-US" sz="1400" dirty="0" err="1"/>
                        <a:t>몰입감</a:t>
                      </a:r>
                      <a:r>
                        <a:rPr lang="ko-KR" altLang="en-US" sz="1400" dirty="0"/>
                        <a:t> 강화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397724"/>
                  </a:ext>
                </a:extLst>
              </a:tr>
              <a:tr h="6431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/>
                        <a:t>레인보우브릿지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장례</a:t>
                      </a:r>
                      <a:r>
                        <a:rPr lang="en-US" altLang="ko-KR" sz="1400" dirty="0"/>
                        <a:t>·</a:t>
                      </a:r>
                      <a:r>
                        <a:rPr lang="ko-KR" altLang="en-US" sz="1400" dirty="0"/>
                        <a:t>추모 정보 제공</a:t>
                      </a:r>
                      <a:r>
                        <a:rPr lang="en-US" altLang="ko-KR" sz="1400" dirty="0"/>
                        <a:t>,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오프라인 연계 강점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정보 중심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사용자 간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상호작용 거의 없음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커뮤니티 중심의 지속적 소통 구조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70811"/>
                  </a:ext>
                </a:extLst>
              </a:tr>
              <a:tr h="67949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/>
                        <a:t>네이버 카페</a:t>
                      </a:r>
                      <a:endParaRPr lang="en-US" altLang="ko-KR" sz="1400" b="1" dirty="0"/>
                    </a:p>
                    <a:p>
                      <a:pPr algn="ctr" latinLnBrk="1"/>
                      <a:r>
                        <a:rPr lang="en-US" altLang="ko-KR" sz="1400" b="1" dirty="0"/>
                        <a:t>(</a:t>
                      </a:r>
                      <a:r>
                        <a:rPr lang="ko-KR" altLang="en-US" sz="1400" b="1" dirty="0" err="1"/>
                        <a:t>펫로스</a:t>
                      </a:r>
                      <a:r>
                        <a:rPr lang="ko-KR" altLang="en-US" sz="1400" b="1" dirty="0"/>
                        <a:t> 관련</a:t>
                      </a:r>
                      <a:r>
                        <a:rPr lang="en-US" altLang="ko-KR" sz="1400" b="1" dirty="0"/>
                        <a:t>)</a:t>
                      </a:r>
                      <a:endParaRPr lang="ko-KR" altLang="en-US" sz="1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검색 접근성 높고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사용자 유입 용이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비공식 커뮤니티</a:t>
                      </a:r>
                      <a:r>
                        <a:rPr lang="en-US" altLang="ko-KR" sz="1400" dirty="0"/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정보 신뢰도 낮음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검증된 전문가</a:t>
                      </a:r>
                      <a:r>
                        <a:rPr lang="en-US" altLang="ko-KR" sz="1400" dirty="0"/>
                        <a:t>·</a:t>
                      </a:r>
                      <a:r>
                        <a:rPr lang="ko-KR" altLang="en-US" sz="1400" dirty="0"/>
                        <a:t>상담사 연계로 신뢰 확보</a:t>
                      </a:r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42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6436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3-1. </a:t>
            </a:r>
            <a:r>
              <a:rPr lang="ko-KR" altLang="en-US" sz="4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 니즈 분석 및 목표 시장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3E5B7F1-66E0-459E-92B4-6E1E0E261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045480"/>
              </p:ext>
            </p:extLst>
          </p:nvPr>
        </p:nvGraphicFramePr>
        <p:xfrm>
          <a:off x="426811" y="2663134"/>
          <a:ext cx="3548289" cy="307888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7756">
                  <a:extLst>
                    <a:ext uri="{9D8B030D-6E8A-4147-A177-3AD203B41FA5}">
                      <a16:colId xmlns:a16="http://schemas.microsoft.com/office/drawing/2014/main" val="232024928"/>
                    </a:ext>
                  </a:extLst>
                </a:gridCol>
                <a:gridCol w="2530533">
                  <a:extLst>
                    <a:ext uri="{9D8B030D-6E8A-4147-A177-3AD203B41FA5}">
                      <a16:colId xmlns:a16="http://schemas.microsoft.com/office/drawing/2014/main" val="2845641985"/>
                    </a:ext>
                  </a:extLst>
                </a:gridCol>
              </a:tblGrid>
              <a:tr h="3848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6045129"/>
                  </a:ext>
                </a:extLst>
              </a:tr>
              <a:tr h="6735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특성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/>
                        <a:t>반려동물을 가족처럼 여기는 정서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감정 표현과 공감 욕구가 강함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397724"/>
                  </a:ext>
                </a:extLst>
              </a:tr>
              <a:tr h="6735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핵심 니즈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추모</a:t>
                      </a:r>
                      <a:r>
                        <a:rPr lang="en-US" altLang="ko-KR" sz="1200" dirty="0"/>
                        <a:t>·</a:t>
                      </a:r>
                      <a:r>
                        <a:rPr lang="ko-KR" altLang="en-US" sz="1200" dirty="0"/>
                        <a:t>기억 공간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정서적 공감 커뮤니티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신뢰할 수 있는 상담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70811"/>
                  </a:ext>
                </a:extLst>
              </a:tr>
              <a:tr h="6735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페인포인트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공감할 수 있는 공간 부족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정보의 신뢰도 낮음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사회적 낙인 우려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42293"/>
                  </a:ext>
                </a:extLst>
              </a:tr>
              <a:tr h="6735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구매 결정 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/>
                        <a:t>감정적 공감도</a:t>
                      </a:r>
                      <a:r>
                        <a:rPr lang="en-US" altLang="ko-KR" sz="1200" dirty="0"/>
                        <a:t>(40%) &gt; </a:t>
                      </a:r>
                      <a:r>
                        <a:rPr lang="ko-KR" altLang="en-US" sz="1200" dirty="0"/>
                        <a:t>플랫폼 신뢰성</a:t>
                      </a:r>
                      <a:r>
                        <a:rPr lang="en-US" altLang="ko-KR" sz="1200" dirty="0"/>
                        <a:t>(35%) &gt; </a:t>
                      </a:r>
                      <a:r>
                        <a:rPr lang="ko-KR" altLang="en-US" sz="1200" dirty="0"/>
                        <a:t>접근성</a:t>
                      </a:r>
                      <a:r>
                        <a:rPr lang="en-US" altLang="ko-KR" sz="1200" dirty="0"/>
                        <a:t>·</a:t>
                      </a:r>
                      <a:r>
                        <a:rPr lang="ko-KR" altLang="en-US" sz="1200" dirty="0"/>
                        <a:t>편의성</a:t>
                      </a:r>
                      <a:r>
                        <a:rPr lang="en-US" altLang="ko-KR" sz="1200" dirty="0"/>
                        <a:t>(25%)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5960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C7FD9AA-FAD5-43C8-B712-0C81D1371961}"/>
              </a:ext>
            </a:extLst>
          </p:cNvPr>
          <p:cNvSpPr txBox="1"/>
          <p:nvPr/>
        </p:nvSpPr>
        <p:spPr>
          <a:xfrm>
            <a:off x="365805" y="2100833"/>
            <a:ext cx="367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B2C: </a:t>
            </a:r>
            <a:r>
              <a:rPr lang="ko-KR" altLang="en-US" b="1" dirty="0">
                <a:solidFill>
                  <a:schemeClr val="bg1"/>
                </a:solidFill>
              </a:rPr>
              <a:t>반려동물 보호자 </a:t>
            </a:r>
            <a:r>
              <a:rPr lang="en-US" altLang="ko-KR" b="1" dirty="0">
                <a:solidFill>
                  <a:schemeClr val="bg1"/>
                </a:solidFill>
              </a:rPr>
              <a:t>(20-40</a:t>
            </a:r>
            <a:r>
              <a:rPr lang="ko-KR" altLang="en-US" b="1" dirty="0">
                <a:solidFill>
                  <a:schemeClr val="bg1"/>
                </a:solidFill>
              </a:rPr>
              <a:t>대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BB3119-0DC3-4D08-AD3F-1D488908D3B8}"/>
              </a:ext>
            </a:extLst>
          </p:cNvPr>
          <p:cNvSpPr txBox="1"/>
          <p:nvPr/>
        </p:nvSpPr>
        <p:spPr>
          <a:xfrm>
            <a:off x="4264705" y="2106166"/>
            <a:ext cx="367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B2B: </a:t>
            </a:r>
            <a:r>
              <a:rPr lang="ko-KR" altLang="en-US" b="1" dirty="0">
                <a:solidFill>
                  <a:schemeClr val="bg1"/>
                </a:solidFill>
              </a:rPr>
              <a:t>장례</a:t>
            </a:r>
            <a:r>
              <a:rPr lang="en-US" altLang="ko-KR" b="1" dirty="0">
                <a:solidFill>
                  <a:schemeClr val="bg1"/>
                </a:solidFill>
              </a:rPr>
              <a:t>·</a:t>
            </a:r>
            <a:r>
              <a:rPr lang="ko-KR" altLang="en-US" b="1" dirty="0">
                <a:solidFill>
                  <a:schemeClr val="bg1"/>
                </a:solidFill>
              </a:rPr>
              <a:t>상담</a:t>
            </a:r>
            <a:r>
              <a:rPr lang="en-US" altLang="ko-KR" b="1" dirty="0">
                <a:solidFill>
                  <a:schemeClr val="bg1"/>
                </a:solidFill>
              </a:rPr>
              <a:t>·</a:t>
            </a:r>
            <a:r>
              <a:rPr lang="ko-KR" altLang="en-US" b="1" dirty="0" err="1">
                <a:solidFill>
                  <a:schemeClr val="bg1"/>
                </a:solidFill>
              </a:rPr>
              <a:t>굿즈</a:t>
            </a:r>
            <a:r>
              <a:rPr lang="ko-KR" altLang="en-US" b="1" dirty="0">
                <a:solidFill>
                  <a:schemeClr val="bg1"/>
                </a:solidFill>
              </a:rPr>
              <a:t> 업체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D98DA6-EA2F-4119-85B2-56D12D0EB8B9}"/>
              </a:ext>
            </a:extLst>
          </p:cNvPr>
          <p:cNvSpPr txBox="1"/>
          <p:nvPr/>
        </p:nvSpPr>
        <p:spPr>
          <a:xfrm>
            <a:off x="8095324" y="2100833"/>
            <a:ext cx="367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B2G: </a:t>
            </a:r>
            <a:r>
              <a:rPr lang="ko-KR" altLang="en-US" b="1" dirty="0">
                <a:solidFill>
                  <a:schemeClr val="bg1"/>
                </a:solidFill>
              </a:rPr>
              <a:t>지자체</a:t>
            </a:r>
            <a:r>
              <a:rPr lang="en-US" altLang="ko-KR" b="1" dirty="0">
                <a:solidFill>
                  <a:schemeClr val="bg1"/>
                </a:solidFill>
              </a:rPr>
              <a:t>·</a:t>
            </a:r>
            <a:r>
              <a:rPr lang="ko-KR" altLang="en-US" b="1" dirty="0">
                <a:solidFill>
                  <a:schemeClr val="bg1"/>
                </a:solidFill>
              </a:rPr>
              <a:t>동물복지 기관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D1282052-0C3A-4F13-9328-216953FC7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914857"/>
              </p:ext>
            </p:extLst>
          </p:nvPr>
        </p:nvGraphicFramePr>
        <p:xfrm>
          <a:off x="4315505" y="2670468"/>
          <a:ext cx="3548289" cy="30588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7756">
                  <a:extLst>
                    <a:ext uri="{9D8B030D-6E8A-4147-A177-3AD203B41FA5}">
                      <a16:colId xmlns:a16="http://schemas.microsoft.com/office/drawing/2014/main" val="232024928"/>
                    </a:ext>
                  </a:extLst>
                </a:gridCol>
                <a:gridCol w="2530533">
                  <a:extLst>
                    <a:ext uri="{9D8B030D-6E8A-4147-A177-3AD203B41FA5}">
                      <a16:colId xmlns:a16="http://schemas.microsoft.com/office/drawing/2014/main" val="2845641985"/>
                    </a:ext>
                  </a:extLst>
                </a:gridCol>
              </a:tblGrid>
              <a:tr h="3648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6045129"/>
                  </a:ext>
                </a:extLst>
              </a:tr>
              <a:tr h="6735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특성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/>
                        <a:t>오프라인 중심 서비스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온라인 홍보와 고객 연결에 어려움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397724"/>
                  </a:ext>
                </a:extLst>
              </a:tr>
              <a:tr h="6735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핵심 니즈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/>
                        <a:t>신뢰 기반의 고객 매칭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서비스 노출 확대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리뷰 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70811"/>
                  </a:ext>
                </a:extLst>
              </a:tr>
              <a:tr h="6735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페인포인트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/>
                        <a:t>낮은 온라인 인지도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마케팅 인프라 부족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42293"/>
                  </a:ext>
                </a:extLst>
              </a:tr>
              <a:tr h="6735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구매 결정 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/>
                        <a:t>신규 고객 </a:t>
                      </a:r>
                      <a:r>
                        <a:rPr lang="ko-KR" altLang="en-US" sz="1200" dirty="0" err="1"/>
                        <a:t>유입률</a:t>
                      </a:r>
                      <a:r>
                        <a:rPr lang="en-US" altLang="ko-KR" sz="1200" dirty="0"/>
                        <a:t>(45%) &gt; </a:t>
                      </a:r>
                      <a:r>
                        <a:rPr lang="ko-KR" altLang="en-US" sz="1200" dirty="0"/>
                        <a:t>플랫폼 수수료</a:t>
                      </a:r>
                      <a:r>
                        <a:rPr lang="en-US" altLang="ko-KR" sz="1200" dirty="0"/>
                        <a:t>(30%) &gt; </a:t>
                      </a:r>
                      <a:r>
                        <a:rPr lang="ko-KR" altLang="en-US" sz="1200" dirty="0"/>
                        <a:t>후기</a:t>
                      </a:r>
                      <a:r>
                        <a:rPr lang="en-US" altLang="ko-KR" sz="1200" dirty="0"/>
                        <a:t>·</a:t>
                      </a:r>
                      <a:r>
                        <a:rPr lang="ko-KR" altLang="en-US" sz="1200" dirty="0"/>
                        <a:t>평가 관리</a:t>
                      </a:r>
                      <a:r>
                        <a:rPr lang="en-US" altLang="ko-KR" sz="1200" dirty="0"/>
                        <a:t>(25%)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596024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9B67C70B-98FC-4A02-891E-138E66740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650448"/>
              </p:ext>
            </p:extLst>
          </p:nvPr>
        </p:nvGraphicFramePr>
        <p:xfrm>
          <a:off x="8212233" y="2670468"/>
          <a:ext cx="3548289" cy="303228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7756">
                  <a:extLst>
                    <a:ext uri="{9D8B030D-6E8A-4147-A177-3AD203B41FA5}">
                      <a16:colId xmlns:a16="http://schemas.microsoft.com/office/drawing/2014/main" val="232024928"/>
                    </a:ext>
                  </a:extLst>
                </a:gridCol>
                <a:gridCol w="2530533">
                  <a:extLst>
                    <a:ext uri="{9D8B030D-6E8A-4147-A177-3AD203B41FA5}">
                      <a16:colId xmlns:a16="http://schemas.microsoft.com/office/drawing/2014/main" val="2845641985"/>
                    </a:ext>
                  </a:extLst>
                </a:gridCol>
              </a:tblGrid>
              <a:tr h="3382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6045129"/>
                  </a:ext>
                </a:extLst>
              </a:tr>
              <a:tr h="6735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특성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/>
                        <a:t>반려동물 복지정책 강화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지역 단위의 반려문화 확산 추진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397724"/>
                  </a:ext>
                </a:extLst>
              </a:tr>
              <a:tr h="6735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핵심 니즈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/>
                        <a:t>지역별 추모</a:t>
                      </a:r>
                      <a:r>
                        <a:rPr lang="en-US" altLang="ko-KR" sz="1200" dirty="0"/>
                        <a:t>·</a:t>
                      </a:r>
                      <a:r>
                        <a:rPr lang="ko-KR" altLang="en-US" sz="1200" dirty="0"/>
                        <a:t>상담 연계 사업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데이터 기반 정책 자료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70811"/>
                  </a:ext>
                </a:extLst>
              </a:tr>
              <a:tr h="6735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페인포인트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/>
                        <a:t>민간 협력 플랫폼 부족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데이터 통합 어려움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42293"/>
                  </a:ext>
                </a:extLst>
              </a:tr>
              <a:tr h="6735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구매 결정 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dirty="0"/>
                        <a:t>정책 연계성</a:t>
                      </a:r>
                      <a:r>
                        <a:rPr lang="en-US" altLang="ko-KR" sz="1200" dirty="0"/>
                        <a:t>(40%) &gt; </a:t>
                      </a:r>
                      <a:r>
                        <a:rPr lang="ko-KR" altLang="en-US" sz="1200" dirty="0"/>
                        <a:t>사회적 공익성</a:t>
                      </a:r>
                      <a:r>
                        <a:rPr lang="en-US" altLang="ko-KR" sz="1200" dirty="0"/>
                        <a:t>(35%) &gt; </a:t>
                      </a:r>
                      <a:r>
                        <a:rPr lang="ko-KR" altLang="en-US" sz="1200" dirty="0"/>
                        <a:t>예산 효율성</a:t>
                      </a:r>
                      <a:r>
                        <a:rPr lang="en-US" altLang="ko-KR" sz="1200" dirty="0"/>
                        <a:t>(25%)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596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624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3-2. </a:t>
            </a: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목표 시장 선정</a:t>
            </a: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(STP)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61C0C-15A6-49BD-9A30-E02212563E32}"/>
              </a:ext>
            </a:extLst>
          </p:cNvPr>
          <p:cNvSpPr txBox="1"/>
          <p:nvPr/>
        </p:nvSpPr>
        <p:spPr>
          <a:xfrm>
            <a:off x="235179" y="2100833"/>
            <a:ext cx="367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Targeting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7001399-F9A9-48A1-AD94-FC7E9C66D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188153"/>
              </p:ext>
            </p:extLst>
          </p:nvPr>
        </p:nvGraphicFramePr>
        <p:xfrm>
          <a:off x="296185" y="2663134"/>
          <a:ext cx="4558203" cy="30546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19921">
                  <a:extLst>
                    <a:ext uri="{9D8B030D-6E8A-4147-A177-3AD203B41FA5}">
                      <a16:colId xmlns:a16="http://schemas.microsoft.com/office/drawing/2014/main" val="232024928"/>
                    </a:ext>
                  </a:extLst>
                </a:gridCol>
                <a:gridCol w="1775012">
                  <a:extLst>
                    <a:ext uri="{9D8B030D-6E8A-4147-A177-3AD203B41FA5}">
                      <a16:colId xmlns:a16="http://schemas.microsoft.com/office/drawing/2014/main" val="2845641985"/>
                    </a:ext>
                  </a:extLst>
                </a:gridCol>
                <a:gridCol w="1963270">
                  <a:extLst>
                    <a:ext uri="{9D8B030D-6E8A-4147-A177-3AD203B41FA5}">
                      <a16:colId xmlns:a16="http://schemas.microsoft.com/office/drawing/2014/main" val="3361406018"/>
                    </a:ext>
                  </a:extLst>
                </a:gridCol>
              </a:tblGrid>
              <a:tr h="4887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순위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 시장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선정 이유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6045129"/>
                  </a:ext>
                </a:extLst>
              </a:tr>
              <a:tr h="855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</a:t>
                      </a:r>
                      <a:r>
                        <a:rPr lang="ko-KR" altLang="en-US" sz="1200" b="1" dirty="0"/>
                        <a:t>순위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반려동물 보호자 </a:t>
                      </a:r>
                      <a:r>
                        <a:rPr lang="en-US" altLang="ko-KR" sz="1200" dirty="0"/>
                        <a:t>(B2C)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/>
                        <a:t>펫로스</a:t>
                      </a:r>
                      <a:r>
                        <a:rPr lang="ko-KR" altLang="en-US" sz="1200" dirty="0"/>
                        <a:t> 인구 급증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정서 기반 커뮤니티 수요 증가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3397724"/>
                  </a:ext>
                </a:extLst>
              </a:tr>
              <a:tr h="85529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</a:t>
                      </a:r>
                      <a:r>
                        <a:rPr lang="ko-KR" altLang="en-US" sz="1200" b="1" dirty="0"/>
                        <a:t>순위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장례</a:t>
                      </a:r>
                      <a:r>
                        <a:rPr lang="en-US" altLang="ko-KR" sz="1200" dirty="0"/>
                        <a:t>·</a:t>
                      </a:r>
                      <a:r>
                        <a:rPr lang="ko-KR" altLang="en-US" sz="1200" dirty="0"/>
                        <a:t>상담</a:t>
                      </a:r>
                      <a:r>
                        <a:rPr lang="en-US" altLang="ko-KR" sz="1200" dirty="0"/>
                        <a:t>·</a:t>
                      </a:r>
                      <a:r>
                        <a:rPr lang="ko-KR" altLang="en-US" sz="1200" dirty="0" err="1"/>
                        <a:t>굿즈</a:t>
                      </a:r>
                      <a:r>
                        <a:rPr lang="ko-KR" altLang="en-US" sz="1200" dirty="0"/>
                        <a:t> 업체 </a:t>
                      </a:r>
                      <a:r>
                        <a:rPr lang="en-US" altLang="ko-KR" sz="1200" dirty="0"/>
                        <a:t>(B2B)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온라인 전환 필요성 확대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신규 고객 확보 욕구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70811"/>
                  </a:ext>
                </a:extLst>
              </a:tr>
              <a:tr h="85529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/>
                        <a:t>3</a:t>
                      </a:r>
                      <a:r>
                        <a:rPr lang="ko-KR" altLang="en-US" sz="1200" b="1" dirty="0"/>
                        <a:t>순위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지자체</a:t>
                      </a:r>
                      <a:r>
                        <a:rPr lang="en-US" altLang="ko-KR" sz="1200" dirty="0"/>
                        <a:t>·</a:t>
                      </a:r>
                      <a:r>
                        <a:rPr lang="ko-KR" altLang="en-US" sz="1200" dirty="0"/>
                        <a:t>복지 기관 </a:t>
                      </a:r>
                      <a:r>
                        <a:rPr lang="en-US" altLang="ko-KR" sz="1200" dirty="0"/>
                        <a:t>(B2G)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/>
                        <a:t>반려동물 복지 정책 확대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사회적 가치 협력 가능성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34229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C2384E5-FCCF-4AEB-805F-3CDE598BA791}"/>
              </a:ext>
            </a:extLst>
          </p:cNvPr>
          <p:cNvSpPr txBox="1"/>
          <p:nvPr/>
        </p:nvSpPr>
        <p:spPr>
          <a:xfrm>
            <a:off x="4956228" y="2199742"/>
            <a:ext cx="7145695" cy="336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Positioning</a:t>
            </a: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>
                <a:solidFill>
                  <a:schemeClr val="bg1"/>
                </a:solidFill>
              </a:rPr>
              <a:t>포지셔닝 전략 </a:t>
            </a:r>
            <a:r>
              <a:rPr lang="en-US" altLang="ko-KR" b="1" dirty="0">
                <a:solidFill>
                  <a:schemeClr val="bg1"/>
                </a:solidFill>
              </a:rPr>
              <a:t>:</a:t>
            </a:r>
          </a:p>
          <a:p>
            <a:endParaRPr lang="en-US" altLang="ko-KR" sz="11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400" i="1" dirty="0">
                <a:solidFill>
                  <a:schemeClr val="bg1"/>
                </a:solidFill>
              </a:rPr>
              <a:t>“</a:t>
            </a:r>
            <a:r>
              <a:rPr lang="ko-KR" altLang="en-US" sz="1400" i="1" dirty="0">
                <a:solidFill>
                  <a:schemeClr val="bg1"/>
                </a:solidFill>
              </a:rPr>
              <a:t>당신의 반려동물과의 추억을 가장 따뜻하게 이어주는 감정 기반 힐링 플랫폼”</a:t>
            </a:r>
            <a:endParaRPr lang="en-US" altLang="ko-KR" sz="1400" i="1" dirty="0">
              <a:solidFill>
                <a:schemeClr val="bg1"/>
              </a:solidFill>
            </a:endParaRPr>
          </a:p>
          <a:p>
            <a:endParaRPr lang="en-US" altLang="ko-KR" b="1" dirty="0">
              <a:solidFill>
                <a:schemeClr val="bg1"/>
              </a:solidFill>
            </a:endParaRPr>
          </a:p>
          <a:p>
            <a:r>
              <a:rPr lang="ko-KR" altLang="en-US" b="1" dirty="0" err="1">
                <a:solidFill>
                  <a:schemeClr val="bg1"/>
                </a:solidFill>
              </a:rPr>
              <a:t>타겟별</a:t>
            </a:r>
            <a:r>
              <a:rPr lang="ko-KR" altLang="en-US" b="1" dirty="0">
                <a:solidFill>
                  <a:schemeClr val="bg1"/>
                </a:solidFill>
              </a:rPr>
              <a:t> 메시지 </a:t>
            </a:r>
            <a:r>
              <a:rPr lang="en-US" altLang="ko-KR" b="1" dirty="0">
                <a:solidFill>
                  <a:schemeClr val="bg1"/>
                </a:solidFill>
              </a:rPr>
              <a:t>:</a:t>
            </a:r>
          </a:p>
          <a:p>
            <a:endParaRPr lang="en-US" altLang="ko-KR" sz="1100" b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b="1" dirty="0">
                <a:solidFill>
                  <a:schemeClr val="bg1"/>
                </a:solidFill>
              </a:rPr>
              <a:t>일반 보호자</a:t>
            </a:r>
            <a:r>
              <a:rPr lang="en-US" altLang="ko-KR" sz="1400" b="1" dirty="0">
                <a:solidFill>
                  <a:schemeClr val="bg1"/>
                </a:solidFill>
              </a:rPr>
              <a:t>(MZ</a:t>
            </a:r>
            <a:r>
              <a:rPr lang="ko-KR" altLang="en-US" sz="1400" b="1" dirty="0">
                <a:solidFill>
                  <a:schemeClr val="bg1"/>
                </a:solidFill>
              </a:rPr>
              <a:t>세대</a:t>
            </a:r>
            <a:r>
              <a:rPr lang="en-US" altLang="ko-KR" sz="1400" b="1" dirty="0">
                <a:solidFill>
                  <a:schemeClr val="bg1"/>
                </a:solidFill>
              </a:rPr>
              <a:t>) </a:t>
            </a:r>
            <a:r>
              <a:rPr lang="en-US" altLang="ko-KR" sz="1400" dirty="0">
                <a:solidFill>
                  <a:schemeClr val="bg1"/>
                </a:solidFill>
              </a:rPr>
              <a:t>: </a:t>
            </a:r>
            <a:r>
              <a:rPr lang="en-US" altLang="ko-KR" sz="1400" i="1" dirty="0">
                <a:solidFill>
                  <a:schemeClr val="bg1"/>
                </a:solidFill>
              </a:rPr>
              <a:t>“</a:t>
            </a:r>
            <a:r>
              <a:rPr lang="ko-KR" altLang="en-US" sz="1400" i="1" dirty="0">
                <a:solidFill>
                  <a:schemeClr val="bg1"/>
                </a:solidFill>
              </a:rPr>
              <a:t>그리움이 머무는 공간</a:t>
            </a:r>
            <a:r>
              <a:rPr lang="en-US" altLang="ko-KR" sz="1400" i="1" dirty="0">
                <a:solidFill>
                  <a:schemeClr val="bg1"/>
                </a:solidFill>
              </a:rPr>
              <a:t>, </a:t>
            </a:r>
            <a:r>
              <a:rPr lang="ko-KR" altLang="en-US" sz="1400" i="1" dirty="0">
                <a:solidFill>
                  <a:schemeClr val="bg1"/>
                </a:solidFill>
              </a:rPr>
              <a:t>언제든 다시 만나는 </a:t>
            </a:r>
            <a:r>
              <a:rPr lang="en-US" altLang="ko-KR" sz="1400" i="1" dirty="0" err="1">
                <a:solidFill>
                  <a:schemeClr val="bg1"/>
                </a:solidFill>
              </a:rPr>
              <a:t>Ourpage</a:t>
            </a:r>
            <a:r>
              <a:rPr lang="en-US" altLang="ko-KR" sz="1400" i="1" dirty="0">
                <a:solidFill>
                  <a:schemeClr val="bg1"/>
                </a:solidFill>
              </a:rPr>
              <a:t>”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b="1" dirty="0">
                <a:solidFill>
                  <a:schemeClr val="bg1"/>
                </a:solidFill>
              </a:rPr>
              <a:t>업체 파트너</a:t>
            </a:r>
            <a:r>
              <a:rPr lang="en-US" altLang="ko-KR" sz="1400" b="1" dirty="0">
                <a:solidFill>
                  <a:schemeClr val="bg1"/>
                </a:solidFill>
              </a:rPr>
              <a:t>(B2B) </a:t>
            </a:r>
            <a:r>
              <a:rPr lang="en-US" altLang="ko-KR" sz="1400" dirty="0">
                <a:solidFill>
                  <a:schemeClr val="bg1"/>
                </a:solidFill>
              </a:rPr>
              <a:t>: </a:t>
            </a:r>
            <a:r>
              <a:rPr lang="en-US" altLang="ko-KR" sz="1400" i="1" dirty="0">
                <a:solidFill>
                  <a:schemeClr val="bg1"/>
                </a:solidFill>
              </a:rPr>
              <a:t>“</a:t>
            </a:r>
            <a:r>
              <a:rPr lang="ko-KR" altLang="en-US" sz="1400" i="1" dirty="0">
                <a:solidFill>
                  <a:schemeClr val="bg1"/>
                </a:solidFill>
              </a:rPr>
              <a:t>신뢰 기반 고객 </a:t>
            </a:r>
            <a:r>
              <a:rPr lang="ko-KR" altLang="en-US" sz="1400" i="1" dirty="0" err="1">
                <a:solidFill>
                  <a:schemeClr val="bg1"/>
                </a:solidFill>
              </a:rPr>
              <a:t>매칭으로</a:t>
            </a:r>
            <a:r>
              <a:rPr lang="ko-KR" altLang="en-US" sz="1400" i="1" dirty="0">
                <a:solidFill>
                  <a:schemeClr val="bg1"/>
                </a:solidFill>
              </a:rPr>
              <a:t> 성장하는 반려동물 서비스 네트워크”</a:t>
            </a:r>
            <a:endParaRPr lang="en-US" altLang="ko-KR" sz="1400" i="1" dirty="0">
              <a:solidFill>
                <a:schemeClr val="bg1"/>
              </a:solidFill>
            </a:endParaRP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ko-KR" altLang="en-US" sz="1400" b="1" dirty="0">
                <a:solidFill>
                  <a:schemeClr val="bg1"/>
                </a:solidFill>
              </a:rPr>
              <a:t>지자체</a:t>
            </a:r>
            <a:r>
              <a:rPr lang="en-US" altLang="ko-KR" sz="1400" b="1" dirty="0">
                <a:solidFill>
                  <a:schemeClr val="bg1"/>
                </a:solidFill>
              </a:rPr>
              <a:t>/</a:t>
            </a:r>
            <a:r>
              <a:rPr lang="ko-KR" altLang="en-US" sz="1400" b="1" dirty="0">
                <a:solidFill>
                  <a:schemeClr val="bg1"/>
                </a:solidFill>
              </a:rPr>
              <a:t>기관</a:t>
            </a:r>
            <a:r>
              <a:rPr lang="en-US" altLang="ko-KR" sz="1400" b="1" dirty="0">
                <a:solidFill>
                  <a:schemeClr val="bg1"/>
                </a:solidFill>
              </a:rPr>
              <a:t>(B2G) </a:t>
            </a:r>
            <a:r>
              <a:rPr lang="en-US" altLang="ko-KR" sz="1400" dirty="0">
                <a:solidFill>
                  <a:schemeClr val="bg1"/>
                </a:solidFill>
              </a:rPr>
              <a:t>: </a:t>
            </a:r>
            <a:r>
              <a:rPr lang="en-US" altLang="ko-KR" sz="1400" i="1" dirty="0">
                <a:solidFill>
                  <a:schemeClr val="bg1"/>
                </a:solidFill>
              </a:rPr>
              <a:t>“</a:t>
            </a:r>
            <a:r>
              <a:rPr lang="ko-KR" altLang="en-US" sz="1400" i="1" dirty="0">
                <a:solidFill>
                  <a:schemeClr val="bg1"/>
                </a:solidFill>
              </a:rPr>
              <a:t>데이터와 공감으로 만드는 반려동물 복지 생태계”</a:t>
            </a:r>
          </a:p>
        </p:txBody>
      </p:sp>
    </p:spTree>
    <p:extLst>
      <p:ext uri="{BB962C8B-B14F-4D97-AF65-F5344CB8AC3E}">
        <p14:creationId xmlns:p14="http://schemas.microsoft.com/office/powerpoint/2010/main" val="1235812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2499</TotalTime>
  <Words>2376</Words>
  <Application>Microsoft Office PowerPoint</Application>
  <PresentationFormat>와이드스크린</PresentationFormat>
  <Paragraphs>407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Calibri</vt:lpstr>
      <vt:lpstr>Office 테마</vt:lpstr>
      <vt:lpstr>PowerPoint 프레젠테이션</vt:lpstr>
      <vt:lpstr>INDEX 및 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Cisco 문제 1번 2. Cisco 문제 2번 3. Jdk설치 + 설정 4. Tomcat 설치 + 설정 5. Eclipse 설치 + 설정</dc:title>
  <dc:creator>FullName</dc:creator>
  <cp:lastModifiedBy>FullName</cp:lastModifiedBy>
  <cp:revision>152</cp:revision>
  <dcterms:created xsi:type="dcterms:W3CDTF">2025-08-05T00:27:28Z</dcterms:created>
  <dcterms:modified xsi:type="dcterms:W3CDTF">2025-10-15T02:13:44Z</dcterms:modified>
</cp:coreProperties>
</file>