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8" r:id="rId2"/>
    <p:sldId id="257" r:id="rId3"/>
    <p:sldId id="337" r:id="rId4"/>
    <p:sldId id="338" r:id="rId5"/>
    <p:sldId id="339" r:id="rId6"/>
    <p:sldId id="340" r:id="rId7"/>
    <p:sldId id="342" r:id="rId8"/>
    <p:sldId id="345" r:id="rId9"/>
    <p:sldId id="343" r:id="rId10"/>
    <p:sldId id="346" r:id="rId11"/>
    <p:sldId id="318" r:id="rId12"/>
    <p:sldId id="344" r:id="rId13"/>
    <p:sldId id="341" r:id="rId14"/>
    <p:sldId id="286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39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3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964FBC-A603-4149-BCAB-2D4F768B91F6}" type="datetimeFigureOut">
              <a:rPr lang="ko-KR" altLang="en-US" smtClean="0"/>
              <a:t>2025-10-21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F3FA8-2471-4FD8-B750-534028B4DD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73044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B2C5D7-43FA-4465-BE4A-D493765FE88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7068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2D174-CB32-4F11-B7D5-1A7BA59E4A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9D795AB-E336-45EB-A305-DD9AC46839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2254FD-84F1-428D-9057-ADAB81B3D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23D8-EC25-4018-9CD7-C53C9D694542}" type="datetimeFigureOut">
              <a:rPr lang="ko-KR" altLang="en-US" smtClean="0"/>
              <a:t>2025-10-21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BD85F5-ED05-4F59-AE9E-A58CEDA5B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79A623-0C98-4283-9D38-6AB30199D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52CE-132A-4246-9EFC-673601641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8810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1F0666-4475-4B01-8F4E-B875648A8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97346D4-00C3-47FF-9B09-D4FF35DCC3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E781B1-9EDD-4233-A374-EB535A6E5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23D8-EC25-4018-9CD7-C53C9D694542}" type="datetimeFigureOut">
              <a:rPr lang="ko-KR" altLang="en-US" smtClean="0"/>
              <a:t>2025-10-21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826D15-4D50-4692-B46D-F882C66EE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45EE2F-D229-4007-8D9F-7A3820BE1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52CE-132A-4246-9EFC-673601641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292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EF2BF9F-0C81-4E8A-886A-CAEB2C36B6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A505AFD-1AA5-45B8-BD53-DA28197BD7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49204C-AB5D-4CA3-9046-1619B2154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23D8-EC25-4018-9CD7-C53C9D694542}" type="datetimeFigureOut">
              <a:rPr lang="ko-KR" altLang="en-US" smtClean="0"/>
              <a:t>2025-10-21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FA9E8D-4B61-46A7-A49A-9045BDFD6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EB5F22-C6F7-44D5-ACE0-6E7A148D0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52CE-132A-4246-9EFC-673601641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841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1DFFC5-38A8-42C2-A273-FAB663237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7E2275-8578-4DB7-9D83-8CCD9E291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47C62E-4128-4DAC-A65A-27BB07B15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23D8-EC25-4018-9CD7-C53C9D694542}" type="datetimeFigureOut">
              <a:rPr lang="ko-KR" altLang="en-US" smtClean="0"/>
              <a:t>2025-10-21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24C588-E11C-4D94-8F48-301C424F2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1D5DEC-11A5-4320-839E-7F51A3AE9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52CE-132A-4246-9EFC-673601641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29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E59599-3C19-445B-8494-65877CB89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5B53FD-C5F7-4500-BCF7-72846463F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83EE29-7B5A-4A33-A2E2-95C3F6079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23D8-EC25-4018-9CD7-C53C9D694542}" type="datetimeFigureOut">
              <a:rPr lang="ko-KR" altLang="en-US" smtClean="0"/>
              <a:t>2025-10-21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6DC215-611A-40F3-A9AE-4EE2515F4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079D90-5960-4F74-B035-C3B189499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52CE-132A-4246-9EFC-673601641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4861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B7EE06-1A7E-4A92-AAD0-9B86B8FF9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688597-0625-4374-89CD-44B8845505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525B3D4-AF4B-4AE8-8394-D610318F67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47BFB0-D7CE-457E-9189-BFF67F8D5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23D8-EC25-4018-9CD7-C53C9D694542}" type="datetimeFigureOut">
              <a:rPr lang="ko-KR" altLang="en-US" smtClean="0"/>
              <a:t>2025-10-21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705FD7-3D9F-4845-8269-DDACF1416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2645E4-0207-4203-9E82-F7636B0D5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52CE-132A-4246-9EFC-673601641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387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10BA0D-07F6-4D96-BF5B-9436CB1AF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A570F5-018D-444F-B20D-7729D02D8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1EA175-6F80-498A-B91B-186EB4E9EA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88C8E9D-6863-4906-B550-56942E2D37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351414A-34E4-4E1D-8229-4BAA2EB301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1AA7644-2A06-4E36-80B6-059F98256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23D8-EC25-4018-9CD7-C53C9D694542}" type="datetimeFigureOut">
              <a:rPr lang="ko-KR" altLang="en-US" smtClean="0"/>
              <a:t>2025-10-21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5C1EA36-C08D-410A-BF83-A04F264E6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1CC500D-50CE-43C2-8933-D267B7AE9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52CE-132A-4246-9EFC-673601641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126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3703C0-9ACF-4AAE-9D37-8D18B26C7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7A6BCB5-73A1-4024-82FE-AF51172CB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23D8-EC25-4018-9CD7-C53C9D694542}" type="datetimeFigureOut">
              <a:rPr lang="ko-KR" altLang="en-US" smtClean="0"/>
              <a:t>2025-10-21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FF8ED94-3DD5-42AA-8FF1-38C6499C7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6D23E3A-D959-4203-BD40-C83512760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52CE-132A-4246-9EFC-673601641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607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C8A935A-7442-4F58-8D11-325F1B5C6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23D8-EC25-4018-9CD7-C53C9D694542}" type="datetimeFigureOut">
              <a:rPr lang="ko-KR" altLang="en-US" smtClean="0"/>
              <a:t>2025-10-21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FBA2FD-9246-42AD-B56C-E8EA7AE50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FE6B8E-4A69-4A9B-A9DD-5F0CB7237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52CE-132A-4246-9EFC-673601641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121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16DA8A-92BC-49DE-A8CF-C983904A3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23E4CE-55E3-4027-A86D-AC29312D7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63CD0D5-63EF-4021-AF42-9F742E4957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8D621F-7A35-4AB1-9015-6EE6F3156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23D8-EC25-4018-9CD7-C53C9D694542}" type="datetimeFigureOut">
              <a:rPr lang="ko-KR" altLang="en-US" smtClean="0"/>
              <a:t>2025-10-21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5FD7D6-46C4-408F-847C-245D5126F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6B04C4-A611-43E8-834B-444CAF026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52CE-132A-4246-9EFC-673601641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26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CDD74F-EF7A-4889-85F7-871326D4A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E16CC49-48CD-4612-BF78-EBB3B04EE3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87BBA3-126E-40D9-955B-8C8D7877CC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7E777C-8677-437F-9339-DEE00C799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23D8-EC25-4018-9CD7-C53C9D694542}" type="datetimeFigureOut">
              <a:rPr lang="ko-KR" altLang="en-US" smtClean="0"/>
              <a:t>2025-10-21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11FACA-F355-4D90-B353-2AE547D56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0C2A7F-AB07-44EB-9EF8-2BEB08E2B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52CE-132A-4246-9EFC-673601641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758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488827D-BBE9-423B-8A3E-16F1434F1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1ACD2B-EAC8-4DAE-80BC-8153D0C808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87A703-9670-4373-B621-3347DC4D14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F23D8-EC25-4018-9CD7-C53C9D694542}" type="datetimeFigureOut">
              <a:rPr lang="ko-KR" altLang="en-US" smtClean="0"/>
              <a:t>2025-10-21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25031C-9617-4CD5-AB16-821A2E9453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749AC1-BC97-42DC-BBFB-1FF1599E85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952CE-132A-4246-9EFC-673601641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8926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9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9FB2B1-ADA3-4D09-BE1E-5FE440FEF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07134" y="5409213"/>
            <a:ext cx="2247122" cy="1261535"/>
          </a:xfrm>
        </p:spPr>
        <p:txBody>
          <a:bodyPr>
            <a:noAutofit/>
          </a:bodyPr>
          <a:lstStyle/>
          <a:p>
            <a:pPr marL="0" indent="0" algn="r">
              <a:buNone/>
            </a:pP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빅데이터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UI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양성과정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  <a:p>
            <a:pPr marL="0" indent="0" algn="r">
              <a:buNone/>
            </a:pPr>
            <a:r>
              <a:rPr lang="ko-KR" altLang="en-US" sz="1400" b="1" dirty="0" err="1">
                <a:solidFill>
                  <a:schemeClr val="bg1"/>
                </a:solidFill>
                <a:latin typeface="+mn-ea"/>
              </a:rPr>
              <a:t>손보금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  <a:p>
            <a:pPr marL="0" indent="0" algn="r">
              <a:buNone/>
            </a:pP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박준형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  <a:p>
            <a:pPr marL="0" indent="0" algn="r">
              <a:buNone/>
            </a:pP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심예진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3DA77DD5-F07A-4FA6-8DEA-409A2C5ABB17}"/>
              </a:ext>
            </a:extLst>
          </p:cNvPr>
          <p:cNvSpPr txBox="1">
            <a:spLocks/>
          </p:cNvSpPr>
          <p:nvPr/>
        </p:nvSpPr>
        <p:spPr>
          <a:xfrm>
            <a:off x="982980" y="3100841"/>
            <a:ext cx="10515600" cy="6563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4400" dirty="0">
                <a:solidFill>
                  <a:schemeClr val="bg1"/>
                </a:solidFill>
              </a:rPr>
              <a:t>빅데이터 활용기획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0892D854-65E9-4161-BD25-B1C960BA7B08}"/>
              </a:ext>
            </a:extLst>
          </p:cNvPr>
          <p:cNvSpPr txBox="1">
            <a:spLocks/>
          </p:cNvSpPr>
          <p:nvPr/>
        </p:nvSpPr>
        <p:spPr>
          <a:xfrm>
            <a:off x="838200" y="2051483"/>
            <a:ext cx="10515600" cy="6563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5400" dirty="0" err="1">
                <a:solidFill>
                  <a:srgbClr val="2C3930"/>
                </a:solidFill>
              </a:rPr>
              <a:t>astpage</a:t>
            </a:r>
            <a:r>
              <a:rPr lang="en-US" altLang="ko-KR" sz="5400" dirty="0" err="1">
                <a:solidFill>
                  <a:schemeClr val="bg1"/>
                </a:solidFill>
              </a:rPr>
              <a:t>Lastpage</a:t>
            </a:r>
            <a:r>
              <a:rPr lang="en-US" altLang="ko-KR" sz="5400" dirty="0">
                <a:solidFill>
                  <a:schemeClr val="bg1"/>
                </a:solidFill>
              </a:rPr>
              <a:t> Project</a:t>
            </a:r>
            <a:r>
              <a:rPr lang="en-US" altLang="ko-KR" sz="5400" dirty="0">
                <a:solidFill>
                  <a:srgbClr val="2C3930"/>
                </a:solidFill>
              </a:rPr>
              <a:t> </a:t>
            </a:r>
            <a:r>
              <a:rPr lang="en-US" altLang="ko-KR" sz="4800" dirty="0">
                <a:solidFill>
                  <a:srgbClr val="2C3930"/>
                </a:solidFill>
              </a:rPr>
              <a:t>Project</a:t>
            </a:r>
            <a:endParaRPr lang="ko-KR" altLang="en-US" sz="4800" dirty="0">
              <a:solidFill>
                <a:srgbClr val="2C393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C62395-CB82-C6B8-18EC-276CC2A8E7CC}"/>
              </a:ext>
            </a:extLst>
          </p:cNvPr>
          <p:cNvSpPr txBox="1"/>
          <p:nvPr/>
        </p:nvSpPr>
        <p:spPr>
          <a:xfrm>
            <a:off x="-129540" y="4450080"/>
            <a:ext cx="12420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13" name="그림 12" descr="일러스트레이션, 선그림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747CCDA8-F2F2-6E33-1693-7115E4B9C6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11" y="221163"/>
            <a:ext cx="807629" cy="807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974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93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47136B-A6BB-1D81-FAFA-C79B688616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1">
            <a:extLst>
              <a:ext uri="{FF2B5EF4-FFF2-40B4-BE49-F238E27FC236}">
                <a16:creationId xmlns:a16="http://schemas.microsoft.com/office/drawing/2014/main" id="{65E78ADC-476A-9454-1FF3-4C2A7C014EC9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1999" cy="145388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3.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빅데이터 조직 수립하기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pic>
        <p:nvPicPr>
          <p:cNvPr id="3" name="그림 2" descr="일러스트레이션, 선그림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DF55BD1-195D-E2CC-A2C8-8DB3D9357D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11" y="319316"/>
            <a:ext cx="815249" cy="815249"/>
          </a:xfrm>
          <a:prstGeom prst="rect">
            <a:avLst/>
          </a:prstGeom>
        </p:spPr>
      </p:pic>
      <p:sp>
        <p:nvSpPr>
          <p:cNvPr id="8" name="TextBox 4">
            <a:extLst>
              <a:ext uri="{FF2B5EF4-FFF2-40B4-BE49-F238E27FC236}">
                <a16:creationId xmlns:a16="http://schemas.microsoft.com/office/drawing/2014/main" id="{7B732A7B-E5FC-C187-1B8B-8F966DF966F8}"/>
              </a:ext>
            </a:extLst>
          </p:cNvPr>
          <p:cNvSpPr txBox="1"/>
          <p:nvPr/>
        </p:nvSpPr>
        <p:spPr>
          <a:xfrm>
            <a:off x="758816" y="769940"/>
            <a:ext cx="11027428" cy="5856475"/>
          </a:xfrm>
          <a:prstGeom prst="rect">
            <a:avLst/>
          </a:prstGeom>
        </p:spPr>
        <p:txBody>
          <a:bodyPr lIns="33867" tIns="33867" rIns="33867" bIns="33867" rtlCol="0" anchor="ctr"/>
          <a:lstStyle/>
          <a:p>
            <a:pPr marL="0" marR="0" lvl="0" indent="0" algn="ctr" defTabSz="609630" rtl="0" eaLnBrk="1" fontAlgn="auto" latinLnBrk="0" hangingPunct="1">
              <a:lnSpc>
                <a:spcPts val="1773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081CC60-FAA6-4FCF-900D-7F243F1B55D5}"/>
              </a:ext>
            </a:extLst>
          </p:cNvPr>
          <p:cNvSpPr txBox="1"/>
          <p:nvPr/>
        </p:nvSpPr>
        <p:spPr>
          <a:xfrm>
            <a:off x="11513819" y="6389609"/>
            <a:ext cx="67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9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FA1B7BC-0A2C-411E-8280-150089792A6A}"/>
              </a:ext>
            </a:extLst>
          </p:cNvPr>
          <p:cNvCxnSpPr>
            <a:cxnSpLocks/>
          </p:cNvCxnSpPr>
          <p:nvPr/>
        </p:nvCxnSpPr>
        <p:spPr>
          <a:xfrm>
            <a:off x="758816" y="2373577"/>
            <a:ext cx="1067436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EFCDE88-A3CE-4F12-8FFA-D77489112E38}"/>
              </a:ext>
            </a:extLst>
          </p:cNvPr>
          <p:cNvSpPr txBox="1"/>
          <p:nvPr/>
        </p:nvSpPr>
        <p:spPr>
          <a:xfrm>
            <a:off x="720135" y="2040647"/>
            <a:ext cx="1203792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2) </a:t>
            </a:r>
            <a:r>
              <a:rPr kumimoji="0" lang="ko-KR" altLang="en-US" sz="13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조직 구성원의 활동 평가 기준 </a:t>
            </a:r>
            <a:r>
              <a:rPr kumimoji="0" lang="en-US" altLang="ko-KR" sz="13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(KPI </a:t>
            </a:r>
            <a:r>
              <a:rPr kumimoji="0" lang="ko-KR" altLang="en-US" sz="13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예시</a:t>
            </a:r>
            <a:r>
              <a:rPr kumimoji="0" lang="en-US" altLang="ko-KR" sz="13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  <a:endParaRPr kumimoji="0" lang="ko-KR" altLang="en-US" sz="13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B5E6859B-A2FC-403D-8EBD-920B7EC14630}"/>
              </a:ext>
            </a:extLst>
          </p:cNvPr>
          <p:cNvGraphicFramePr>
            <a:graphicFrameLocks noGrp="1"/>
          </p:cNvGraphicFramePr>
          <p:nvPr/>
        </p:nvGraphicFramePr>
        <p:xfrm>
          <a:off x="758819" y="2584879"/>
          <a:ext cx="10674365" cy="318825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34873">
                  <a:extLst>
                    <a:ext uri="{9D8B030D-6E8A-4147-A177-3AD203B41FA5}">
                      <a16:colId xmlns:a16="http://schemas.microsoft.com/office/drawing/2014/main" val="3876793574"/>
                    </a:ext>
                  </a:extLst>
                </a:gridCol>
                <a:gridCol w="2134873">
                  <a:extLst>
                    <a:ext uri="{9D8B030D-6E8A-4147-A177-3AD203B41FA5}">
                      <a16:colId xmlns:a16="http://schemas.microsoft.com/office/drawing/2014/main" val="1305870343"/>
                    </a:ext>
                  </a:extLst>
                </a:gridCol>
                <a:gridCol w="2134873">
                  <a:extLst>
                    <a:ext uri="{9D8B030D-6E8A-4147-A177-3AD203B41FA5}">
                      <a16:colId xmlns:a16="http://schemas.microsoft.com/office/drawing/2014/main" val="1845023694"/>
                    </a:ext>
                  </a:extLst>
                </a:gridCol>
                <a:gridCol w="2134873">
                  <a:extLst>
                    <a:ext uri="{9D8B030D-6E8A-4147-A177-3AD203B41FA5}">
                      <a16:colId xmlns:a16="http://schemas.microsoft.com/office/drawing/2014/main" val="4043212877"/>
                    </a:ext>
                  </a:extLst>
                </a:gridCol>
                <a:gridCol w="2134873">
                  <a:extLst>
                    <a:ext uri="{9D8B030D-6E8A-4147-A177-3AD203B41FA5}">
                      <a16:colId xmlns:a16="http://schemas.microsoft.com/office/drawing/2014/main" val="785678002"/>
                    </a:ext>
                  </a:extLst>
                </a:gridCol>
              </a:tblGrid>
              <a:tr h="3139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관점</a:t>
                      </a:r>
                      <a:r>
                        <a:rPr lang="en-US" altLang="ko-KR" sz="1200" b="1" dirty="0"/>
                        <a:t>(BSC)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KPI(</a:t>
                      </a:r>
                      <a:r>
                        <a:rPr lang="ko-KR" altLang="en-US" sz="1200" b="1" dirty="0"/>
                        <a:t>핵심 성과 지표</a:t>
                      </a:r>
                      <a:r>
                        <a:rPr lang="en-US" altLang="ko-KR" sz="1200" b="1" dirty="0"/>
                        <a:t>)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KPI </a:t>
                      </a:r>
                      <a:r>
                        <a:rPr lang="ko-KR" altLang="en-US" sz="1200" b="1" dirty="0"/>
                        <a:t>목표</a:t>
                      </a:r>
                      <a:r>
                        <a:rPr lang="en-US" altLang="ko-KR" sz="1200" b="1" dirty="0"/>
                        <a:t>(</a:t>
                      </a:r>
                      <a:r>
                        <a:rPr lang="ko-KR" altLang="en-US" sz="1200" b="1" dirty="0"/>
                        <a:t>예시</a:t>
                      </a:r>
                      <a:r>
                        <a:rPr lang="en-US" altLang="ko-KR" sz="1200" b="1" dirty="0"/>
                        <a:t>)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가중치</a:t>
                      </a:r>
                      <a:r>
                        <a:rPr lang="en-US" altLang="ko-KR" sz="1200" b="1" dirty="0"/>
                        <a:t>(%)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평가 기준</a:t>
                      </a:r>
                      <a:r>
                        <a:rPr lang="en-US" altLang="ko-KR" sz="1200" b="1" dirty="0"/>
                        <a:t>(S/A/B)</a:t>
                      </a:r>
                      <a:endParaRPr lang="ko-KR" alt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0500977"/>
                  </a:ext>
                </a:extLst>
              </a:tr>
              <a:tr h="4977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고객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/>
                        <a:t>사용자 만족도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/>
                        <a:t>90% </a:t>
                      </a:r>
                      <a:r>
                        <a:rPr lang="ko-KR" altLang="en-US" sz="1200" b="0" dirty="0"/>
                        <a:t>이상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/>
                        <a:t>35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/>
                        <a:t>S:≥95%</a:t>
                      </a:r>
                    </a:p>
                    <a:p>
                      <a:pPr algn="ctr" latinLnBrk="1"/>
                      <a:r>
                        <a:rPr lang="en-US" altLang="ko-KR" sz="1200" b="0" dirty="0"/>
                        <a:t>A:≥90%</a:t>
                      </a:r>
                    </a:p>
                    <a:p>
                      <a:pPr algn="ctr" latinLnBrk="1"/>
                      <a:r>
                        <a:rPr lang="en-US" altLang="ko-KR" sz="1200" b="0" dirty="0"/>
                        <a:t>B:≥85%</a:t>
                      </a:r>
                      <a:endParaRPr lang="ko-KR" altLang="en-US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44887"/>
                  </a:ext>
                </a:extLst>
              </a:tr>
              <a:tr h="4977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프로세스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/>
                        <a:t>장례 예약</a:t>
                      </a:r>
                      <a:r>
                        <a:rPr lang="en-US" altLang="ko-KR" sz="1200" b="0" dirty="0"/>
                        <a:t>/</a:t>
                      </a:r>
                      <a:r>
                        <a:rPr lang="ko-KR" altLang="en-US" sz="1200" b="0" dirty="0"/>
                        <a:t>상담 처리 건수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/>
                        <a:t>월 </a:t>
                      </a:r>
                      <a:r>
                        <a:rPr lang="en-US" altLang="ko-KR" sz="1200" b="0" dirty="0"/>
                        <a:t>150</a:t>
                      </a:r>
                      <a:r>
                        <a:rPr lang="ko-KR" altLang="en-US" sz="1200" b="0" dirty="0"/>
                        <a:t>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/>
                        <a:t>20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/>
                        <a:t>S:≥160</a:t>
                      </a:r>
                      <a:r>
                        <a:rPr lang="ko-KR" altLang="en-US" sz="1200" b="0" dirty="0"/>
                        <a:t>건</a:t>
                      </a:r>
                      <a:endParaRPr lang="en-US" altLang="ko-KR" sz="1200" b="0" dirty="0"/>
                    </a:p>
                    <a:p>
                      <a:pPr algn="ctr" latinLnBrk="1"/>
                      <a:r>
                        <a:rPr lang="en-US" altLang="ko-KR" sz="1200" b="0" dirty="0"/>
                        <a:t>A:≥140</a:t>
                      </a:r>
                      <a:r>
                        <a:rPr lang="ko-KR" altLang="en-US" sz="1200" b="0" dirty="0"/>
                        <a:t>건</a:t>
                      </a:r>
                      <a:endParaRPr lang="en-US" altLang="ko-KR" sz="1200" b="0" dirty="0"/>
                    </a:p>
                    <a:p>
                      <a:pPr algn="ctr" latinLnBrk="1"/>
                      <a:r>
                        <a:rPr lang="en-US" altLang="ko-KR" sz="1200" b="0" dirty="0"/>
                        <a:t>B:≥120</a:t>
                      </a:r>
                      <a:r>
                        <a:rPr lang="ko-KR" altLang="en-US" sz="1200" b="0" dirty="0"/>
                        <a:t>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5019711"/>
                  </a:ext>
                </a:extLst>
              </a:tr>
              <a:tr h="4977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학습</a:t>
                      </a:r>
                      <a:r>
                        <a:rPr lang="en-US" altLang="ko-KR" sz="1200" b="1" dirty="0"/>
                        <a:t>/</a:t>
                      </a:r>
                      <a:r>
                        <a:rPr lang="ko-KR" altLang="en-US" sz="1200" b="1" dirty="0"/>
                        <a:t>성장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/>
                        <a:t>데이터 분석 인사이트 보고서 제출 횟수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/>
                        <a:t>월 </a:t>
                      </a:r>
                      <a:r>
                        <a:rPr lang="en-US" altLang="ko-KR" sz="1200" b="0" dirty="0"/>
                        <a:t>4</a:t>
                      </a:r>
                      <a:r>
                        <a:rPr lang="ko-KR" altLang="en-US" sz="1200" b="0" dirty="0"/>
                        <a:t>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/>
                        <a:t>15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/>
                        <a:t>S:≥5</a:t>
                      </a:r>
                      <a:r>
                        <a:rPr lang="ko-KR" altLang="en-US" sz="1200" b="0" dirty="0"/>
                        <a:t>회</a:t>
                      </a:r>
                      <a:endParaRPr lang="en-US" altLang="ko-KR" sz="1200" b="0" dirty="0"/>
                    </a:p>
                    <a:p>
                      <a:pPr algn="ctr" latinLnBrk="1"/>
                      <a:r>
                        <a:rPr lang="en-US" altLang="ko-KR" sz="1200" b="0" dirty="0"/>
                        <a:t>A:4</a:t>
                      </a:r>
                      <a:r>
                        <a:rPr lang="ko-KR" altLang="en-US" sz="1200" b="0" dirty="0"/>
                        <a:t>회</a:t>
                      </a:r>
                      <a:endParaRPr lang="en-US" altLang="ko-KR" sz="1200" b="0" dirty="0"/>
                    </a:p>
                    <a:p>
                      <a:pPr algn="ctr" latinLnBrk="1"/>
                      <a:r>
                        <a:rPr lang="en-US" altLang="ko-KR" sz="1200" b="0" dirty="0"/>
                        <a:t>B:3</a:t>
                      </a:r>
                      <a:r>
                        <a:rPr lang="ko-KR" altLang="en-US" sz="1200" b="0" dirty="0"/>
                        <a:t>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2763460"/>
                  </a:ext>
                </a:extLst>
              </a:tr>
              <a:tr h="4977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재무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/>
                        <a:t>광고</a:t>
                      </a:r>
                      <a:r>
                        <a:rPr lang="en-US" altLang="ko-KR" sz="1200" b="0" dirty="0"/>
                        <a:t>, </a:t>
                      </a:r>
                      <a:r>
                        <a:rPr lang="ko-KR" altLang="en-US" sz="1200" b="0" dirty="0" err="1"/>
                        <a:t>굿즈</a:t>
                      </a:r>
                      <a:r>
                        <a:rPr lang="ko-KR" altLang="en-US" sz="1200" b="0" dirty="0"/>
                        <a:t> 제휴 매출 비중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/>
                        <a:t>전체 매출의 </a:t>
                      </a:r>
                      <a:r>
                        <a:rPr lang="en-US" altLang="ko-KR" sz="1200" b="0" dirty="0"/>
                        <a:t>20%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/>
                        <a:t>30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/>
                        <a:t>S:≥25%</a:t>
                      </a:r>
                    </a:p>
                    <a:p>
                      <a:pPr algn="ctr" latinLnBrk="1"/>
                      <a:r>
                        <a:rPr lang="en-US" altLang="ko-KR" sz="1200" b="0" dirty="0"/>
                        <a:t>A:≥20%</a:t>
                      </a:r>
                    </a:p>
                    <a:p>
                      <a:pPr algn="ctr" latinLnBrk="1"/>
                      <a:r>
                        <a:rPr lang="en-US" altLang="ko-KR" sz="1200" b="0" dirty="0"/>
                        <a:t>B:≥15%</a:t>
                      </a:r>
                      <a:endParaRPr lang="ko-KR" altLang="en-US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6073120"/>
                  </a:ext>
                </a:extLst>
              </a:tr>
              <a:tr h="3139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(</a:t>
                      </a:r>
                      <a:r>
                        <a:rPr lang="ko-KR" altLang="en-US" sz="1200" b="1" dirty="0"/>
                        <a:t>참고</a:t>
                      </a:r>
                      <a:r>
                        <a:rPr lang="en-US" altLang="ko-KR" sz="1200" b="1" dirty="0"/>
                        <a:t>)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/>
                        <a:t>(</a:t>
                      </a:r>
                      <a:r>
                        <a:rPr lang="ko-KR" altLang="en-US" sz="1200" b="0" dirty="0"/>
                        <a:t>총 가중치</a:t>
                      </a:r>
                      <a:r>
                        <a:rPr lang="en-US" altLang="ko-KR" sz="1200" b="0" dirty="0"/>
                        <a:t>)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/>
                        <a:t>-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/>
                        <a:t>100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/>
                        <a:t>-</a:t>
                      </a:r>
                      <a:endParaRPr lang="ko-KR" altLang="en-US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0130571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0295A3E4-28CA-4B0D-96A9-5C2D76FF9A10}"/>
              </a:ext>
            </a:extLst>
          </p:cNvPr>
          <p:cNvSpPr txBox="1"/>
          <p:nvPr/>
        </p:nvSpPr>
        <p:spPr>
          <a:xfrm>
            <a:off x="720135" y="5941866"/>
            <a:ext cx="12037922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 KPI</a:t>
            </a:r>
            <a:r>
              <a:rPr kumimoji="0" lang="ko-KR" altLang="en-US" sz="13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선정의 핵심 성공 요인</a:t>
            </a:r>
            <a:r>
              <a:rPr kumimoji="0" lang="en-US" altLang="ko-KR" sz="13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(CSF)</a:t>
            </a:r>
            <a:r>
              <a:rPr kumimoji="0" lang="ko-KR" altLang="en-US" sz="13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분석</a:t>
            </a:r>
            <a:r>
              <a:rPr kumimoji="0" lang="en-US" altLang="ko-KR" sz="13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: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Lastpage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Project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의 핵심 성공 요인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(CSF)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은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‘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사용자 경험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(UX)’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과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‘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데이터 기반 상담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추천의 신뢰도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’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입니다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따라서 사용자 만족도와 서비스 향상 지표를 최우선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KPI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로 선정하여 관리합니다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7528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93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47136B-A6BB-1D81-FAFA-C79B688616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1">
            <a:extLst>
              <a:ext uri="{FF2B5EF4-FFF2-40B4-BE49-F238E27FC236}">
                <a16:creationId xmlns:a16="http://schemas.microsoft.com/office/drawing/2014/main" id="{65E78ADC-476A-9454-1FF3-4C2A7C014EC9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1999" cy="145388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4.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빅데이터 운영 관리 기획하기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302020204030204"/>
              <a:ea typeface="맑은 고딕" panose="020B0503020000020004" pitchFamily="50" charset="-127"/>
              <a:cs typeface="+mj-cs"/>
            </a:endParaRPr>
          </a:p>
        </p:txBody>
      </p:sp>
      <p:pic>
        <p:nvPicPr>
          <p:cNvPr id="3" name="그림 2" descr="일러스트레이션, 선그림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DF55BD1-195D-E2CC-A2C8-8DB3D9357D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11" y="319316"/>
            <a:ext cx="815249" cy="815249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E081CC60-FAA6-4FCF-900D-7F243F1B55D5}"/>
              </a:ext>
            </a:extLst>
          </p:cNvPr>
          <p:cNvSpPr txBox="1"/>
          <p:nvPr/>
        </p:nvSpPr>
        <p:spPr>
          <a:xfrm>
            <a:off x="11513819" y="6389609"/>
            <a:ext cx="67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10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3918B4-B70A-4C31-97FD-B7E2F4BEAD2D}"/>
              </a:ext>
            </a:extLst>
          </p:cNvPr>
          <p:cNvSpPr txBox="1"/>
          <p:nvPr/>
        </p:nvSpPr>
        <p:spPr>
          <a:xfrm>
            <a:off x="839449" y="1996993"/>
            <a:ext cx="107936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 과제는 플랫폼 운영 과정에서 발생할 수 있는 장애 관리 및 가용성 확보 방안을 분석하는데 중점을 둡니다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Lastpage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Project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서비스의 주요기능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장례 예약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상담 매칭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결제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커뮤니티 등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에서 발생 가능한 시스템 장애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인적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오류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자연적 요인을 파악하고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</a:t>
            </a:r>
            <a:b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이에 대한 근본 원인 분석 및 복구 절차를 제시합니다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E9A2FDC3-8CCF-4F00-9AB5-5FC1F100CE9F}"/>
              </a:ext>
            </a:extLst>
          </p:cNvPr>
          <p:cNvCxnSpPr>
            <a:cxnSpLocks/>
          </p:cNvCxnSpPr>
          <p:nvPr/>
        </p:nvCxnSpPr>
        <p:spPr>
          <a:xfrm>
            <a:off x="839451" y="1886578"/>
            <a:ext cx="1067436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4">
            <a:extLst>
              <a:ext uri="{FF2B5EF4-FFF2-40B4-BE49-F238E27FC236}">
                <a16:creationId xmlns:a16="http://schemas.microsoft.com/office/drawing/2014/main" id="{E5037E18-6EA6-4EF2-9863-75FB1841F538}"/>
              </a:ext>
            </a:extLst>
          </p:cNvPr>
          <p:cNvGraphicFramePr>
            <a:graphicFrameLocks noGrp="1"/>
          </p:cNvGraphicFramePr>
          <p:nvPr/>
        </p:nvGraphicFramePr>
        <p:xfrm>
          <a:off x="758816" y="3045352"/>
          <a:ext cx="10674370" cy="371358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34874">
                  <a:extLst>
                    <a:ext uri="{9D8B030D-6E8A-4147-A177-3AD203B41FA5}">
                      <a16:colId xmlns:a16="http://schemas.microsoft.com/office/drawing/2014/main" val="1730835270"/>
                    </a:ext>
                  </a:extLst>
                </a:gridCol>
                <a:gridCol w="2134874">
                  <a:extLst>
                    <a:ext uri="{9D8B030D-6E8A-4147-A177-3AD203B41FA5}">
                      <a16:colId xmlns:a16="http://schemas.microsoft.com/office/drawing/2014/main" val="583572873"/>
                    </a:ext>
                  </a:extLst>
                </a:gridCol>
                <a:gridCol w="2134874">
                  <a:extLst>
                    <a:ext uri="{9D8B030D-6E8A-4147-A177-3AD203B41FA5}">
                      <a16:colId xmlns:a16="http://schemas.microsoft.com/office/drawing/2014/main" val="802961256"/>
                    </a:ext>
                  </a:extLst>
                </a:gridCol>
                <a:gridCol w="2134874">
                  <a:extLst>
                    <a:ext uri="{9D8B030D-6E8A-4147-A177-3AD203B41FA5}">
                      <a16:colId xmlns:a16="http://schemas.microsoft.com/office/drawing/2014/main" val="1404380642"/>
                    </a:ext>
                  </a:extLst>
                </a:gridCol>
                <a:gridCol w="2134874">
                  <a:extLst>
                    <a:ext uri="{9D8B030D-6E8A-4147-A177-3AD203B41FA5}">
                      <a16:colId xmlns:a16="http://schemas.microsoft.com/office/drawing/2014/main" val="202956631"/>
                    </a:ext>
                  </a:extLst>
                </a:gridCol>
              </a:tblGrid>
              <a:tr h="6960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/>
                        <a:t>Lastpage</a:t>
                      </a:r>
                      <a:r>
                        <a:rPr lang="en-US" altLang="ko-KR" sz="1200" dirty="0"/>
                        <a:t> Project </a:t>
                      </a:r>
                      <a:r>
                        <a:rPr lang="ko-KR" altLang="en-US" sz="1200" dirty="0"/>
                        <a:t>운영 이슈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NCS </a:t>
                      </a:r>
                      <a:r>
                        <a:rPr lang="ko-KR" altLang="en-US" sz="1200" dirty="0"/>
                        <a:t>기준 원인 분석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장애 유형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위험수준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긴급도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영향도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장애 복구 및 가용성 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/>
                        <a:t>대응 방안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9471445"/>
                  </a:ext>
                </a:extLst>
              </a:tr>
              <a:tr h="933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1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예약 및 결제 서비스 응답 지연</a:t>
                      </a:r>
                      <a:r>
                        <a:rPr lang="en-US" altLang="ko-KR" sz="1200" dirty="0"/>
                        <a:t>(5</a:t>
                      </a:r>
                      <a:r>
                        <a:rPr lang="ko-KR" altLang="en-US" sz="1200" dirty="0"/>
                        <a:t>초 이상</a:t>
                      </a:r>
                      <a:r>
                        <a:rPr lang="en-US" altLang="ko-KR" sz="1200" dirty="0"/>
                        <a:t>)</a:t>
                      </a:r>
                      <a:r>
                        <a:rPr lang="ko-KR" altLang="en-US" sz="1200" dirty="0"/>
                        <a:t>발생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시스템 장애</a:t>
                      </a:r>
                      <a:r>
                        <a:rPr lang="en-US" altLang="ko-KR" sz="1200" dirty="0"/>
                        <a:t>: </a:t>
                      </a:r>
                      <a:r>
                        <a:rPr lang="ko-KR" altLang="en-US" sz="1200" dirty="0"/>
                        <a:t>서버 과부하 또는 데이터 베이스 연결 병목 현상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긴급도</a:t>
                      </a:r>
                      <a:r>
                        <a:rPr lang="en-US" altLang="ko-KR" sz="1200" dirty="0"/>
                        <a:t>: </a:t>
                      </a:r>
                      <a:r>
                        <a:rPr lang="ko-KR" altLang="en-US" sz="1200" dirty="0"/>
                        <a:t>높음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/>
                        <a:t>영향도</a:t>
                      </a:r>
                      <a:r>
                        <a:rPr lang="en-US" altLang="ko-KR" sz="1200" dirty="0"/>
                        <a:t>: </a:t>
                      </a:r>
                      <a:r>
                        <a:rPr lang="ko-KR" altLang="en-US" sz="1200" dirty="0"/>
                        <a:t>중간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모니터링 시스템을 통해 실시간 응답 속도 및 </a:t>
                      </a:r>
                      <a:r>
                        <a:rPr lang="en-US" altLang="ko-KR" sz="1200" dirty="0"/>
                        <a:t>CPU </a:t>
                      </a:r>
                      <a:r>
                        <a:rPr lang="ko-KR" altLang="en-US" sz="1200" dirty="0"/>
                        <a:t>부하를 감지하고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장애 발생 시 즉시 알림 시스템을 통해 운영 담당자에게 보고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5592017"/>
                  </a:ext>
                </a:extLst>
              </a:tr>
              <a:tr h="933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2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상담사 데이터 업데이트가 실시간 반영되지 않음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최대 </a:t>
                      </a:r>
                      <a:r>
                        <a:rPr lang="en-US" altLang="ko-KR" sz="1200" dirty="0"/>
                        <a:t>3</a:t>
                      </a:r>
                      <a:r>
                        <a:rPr lang="ko-KR" altLang="en-US" sz="1200" dirty="0"/>
                        <a:t>시간 지연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인적 장애</a:t>
                      </a:r>
                      <a:r>
                        <a:rPr lang="en-US" altLang="ko-KR" sz="1200" dirty="0"/>
                        <a:t>: </a:t>
                      </a:r>
                      <a:r>
                        <a:rPr lang="ko-KR" altLang="en-US" sz="1200" dirty="0"/>
                        <a:t>관리자 데이터 등록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수정 오류로 인한 비정상 동기화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긴급도</a:t>
                      </a:r>
                      <a:r>
                        <a:rPr lang="en-US" altLang="ko-KR" sz="1200" dirty="0"/>
                        <a:t>: </a:t>
                      </a:r>
                      <a:r>
                        <a:rPr lang="ko-KR" altLang="en-US" sz="1200" dirty="0"/>
                        <a:t>보통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/>
                        <a:t>영향도</a:t>
                      </a:r>
                      <a:r>
                        <a:rPr lang="en-US" altLang="ko-KR" sz="1200" dirty="0"/>
                        <a:t>: </a:t>
                      </a:r>
                      <a:r>
                        <a:rPr lang="ko-KR" altLang="en-US" sz="1200" dirty="0"/>
                        <a:t>중간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장애발생시 상담사 데이터 자동 검증 프로세스를 실행하고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원인 및 조치 내용을 운영 로그 및 장애 지식베이스에 기록하여 재발 방지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9291336"/>
                  </a:ext>
                </a:extLst>
              </a:tr>
              <a:tr h="933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서버 장애 또는 전력 이상으로 서비스 중단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자연적 재해</a:t>
                      </a:r>
                      <a:r>
                        <a:rPr lang="en-US" altLang="ko-KR" sz="1200" dirty="0"/>
                        <a:t>: </a:t>
                      </a:r>
                      <a:r>
                        <a:rPr lang="ko-KR" altLang="en-US" sz="1200" dirty="0" err="1"/>
                        <a:t>서버실</a:t>
                      </a:r>
                      <a:r>
                        <a:rPr lang="ko-KR" altLang="en-US" sz="1200" dirty="0"/>
                        <a:t> 정전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네트워크 회선 장애 등 외부 요인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긴급도</a:t>
                      </a:r>
                      <a:r>
                        <a:rPr lang="en-US" altLang="ko-KR" sz="1200" dirty="0"/>
                        <a:t>: </a:t>
                      </a:r>
                      <a:r>
                        <a:rPr lang="ko-KR" altLang="en-US" sz="1200" dirty="0"/>
                        <a:t>높음</a:t>
                      </a:r>
                      <a:endParaRPr lang="en-US" altLang="ko-KR" sz="1200" dirty="0"/>
                    </a:p>
                    <a:p>
                      <a:pPr algn="ctr" latinLnBrk="1"/>
                      <a:r>
                        <a:rPr lang="ko-KR" altLang="en-US" sz="1200" dirty="0"/>
                        <a:t>영향도</a:t>
                      </a:r>
                      <a:r>
                        <a:rPr lang="en-US" altLang="ko-KR" sz="1200" dirty="0"/>
                        <a:t>: </a:t>
                      </a:r>
                      <a:r>
                        <a:rPr lang="ko-KR" altLang="en-US" sz="1200" dirty="0"/>
                        <a:t>높음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비상 복구 매뉴얼 및 백업 시스템을 즉시 가동하고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주기적인 비상 대응 훈련 및 모의 복구 테스트를 수행하여 서비스 연속성 유지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483679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5784952-F4F1-4815-88BE-620CD8979BAE}"/>
              </a:ext>
            </a:extLst>
          </p:cNvPr>
          <p:cNvSpPr txBox="1"/>
          <p:nvPr/>
        </p:nvSpPr>
        <p:spPr>
          <a:xfrm>
            <a:off x="839449" y="2663168"/>
            <a:ext cx="1203792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1) </a:t>
            </a:r>
            <a:r>
              <a:rPr kumimoji="0" lang="en-US" altLang="ko-KR" sz="13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Lastpage</a:t>
            </a:r>
            <a:r>
              <a:rPr kumimoji="0" lang="en-US" altLang="ko-KR" sz="13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Project </a:t>
            </a:r>
            <a:r>
              <a:rPr kumimoji="0" lang="ko-KR" altLang="en-US" sz="13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장애 관리 이슈 및 가용성 대응 </a:t>
            </a:r>
            <a:r>
              <a:rPr kumimoji="0" lang="ko-KR" altLang="en-US" sz="13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방안표</a:t>
            </a:r>
            <a:endParaRPr kumimoji="0" lang="ko-KR" altLang="en-US" sz="13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9E89A1-7723-4DCD-8DD8-4806C1059763}"/>
              </a:ext>
            </a:extLst>
          </p:cNvPr>
          <p:cNvSpPr txBox="1"/>
          <p:nvPr/>
        </p:nvSpPr>
        <p:spPr>
          <a:xfrm>
            <a:off x="839449" y="1573791"/>
            <a:ext cx="1203792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1. </a:t>
            </a:r>
            <a:r>
              <a:rPr kumimoji="0" lang="en-US" altLang="ko-KR" sz="13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Lastpage</a:t>
            </a:r>
            <a:r>
              <a:rPr kumimoji="0" lang="en-US" altLang="ko-KR" sz="13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Project </a:t>
            </a:r>
            <a:r>
              <a:rPr kumimoji="0" lang="ko-KR" altLang="en-US" sz="13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서비스 장애</a:t>
            </a:r>
            <a:r>
              <a:rPr kumimoji="0" lang="en-US" altLang="ko-KR" sz="13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ko-KR" altLang="en-US" sz="13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가용성 관리 분석 보고서</a:t>
            </a:r>
          </a:p>
        </p:txBody>
      </p:sp>
    </p:spTree>
    <p:extLst>
      <p:ext uri="{BB962C8B-B14F-4D97-AF65-F5344CB8AC3E}">
        <p14:creationId xmlns:p14="http://schemas.microsoft.com/office/powerpoint/2010/main" val="3484286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93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47136B-A6BB-1D81-FAFA-C79B688616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1">
            <a:extLst>
              <a:ext uri="{FF2B5EF4-FFF2-40B4-BE49-F238E27FC236}">
                <a16:creationId xmlns:a16="http://schemas.microsoft.com/office/drawing/2014/main" id="{65E78ADC-476A-9454-1FF3-4C2A7C014EC9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1999" cy="145388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4.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빅데이터 운영 관리 기획하기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302020204030204"/>
              <a:ea typeface="맑은 고딕" panose="020B0503020000020004" pitchFamily="50" charset="-127"/>
              <a:cs typeface="+mj-cs"/>
            </a:endParaRPr>
          </a:p>
        </p:txBody>
      </p:sp>
      <p:pic>
        <p:nvPicPr>
          <p:cNvPr id="3" name="그림 2" descr="일러스트레이션, 선그림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DF55BD1-195D-E2CC-A2C8-8DB3D9357D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11" y="319316"/>
            <a:ext cx="815249" cy="815249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E081CC60-FAA6-4FCF-900D-7F243F1B55D5}"/>
              </a:ext>
            </a:extLst>
          </p:cNvPr>
          <p:cNvSpPr txBox="1"/>
          <p:nvPr/>
        </p:nvSpPr>
        <p:spPr>
          <a:xfrm>
            <a:off x="11513819" y="6389609"/>
            <a:ext cx="67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11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6FB7A5-6634-4D09-B5F8-E0B72EA00DA2}"/>
              </a:ext>
            </a:extLst>
          </p:cNvPr>
          <p:cNvSpPr txBox="1"/>
          <p:nvPr/>
        </p:nvSpPr>
        <p:spPr>
          <a:xfrm>
            <a:off x="839449" y="1573791"/>
            <a:ext cx="1203792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2. </a:t>
            </a:r>
            <a:r>
              <a:rPr kumimoji="0" lang="en-US" altLang="ko-KR" sz="13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Lastpage</a:t>
            </a:r>
            <a:r>
              <a:rPr kumimoji="0" lang="en-US" altLang="ko-KR" sz="13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Project </a:t>
            </a:r>
            <a:r>
              <a:rPr kumimoji="0" lang="ko-KR" altLang="en-US" sz="13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서비스 수준 협약</a:t>
            </a:r>
            <a:r>
              <a:rPr kumimoji="0" lang="en-US" altLang="ko-KR" sz="13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(SLA) </a:t>
            </a:r>
            <a:r>
              <a:rPr kumimoji="0" lang="ko-KR" altLang="en-US" sz="13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및 변경 관리 계획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5A746AA-F54D-47CB-8207-DDB5D3CC1E2F}"/>
              </a:ext>
            </a:extLst>
          </p:cNvPr>
          <p:cNvCxnSpPr>
            <a:cxnSpLocks/>
          </p:cNvCxnSpPr>
          <p:nvPr/>
        </p:nvCxnSpPr>
        <p:spPr>
          <a:xfrm>
            <a:off x="839451" y="1886578"/>
            <a:ext cx="1067436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06C7EF5-6FA5-4618-845C-CF2D357FB99F}"/>
              </a:ext>
            </a:extLst>
          </p:cNvPr>
          <p:cNvSpPr txBox="1"/>
          <p:nvPr/>
        </p:nvSpPr>
        <p:spPr>
          <a:xfrm>
            <a:off x="839449" y="2050120"/>
            <a:ext cx="10793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 과제는 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Lastpage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Project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의 안정적 서비스 운영과 품질 관리 체계 구축에 초점을 둡니다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사용자 신뢰 확보를 위한 서비스 수준 협약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(SLA)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을 정의하고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주요 데이터나 알고리즘 변경 시의 변경 관리 절차를 수립합니다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9B4F4B-BBF2-465D-8DD9-7A8E5D7E21EF}"/>
              </a:ext>
            </a:extLst>
          </p:cNvPr>
          <p:cNvSpPr txBox="1"/>
          <p:nvPr/>
        </p:nvSpPr>
        <p:spPr>
          <a:xfrm>
            <a:off x="839449" y="2663168"/>
            <a:ext cx="1203792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1) </a:t>
            </a:r>
            <a:r>
              <a:rPr kumimoji="0" lang="en-US" altLang="ko-KR" sz="13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Lastpage</a:t>
            </a:r>
            <a:r>
              <a:rPr kumimoji="0" lang="en-US" altLang="ko-KR" sz="13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Project </a:t>
            </a:r>
            <a:r>
              <a:rPr kumimoji="0" lang="ko-KR" altLang="en-US" sz="13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서비스 수준 협약</a:t>
            </a:r>
            <a:r>
              <a:rPr kumimoji="0" lang="en-US" altLang="ko-KR" sz="13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(SLA) </a:t>
            </a:r>
            <a:r>
              <a:rPr kumimoji="0" lang="ko-KR" altLang="en-US" sz="13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평가 </a:t>
            </a:r>
            <a:r>
              <a:rPr kumimoji="0" lang="ko-KR" altLang="en-US" sz="13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지표표</a:t>
            </a:r>
            <a:endParaRPr kumimoji="0" lang="ko-KR" altLang="en-US" sz="13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CEC8207D-8A6D-4227-88A3-78DAC86A57F2}"/>
              </a:ext>
            </a:extLst>
          </p:cNvPr>
          <p:cNvGraphicFramePr>
            <a:graphicFrameLocks noGrp="1"/>
          </p:cNvGraphicFramePr>
          <p:nvPr/>
        </p:nvGraphicFramePr>
        <p:xfrm>
          <a:off x="839448" y="3106939"/>
          <a:ext cx="10674366" cy="328267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79061">
                  <a:extLst>
                    <a:ext uri="{9D8B030D-6E8A-4147-A177-3AD203B41FA5}">
                      <a16:colId xmlns:a16="http://schemas.microsoft.com/office/drawing/2014/main" val="3533191016"/>
                    </a:ext>
                  </a:extLst>
                </a:gridCol>
                <a:gridCol w="1779061">
                  <a:extLst>
                    <a:ext uri="{9D8B030D-6E8A-4147-A177-3AD203B41FA5}">
                      <a16:colId xmlns:a16="http://schemas.microsoft.com/office/drawing/2014/main" val="786159124"/>
                    </a:ext>
                  </a:extLst>
                </a:gridCol>
                <a:gridCol w="1698430">
                  <a:extLst>
                    <a:ext uri="{9D8B030D-6E8A-4147-A177-3AD203B41FA5}">
                      <a16:colId xmlns:a16="http://schemas.microsoft.com/office/drawing/2014/main" val="2732278836"/>
                    </a:ext>
                  </a:extLst>
                </a:gridCol>
                <a:gridCol w="1859692">
                  <a:extLst>
                    <a:ext uri="{9D8B030D-6E8A-4147-A177-3AD203B41FA5}">
                      <a16:colId xmlns:a16="http://schemas.microsoft.com/office/drawing/2014/main" val="2839772552"/>
                    </a:ext>
                  </a:extLst>
                </a:gridCol>
                <a:gridCol w="1779061">
                  <a:extLst>
                    <a:ext uri="{9D8B030D-6E8A-4147-A177-3AD203B41FA5}">
                      <a16:colId xmlns:a16="http://schemas.microsoft.com/office/drawing/2014/main" val="3633005516"/>
                    </a:ext>
                  </a:extLst>
                </a:gridCol>
                <a:gridCol w="1779061">
                  <a:extLst>
                    <a:ext uri="{9D8B030D-6E8A-4147-A177-3AD203B41FA5}">
                      <a16:colId xmlns:a16="http://schemas.microsoft.com/office/drawing/2014/main" val="1589210051"/>
                    </a:ext>
                  </a:extLst>
                </a:gridCol>
              </a:tblGrid>
              <a:tr h="5471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측정 항목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가중치</a:t>
                      </a:r>
                      <a:endParaRPr lang="en-US" altLang="ko-KR" sz="1200" b="1" dirty="0"/>
                    </a:p>
                    <a:p>
                      <a:pPr algn="ctr" latinLnBrk="1"/>
                      <a:r>
                        <a:rPr lang="en-US" altLang="ko-KR" sz="1200" b="1" dirty="0"/>
                        <a:t>(</a:t>
                      </a:r>
                      <a:r>
                        <a:rPr lang="ko-KR" altLang="en-US" sz="1200" b="1" dirty="0"/>
                        <a:t>총합 </a:t>
                      </a:r>
                      <a:r>
                        <a:rPr lang="en-US" altLang="ko-KR" sz="1200" b="1" dirty="0"/>
                        <a:t>100%)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측정 주기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목표 수준 </a:t>
                      </a:r>
                      <a:r>
                        <a:rPr lang="en-US" altLang="ko-KR" sz="1200" b="1" dirty="0"/>
                        <a:t>(</a:t>
                      </a:r>
                      <a:r>
                        <a:rPr lang="ko-KR" altLang="en-US" sz="1200" b="1" dirty="0"/>
                        <a:t>목표</a:t>
                      </a:r>
                      <a:r>
                        <a:rPr lang="en-US" altLang="ko-KR" sz="1200" b="1" dirty="0"/>
                        <a:t>)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목표 수준</a:t>
                      </a:r>
                      <a:r>
                        <a:rPr lang="en-US" altLang="ko-KR" sz="1200" b="1" dirty="0"/>
                        <a:t>(</a:t>
                      </a:r>
                      <a:r>
                        <a:rPr lang="ko-KR" altLang="en-US" sz="1200" b="1" dirty="0"/>
                        <a:t>최소</a:t>
                      </a:r>
                      <a:r>
                        <a:rPr lang="en-US" altLang="ko-KR" sz="1200" b="1" dirty="0"/>
                        <a:t>)</a:t>
                      </a:r>
                      <a:endParaRPr lang="ko-KR" altLang="en-US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7338258"/>
                  </a:ext>
                </a:extLst>
              </a:tr>
              <a:tr h="5471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운영 서비스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/>
                        <a:t>상담</a:t>
                      </a:r>
                      <a:r>
                        <a:rPr lang="en-US" altLang="ko-KR" sz="1200" b="0" dirty="0"/>
                        <a:t>,</a:t>
                      </a:r>
                      <a:r>
                        <a:rPr lang="ko-KR" altLang="en-US" sz="1200" b="0" dirty="0"/>
                        <a:t>예약 서비스</a:t>
                      </a:r>
                      <a:endParaRPr lang="en-US" altLang="ko-KR" sz="1200" b="0" dirty="0"/>
                    </a:p>
                    <a:p>
                      <a:pPr algn="ctr" latinLnBrk="1"/>
                      <a:r>
                        <a:rPr lang="ko-KR" altLang="en-US" sz="1200" b="0" dirty="0"/>
                        <a:t> 가동률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/>
                        <a:t>25%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/>
                        <a:t>일간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/>
                        <a:t>99%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/>
                        <a:t>96%</a:t>
                      </a:r>
                      <a:endParaRPr lang="ko-KR" altLang="en-US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8820764"/>
                  </a:ext>
                </a:extLst>
              </a:tr>
              <a:tr h="5471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운영 서비스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/>
                        <a:t>결제 시스템 </a:t>
                      </a:r>
                      <a:endParaRPr lang="en-US" altLang="ko-KR" sz="1200" b="0" dirty="0"/>
                    </a:p>
                    <a:p>
                      <a:pPr algn="ctr" latinLnBrk="1"/>
                      <a:r>
                        <a:rPr lang="ko-KR" altLang="en-US" sz="1200" b="0" dirty="0"/>
                        <a:t>장애 복구 시간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/>
                        <a:t>20%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/>
                        <a:t>일간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/>
                        <a:t>95%</a:t>
                      </a:r>
                    </a:p>
                    <a:p>
                      <a:pPr algn="ctr" latinLnBrk="1"/>
                      <a:r>
                        <a:rPr lang="en-US" altLang="ko-KR" sz="1200" b="0" dirty="0"/>
                        <a:t>(</a:t>
                      </a:r>
                      <a:r>
                        <a:rPr lang="ko-KR" altLang="en-US" sz="1200" b="0" dirty="0"/>
                        <a:t>복구 시간 </a:t>
                      </a:r>
                      <a:r>
                        <a:rPr lang="en-US" altLang="ko-KR" sz="1200" b="0" dirty="0"/>
                        <a:t>1</a:t>
                      </a:r>
                      <a:r>
                        <a:rPr lang="ko-KR" altLang="en-US" sz="1200" b="0" dirty="0"/>
                        <a:t>시간 내</a:t>
                      </a:r>
                      <a:r>
                        <a:rPr lang="en-US" altLang="ko-KR" sz="1200" b="0" dirty="0"/>
                        <a:t>)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/>
                        <a:t>85%</a:t>
                      </a:r>
                      <a:endParaRPr lang="ko-KR" altLang="en-US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1777362"/>
                  </a:ext>
                </a:extLst>
              </a:tr>
              <a:tr h="5471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운영 서비스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/>
                        <a:t>데이터 백업 </a:t>
                      </a:r>
                      <a:endParaRPr lang="en-US" altLang="ko-KR" sz="1200" b="0" dirty="0"/>
                    </a:p>
                    <a:p>
                      <a:pPr algn="ctr" latinLnBrk="1"/>
                      <a:r>
                        <a:rPr lang="ko-KR" altLang="en-US" sz="1200" b="0" dirty="0"/>
                        <a:t>및 동기화 정도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/>
                        <a:t>15%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/>
                        <a:t>주간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/>
                        <a:t>99%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/>
                        <a:t>95%</a:t>
                      </a:r>
                      <a:endParaRPr lang="ko-KR" altLang="en-US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4926613"/>
                  </a:ext>
                </a:extLst>
              </a:tr>
              <a:tr h="5471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고객 서비스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/>
                        <a:t>상담 응답 만족도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/>
                        <a:t>20%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/>
                        <a:t>월간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/>
                        <a:t>90</a:t>
                      </a:r>
                      <a:r>
                        <a:rPr lang="ko-KR" altLang="en-US" sz="1200" b="0" dirty="0"/>
                        <a:t>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/>
                        <a:t>85</a:t>
                      </a:r>
                      <a:r>
                        <a:rPr lang="ko-KR" altLang="en-US" sz="1200" b="0" dirty="0"/>
                        <a:t>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2781755"/>
                  </a:ext>
                </a:extLst>
              </a:tr>
              <a:tr h="5471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플랫폼 품질 관리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/>
                        <a:t>커뮤니티 운영 안정성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/>
                        <a:t>20%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/>
                        <a:t>월간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/>
                        <a:t>98%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/>
                        <a:t>94%</a:t>
                      </a:r>
                      <a:endParaRPr lang="ko-KR" altLang="en-US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40006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36661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93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47136B-A6BB-1D81-FAFA-C79B688616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1">
            <a:extLst>
              <a:ext uri="{FF2B5EF4-FFF2-40B4-BE49-F238E27FC236}">
                <a16:creationId xmlns:a16="http://schemas.microsoft.com/office/drawing/2014/main" id="{65E78ADC-476A-9454-1FF3-4C2A7C014EC9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1999" cy="145388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4. </a:t>
            </a:r>
            <a:r>
              <a:rPr kumimoji="0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빅데이터 운영 관리 기획하기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302020204030204"/>
              <a:ea typeface="맑은 고딕" panose="020B0503020000020004" pitchFamily="50" charset="-127"/>
              <a:cs typeface="+mj-cs"/>
            </a:endParaRPr>
          </a:p>
        </p:txBody>
      </p:sp>
      <p:pic>
        <p:nvPicPr>
          <p:cNvPr id="3" name="그림 2" descr="일러스트레이션, 선그림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DF55BD1-195D-E2CC-A2C8-8DB3D9357D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11" y="319316"/>
            <a:ext cx="815249" cy="815249"/>
          </a:xfrm>
          <a:prstGeom prst="rect">
            <a:avLst/>
          </a:prstGeom>
        </p:spPr>
      </p:pic>
      <p:sp>
        <p:nvSpPr>
          <p:cNvPr id="8" name="TextBox 4">
            <a:extLst>
              <a:ext uri="{FF2B5EF4-FFF2-40B4-BE49-F238E27FC236}">
                <a16:creationId xmlns:a16="http://schemas.microsoft.com/office/drawing/2014/main" id="{7B732A7B-E5FC-C187-1B8B-8F966DF966F8}"/>
              </a:ext>
            </a:extLst>
          </p:cNvPr>
          <p:cNvSpPr txBox="1"/>
          <p:nvPr/>
        </p:nvSpPr>
        <p:spPr>
          <a:xfrm>
            <a:off x="758816" y="769940"/>
            <a:ext cx="11027428" cy="5856475"/>
          </a:xfrm>
          <a:prstGeom prst="rect">
            <a:avLst/>
          </a:prstGeom>
        </p:spPr>
        <p:txBody>
          <a:bodyPr lIns="33867" tIns="33867" rIns="33867" bIns="33867" rtlCol="0" anchor="ctr"/>
          <a:lstStyle/>
          <a:p>
            <a:pPr marL="0" marR="0" lvl="0" indent="0" algn="ctr" defTabSz="609630" rtl="0" eaLnBrk="1" fontAlgn="auto" latinLnBrk="0" hangingPunct="1">
              <a:lnSpc>
                <a:spcPts val="1773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081CC60-FAA6-4FCF-900D-7F243F1B55D5}"/>
              </a:ext>
            </a:extLst>
          </p:cNvPr>
          <p:cNvSpPr txBox="1"/>
          <p:nvPr/>
        </p:nvSpPr>
        <p:spPr>
          <a:xfrm>
            <a:off x="11513819" y="6389609"/>
            <a:ext cx="67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12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11C7FB-77A9-4C92-BBD8-F38BED770F2C}"/>
              </a:ext>
            </a:extLst>
          </p:cNvPr>
          <p:cNvSpPr txBox="1"/>
          <p:nvPr/>
        </p:nvSpPr>
        <p:spPr>
          <a:xfrm>
            <a:off x="839451" y="1940635"/>
            <a:ext cx="1203792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2) </a:t>
            </a:r>
            <a:r>
              <a:rPr kumimoji="0" lang="en-US" altLang="ko-KR" sz="13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Lastpage</a:t>
            </a:r>
            <a:r>
              <a:rPr kumimoji="0" lang="en-US" altLang="ko-KR" sz="13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Project </a:t>
            </a:r>
            <a:r>
              <a:rPr kumimoji="0" lang="ko-KR" altLang="en-US" sz="13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핵심 구성 요소의 변경 관리 계획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5B12689-DBB7-4798-B732-5761F55A139B}"/>
              </a:ext>
            </a:extLst>
          </p:cNvPr>
          <p:cNvCxnSpPr>
            <a:cxnSpLocks/>
          </p:cNvCxnSpPr>
          <p:nvPr/>
        </p:nvCxnSpPr>
        <p:spPr>
          <a:xfrm>
            <a:off x="839451" y="2351034"/>
            <a:ext cx="1067436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표 3">
            <a:extLst>
              <a:ext uri="{FF2B5EF4-FFF2-40B4-BE49-F238E27FC236}">
                <a16:creationId xmlns:a16="http://schemas.microsoft.com/office/drawing/2014/main" id="{9C430269-6C87-4FFE-945A-F249FB1D9F61}"/>
              </a:ext>
            </a:extLst>
          </p:cNvPr>
          <p:cNvGraphicFramePr>
            <a:graphicFrameLocks noGrp="1"/>
          </p:cNvGraphicFramePr>
          <p:nvPr/>
        </p:nvGraphicFramePr>
        <p:xfrm>
          <a:off x="839450" y="3136170"/>
          <a:ext cx="10674368" cy="312186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68592">
                  <a:extLst>
                    <a:ext uri="{9D8B030D-6E8A-4147-A177-3AD203B41FA5}">
                      <a16:colId xmlns:a16="http://schemas.microsoft.com/office/drawing/2014/main" val="2284407705"/>
                    </a:ext>
                  </a:extLst>
                </a:gridCol>
                <a:gridCol w="2668592">
                  <a:extLst>
                    <a:ext uri="{9D8B030D-6E8A-4147-A177-3AD203B41FA5}">
                      <a16:colId xmlns:a16="http://schemas.microsoft.com/office/drawing/2014/main" val="662345975"/>
                    </a:ext>
                  </a:extLst>
                </a:gridCol>
                <a:gridCol w="2668592">
                  <a:extLst>
                    <a:ext uri="{9D8B030D-6E8A-4147-A177-3AD203B41FA5}">
                      <a16:colId xmlns:a16="http://schemas.microsoft.com/office/drawing/2014/main" val="3603677235"/>
                    </a:ext>
                  </a:extLst>
                </a:gridCol>
                <a:gridCol w="2668592">
                  <a:extLst>
                    <a:ext uri="{9D8B030D-6E8A-4147-A177-3AD203B41FA5}">
                      <a16:colId xmlns:a16="http://schemas.microsoft.com/office/drawing/2014/main" val="3328772220"/>
                    </a:ext>
                  </a:extLst>
                </a:gridCol>
              </a:tblGrid>
              <a:tr h="7379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변경 대상 요소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변경 이슈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변경 관리 모델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변경 관리 항목 및 방안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4710074"/>
                  </a:ext>
                </a:extLst>
              </a:tr>
              <a:tr h="7379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상담 데이터</a:t>
                      </a:r>
                      <a:endParaRPr lang="en-US" altLang="ko-KR" sz="1200" b="1" dirty="0"/>
                    </a:p>
                    <a:p>
                      <a:pPr algn="ctr" latinLnBrk="1"/>
                      <a:r>
                        <a:rPr lang="en-US" altLang="ko-KR" sz="1200" b="1" dirty="0"/>
                        <a:t>(</a:t>
                      </a:r>
                      <a:r>
                        <a:rPr lang="ko-KR" altLang="en-US" sz="1200" b="1" dirty="0"/>
                        <a:t>상담 로그</a:t>
                      </a:r>
                      <a:r>
                        <a:rPr lang="en-US" altLang="ko-KR" sz="1200" b="1" dirty="0"/>
                        <a:t>, </a:t>
                      </a:r>
                      <a:r>
                        <a:rPr lang="ko-KR" altLang="en-US" sz="1200" b="1" dirty="0"/>
                        <a:t>후기</a:t>
                      </a:r>
                      <a:r>
                        <a:rPr lang="en-US" altLang="ko-KR" sz="1200" b="1" dirty="0"/>
                        <a:t>)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/>
                        <a:t>상담 로그 포맷</a:t>
                      </a:r>
                      <a:endParaRPr lang="en-US" altLang="ko-KR" sz="1200" b="0" dirty="0"/>
                    </a:p>
                    <a:p>
                      <a:pPr algn="ctr" latinLnBrk="1"/>
                      <a:r>
                        <a:rPr lang="en-US" altLang="ko-KR" sz="1200" b="0" dirty="0"/>
                        <a:t>(JSON -&gt; </a:t>
                      </a:r>
                      <a:r>
                        <a:rPr lang="ko-KR" altLang="en-US" sz="1200" b="0" dirty="0"/>
                        <a:t>구조화 </a:t>
                      </a:r>
                      <a:r>
                        <a:rPr lang="en-US" altLang="ko-KR" sz="1200" b="0" dirty="0"/>
                        <a:t>DB) </a:t>
                      </a:r>
                      <a:r>
                        <a:rPr lang="ko-KR" altLang="en-US" sz="1200" b="0" dirty="0"/>
                        <a:t>변경 필요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/>
                        <a:t>일반 변경</a:t>
                      </a:r>
                      <a:r>
                        <a:rPr lang="en-US" altLang="ko-KR" sz="1200" b="0" dirty="0"/>
                        <a:t>(</a:t>
                      </a:r>
                      <a:r>
                        <a:rPr lang="ko-KR" altLang="en-US" sz="1200" b="0" dirty="0"/>
                        <a:t>계획 승인 후 수행</a:t>
                      </a:r>
                      <a:r>
                        <a:rPr lang="en-US" altLang="ko-KR" sz="1200" b="0" dirty="0"/>
                        <a:t>)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8600" indent="-228600" algn="ctr" latinLnBrk="1">
                        <a:buAutoNum type="arabicParenR"/>
                      </a:pPr>
                      <a:r>
                        <a:rPr lang="ko-KR" altLang="en-US" sz="1200" b="0" dirty="0"/>
                        <a:t>변경 전</a:t>
                      </a:r>
                      <a:r>
                        <a:rPr lang="en-US" altLang="ko-KR" sz="1200" b="0" dirty="0"/>
                        <a:t>/</a:t>
                      </a:r>
                      <a:r>
                        <a:rPr lang="ko-KR" altLang="en-US" sz="1200" b="0" dirty="0"/>
                        <a:t>후 데이터 구조 차이 기록</a:t>
                      </a:r>
                      <a:endParaRPr lang="en-US" altLang="ko-KR" sz="1200" b="0" dirty="0"/>
                    </a:p>
                    <a:p>
                      <a:pPr marL="228600" indent="-228600" algn="ctr" latinLnBrk="1">
                        <a:buAutoNum type="arabicParenR"/>
                      </a:pPr>
                      <a:r>
                        <a:rPr lang="ko-KR" altLang="en-US" sz="1200" b="0" dirty="0"/>
                        <a:t>변경 영향도 분석 후 내부 품질관리위원회 승인 절차 수행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7302672"/>
                  </a:ext>
                </a:extLst>
              </a:tr>
              <a:tr h="7379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결제</a:t>
                      </a:r>
                      <a:r>
                        <a:rPr lang="en-US" altLang="ko-KR" sz="1200" b="1" dirty="0"/>
                        <a:t>/</a:t>
                      </a:r>
                      <a:r>
                        <a:rPr lang="ko-KR" altLang="en-US" sz="1200" b="1" dirty="0"/>
                        <a:t>예약 로직</a:t>
                      </a:r>
                      <a:endParaRPr lang="en-US" altLang="ko-KR" sz="1200" b="1" dirty="0"/>
                    </a:p>
                    <a:p>
                      <a:pPr algn="ctr" latinLnBrk="1"/>
                      <a:r>
                        <a:rPr lang="en-US" altLang="ko-KR" sz="1200" b="1" dirty="0"/>
                        <a:t>(</a:t>
                      </a:r>
                      <a:r>
                        <a:rPr lang="ko-KR" altLang="en-US" sz="1200" b="1" dirty="0"/>
                        <a:t>서비스 알고리즘</a:t>
                      </a:r>
                      <a:r>
                        <a:rPr lang="en-US" altLang="ko-KR" sz="1200" b="1" dirty="0"/>
                        <a:t>)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/>
                        <a:t>신규 결제 연동 및</a:t>
                      </a:r>
                      <a:endParaRPr lang="en-US" altLang="ko-KR" sz="1200" b="0" dirty="0"/>
                    </a:p>
                    <a:p>
                      <a:pPr algn="ctr" latinLnBrk="1"/>
                      <a:r>
                        <a:rPr lang="ko-KR" altLang="en-US" sz="1200" b="0" dirty="0"/>
                        <a:t>예약 프로세스 개선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/>
                        <a:t>단순 변경</a:t>
                      </a:r>
                      <a:r>
                        <a:rPr lang="en-US" altLang="ko-KR" sz="1200" b="0" dirty="0"/>
                        <a:t>(</a:t>
                      </a:r>
                      <a:r>
                        <a:rPr lang="ko-KR" altLang="en-US" sz="1200" b="0" dirty="0"/>
                        <a:t>업데이트 후 보고</a:t>
                      </a:r>
                      <a:r>
                        <a:rPr lang="en-US" altLang="ko-KR" sz="1200" b="0" dirty="0"/>
                        <a:t>)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8600" indent="-228600" algn="ctr" latinLnBrk="1">
                        <a:buAutoNum type="arabicParenR"/>
                      </a:pPr>
                      <a:r>
                        <a:rPr lang="ko-KR" altLang="en-US" sz="1200" b="0" dirty="0"/>
                        <a:t>변경 버전 관리 및 백업 수행</a:t>
                      </a:r>
                      <a:endParaRPr lang="en-US" altLang="ko-KR" sz="1200" b="0" dirty="0"/>
                    </a:p>
                    <a:p>
                      <a:pPr marL="228600" indent="-228600" algn="ctr" latinLnBrk="1">
                        <a:buAutoNum type="arabicParenR"/>
                      </a:pPr>
                      <a:r>
                        <a:rPr lang="ko-KR" altLang="en-US" sz="1200" b="0" dirty="0"/>
                        <a:t>테스트 완료 후 결과 보고서 작성 및 주간 운영회의 보고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7865447"/>
                  </a:ext>
                </a:extLst>
              </a:tr>
              <a:tr h="7379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추천 모델</a:t>
                      </a:r>
                      <a:r>
                        <a:rPr lang="en-US" altLang="ko-KR" sz="1200" b="1" dirty="0"/>
                        <a:t>(AI </a:t>
                      </a:r>
                      <a:r>
                        <a:rPr lang="ko-KR" altLang="en-US" sz="1200" b="1" dirty="0"/>
                        <a:t>개인화 추천</a:t>
                      </a:r>
                      <a:r>
                        <a:rPr lang="en-US" altLang="ko-KR" sz="1200" b="1" dirty="0"/>
                        <a:t>)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/>
                        <a:t>알고리즘 성능 개선을 위한 파라미터 변경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/>
                        <a:t>일반 변경</a:t>
                      </a:r>
                      <a:r>
                        <a:rPr lang="en-US" altLang="ko-KR" sz="1200" b="0" dirty="0"/>
                        <a:t>(</a:t>
                      </a:r>
                      <a:r>
                        <a:rPr lang="ko-KR" altLang="en-US" sz="1200" b="0" dirty="0"/>
                        <a:t>성능 검증 포함</a:t>
                      </a:r>
                      <a:r>
                        <a:rPr lang="en-US" altLang="ko-KR" sz="1200" b="0" dirty="0"/>
                        <a:t>)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28600" indent="-228600" algn="ctr" latinLnBrk="1">
                        <a:buAutoNum type="arabicParenR"/>
                      </a:pPr>
                      <a:r>
                        <a:rPr lang="ko-KR" altLang="en-US" sz="1200" b="0" dirty="0"/>
                        <a:t>변경 시 모델 정확도 비교 테스트 수행</a:t>
                      </a:r>
                      <a:endParaRPr lang="en-US" altLang="ko-KR" sz="1200" b="0" dirty="0"/>
                    </a:p>
                    <a:p>
                      <a:pPr marL="228600" indent="-228600" algn="ctr" latinLnBrk="1">
                        <a:buAutoNum type="arabicParenR"/>
                      </a:pPr>
                      <a:r>
                        <a:rPr lang="ko-KR" altLang="en-US" sz="1200" b="0" dirty="0"/>
                        <a:t>개선 결과를 서비스 품질 </a:t>
                      </a:r>
                      <a:r>
                        <a:rPr lang="en-US" altLang="ko-KR" sz="1200" b="0" dirty="0"/>
                        <a:t>KPI</a:t>
                      </a:r>
                      <a:r>
                        <a:rPr lang="ko-KR" altLang="en-US" sz="1200" b="0" dirty="0"/>
                        <a:t>에 반영하여 평가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50686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7C3058B-E8C4-466B-994C-EF9DBE9A5D4D}"/>
              </a:ext>
            </a:extLst>
          </p:cNvPr>
          <p:cNvSpPr txBox="1"/>
          <p:nvPr/>
        </p:nvSpPr>
        <p:spPr>
          <a:xfrm>
            <a:off x="839450" y="2510749"/>
            <a:ext cx="10793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Lastpage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Project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의 핵심 자산인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1)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사용자 상담 데이터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2)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결제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/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예약 로직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3)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추천 알고리즘 모델 등이</a:t>
            </a:r>
            <a:b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변경이 필요한 경우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서비스 연속성을 유지하기 위한 변경 관리 절차를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NCS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기준에 맞게 수립합니다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63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93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F9EDF5F-EEC7-7330-11DA-82489AF659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FB105F9C-5F0F-C98D-C444-7E79C05C12A2}"/>
              </a:ext>
            </a:extLst>
          </p:cNvPr>
          <p:cNvSpPr txBox="1">
            <a:spLocks/>
          </p:cNvSpPr>
          <p:nvPr/>
        </p:nvSpPr>
        <p:spPr>
          <a:xfrm>
            <a:off x="982980" y="3100841"/>
            <a:ext cx="10515600" cy="6563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4400" dirty="0">
                <a:solidFill>
                  <a:schemeClr val="bg1"/>
                </a:solidFill>
              </a:rPr>
              <a:t>감사합니다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254065CC-BAF2-2646-6DC9-CCA2AC58DAD8}"/>
              </a:ext>
            </a:extLst>
          </p:cNvPr>
          <p:cNvSpPr txBox="1">
            <a:spLocks/>
          </p:cNvSpPr>
          <p:nvPr/>
        </p:nvSpPr>
        <p:spPr>
          <a:xfrm>
            <a:off x="838200" y="2051483"/>
            <a:ext cx="10515600" cy="6563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5400" dirty="0" err="1">
                <a:solidFill>
                  <a:srgbClr val="2C3930"/>
                </a:solidFill>
              </a:rPr>
              <a:t>astpage</a:t>
            </a:r>
            <a:r>
              <a:rPr lang="en-US" altLang="ko-KR" sz="5400" dirty="0" err="1">
                <a:solidFill>
                  <a:schemeClr val="bg1"/>
                </a:solidFill>
              </a:rPr>
              <a:t>Lastpage</a:t>
            </a:r>
            <a:r>
              <a:rPr lang="en-US" altLang="ko-KR" sz="5400" dirty="0">
                <a:solidFill>
                  <a:schemeClr val="bg1"/>
                </a:solidFill>
              </a:rPr>
              <a:t> Project</a:t>
            </a:r>
            <a:r>
              <a:rPr lang="en-US" altLang="ko-KR" sz="5400" dirty="0">
                <a:solidFill>
                  <a:srgbClr val="2C3930"/>
                </a:solidFill>
              </a:rPr>
              <a:t> </a:t>
            </a:r>
            <a:r>
              <a:rPr lang="en-US" altLang="ko-KR" sz="4800" dirty="0">
                <a:solidFill>
                  <a:srgbClr val="2C3930"/>
                </a:solidFill>
              </a:rPr>
              <a:t>Project</a:t>
            </a:r>
            <a:endParaRPr lang="ko-KR" altLang="en-US" sz="4800" dirty="0">
              <a:solidFill>
                <a:srgbClr val="2C3930"/>
              </a:solidFill>
            </a:endParaRPr>
          </a:p>
        </p:txBody>
      </p:sp>
      <p:pic>
        <p:nvPicPr>
          <p:cNvPr id="9" name="그림 8" descr="일러스트레이션, 선그림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131E723E-4DFB-CCF9-FB66-49713820EF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11" y="221163"/>
            <a:ext cx="807629" cy="80762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A8FCE66-B67E-3DCC-EDC0-BF93D04DBEEA}"/>
              </a:ext>
            </a:extLst>
          </p:cNvPr>
          <p:cNvSpPr txBox="1"/>
          <p:nvPr/>
        </p:nvSpPr>
        <p:spPr>
          <a:xfrm>
            <a:off x="-129540" y="4450080"/>
            <a:ext cx="12420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188F3796-C2DD-4B3B-A779-04A4DEF6B8AF}"/>
              </a:ext>
            </a:extLst>
          </p:cNvPr>
          <p:cNvSpPr txBox="1">
            <a:spLocks/>
          </p:cNvSpPr>
          <p:nvPr/>
        </p:nvSpPr>
        <p:spPr>
          <a:xfrm>
            <a:off x="9707134" y="5409213"/>
            <a:ext cx="2247122" cy="12615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ko-KR" altLang="en-US" sz="1400" b="1">
                <a:solidFill>
                  <a:schemeClr val="bg1"/>
                </a:solidFill>
                <a:latin typeface="+mn-ea"/>
              </a:rPr>
              <a:t>빅데이터</a:t>
            </a:r>
            <a:r>
              <a:rPr lang="en-US" altLang="ko-KR" sz="1400" b="1">
                <a:solidFill>
                  <a:schemeClr val="bg1"/>
                </a:solidFill>
                <a:latin typeface="+mn-ea"/>
              </a:rPr>
              <a:t>UI</a:t>
            </a:r>
            <a:r>
              <a:rPr lang="ko-KR" altLang="en-US" sz="1400" b="1">
                <a:solidFill>
                  <a:schemeClr val="bg1"/>
                </a:solidFill>
                <a:latin typeface="+mn-ea"/>
              </a:rPr>
              <a:t>양성과정</a:t>
            </a:r>
            <a:endParaRPr lang="en-US" altLang="ko-KR" sz="1400" b="1">
              <a:solidFill>
                <a:schemeClr val="bg1"/>
              </a:solidFill>
              <a:latin typeface="+mn-ea"/>
            </a:endParaRPr>
          </a:p>
          <a:p>
            <a:pPr marL="0" indent="0" algn="r">
              <a:buFont typeface="Arial" panose="020B0604020202020204" pitchFamily="34" charset="0"/>
              <a:buNone/>
            </a:pPr>
            <a:r>
              <a:rPr lang="ko-KR" altLang="en-US" sz="1400" b="1">
                <a:solidFill>
                  <a:schemeClr val="bg1"/>
                </a:solidFill>
                <a:latin typeface="+mn-ea"/>
              </a:rPr>
              <a:t>손보금</a:t>
            </a:r>
            <a:endParaRPr lang="en-US" altLang="ko-KR" sz="1400" b="1">
              <a:solidFill>
                <a:schemeClr val="bg1"/>
              </a:solidFill>
              <a:latin typeface="+mn-ea"/>
            </a:endParaRPr>
          </a:p>
          <a:p>
            <a:pPr marL="0" indent="0" algn="r">
              <a:buFont typeface="Arial" panose="020B0604020202020204" pitchFamily="34" charset="0"/>
              <a:buNone/>
            </a:pPr>
            <a:r>
              <a:rPr lang="ko-KR" altLang="en-US" sz="1400" b="1">
                <a:solidFill>
                  <a:schemeClr val="bg1"/>
                </a:solidFill>
                <a:latin typeface="+mn-ea"/>
              </a:rPr>
              <a:t>박준형</a:t>
            </a:r>
            <a:endParaRPr lang="en-US" altLang="ko-KR" sz="1400" b="1">
              <a:solidFill>
                <a:schemeClr val="bg1"/>
              </a:solidFill>
              <a:latin typeface="+mn-ea"/>
            </a:endParaRPr>
          </a:p>
          <a:p>
            <a:pPr marL="0" indent="0" algn="r">
              <a:buFont typeface="Arial" panose="020B0604020202020204" pitchFamily="34" charset="0"/>
              <a:buNone/>
            </a:pPr>
            <a:r>
              <a:rPr lang="ko-KR" altLang="en-US" sz="1400" b="1">
                <a:solidFill>
                  <a:schemeClr val="bg1"/>
                </a:solidFill>
                <a:latin typeface="+mn-ea"/>
              </a:rPr>
              <a:t>심예진</a:t>
            </a:r>
            <a:endParaRPr lang="ko-KR" altLang="en-US" sz="14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5548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9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D2E548-C65D-48A7-AF17-BB29D6CB8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1429670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en-US" altLang="ko-KR" sz="2800" dirty="0"/>
              <a:t>INDEX </a:t>
            </a:r>
            <a:r>
              <a:rPr lang="ko-KR" altLang="en-US" sz="2800" dirty="0"/>
              <a:t>및 </a:t>
            </a:r>
            <a:r>
              <a:rPr lang="en-US" altLang="ko-KR" sz="2800" dirty="0"/>
              <a:t>CONTENTS</a:t>
            </a:r>
            <a:endParaRPr lang="ko-KR" altLang="en-US" sz="2800" dirty="0"/>
          </a:p>
        </p:txBody>
      </p:sp>
      <p:pic>
        <p:nvPicPr>
          <p:cNvPr id="5" name="그림 4" descr="일러스트레이션, 선그림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C4B4ED27-7257-EC1F-98C4-E6E38551F9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131" y="236265"/>
            <a:ext cx="815249" cy="81524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EC93E1F-B78C-523A-B7A0-7AA31B32F725}"/>
              </a:ext>
            </a:extLst>
          </p:cNvPr>
          <p:cNvSpPr txBox="1"/>
          <p:nvPr/>
        </p:nvSpPr>
        <p:spPr>
          <a:xfrm>
            <a:off x="11446707" y="6439943"/>
            <a:ext cx="67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4EA2501B-6B7D-417C-BE87-5373F6C9C5A5}"/>
              </a:ext>
            </a:extLst>
          </p:cNvPr>
          <p:cNvSpPr txBox="1">
            <a:spLocks/>
          </p:cNvSpPr>
          <p:nvPr/>
        </p:nvSpPr>
        <p:spPr>
          <a:xfrm>
            <a:off x="463405" y="1716269"/>
            <a:ext cx="5442445" cy="23044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ko-KR" altLang="en-US" sz="2000" b="1" u="sng" dirty="0">
                <a:solidFill>
                  <a:schemeClr val="bg1"/>
                </a:solidFill>
                <a:latin typeface="+mj-lt"/>
              </a:rPr>
              <a:t>빅데이터 품질 관리 기획하기</a:t>
            </a:r>
            <a:r>
              <a:rPr lang="en-US" altLang="ko-KR" sz="1500" b="1" u="sng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1500" b="1" u="sng" dirty="0">
                <a:solidFill>
                  <a:schemeClr val="bg1"/>
                </a:solidFill>
                <a:latin typeface="+mj-lt"/>
              </a:rPr>
              <a:t>박준형</a:t>
            </a:r>
            <a:r>
              <a:rPr lang="en-US" altLang="ko-KR" sz="1500" b="1" u="sng" dirty="0">
                <a:solidFill>
                  <a:schemeClr val="bg1"/>
                </a:solidFill>
                <a:latin typeface="+mj-lt"/>
              </a:rPr>
              <a:t>(2p-3p)</a:t>
            </a:r>
            <a:r>
              <a:rPr lang="en-US" altLang="ko-KR" sz="1500" dirty="0">
                <a:solidFill>
                  <a:schemeClr val="bg1"/>
                </a:solidFill>
                <a:latin typeface="+mj-lt"/>
              </a:rPr>
              <a:t>  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500" dirty="0">
                <a:solidFill>
                  <a:schemeClr val="bg1"/>
                </a:solidFill>
                <a:latin typeface="+mj-lt"/>
              </a:rPr>
              <a:t>       - </a:t>
            </a:r>
            <a:r>
              <a:rPr lang="ko-KR" altLang="en-US" sz="1500" dirty="0">
                <a:solidFill>
                  <a:schemeClr val="bg1"/>
                </a:solidFill>
                <a:latin typeface="+mj-lt"/>
              </a:rPr>
              <a:t>프로젝트 품질 이슈 분석 및 근본 원인 보고서</a:t>
            </a:r>
            <a:endParaRPr lang="en-US" altLang="ko-KR" sz="1500" dirty="0">
              <a:solidFill>
                <a:schemeClr val="bg1"/>
              </a:solidFill>
              <a:latin typeface="+mj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500" dirty="0">
                <a:solidFill>
                  <a:schemeClr val="bg1"/>
                </a:solidFill>
                <a:latin typeface="+mj-lt"/>
              </a:rPr>
              <a:t>       - </a:t>
            </a:r>
            <a:r>
              <a:rPr lang="ko-KR" altLang="en-US" sz="1500" dirty="0">
                <a:solidFill>
                  <a:schemeClr val="bg1"/>
                </a:solidFill>
                <a:latin typeface="+mj-lt"/>
              </a:rPr>
              <a:t>프로젝트 생명 </a:t>
            </a:r>
            <a:r>
              <a:rPr lang="ko-KR" altLang="en-US" sz="1500" dirty="0" err="1">
                <a:solidFill>
                  <a:schemeClr val="bg1"/>
                </a:solidFill>
                <a:latin typeface="+mj-lt"/>
              </a:rPr>
              <a:t>주기별</a:t>
            </a:r>
            <a:r>
              <a:rPr lang="ko-KR" altLang="en-US" sz="1500" dirty="0">
                <a:solidFill>
                  <a:schemeClr val="bg1"/>
                </a:solidFill>
                <a:latin typeface="+mj-lt"/>
              </a:rPr>
              <a:t> 품질 관리 계획</a:t>
            </a:r>
            <a:endParaRPr lang="en-US" altLang="ko-KR" sz="1500" dirty="0">
              <a:solidFill>
                <a:schemeClr val="bg1"/>
              </a:solidFill>
              <a:latin typeface="+mj-lt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15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6CFC6EAA-8325-4486-8D16-3BE392A7BDB4}"/>
              </a:ext>
            </a:extLst>
          </p:cNvPr>
          <p:cNvSpPr txBox="1">
            <a:spLocks/>
          </p:cNvSpPr>
          <p:nvPr/>
        </p:nvSpPr>
        <p:spPr>
          <a:xfrm>
            <a:off x="6398522" y="1716269"/>
            <a:ext cx="5327661" cy="15722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AutoNum type="arabicPeriod" startAt="3"/>
            </a:pPr>
            <a:r>
              <a:rPr lang="ko-KR" altLang="en-US" sz="2000" b="1" u="sng" dirty="0">
                <a:solidFill>
                  <a:schemeClr val="bg1"/>
                </a:solidFill>
                <a:latin typeface="+mj-lt"/>
              </a:rPr>
              <a:t>빅데이터 조직 수립하기 </a:t>
            </a:r>
            <a:r>
              <a:rPr lang="en-US" altLang="ko-KR" sz="2000" b="1" u="sng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1500" b="1" u="sng" dirty="0" err="1">
                <a:solidFill>
                  <a:schemeClr val="bg1"/>
                </a:solidFill>
                <a:latin typeface="+mj-lt"/>
              </a:rPr>
              <a:t>손보금</a:t>
            </a:r>
            <a:r>
              <a:rPr lang="en-US" altLang="ko-KR" sz="1500" b="1" u="sng" dirty="0">
                <a:solidFill>
                  <a:schemeClr val="bg1"/>
                </a:solidFill>
                <a:latin typeface="+mj-lt"/>
              </a:rPr>
              <a:t>(6p-9p)</a:t>
            </a:r>
            <a:r>
              <a:rPr lang="en-US" altLang="ko-KR" sz="1500" dirty="0">
                <a:solidFill>
                  <a:schemeClr val="bg1"/>
                </a:solidFill>
                <a:latin typeface="+mj-lt"/>
              </a:rPr>
              <a:t>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500" dirty="0">
                <a:solidFill>
                  <a:schemeClr val="bg1"/>
                </a:solidFill>
                <a:latin typeface="+mj-lt"/>
              </a:rPr>
              <a:t>       - </a:t>
            </a:r>
            <a:r>
              <a:rPr lang="ko-KR" altLang="en-US" sz="1500" dirty="0">
                <a:solidFill>
                  <a:schemeClr val="bg1"/>
                </a:solidFill>
                <a:latin typeface="+mj-lt"/>
              </a:rPr>
              <a:t>조직 역할 및 책임 할당표</a:t>
            </a:r>
            <a:r>
              <a:rPr lang="en-US" altLang="ko-KR" sz="1500" dirty="0">
                <a:solidFill>
                  <a:schemeClr val="bg1"/>
                </a:solidFill>
                <a:latin typeface="+mj-lt"/>
              </a:rPr>
              <a:t>(RACI </a:t>
            </a:r>
            <a:r>
              <a:rPr lang="ko-KR" altLang="en-US" sz="1500" dirty="0">
                <a:solidFill>
                  <a:schemeClr val="bg1"/>
                </a:solidFill>
                <a:latin typeface="+mj-lt"/>
              </a:rPr>
              <a:t>분석</a:t>
            </a:r>
            <a:r>
              <a:rPr lang="en-US" altLang="ko-KR" sz="1500" dirty="0">
                <a:solidFill>
                  <a:schemeClr val="bg1"/>
                </a:solidFill>
                <a:latin typeface="+mj-lt"/>
              </a:rPr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500" dirty="0">
                <a:solidFill>
                  <a:schemeClr val="bg1"/>
                </a:solidFill>
                <a:latin typeface="+mj-lt"/>
              </a:rPr>
              <a:t>       - </a:t>
            </a:r>
            <a:r>
              <a:rPr lang="ko-KR" altLang="en-US" sz="1500" dirty="0">
                <a:solidFill>
                  <a:schemeClr val="bg1"/>
                </a:solidFill>
                <a:latin typeface="+mj-lt"/>
              </a:rPr>
              <a:t>분석가를 위한 역량 교육 체계 설계 보고서</a:t>
            </a:r>
            <a:r>
              <a:rPr lang="en-US" altLang="ko-KR" sz="1500" dirty="0">
                <a:solidFill>
                  <a:schemeClr val="bg1"/>
                </a:solidFill>
                <a:latin typeface="+mj-lt"/>
              </a:rPr>
              <a:t>      </a:t>
            </a: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D7B18B17-BE04-4BE0-B812-06966B97BD73}"/>
              </a:ext>
            </a:extLst>
          </p:cNvPr>
          <p:cNvSpPr txBox="1">
            <a:spLocks/>
          </p:cNvSpPr>
          <p:nvPr/>
        </p:nvSpPr>
        <p:spPr>
          <a:xfrm>
            <a:off x="463404" y="4157238"/>
            <a:ext cx="5442445" cy="23044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AutoNum type="arabicPeriod" startAt="2"/>
            </a:pPr>
            <a:r>
              <a:rPr lang="ko-KR" altLang="en-US" sz="2000" b="1" u="sng" dirty="0">
                <a:solidFill>
                  <a:schemeClr val="bg1"/>
                </a:solidFill>
                <a:latin typeface="+mj-lt"/>
              </a:rPr>
              <a:t>빅데이터 보안 관리 기획하기</a:t>
            </a:r>
            <a:r>
              <a:rPr lang="en-US" altLang="ko-KR" sz="1500" b="1" u="sng" dirty="0">
                <a:solidFill>
                  <a:schemeClr val="bg1"/>
                </a:solidFill>
                <a:latin typeface="+mj-lt"/>
              </a:rPr>
              <a:t> – </a:t>
            </a:r>
            <a:r>
              <a:rPr lang="ko-KR" altLang="en-US" sz="1500" b="1" u="sng" dirty="0">
                <a:solidFill>
                  <a:schemeClr val="bg1"/>
                </a:solidFill>
                <a:latin typeface="+mj-lt"/>
              </a:rPr>
              <a:t>심예진</a:t>
            </a:r>
            <a:r>
              <a:rPr lang="en-US" altLang="ko-KR" sz="1500" b="1" u="sng" dirty="0">
                <a:solidFill>
                  <a:schemeClr val="bg1"/>
                </a:solidFill>
                <a:latin typeface="+mj-lt"/>
              </a:rPr>
              <a:t>(4p-5p)</a:t>
            </a:r>
            <a:r>
              <a:rPr lang="en-US" altLang="ko-KR" sz="1500" dirty="0">
                <a:solidFill>
                  <a:schemeClr val="bg1"/>
                </a:solidFill>
                <a:latin typeface="+mj-lt"/>
              </a:rPr>
              <a:t>  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500" dirty="0">
                <a:solidFill>
                  <a:schemeClr val="bg1"/>
                </a:solidFill>
                <a:latin typeface="+mj-lt"/>
              </a:rPr>
              <a:t>       - </a:t>
            </a:r>
            <a:r>
              <a:rPr lang="ko-KR" altLang="en-US" sz="1500" dirty="0">
                <a:solidFill>
                  <a:schemeClr val="bg1"/>
                </a:solidFill>
                <a:latin typeface="+mj-lt"/>
              </a:rPr>
              <a:t>개인 정보 </a:t>
            </a:r>
            <a:r>
              <a:rPr lang="ko-KR" altLang="en-US" sz="1500" dirty="0" err="1">
                <a:solidFill>
                  <a:schemeClr val="bg1"/>
                </a:solidFill>
                <a:latin typeface="+mj-lt"/>
              </a:rPr>
              <a:t>비식별</a:t>
            </a:r>
            <a:r>
              <a:rPr lang="ko-KR" altLang="en-US" sz="1500" dirty="0">
                <a:solidFill>
                  <a:schemeClr val="bg1"/>
                </a:solidFill>
                <a:latin typeface="+mj-lt"/>
              </a:rPr>
              <a:t> 조치 계획 보고서</a:t>
            </a:r>
            <a:endParaRPr lang="en-US" altLang="ko-KR" sz="1500" dirty="0">
              <a:solidFill>
                <a:schemeClr val="bg1"/>
              </a:solidFill>
              <a:latin typeface="+mj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500" dirty="0">
                <a:solidFill>
                  <a:schemeClr val="bg1"/>
                </a:solidFill>
                <a:latin typeface="+mj-lt"/>
              </a:rPr>
              <a:t>       - </a:t>
            </a:r>
            <a:r>
              <a:rPr lang="ko-KR" altLang="en-US" sz="1500" dirty="0">
                <a:solidFill>
                  <a:schemeClr val="bg1"/>
                </a:solidFill>
                <a:latin typeface="+mj-lt"/>
              </a:rPr>
              <a:t>수명 </a:t>
            </a:r>
            <a:r>
              <a:rPr lang="ko-KR" altLang="en-US" sz="1500" dirty="0" err="1">
                <a:solidFill>
                  <a:schemeClr val="bg1"/>
                </a:solidFill>
                <a:latin typeface="+mj-lt"/>
              </a:rPr>
              <a:t>주기별</a:t>
            </a:r>
            <a:r>
              <a:rPr lang="ko-KR" altLang="en-US" sz="1500" dirty="0">
                <a:solidFill>
                  <a:schemeClr val="bg1"/>
                </a:solidFill>
                <a:latin typeface="+mj-lt"/>
              </a:rPr>
              <a:t> 위협 요소 분석 및 대응방안</a:t>
            </a:r>
            <a:r>
              <a:rPr lang="en-US" altLang="ko-KR" sz="1400" dirty="0">
                <a:solidFill>
                  <a:schemeClr val="bg1"/>
                </a:solidFill>
                <a:latin typeface="+mj-lt"/>
              </a:rPr>
              <a:t>     </a:t>
            </a:r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17CA8DE4-6BE9-4BE6-AC91-FFD8E1E3EC2D}"/>
              </a:ext>
            </a:extLst>
          </p:cNvPr>
          <p:cNvSpPr txBox="1">
            <a:spLocks/>
          </p:cNvSpPr>
          <p:nvPr/>
        </p:nvSpPr>
        <p:spPr>
          <a:xfrm>
            <a:off x="6398521" y="4157238"/>
            <a:ext cx="5726365" cy="9683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AutoNum type="arabicPeriod" startAt="4"/>
            </a:pPr>
            <a:r>
              <a:rPr lang="ko-KR" altLang="en-US" sz="2000" b="1" u="sng" dirty="0">
                <a:solidFill>
                  <a:schemeClr val="bg1"/>
                </a:solidFill>
                <a:latin typeface="+mj-lt"/>
              </a:rPr>
              <a:t>빅데이터 운영 관리 기획하기 </a:t>
            </a:r>
            <a:r>
              <a:rPr lang="en-US" altLang="ko-KR" sz="2000" b="1" u="sng" dirty="0">
                <a:solidFill>
                  <a:schemeClr val="bg1"/>
                </a:solidFill>
                <a:latin typeface="+mj-lt"/>
              </a:rPr>
              <a:t>– </a:t>
            </a:r>
            <a:r>
              <a:rPr lang="ko-KR" altLang="en-US" sz="1500" b="1" u="sng" dirty="0" err="1">
                <a:solidFill>
                  <a:schemeClr val="bg1"/>
                </a:solidFill>
                <a:latin typeface="+mj-lt"/>
              </a:rPr>
              <a:t>손보금</a:t>
            </a:r>
            <a:r>
              <a:rPr lang="en-US" altLang="ko-KR" sz="1500" b="1" u="sng" dirty="0">
                <a:solidFill>
                  <a:schemeClr val="bg1"/>
                </a:solidFill>
                <a:latin typeface="+mj-lt"/>
              </a:rPr>
              <a:t>(10p-12p)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500" dirty="0">
                <a:solidFill>
                  <a:schemeClr val="bg1"/>
                </a:solidFill>
                <a:latin typeface="+mj-lt"/>
              </a:rPr>
              <a:t>     - </a:t>
            </a:r>
            <a:r>
              <a:rPr lang="ko-KR" altLang="en-US" sz="1500" dirty="0">
                <a:solidFill>
                  <a:schemeClr val="bg1"/>
                </a:solidFill>
                <a:latin typeface="+mj-lt"/>
              </a:rPr>
              <a:t>서비스 장애</a:t>
            </a:r>
            <a:r>
              <a:rPr lang="en-US" altLang="ko-KR" sz="15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1500" dirty="0">
                <a:solidFill>
                  <a:schemeClr val="bg1"/>
                </a:solidFill>
                <a:latin typeface="+mj-lt"/>
              </a:rPr>
              <a:t>가용성 관리 분석 보고</a:t>
            </a:r>
            <a:r>
              <a:rPr lang="en-US" altLang="ko-KR" sz="1500" dirty="0">
                <a:solidFill>
                  <a:schemeClr val="bg1"/>
                </a:solidFill>
                <a:latin typeface="+mj-lt"/>
              </a:rPr>
              <a:t>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500" dirty="0">
                <a:solidFill>
                  <a:schemeClr val="bg1"/>
                </a:solidFill>
                <a:latin typeface="+mj-lt"/>
              </a:rPr>
              <a:t>     - </a:t>
            </a:r>
            <a:r>
              <a:rPr lang="ko-KR" altLang="en-US" sz="1500" dirty="0">
                <a:solidFill>
                  <a:schemeClr val="bg1"/>
                </a:solidFill>
                <a:latin typeface="+mj-lt"/>
              </a:rPr>
              <a:t>서비스 수준 협약</a:t>
            </a:r>
            <a:r>
              <a:rPr lang="en-US" altLang="ko-KR" sz="1500" dirty="0">
                <a:solidFill>
                  <a:schemeClr val="bg1"/>
                </a:solidFill>
                <a:latin typeface="+mj-lt"/>
              </a:rPr>
              <a:t>(SLA) </a:t>
            </a:r>
            <a:r>
              <a:rPr lang="ko-KR" altLang="en-US" sz="1500" dirty="0">
                <a:solidFill>
                  <a:schemeClr val="bg1"/>
                </a:solidFill>
                <a:latin typeface="+mj-lt"/>
              </a:rPr>
              <a:t>및 변경 관리 계획</a:t>
            </a:r>
            <a:r>
              <a:rPr lang="en-US" altLang="ko-KR" sz="1500" dirty="0">
                <a:solidFill>
                  <a:schemeClr val="bg1"/>
                </a:solidFill>
                <a:latin typeface="+mj-lt"/>
              </a:rPr>
              <a:t>     </a:t>
            </a:r>
            <a:br>
              <a:rPr lang="en-US" altLang="ko-KR" sz="1500" dirty="0">
                <a:solidFill>
                  <a:schemeClr val="bg1"/>
                </a:solidFill>
                <a:latin typeface="+mj-lt"/>
              </a:rPr>
            </a:br>
            <a:endParaRPr lang="en-US" altLang="ko-KR" sz="15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84274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93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47136B-A6BB-1D81-FAFA-C79B688616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1">
            <a:extLst>
              <a:ext uri="{FF2B5EF4-FFF2-40B4-BE49-F238E27FC236}">
                <a16:creationId xmlns:a16="http://schemas.microsoft.com/office/drawing/2014/main" id="{65E78ADC-476A-9454-1FF3-4C2A7C014EC9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1999" cy="145388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1.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빅데이터 품질 관리 기획하기</a:t>
            </a:r>
          </a:p>
        </p:txBody>
      </p:sp>
      <p:pic>
        <p:nvPicPr>
          <p:cNvPr id="3" name="그림 2" descr="일러스트레이션, 선그림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DF55BD1-195D-E2CC-A2C8-8DB3D9357D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11" y="319316"/>
            <a:ext cx="815249" cy="815249"/>
          </a:xfrm>
          <a:prstGeom prst="rect">
            <a:avLst/>
          </a:prstGeom>
        </p:spPr>
      </p:pic>
      <p:sp>
        <p:nvSpPr>
          <p:cNvPr id="8" name="TextBox 4">
            <a:extLst>
              <a:ext uri="{FF2B5EF4-FFF2-40B4-BE49-F238E27FC236}">
                <a16:creationId xmlns:a16="http://schemas.microsoft.com/office/drawing/2014/main" id="{7B732A7B-E5FC-C187-1B8B-8F966DF966F8}"/>
              </a:ext>
            </a:extLst>
          </p:cNvPr>
          <p:cNvSpPr txBox="1"/>
          <p:nvPr/>
        </p:nvSpPr>
        <p:spPr>
          <a:xfrm>
            <a:off x="758816" y="769940"/>
            <a:ext cx="11027428" cy="5856475"/>
          </a:xfrm>
          <a:prstGeom prst="rect">
            <a:avLst/>
          </a:prstGeom>
        </p:spPr>
        <p:txBody>
          <a:bodyPr lIns="33867" tIns="33867" rIns="33867" bIns="33867" rtlCol="0" anchor="ctr"/>
          <a:lstStyle/>
          <a:p>
            <a:pPr marL="0" marR="0" lvl="0" indent="0" algn="ctr" defTabSz="609630" rtl="0" eaLnBrk="1" fontAlgn="auto" latinLnBrk="0" hangingPunct="1">
              <a:lnSpc>
                <a:spcPts val="1773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081CC60-FAA6-4FCF-900D-7F243F1B55D5}"/>
              </a:ext>
            </a:extLst>
          </p:cNvPr>
          <p:cNvSpPr txBox="1"/>
          <p:nvPr/>
        </p:nvSpPr>
        <p:spPr>
          <a:xfrm>
            <a:off x="11513819" y="6389609"/>
            <a:ext cx="67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FB33C3-DC0A-41D3-8044-B9ED3F1B4398}"/>
              </a:ext>
            </a:extLst>
          </p:cNvPr>
          <p:cNvSpPr txBox="1"/>
          <p:nvPr/>
        </p:nvSpPr>
        <p:spPr>
          <a:xfrm>
            <a:off x="607695" y="1452574"/>
            <a:ext cx="586277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1. </a:t>
            </a:r>
            <a:r>
              <a:rPr kumimoji="0" lang="en-US" altLang="ko-KR" sz="13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Lastpage</a:t>
            </a:r>
            <a:r>
              <a:rPr kumimoji="0" lang="en-US" altLang="ko-KR" sz="13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Project </a:t>
            </a:r>
            <a:r>
              <a:rPr kumimoji="0" lang="ko-KR" altLang="en-US" sz="13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품질 이슈 분석 및 근본 원인 보고서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F5B88C2-2BE0-41F9-90AE-026EB05837CC}"/>
              </a:ext>
            </a:extLst>
          </p:cNvPr>
          <p:cNvCxnSpPr>
            <a:cxnSpLocks/>
          </p:cNvCxnSpPr>
          <p:nvPr/>
        </p:nvCxnSpPr>
        <p:spPr>
          <a:xfrm>
            <a:off x="666750" y="1770680"/>
            <a:ext cx="1111949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DE735FC-FCE4-4BBF-83AE-BA83A68E73D4}"/>
              </a:ext>
            </a:extLst>
          </p:cNvPr>
          <p:cNvSpPr txBox="1"/>
          <p:nvPr/>
        </p:nvSpPr>
        <p:spPr>
          <a:xfrm>
            <a:off x="584059" y="1791530"/>
            <a:ext cx="96172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 과제는 반려동물 추모 플랫폼 “</a:t>
            </a:r>
            <a:r>
              <a:rPr kumimoji="0" lang="en-US" altLang="ko-KR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Lastpage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Project”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의 품질 관리 프로세스를 통해 품질 관리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이슈 도출 및 분석 단계를 수행하는 것입니다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보호자의 감정 케어와 서비스 완성도를 높이기 위해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데이터 품질과 서비스 프로세스의 품질을 함께 고려합니다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8EDD77-B213-489D-9F99-01A016B94896}"/>
              </a:ext>
            </a:extLst>
          </p:cNvPr>
          <p:cNvSpPr txBox="1"/>
          <p:nvPr/>
        </p:nvSpPr>
        <p:spPr>
          <a:xfrm>
            <a:off x="584060" y="2267457"/>
            <a:ext cx="25306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1) 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품질 기준 정의 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보고서 도입부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06C1EFE-C47F-4FE4-8F40-296B2E5D2638}"/>
              </a:ext>
            </a:extLst>
          </p:cNvPr>
          <p:cNvCxnSpPr>
            <a:cxnSpLocks/>
          </p:cNvCxnSpPr>
          <p:nvPr/>
        </p:nvCxnSpPr>
        <p:spPr>
          <a:xfrm flipV="1">
            <a:off x="666750" y="2565722"/>
            <a:ext cx="11119494" cy="1997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53BFEE19-3306-4501-BA1D-5F58C3E8A9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948974"/>
              </p:ext>
            </p:extLst>
          </p:nvPr>
        </p:nvGraphicFramePr>
        <p:xfrm>
          <a:off x="666750" y="2703077"/>
          <a:ext cx="10847069" cy="157391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49853">
                  <a:extLst>
                    <a:ext uri="{9D8B030D-6E8A-4147-A177-3AD203B41FA5}">
                      <a16:colId xmlns:a16="http://schemas.microsoft.com/office/drawing/2014/main" val="232024928"/>
                    </a:ext>
                  </a:extLst>
                </a:gridCol>
                <a:gridCol w="4405854">
                  <a:extLst>
                    <a:ext uri="{9D8B030D-6E8A-4147-A177-3AD203B41FA5}">
                      <a16:colId xmlns:a16="http://schemas.microsoft.com/office/drawing/2014/main" val="3520802879"/>
                    </a:ext>
                  </a:extLst>
                </a:gridCol>
                <a:gridCol w="4991362">
                  <a:extLst>
                    <a:ext uri="{9D8B030D-6E8A-4147-A177-3AD203B41FA5}">
                      <a16:colId xmlns:a16="http://schemas.microsoft.com/office/drawing/2014/main" val="10878230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품질 기준 </a:t>
                      </a:r>
                      <a:r>
                        <a:rPr lang="en-US" altLang="ko-KR" sz="1300" dirty="0"/>
                        <a:t>(</a:t>
                      </a:r>
                      <a:r>
                        <a:rPr lang="ko-KR" altLang="en-US" sz="1300" dirty="0"/>
                        <a:t>관점</a:t>
                      </a:r>
                      <a:r>
                        <a:rPr lang="en-US" altLang="ko-KR" sz="1300" dirty="0"/>
                        <a:t>)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/>
                        <a:t>NCS </a:t>
                      </a:r>
                      <a:r>
                        <a:rPr lang="ko-KR" altLang="en-US" sz="1300"/>
                        <a:t>정의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err="1"/>
                        <a:t>Lastpage</a:t>
                      </a:r>
                      <a:r>
                        <a:rPr lang="en-US" altLang="ko-KR" sz="1300" dirty="0"/>
                        <a:t> Project </a:t>
                      </a:r>
                      <a:r>
                        <a:rPr lang="ko-KR" altLang="en-US" sz="1300" dirty="0"/>
                        <a:t>적용 예시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6045129"/>
                  </a:ext>
                </a:extLst>
              </a:tr>
              <a:tr h="3865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유용성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sz="1050" dirty="0"/>
                        <a:t>사용자가 서비스 요구 사항에 맞는 데이터를 제공받고</a:t>
                      </a:r>
                      <a:r>
                        <a:rPr lang="en-US" altLang="ko-KR" sz="1050" dirty="0"/>
                        <a:t>, </a:t>
                      </a:r>
                      <a:r>
                        <a:rPr lang="ko-KR" altLang="en-US" sz="1050" dirty="0"/>
                        <a:t>활용에 도움이 되어야 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sz="1050" dirty="0"/>
                        <a:t>보호자가 반려동물 장례</a:t>
                      </a:r>
                      <a:r>
                        <a:rPr lang="en-US" altLang="ko-KR" sz="1050" dirty="0"/>
                        <a:t>, </a:t>
                      </a:r>
                      <a:r>
                        <a:rPr lang="ko-KR" altLang="en-US" sz="1050" dirty="0"/>
                        <a:t>상담</a:t>
                      </a:r>
                      <a:r>
                        <a:rPr lang="en-US" altLang="ko-KR" sz="1050" dirty="0"/>
                        <a:t>, </a:t>
                      </a:r>
                      <a:r>
                        <a:rPr lang="ko-KR" altLang="en-US" sz="1050" dirty="0"/>
                        <a:t>추모 </a:t>
                      </a:r>
                      <a:r>
                        <a:rPr lang="ko-KR" altLang="en-US" sz="1050" dirty="0" err="1"/>
                        <a:t>굿즈</a:t>
                      </a:r>
                      <a:r>
                        <a:rPr lang="ko-KR" altLang="en-US" sz="1050" dirty="0"/>
                        <a:t> 제작 과정을 쉽게 확인하고 예약할 수 있도록 직관적인 마이페이지를 제공하고 있는가</a:t>
                      </a:r>
                      <a:r>
                        <a:rPr lang="en-US" altLang="ko-KR" sz="1050" dirty="0"/>
                        <a:t>?</a:t>
                      </a:r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3468245"/>
                  </a:ext>
                </a:extLst>
              </a:tr>
              <a:tr h="4613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/>
                        <a:t>정확성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sz="1050" dirty="0"/>
                        <a:t>제공되는 데이터</a:t>
                      </a:r>
                      <a:r>
                        <a:rPr lang="en-US" altLang="ko-KR" sz="1050" dirty="0"/>
                        <a:t>(</a:t>
                      </a:r>
                      <a:r>
                        <a:rPr lang="ko-KR" altLang="en-US" sz="1050" dirty="0"/>
                        <a:t>정보</a:t>
                      </a:r>
                      <a:r>
                        <a:rPr lang="en-US" altLang="ko-KR" sz="1050" dirty="0"/>
                        <a:t>)</a:t>
                      </a:r>
                      <a:r>
                        <a:rPr lang="ko-KR" altLang="en-US" sz="1050" dirty="0"/>
                        <a:t>가 신뢰할 수 있는지</a:t>
                      </a:r>
                      <a:r>
                        <a:rPr lang="en-US" altLang="ko-KR" sz="1050" dirty="0"/>
                        <a:t>, </a:t>
                      </a:r>
                      <a:r>
                        <a:rPr lang="ko-KR" altLang="en-US" sz="1050" dirty="0"/>
                        <a:t>최신 상태로 유지되어야 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sz="1050" dirty="0"/>
                        <a:t>장례 및 상담 예약 일정</a:t>
                      </a:r>
                      <a:r>
                        <a:rPr lang="en-US" altLang="ko-KR" sz="1050" dirty="0"/>
                        <a:t>, </a:t>
                      </a:r>
                      <a:r>
                        <a:rPr lang="ko-KR" altLang="en-US" sz="1050" dirty="0" err="1"/>
                        <a:t>굿즈</a:t>
                      </a:r>
                      <a:r>
                        <a:rPr lang="ko-KR" altLang="en-US" sz="1050" dirty="0"/>
                        <a:t> 제작 상태 등의 정보가 실시간으로 정확하게 반영되는가</a:t>
                      </a:r>
                      <a:r>
                        <a:rPr lang="en-US" altLang="ko-KR" sz="1050" dirty="0"/>
                        <a:t>?</a:t>
                      </a:r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6424429"/>
                  </a:ext>
                </a:extLst>
              </a:tr>
              <a:tr h="3523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접근성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sz="1050" dirty="0"/>
                        <a:t>사용자가 필요한 정보를 편리하게 접근할 수 있어야 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sz="1050" dirty="0"/>
                        <a:t>고령층 사용자나 디지털 취약 계층도 손쉽게 서비스를 이용할 수 있도록 </a:t>
                      </a:r>
                      <a:r>
                        <a:rPr lang="en-US" altLang="ko-KR" sz="1050" dirty="0"/>
                        <a:t>UI/UX</a:t>
                      </a:r>
                      <a:r>
                        <a:rPr lang="ko-KR" altLang="en-US" sz="1050" dirty="0"/>
                        <a:t>가 구성되어 있는가</a:t>
                      </a:r>
                      <a:r>
                        <a:rPr lang="en-US" altLang="ko-KR" sz="1050" dirty="0"/>
                        <a:t>?</a:t>
                      </a:r>
                      <a:endParaRPr lang="ko-KR" altLang="en-US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9380725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02C85B45-D6DA-47B0-B94E-AD714B2A1941}"/>
              </a:ext>
            </a:extLst>
          </p:cNvPr>
          <p:cNvSpPr txBox="1"/>
          <p:nvPr/>
        </p:nvSpPr>
        <p:spPr>
          <a:xfrm>
            <a:off x="584058" y="4545997"/>
            <a:ext cx="2751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2) 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품질 관리 이슈 분석 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핵심 제출물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F064A96A-59D5-4088-8640-E831065C2FC6}"/>
              </a:ext>
            </a:extLst>
          </p:cNvPr>
          <p:cNvCxnSpPr>
            <a:cxnSpLocks/>
          </p:cNvCxnSpPr>
          <p:nvPr/>
        </p:nvCxnSpPr>
        <p:spPr>
          <a:xfrm>
            <a:off x="607695" y="4820451"/>
            <a:ext cx="11178549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2C72A8B0-AF2F-45EA-82EA-293959A26C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874945"/>
              </p:ext>
            </p:extLst>
          </p:nvPr>
        </p:nvGraphicFramePr>
        <p:xfrm>
          <a:off x="666748" y="4926051"/>
          <a:ext cx="10766436" cy="173317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666032">
                  <a:extLst>
                    <a:ext uri="{9D8B030D-6E8A-4147-A177-3AD203B41FA5}">
                      <a16:colId xmlns:a16="http://schemas.microsoft.com/office/drawing/2014/main" val="1347987947"/>
                    </a:ext>
                  </a:extLst>
                </a:gridCol>
                <a:gridCol w="1023266">
                  <a:extLst>
                    <a:ext uri="{9D8B030D-6E8A-4147-A177-3AD203B41FA5}">
                      <a16:colId xmlns:a16="http://schemas.microsoft.com/office/drawing/2014/main" val="232024928"/>
                    </a:ext>
                  </a:extLst>
                </a:gridCol>
                <a:gridCol w="1766678">
                  <a:extLst>
                    <a:ext uri="{9D8B030D-6E8A-4147-A177-3AD203B41FA5}">
                      <a16:colId xmlns:a16="http://schemas.microsoft.com/office/drawing/2014/main" val="305396414"/>
                    </a:ext>
                  </a:extLst>
                </a:gridCol>
                <a:gridCol w="4122469">
                  <a:extLst>
                    <a:ext uri="{9D8B030D-6E8A-4147-A177-3AD203B41FA5}">
                      <a16:colId xmlns:a16="http://schemas.microsoft.com/office/drawing/2014/main" val="3520802879"/>
                    </a:ext>
                  </a:extLst>
                </a:gridCol>
                <a:gridCol w="3187991">
                  <a:extLst>
                    <a:ext uri="{9D8B030D-6E8A-4147-A177-3AD203B41FA5}">
                      <a16:colId xmlns:a16="http://schemas.microsoft.com/office/drawing/2014/main" val="1087823093"/>
                    </a:ext>
                  </a:extLst>
                </a:gridCol>
              </a:tblGrid>
              <a:tr h="4788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/>
                        <a:t>번호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품질 유형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품질 이슈 </a:t>
                      </a:r>
                      <a:endParaRPr lang="en-US" altLang="ko-KR" sz="1300" dirty="0"/>
                    </a:p>
                    <a:p>
                      <a:pPr algn="ctr" latinLnBrk="1"/>
                      <a:r>
                        <a:rPr lang="en-US" altLang="ko-KR" sz="1300" dirty="0"/>
                        <a:t>(</a:t>
                      </a:r>
                      <a:r>
                        <a:rPr lang="en-US" altLang="ko-KR" sz="1300" dirty="0" err="1"/>
                        <a:t>Lastpage</a:t>
                      </a:r>
                      <a:r>
                        <a:rPr lang="en-US" altLang="ko-KR" sz="1300" dirty="0"/>
                        <a:t> Project)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원인 분석 </a:t>
                      </a:r>
                      <a:r>
                        <a:rPr lang="en-US" altLang="ko-KR" sz="1300" dirty="0"/>
                        <a:t>(NCS </a:t>
                      </a:r>
                      <a:r>
                        <a:rPr lang="ko-KR" altLang="en-US" sz="1300" dirty="0"/>
                        <a:t>기준 적용</a:t>
                      </a:r>
                      <a:r>
                        <a:rPr lang="en-US" altLang="ko-KR" sz="1300" dirty="0"/>
                        <a:t>)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업무 영향도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6045129"/>
                  </a:ext>
                </a:extLst>
              </a:tr>
              <a:tr h="389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1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정확성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마이페이지 내 예약 정보가 즉시 갱신되지 않음</a:t>
                      </a:r>
                      <a:endParaRPr lang="ko-KR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sz="1000" dirty="0"/>
                        <a:t>실시간 데이터 연동 지연 </a:t>
                      </a:r>
                      <a:r>
                        <a:rPr lang="en-US" altLang="ko-KR" sz="1000" dirty="0"/>
                        <a:t>(API </a:t>
                      </a:r>
                      <a:r>
                        <a:rPr lang="ko-KR" altLang="en-US" sz="1000" dirty="0"/>
                        <a:t>서버 응답 속도 및 </a:t>
                      </a:r>
                      <a:r>
                        <a:rPr lang="en-US" altLang="ko-KR" sz="1000" dirty="0"/>
                        <a:t>DB </a:t>
                      </a:r>
                      <a:r>
                        <a:rPr lang="ko-KR" altLang="en-US" sz="1000" dirty="0"/>
                        <a:t>동기화 문제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sz="1000" b="1" dirty="0"/>
                        <a:t>상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보호자 혼란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예약 중복 및 신뢰도 하락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3468245"/>
                  </a:ext>
                </a:extLst>
              </a:tr>
              <a:tr h="45301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2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유용성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상담사 매칭이 사용자 상황에 적합하지 않음</a:t>
                      </a:r>
                      <a:endParaRPr lang="ko-KR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sz="1000" dirty="0"/>
                        <a:t>상담사 데이터의 세부 분류 기준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전문분야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시간대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경험치 등</a:t>
                      </a:r>
                      <a:r>
                        <a:rPr lang="en-US" altLang="ko-KR" sz="1000" dirty="0"/>
                        <a:t>) </a:t>
                      </a:r>
                      <a:r>
                        <a:rPr lang="ko-KR" altLang="en-US" sz="1000" dirty="0"/>
                        <a:t>불명확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sz="1000" b="1" dirty="0"/>
                        <a:t>중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상담 품질 저하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사용자 불만 증가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6424429"/>
                  </a:ext>
                </a:extLst>
              </a:tr>
              <a:tr h="3890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/>
                        <a:t>3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접근성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모바일 환경에서 일부 기능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결제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예약 확인</a:t>
                      </a:r>
                      <a:r>
                        <a:rPr lang="en-US" altLang="ko-KR" sz="1000" dirty="0"/>
                        <a:t>) </a:t>
                      </a:r>
                      <a:r>
                        <a:rPr lang="ko-KR" altLang="en-US" sz="1000" dirty="0"/>
                        <a:t>이용 불가</a:t>
                      </a:r>
                      <a:endParaRPr lang="ko-KR" altLang="en-US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sz="1000" dirty="0"/>
                        <a:t>반응형 디자인 미흡 및 모바일 전용 </a:t>
                      </a:r>
                      <a:r>
                        <a:rPr lang="en-US" altLang="ko-KR" sz="1000" dirty="0"/>
                        <a:t>UI </a:t>
                      </a:r>
                      <a:r>
                        <a:rPr lang="ko-KR" altLang="en-US" sz="1000" dirty="0"/>
                        <a:t>최적화 부족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sz="1000" b="1" dirty="0"/>
                        <a:t>중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모바일 사용자 경험 저하</a:t>
                      </a:r>
                      <a:r>
                        <a:rPr lang="en-US" altLang="ko-KR" sz="1000" dirty="0"/>
                        <a:t>, </a:t>
                      </a:r>
                      <a:r>
                        <a:rPr lang="ko-KR" altLang="en-US" sz="1000" dirty="0"/>
                        <a:t>서비스 </a:t>
                      </a:r>
                      <a:r>
                        <a:rPr lang="ko-KR" altLang="en-US" sz="1000" dirty="0" err="1"/>
                        <a:t>이탈률</a:t>
                      </a:r>
                      <a:r>
                        <a:rPr lang="ko-KR" altLang="en-US" sz="1000" dirty="0"/>
                        <a:t> 상승</a:t>
                      </a:r>
                      <a:r>
                        <a:rPr lang="en-US" altLang="ko-KR" sz="1000" dirty="0"/>
                        <a:t>)</a:t>
                      </a:r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93807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5594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93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47136B-A6BB-1D81-FAFA-C79B688616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1">
            <a:extLst>
              <a:ext uri="{FF2B5EF4-FFF2-40B4-BE49-F238E27FC236}">
                <a16:creationId xmlns:a16="http://schemas.microsoft.com/office/drawing/2014/main" id="{65E78ADC-476A-9454-1FF3-4C2A7C014EC9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1999" cy="145388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1.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빅데이터 품질 관리 기획하기</a:t>
            </a:r>
          </a:p>
        </p:txBody>
      </p:sp>
      <p:pic>
        <p:nvPicPr>
          <p:cNvPr id="3" name="그림 2" descr="일러스트레이션, 선그림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DF55BD1-195D-E2CC-A2C8-8DB3D9357D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11" y="319316"/>
            <a:ext cx="815249" cy="815249"/>
          </a:xfrm>
          <a:prstGeom prst="rect">
            <a:avLst/>
          </a:prstGeom>
        </p:spPr>
      </p:pic>
      <p:sp>
        <p:nvSpPr>
          <p:cNvPr id="8" name="TextBox 4">
            <a:extLst>
              <a:ext uri="{FF2B5EF4-FFF2-40B4-BE49-F238E27FC236}">
                <a16:creationId xmlns:a16="http://schemas.microsoft.com/office/drawing/2014/main" id="{7B732A7B-E5FC-C187-1B8B-8F966DF966F8}"/>
              </a:ext>
            </a:extLst>
          </p:cNvPr>
          <p:cNvSpPr txBox="1"/>
          <p:nvPr/>
        </p:nvSpPr>
        <p:spPr>
          <a:xfrm>
            <a:off x="758816" y="769940"/>
            <a:ext cx="11027428" cy="5856475"/>
          </a:xfrm>
          <a:prstGeom prst="rect">
            <a:avLst/>
          </a:prstGeom>
        </p:spPr>
        <p:txBody>
          <a:bodyPr lIns="33867" tIns="33867" rIns="33867" bIns="33867" rtlCol="0" anchor="ctr"/>
          <a:lstStyle/>
          <a:p>
            <a:pPr marL="0" marR="0" lvl="0" indent="0" algn="ctr" defTabSz="609630" rtl="0" eaLnBrk="1" fontAlgn="auto" latinLnBrk="0" hangingPunct="1">
              <a:lnSpc>
                <a:spcPts val="1773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081CC60-FAA6-4FCF-900D-7F243F1B55D5}"/>
              </a:ext>
            </a:extLst>
          </p:cNvPr>
          <p:cNvSpPr txBox="1"/>
          <p:nvPr/>
        </p:nvSpPr>
        <p:spPr>
          <a:xfrm>
            <a:off x="11513819" y="6389609"/>
            <a:ext cx="67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3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ACAF83A-280E-4AD5-9190-43A2C8D1564F}"/>
              </a:ext>
            </a:extLst>
          </p:cNvPr>
          <p:cNvGraphicFramePr>
            <a:graphicFrameLocks noGrp="1"/>
          </p:cNvGraphicFramePr>
          <p:nvPr/>
        </p:nvGraphicFramePr>
        <p:xfrm>
          <a:off x="666750" y="3952720"/>
          <a:ext cx="9458715" cy="241263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60755">
                  <a:extLst>
                    <a:ext uri="{9D8B030D-6E8A-4147-A177-3AD203B41FA5}">
                      <a16:colId xmlns:a16="http://schemas.microsoft.com/office/drawing/2014/main" val="232024928"/>
                    </a:ext>
                  </a:extLst>
                </a:gridCol>
                <a:gridCol w="3832542">
                  <a:extLst>
                    <a:ext uri="{9D8B030D-6E8A-4147-A177-3AD203B41FA5}">
                      <a16:colId xmlns:a16="http://schemas.microsoft.com/office/drawing/2014/main" val="3520802879"/>
                    </a:ext>
                  </a:extLst>
                </a:gridCol>
                <a:gridCol w="4665418">
                  <a:extLst>
                    <a:ext uri="{9D8B030D-6E8A-4147-A177-3AD203B41FA5}">
                      <a16:colId xmlns:a16="http://schemas.microsoft.com/office/drawing/2014/main" val="10878230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수명 주기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비정형 데이터</a:t>
                      </a:r>
                      <a:r>
                        <a:rPr lang="en-US" altLang="ko-KR" sz="1300" dirty="0"/>
                        <a:t>(</a:t>
                      </a:r>
                      <a:r>
                        <a:rPr lang="ko-KR" altLang="en-US" sz="1300" dirty="0"/>
                        <a:t>이미지</a:t>
                      </a:r>
                      <a:r>
                        <a:rPr lang="en-US" altLang="ko-KR" sz="1300" dirty="0"/>
                        <a:t>·</a:t>
                      </a:r>
                      <a:r>
                        <a:rPr lang="ko-KR" altLang="en-US" sz="1300" dirty="0"/>
                        <a:t>텍스트 등</a:t>
                      </a:r>
                      <a:r>
                        <a:rPr lang="en-US" altLang="ko-KR" sz="1300" dirty="0"/>
                        <a:t>) </a:t>
                      </a:r>
                      <a:r>
                        <a:rPr lang="ko-KR" altLang="en-US" sz="1300" dirty="0"/>
                        <a:t>품질 관리 방안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정형 데이터</a:t>
                      </a:r>
                      <a:r>
                        <a:rPr lang="en-US" altLang="ko-KR" sz="1300" dirty="0"/>
                        <a:t>(</a:t>
                      </a:r>
                      <a:r>
                        <a:rPr lang="ko-KR" altLang="en-US" sz="1300" dirty="0"/>
                        <a:t>예약</a:t>
                      </a:r>
                      <a:r>
                        <a:rPr lang="en-US" altLang="ko-KR" sz="1300" dirty="0"/>
                        <a:t>·</a:t>
                      </a:r>
                      <a:r>
                        <a:rPr lang="ko-KR" altLang="en-US" sz="1300" dirty="0"/>
                        <a:t>상담 정보 등</a:t>
                      </a:r>
                      <a:r>
                        <a:rPr lang="en-US" altLang="ko-KR" sz="1300" dirty="0"/>
                        <a:t>) </a:t>
                      </a:r>
                      <a:r>
                        <a:rPr lang="ko-KR" altLang="en-US" sz="1300" dirty="0"/>
                        <a:t>품질 관리 방안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6045129"/>
                  </a:ext>
                </a:extLst>
              </a:tr>
              <a:tr h="3865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생성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sz="1050" dirty="0"/>
                        <a:t>이미지</a:t>
                      </a:r>
                      <a:r>
                        <a:rPr lang="en-US" altLang="ko-KR" sz="1050" dirty="0"/>
                        <a:t>·</a:t>
                      </a:r>
                      <a:r>
                        <a:rPr lang="ko-KR" altLang="en-US" sz="1050" dirty="0"/>
                        <a:t>메시지 업로드 시 파일 무결성 및 중복 검증 수행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sz="1050" dirty="0"/>
                        <a:t>예약</a:t>
                      </a:r>
                      <a:r>
                        <a:rPr lang="en-US" altLang="ko-KR" sz="1050" dirty="0"/>
                        <a:t>·</a:t>
                      </a:r>
                      <a:r>
                        <a:rPr lang="ko-KR" altLang="en-US" sz="1050" dirty="0"/>
                        <a:t>상담 입력 시 형식 유효성 검사 및 자동 오류 안내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3468245"/>
                  </a:ext>
                </a:extLst>
              </a:tr>
              <a:tr h="4613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저장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sz="1050" dirty="0"/>
                        <a:t>개인정보 포함 데이터 암호화 및 클라우드 백업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sz="1050" dirty="0"/>
                        <a:t>예약</a:t>
                      </a:r>
                      <a:r>
                        <a:rPr lang="en-US" altLang="ko-KR" sz="1050" dirty="0"/>
                        <a:t>·</a:t>
                      </a:r>
                      <a:r>
                        <a:rPr lang="ko-KR" altLang="en-US" sz="1050" dirty="0"/>
                        <a:t>상담 정보 주기적 백업 및 로그 기록 유지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6424429"/>
                  </a:ext>
                </a:extLst>
              </a:tr>
              <a:tr h="4613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활용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sz="1050" dirty="0"/>
                        <a:t>추모 이미지 로딩 최적화 및 개인정보 </a:t>
                      </a:r>
                      <a:r>
                        <a:rPr lang="ko-KR" altLang="en-US" sz="1050" dirty="0" err="1"/>
                        <a:t>마스킹</a:t>
                      </a:r>
                      <a:r>
                        <a:rPr lang="ko-KR" altLang="en-US" sz="1050" dirty="0"/>
                        <a:t> 처리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sz="1050" dirty="0"/>
                        <a:t>관리자 접근 권한 구분 및 익명화 후 통계 활용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3635800"/>
                  </a:ext>
                </a:extLst>
              </a:tr>
              <a:tr h="4613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공유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1050" dirty="0"/>
                        <a:t>SNS </a:t>
                      </a:r>
                      <a:r>
                        <a:rPr lang="ko-KR" altLang="en-US" sz="1050" dirty="0"/>
                        <a:t>공유 시 사용자 동의 기반 공개 설정 제공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sz="1050" dirty="0"/>
                        <a:t>외부 연동 시 </a:t>
                      </a:r>
                      <a:r>
                        <a:rPr lang="en-US" altLang="ko-KR" sz="1050" dirty="0"/>
                        <a:t>API </a:t>
                      </a:r>
                      <a:r>
                        <a:rPr lang="ko-KR" altLang="en-US" sz="1050" dirty="0"/>
                        <a:t>인증키 및 암호화 통신 적용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932951"/>
                  </a:ext>
                </a:extLst>
              </a:tr>
              <a:tr h="3523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폐기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sz="1050" dirty="0"/>
                        <a:t>서비스 탈퇴 시 이미지</a:t>
                      </a:r>
                      <a:r>
                        <a:rPr lang="en-US" altLang="ko-KR" sz="1050" dirty="0"/>
                        <a:t>·</a:t>
                      </a:r>
                      <a:r>
                        <a:rPr lang="ko-KR" altLang="en-US" sz="1050" dirty="0"/>
                        <a:t>메시지 완전 삭제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sz="1050" dirty="0"/>
                        <a:t>보존 기간 후 </a:t>
                      </a:r>
                      <a:r>
                        <a:rPr lang="ko-KR" altLang="en-US" sz="1050" dirty="0" err="1"/>
                        <a:t>비식별</a:t>
                      </a:r>
                      <a:r>
                        <a:rPr lang="ko-KR" altLang="en-US" sz="1050" dirty="0"/>
                        <a:t> 처리 및 폐기 이력 관리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938072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E8BA76AB-659F-4F01-94E2-A4915365C2B5}"/>
              </a:ext>
            </a:extLst>
          </p:cNvPr>
          <p:cNvSpPr txBox="1"/>
          <p:nvPr/>
        </p:nvSpPr>
        <p:spPr>
          <a:xfrm>
            <a:off x="560070" y="1842828"/>
            <a:ext cx="56559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2. </a:t>
            </a: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Lastpage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lang="en-US" altLang="ko-KR" sz="1400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Project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생명 </a:t>
            </a:r>
            <a:r>
              <a:rPr kumimoji="0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주기별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품질 관리 계획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0CFF39A-11F7-429E-8052-CD806E394581}"/>
              </a:ext>
            </a:extLst>
          </p:cNvPr>
          <p:cNvCxnSpPr>
            <a:cxnSpLocks/>
          </p:cNvCxnSpPr>
          <p:nvPr/>
        </p:nvCxnSpPr>
        <p:spPr>
          <a:xfrm>
            <a:off x="647700" y="2223529"/>
            <a:ext cx="1111949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B27AD77-7DC2-4750-950C-98F4C2940E57}"/>
              </a:ext>
            </a:extLst>
          </p:cNvPr>
          <p:cNvSpPr txBox="1"/>
          <p:nvPr/>
        </p:nvSpPr>
        <p:spPr>
          <a:xfrm>
            <a:off x="565009" y="2293635"/>
            <a:ext cx="1018128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 과제는 데이터의 수명 주기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(Life Cycle)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단계별 품질 관리 방안에 중점을 둡니다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“</a:t>
            </a:r>
            <a:r>
              <a:rPr kumimoji="0" lang="en-US" altLang="ko-KR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Lastpage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Project”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서비스에 필요한 데이터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보호자 정보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예약 내역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상담 기록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추모 이미지 등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가 생성 → 저장 → 활용 → 공유 → 폐기되는 전 과정에서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품질 이슈를 예방하기 위한 구체적인 관리 방안을 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NCS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학습 모듈의 기준에 따라 계획해야 합니다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  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F63A94-6E69-49B7-89FE-FECF1EB61931}"/>
              </a:ext>
            </a:extLst>
          </p:cNvPr>
          <p:cNvSpPr txBox="1"/>
          <p:nvPr/>
        </p:nvSpPr>
        <p:spPr>
          <a:xfrm>
            <a:off x="569595" y="3048687"/>
            <a:ext cx="56559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Lastpage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Project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데이터 생명 </a:t>
            </a:r>
            <a:r>
              <a:rPr kumimoji="0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주기별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품질 관리 방안 계획표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CD65BDF-70C2-42A9-A97F-60D437FA3AFA}"/>
              </a:ext>
            </a:extLst>
          </p:cNvPr>
          <p:cNvCxnSpPr>
            <a:cxnSpLocks/>
          </p:cNvCxnSpPr>
          <p:nvPr/>
        </p:nvCxnSpPr>
        <p:spPr>
          <a:xfrm>
            <a:off x="657225" y="3426139"/>
            <a:ext cx="1111949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80D0FD3-F8D4-4C46-8C71-7DF08AEC5E71}"/>
              </a:ext>
            </a:extLst>
          </p:cNvPr>
          <p:cNvSpPr txBox="1"/>
          <p:nvPr/>
        </p:nvSpPr>
        <p:spPr>
          <a:xfrm>
            <a:off x="565009" y="3459588"/>
            <a:ext cx="96172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프로젝트의 주요 데이터 유형을 기준으로 각 수명 주기 별 품질 관리 절차를 구체적으로 기술하고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,NCS 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학습 모듈의 품질 관리 기준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(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정확성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·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보안성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·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유용성 등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에 맞게 작성하십시오</a:t>
            </a: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3759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93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47136B-A6BB-1D81-FAFA-C79B688616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1">
            <a:extLst>
              <a:ext uri="{FF2B5EF4-FFF2-40B4-BE49-F238E27FC236}">
                <a16:creationId xmlns:a16="http://schemas.microsoft.com/office/drawing/2014/main" id="{65E78ADC-476A-9454-1FF3-4C2A7C014EC9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1999" cy="145388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2.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빅데이터 보안 관리 기획하기</a:t>
            </a:r>
          </a:p>
        </p:txBody>
      </p:sp>
      <p:pic>
        <p:nvPicPr>
          <p:cNvPr id="3" name="그림 2" descr="일러스트레이션, 선그림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DF55BD1-195D-E2CC-A2C8-8DB3D9357D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11" y="319316"/>
            <a:ext cx="815249" cy="815249"/>
          </a:xfrm>
          <a:prstGeom prst="rect">
            <a:avLst/>
          </a:prstGeom>
        </p:spPr>
      </p:pic>
      <p:sp>
        <p:nvSpPr>
          <p:cNvPr id="8" name="TextBox 4">
            <a:extLst>
              <a:ext uri="{FF2B5EF4-FFF2-40B4-BE49-F238E27FC236}">
                <a16:creationId xmlns:a16="http://schemas.microsoft.com/office/drawing/2014/main" id="{7B732A7B-E5FC-C187-1B8B-8F966DF966F8}"/>
              </a:ext>
            </a:extLst>
          </p:cNvPr>
          <p:cNvSpPr txBox="1"/>
          <p:nvPr/>
        </p:nvSpPr>
        <p:spPr>
          <a:xfrm>
            <a:off x="758816" y="769940"/>
            <a:ext cx="11027428" cy="5856475"/>
          </a:xfrm>
          <a:prstGeom prst="rect">
            <a:avLst/>
          </a:prstGeom>
        </p:spPr>
        <p:txBody>
          <a:bodyPr lIns="33867" tIns="33867" rIns="33867" bIns="33867" rtlCol="0" anchor="ctr"/>
          <a:lstStyle/>
          <a:p>
            <a:pPr marL="0" marR="0" lvl="0" indent="0" algn="ctr" defTabSz="609630" rtl="0" eaLnBrk="1" fontAlgn="auto" latinLnBrk="0" hangingPunct="1">
              <a:lnSpc>
                <a:spcPts val="1773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081CC60-FAA6-4FCF-900D-7F243F1B55D5}"/>
              </a:ext>
            </a:extLst>
          </p:cNvPr>
          <p:cNvSpPr txBox="1"/>
          <p:nvPr/>
        </p:nvSpPr>
        <p:spPr>
          <a:xfrm>
            <a:off x="11513819" y="6389609"/>
            <a:ext cx="67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4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328F3D-4E48-4A9A-934D-AFBFF7FBE785}"/>
              </a:ext>
            </a:extLst>
          </p:cNvPr>
          <p:cNvSpPr txBox="1"/>
          <p:nvPr/>
        </p:nvSpPr>
        <p:spPr>
          <a:xfrm>
            <a:off x="232003" y="1662243"/>
            <a:ext cx="1189530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1. </a:t>
            </a:r>
            <a:r>
              <a:rPr lang="en-US" altLang="ko-KR" sz="1400" b="1" dirty="0" err="1">
                <a:solidFill>
                  <a:schemeClr val="bg1"/>
                </a:solidFill>
              </a:rPr>
              <a:t>Lastpage</a:t>
            </a:r>
            <a:r>
              <a:rPr lang="en-US" altLang="ko-KR" sz="1400" b="1" dirty="0">
                <a:solidFill>
                  <a:schemeClr val="bg1"/>
                </a:solidFill>
              </a:rPr>
              <a:t> Project </a:t>
            </a:r>
            <a:r>
              <a:rPr lang="ko-KR" altLang="en-US" sz="1400" b="1" dirty="0">
                <a:solidFill>
                  <a:schemeClr val="bg1"/>
                </a:solidFill>
              </a:rPr>
              <a:t>개인 정보 </a:t>
            </a:r>
            <a:r>
              <a:rPr lang="ko-KR" altLang="en-US" sz="1400" b="1" dirty="0" err="1">
                <a:solidFill>
                  <a:schemeClr val="bg1"/>
                </a:solidFill>
              </a:rPr>
              <a:t>비식별</a:t>
            </a:r>
            <a:r>
              <a:rPr lang="ko-KR" altLang="en-US" sz="1400" b="1" dirty="0">
                <a:solidFill>
                  <a:schemeClr val="bg1"/>
                </a:solidFill>
              </a:rPr>
              <a:t> 조치 계획 보고서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endParaRPr lang="ko-KR" altLang="en-US" sz="1200" b="1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- </a:t>
            </a:r>
            <a:r>
              <a:rPr lang="en-US" altLang="ko-KR" sz="1200" dirty="0" err="1">
                <a:solidFill>
                  <a:schemeClr val="bg1"/>
                </a:solidFill>
              </a:rPr>
              <a:t>Lastpage</a:t>
            </a:r>
            <a:r>
              <a:rPr lang="en-US" altLang="ko-KR" sz="1200" dirty="0">
                <a:solidFill>
                  <a:schemeClr val="bg1"/>
                </a:solidFill>
              </a:rPr>
              <a:t> Project(</a:t>
            </a:r>
            <a:r>
              <a:rPr lang="ko-KR" altLang="en-US" sz="1200" dirty="0">
                <a:solidFill>
                  <a:schemeClr val="bg1"/>
                </a:solidFill>
              </a:rPr>
              <a:t>반려동물 장례식장 예약 및 관리 시스템</a:t>
            </a:r>
            <a:r>
              <a:rPr lang="en-US" altLang="ko-KR" sz="1200" dirty="0">
                <a:solidFill>
                  <a:schemeClr val="bg1"/>
                </a:solidFill>
              </a:rPr>
              <a:t>)</a:t>
            </a:r>
            <a:r>
              <a:rPr lang="ko-KR" altLang="en-US" sz="1200" dirty="0">
                <a:solidFill>
                  <a:schemeClr val="bg1"/>
                </a:solidFill>
              </a:rPr>
              <a:t>에서 수집</a:t>
            </a:r>
            <a:r>
              <a:rPr lang="en-US" altLang="ko-KR" sz="1200" dirty="0">
                <a:solidFill>
                  <a:schemeClr val="bg1"/>
                </a:solidFill>
              </a:rPr>
              <a:t>·</a:t>
            </a:r>
            <a:r>
              <a:rPr lang="ko-KR" altLang="en-US" sz="1200" dirty="0">
                <a:solidFill>
                  <a:schemeClr val="bg1"/>
                </a:solidFill>
              </a:rPr>
              <a:t>처리되는 개인정보의 보호 및 </a:t>
            </a:r>
            <a:r>
              <a:rPr lang="ko-KR" altLang="en-US" sz="1200" dirty="0" err="1">
                <a:solidFill>
                  <a:schemeClr val="bg1"/>
                </a:solidFill>
              </a:rPr>
              <a:t>비식별</a:t>
            </a:r>
            <a:r>
              <a:rPr lang="ko-KR" altLang="en-US" sz="1200" dirty="0">
                <a:solidFill>
                  <a:schemeClr val="bg1"/>
                </a:solidFill>
              </a:rPr>
              <a:t> 처리를 위한 계획을 제시한다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  <a:br>
              <a:rPr lang="en-US" altLang="ko-KR" sz="1200" dirty="0">
                <a:solidFill>
                  <a:schemeClr val="bg1"/>
                </a:solidFill>
              </a:rPr>
            </a:br>
            <a:r>
              <a:rPr lang="en-US" altLang="ko-KR" sz="1200" dirty="0">
                <a:solidFill>
                  <a:schemeClr val="bg1"/>
                </a:solidFill>
              </a:rPr>
              <a:t>- </a:t>
            </a:r>
            <a:r>
              <a:rPr lang="ko-KR" altLang="en-US" sz="1200" dirty="0">
                <a:solidFill>
                  <a:schemeClr val="bg1"/>
                </a:solidFill>
              </a:rPr>
              <a:t>서비스 이용자</a:t>
            </a:r>
            <a:r>
              <a:rPr lang="en-US" altLang="ko-KR" sz="1200" dirty="0">
                <a:solidFill>
                  <a:schemeClr val="bg1"/>
                </a:solidFill>
              </a:rPr>
              <a:t>(</a:t>
            </a:r>
            <a:r>
              <a:rPr lang="ko-KR" altLang="en-US" sz="1200" dirty="0">
                <a:solidFill>
                  <a:schemeClr val="bg1"/>
                </a:solidFill>
              </a:rPr>
              <a:t>보호자</a:t>
            </a:r>
            <a:r>
              <a:rPr lang="en-US" altLang="ko-KR" sz="1200" dirty="0">
                <a:solidFill>
                  <a:schemeClr val="bg1"/>
                </a:solidFill>
              </a:rPr>
              <a:t>)</a:t>
            </a:r>
            <a:r>
              <a:rPr lang="ko-KR" altLang="en-US" sz="1200" dirty="0">
                <a:solidFill>
                  <a:schemeClr val="bg1"/>
                </a:solidFill>
              </a:rPr>
              <a:t>의 정보를 안전하게 관리하기 위해 필요한 구체적 조치 방안을 아래에 정리하였다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C9AB526-67B5-4B60-84A7-74F246386EF8}"/>
              </a:ext>
            </a:extLst>
          </p:cNvPr>
          <p:cNvCxnSpPr>
            <a:cxnSpLocks/>
          </p:cNvCxnSpPr>
          <p:nvPr/>
        </p:nvCxnSpPr>
        <p:spPr>
          <a:xfrm>
            <a:off x="318676" y="2003131"/>
            <a:ext cx="1154283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표 21">
            <a:extLst>
              <a:ext uri="{FF2B5EF4-FFF2-40B4-BE49-F238E27FC236}">
                <a16:creationId xmlns:a16="http://schemas.microsoft.com/office/drawing/2014/main" id="{0973A91B-2866-4230-A9F0-E9452C830E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1830204"/>
              </p:ext>
            </p:extLst>
          </p:nvPr>
        </p:nvGraphicFramePr>
        <p:xfrm>
          <a:off x="312512" y="2623190"/>
          <a:ext cx="11542834" cy="302969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19631">
                  <a:extLst>
                    <a:ext uri="{9D8B030D-6E8A-4147-A177-3AD203B41FA5}">
                      <a16:colId xmlns:a16="http://schemas.microsoft.com/office/drawing/2014/main" val="1445723481"/>
                    </a:ext>
                  </a:extLst>
                </a:gridCol>
                <a:gridCol w="2038278">
                  <a:extLst>
                    <a:ext uri="{9D8B030D-6E8A-4147-A177-3AD203B41FA5}">
                      <a16:colId xmlns:a16="http://schemas.microsoft.com/office/drawing/2014/main" val="2035797503"/>
                    </a:ext>
                  </a:extLst>
                </a:gridCol>
                <a:gridCol w="2116842">
                  <a:extLst>
                    <a:ext uri="{9D8B030D-6E8A-4147-A177-3AD203B41FA5}">
                      <a16:colId xmlns:a16="http://schemas.microsoft.com/office/drawing/2014/main" val="3085994116"/>
                    </a:ext>
                  </a:extLst>
                </a:gridCol>
                <a:gridCol w="3012454">
                  <a:extLst>
                    <a:ext uri="{9D8B030D-6E8A-4147-A177-3AD203B41FA5}">
                      <a16:colId xmlns:a16="http://schemas.microsoft.com/office/drawing/2014/main" val="2257262026"/>
                    </a:ext>
                  </a:extLst>
                </a:gridCol>
                <a:gridCol w="2255629">
                  <a:extLst>
                    <a:ext uri="{9D8B030D-6E8A-4147-A177-3AD203B41FA5}">
                      <a16:colId xmlns:a16="http://schemas.microsoft.com/office/drawing/2014/main" val="3771425732"/>
                    </a:ext>
                  </a:extLst>
                </a:gridCol>
              </a:tblGrid>
              <a:tr h="46937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수집 데이터 항목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빅데이터 유형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개인정보 여부</a:t>
                      </a:r>
                      <a:endParaRPr lang="en-US" altLang="ko-KR" sz="1200" dirty="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(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식별자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/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민감 정보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NCS 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기준 </a:t>
                      </a:r>
                      <a:r>
                        <a:rPr lang="ko-KR" altLang="en-US" sz="1200" dirty="0" err="1">
                          <a:solidFill>
                            <a:schemeClr val="bg1"/>
                          </a:solidFill>
                        </a:rPr>
                        <a:t>비식별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 조치 방법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err="1">
                          <a:solidFill>
                            <a:schemeClr val="bg1"/>
                          </a:solidFill>
                        </a:rPr>
                        <a:t>Lastpage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altLang="ko-KR" sz="1200" dirty="0">
                          <a:solidFill>
                            <a:schemeClr val="bg1"/>
                          </a:solidFill>
                        </a:rPr>
                        <a:t>Project </a:t>
                      </a:r>
                      <a:r>
                        <a:rPr lang="ko-KR" altLang="en-US" sz="1200" dirty="0">
                          <a:solidFill>
                            <a:schemeClr val="bg1"/>
                          </a:solidFill>
                        </a:rPr>
                        <a:t>적용 방안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0160358"/>
                  </a:ext>
                </a:extLst>
              </a:tr>
              <a:tr h="4141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/>
                        <a:t>보호자 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정형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식별자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가명 처리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데이터 </a:t>
                      </a:r>
                      <a:r>
                        <a:rPr lang="ko-KR" altLang="en-US" sz="1100" dirty="0" err="1"/>
                        <a:t>마스킹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/>
                        <a:t>이름 일부를 홍*동 형태로</a:t>
                      </a:r>
                      <a:endParaRPr lang="en-US" altLang="ko-KR" sz="1100" dirty="0"/>
                    </a:p>
                    <a:p>
                      <a:pPr algn="ctr"/>
                      <a:r>
                        <a:rPr lang="ko-KR" altLang="en-US" sz="1100" dirty="0" err="1"/>
                        <a:t>마스킹하여</a:t>
                      </a:r>
                      <a:r>
                        <a:rPr lang="ko-KR" altLang="en-US" sz="1100" dirty="0"/>
                        <a:t> 저장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525186"/>
                  </a:ext>
                </a:extLst>
              </a:tr>
              <a:tr h="4141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/>
                        <a:t>보호자 연락처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정형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식별자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가명 처리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부분 삭제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뒷자리 </a:t>
                      </a:r>
                      <a:r>
                        <a:rPr lang="en-US" altLang="ko-KR" sz="1100" dirty="0"/>
                        <a:t>4</a:t>
                      </a:r>
                      <a:r>
                        <a:rPr lang="ko-KR" altLang="en-US" sz="1100" dirty="0"/>
                        <a:t>자리를 ****으로 표시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예</a:t>
                      </a:r>
                      <a:r>
                        <a:rPr lang="en-US" altLang="ko-KR" sz="1100" dirty="0"/>
                        <a:t>: 010-1234-****)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2736953"/>
                  </a:ext>
                </a:extLst>
              </a:tr>
              <a:tr h="4141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/>
                        <a:t>보호자 주소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정형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식별자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일반화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범주화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시</a:t>
                      </a:r>
                      <a:r>
                        <a:rPr lang="en-US" altLang="ko-KR" sz="1100" dirty="0"/>
                        <a:t>/</a:t>
                      </a:r>
                      <a:r>
                        <a:rPr lang="ko-KR" altLang="en-US" sz="1100" dirty="0"/>
                        <a:t>군</a:t>
                      </a:r>
                      <a:r>
                        <a:rPr lang="en-US" altLang="ko-KR" sz="1100" dirty="0"/>
                        <a:t>/</a:t>
                      </a:r>
                      <a:r>
                        <a:rPr lang="ko-KR" altLang="en-US" sz="1100" dirty="0"/>
                        <a:t>구 </a:t>
                      </a:r>
                      <a:r>
                        <a:rPr lang="ko-KR" altLang="en-US" sz="1100" dirty="0" err="1"/>
                        <a:t>단위까지만</a:t>
                      </a:r>
                      <a:r>
                        <a:rPr lang="ko-KR" altLang="en-US" sz="1100" dirty="0"/>
                        <a:t> 저장</a:t>
                      </a:r>
                      <a:endParaRPr lang="en-US" altLang="ko-KR" sz="11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예</a:t>
                      </a:r>
                      <a:r>
                        <a:rPr lang="en-US" altLang="ko-KR" sz="1100" dirty="0"/>
                        <a:t>: </a:t>
                      </a:r>
                      <a:r>
                        <a:rPr lang="ko-KR" altLang="en-US" sz="1100" dirty="0"/>
                        <a:t>대구 중구</a:t>
                      </a:r>
                      <a:r>
                        <a:rPr lang="en-US" altLang="ko-KR" sz="1100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2142235"/>
                  </a:ext>
                </a:extLst>
              </a:tr>
              <a:tr h="4141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/>
                        <a:t>결제 정보 </a:t>
                      </a:r>
                      <a:r>
                        <a:rPr lang="en-US" altLang="ko-KR" sz="1100" b="1" dirty="0"/>
                        <a:t>(</a:t>
                      </a:r>
                      <a:r>
                        <a:rPr lang="ko-KR" altLang="en-US" sz="1100" b="1" dirty="0"/>
                        <a:t>카드번호 등</a:t>
                      </a:r>
                      <a:r>
                        <a:rPr lang="en-US" altLang="ko-KR" sz="1100" b="1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정형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민감 정보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부분 삭제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암호화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결제 관련 데이터는 별도</a:t>
                      </a:r>
                      <a:endParaRPr lang="en-US" altLang="ko-KR" sz="11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서버에 암호화 저장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816198"/>
                  </a:ext>
                </a:extLst>
              </a:tr>
              <a:tr h="4141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/>
                        <a:t>장례 후기 </a:t>
                      </a:r>
                      <a:r>
                        <a:rPr lang="en-US" altLang="ko-KR" sz="1100" b="1" dirty="0"/>
                        <a:t>(</a:t>
                      </a:r>
                      <a:r>
                        <a:rPr lang="ko-KR" altLang="en-US" sz="1100" b="1" dirty="0"/>
                        <a:t>텍스트</a:t>
                      </a:r>
                      <a:r>
                        <a:rPr lang="en-US" altLang="ko-KR" sz="1100" b="1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비정형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식별자 포함 가능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 err="1"/>
                        <a:t>자유기입란</a:t>
                      </a:r>
                      <a:r>
                        <a:rPr lang="en-US" altLang="ko-KR" sz="11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텍스트 </a:t>
                      </a:r>
                      <a:r>
                        <a:rPr lang="ko-KR" altLang="en-US" sz="1100" dirty="0" err="1"/>
                        <a:t>마스킹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민감 단어</a:t>
                      </a:r>
                      <a:endParaRPr lang="en-US" altLang="ko-KR" sz="11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필터링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이름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연락처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특정 </a:t>
                      </a:r>
                      <a:r>
                        <a:rPr lang="ko-KR" altLang="en-US" sz="1100" dirty="0" err="1"/>
                        <a:t>장소명</a:t>
                      </a:r>
                      <a:endParaRPr lang="en-US" altLang="ko-KR" sz="11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자동 필터링 후 저장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9708337"/>
                  </a:ext>
                </a:extLst>
              </a:tr>
              <a:tr h="4141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/>
                        <a:t>이용자 연령대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정형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식별자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일반화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연령을 </a:t>
                      </a:r>
                      <a:r>
                        <a:rPr lang="en-US" altLang="ko-KR" sz="1100" dirty="0"/>
                        <a:t>10</a:t>
                      </a:r>
                      <a:r>
                        <a:rPr lang="ko-KR" altLang="en-US" sz="1100" dirty="0"/>
                        <a:t>년 단위로</a:t>
                      </a:r>
                      <a:endParaRPr lang="en-US" altLang="ko-KR" sz="11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구간화 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예</a:t>
                      </a:r>
                      <a:r>
                        <a:rPr lang="en-US" altLang="ko-KR" sz="1100" dirty="0"/>
                        <a:t>: 30~39</a:t>
                      </a:r>
                      <a:r>
                        <a:rPr lang="ko-KR" altLang="en-US" sz="1100" dirty="0"/>
                        <a:t>세</a:t>
                      </a:r>
                      <a:r>
                        <a:rPr lang="en-US" altLang="ko-KR" sz="1100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7785995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5541DE28-4618-473B-B0D8-BCD7635DC798}"/>
              </a:ext>
            </a:extLst>
          </p:cNvPr>
          <p:cNvSpPr txBox="1"/>
          <p:nvPr/>
        </p:nvSpPr>
        <p:spPr>
          <a:xfrm>
            <a:off x="232003" y="5819477"/>
            <a:ext cx="1189530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chemeClr val="bg1"/>
                </a:solidFill>
              </a:rPr>
              <a:t>개인정보 관리 요건 요약 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endParaRPr lang="en-US" altLang="ko-KR" sz="1200" b="1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- </a:t>
            </a:r>
            <a:r>
              <a:rPr lang="ko-KR" altLang="en-US" sz="1200" dirty="0">
                <a:solidFill>
                  <a:schemeClr val="bg1"/>
                </a:solidFill>
              </a:rPr>
              <a:t>본 시스템은 「개인정보 보호법」 및 「</a:t>
            </a:r>
            <a:r>
              <a:rPr lang="ko-KR" altLang="en-US" sz="1200" dirty="0" err="1">
                <a:solidFill>
                  <a:schemeClr val="bg1"/>
                </a:solidFill>
              </a:rPr>
              <a:t>정보통신망법」에</a:t>
            </a:r>
            <a:r>
              <a:rPr lang="ko-KR" altLang="en-US" sz="1200" dirty="0">
                <a:solidFill>
                  <a:schemeClr val="bg1"/>
                </a:solidFill>
              </a:rPr>
              <a:t> 따라 최소한의 개인정보만 수집하며</a:t>
            </a:r>
            <a:r>
              <a:rPr lang="en-US" altLang="ko-KR" sz="1200" dirty="0">
                <a:solidFill>
                  <a:schemeClr val="bg1"/>
                </a:solidFill>
              </a:rPr>
              <a:t>,</a:t>
            </a:r>
            <a:r>
              <a:rPr lang="ko-KR" altLang="en-US" sz="1200" dirty="0">
                <a:solidFill>
                  <a:schemeClr val="bg1"/>
                </a:solidFill>
              </a:rPr>
              <a:t>서비스 운영 및 통계 분석 시에는 반드시 </a:t>
            </a:r>
            <a:r>
              <a:rPr lang="ko-KR" altLang="en-US" sz="1200" dirty="0" err="1">
                <a:solidFill>
                  <a:schemeClr val="bg1"/>
                </a:solidFill>
              </a:rPr>
              <a:t>비식별</a:t>
            </a:r>
            <a:r>
              <a:rPr lang="ko-KR" altLang="en-US" sz="1200" dirty="0">
                <a:solidFill>
                  <a:schemeClr val="bg1"/>
                </a:solidFill>
              </a:rPr>
              <a:t> 처리 후 활용한다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  <a:p>
            <a:r>
              <a:rPr lang="en-US" altLang="ko-KR" sz="1200" dirty="0">
                <a:solidFill>
                  <a:schemeClr val="bg1"/>
                </a:solidFill>
              </a:rPr>
              <a:t>- </a:t>
            </a:r>
            <a:r>
              <a:rPr lang="ko-KR" altLang="en-US" sz="1200" dirty="0">
                <a:solidFill>
                  <a:schemeClr val="bg1"/>
                </a:solidFill>
              </a:rPr>
              <a:t>모든 개인정보는 암호화 저장</a:t>
            </a:r>
            <a:r>
              <a:rPr lang="en-US" altLang="ko-KR" sz="1200" dirty="0">
                <a:solidFill>
                  <a:schemeClr val="bg1"/>
                </a:solidFill>
              </a:rPr>
              <a:t>·</a:t>
            </a:r>
            <a:r>
              <a:rPr lang="ko-KR" altLang="en-US" sz="1200" dirty="0">
                <a:solidFill>
                  <a:schemeClr val="bg1"/>
                </a:solidFill>
              </a:rPr>
              <a:t>전송되며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분석 목적의 데이터는 재식별이 불가능하도록 별도의 데이터베이스에서 관리된다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2F746D57-C2A2-4395-86B0-0C20E985219A}"/>
              </a:ext>
            </a:extLst>
          </p:cNvPr>
          <p:cNvCxnSpPr>
            <a:cxnSpLocks/>
          </p:cNvCxnSpPr>
          <p:nvPr/>
        </p:nvCxnSpPr>
        <p:spPr>
          <a:xfrm>
            <a:off x="318676" y="6151976"/>
            <a:ext cx="1154283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7215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93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47136B-A6BB-1D81-FAFA-C79B688616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1">
            <a:extLst>
              <a:ext uri="{FF2B5EF4-FFF2-40B4-BE49-F238E27FC236}">
                <a16:creationId xmlns:a16="http://schemas.microsoft.com/office/drawing/2014/main" id="{65E78ADC-476A-9454-1FF3-4C2A7C014EC9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1999" cy="145388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2.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빅데이터 보안 관리 기획하기</a:t>
            </a:r>
          </a:p>
        </p:txBody>
      </p:sp>
      <p:pic>
        <p:nvPicPr>
          <p:cNvPr id="3" name="그림 2" descr="일러스트레이션, 선그림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DF55BD1-195D-E2CC-A2C8-8DB3D9357D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11" y="319316"/>
            <a:ext cx="815249" cy="815249"/>
          </a:xfrm>
          <a:prstGeom prst="rect">
            <a:avLst/>
          </a:prstGeom>
        </p:spPr>
      </p:pic>
      <p:sp>
        <p:nvSpPr>
          <p:cNvPr id="8" name="TextBox 4">
            <a:extLst>
              <a:ext uri="{FF2B5EF4-FFF2-40B4-BE49-F238E27FC236}">
                <a16:creationId xmlns:a16="http://schemas.microsoft.com/office/drawing/2014/main" id="{7B732A7B-E5FC-C187-1B8B-8F966DF966F8}"/>
              </a:ext>
            </a:extLst>
          </p:cNvPr>
          <p:cNvSpPr txBox="1"/>
          <p:nvPr/>
        </p:nvSpPr>
        <p:spPr>
          <a:xfrm>
            <a:off x="758816" y="769940"/>
            <a:ext cx="11027428" cy="5856475"/>
          </a:xfrm>
          <a:prstGeom prst="rect">
            <a:avLst/>
          </a:prstGeom>
        </p:spPr>
        <p:txBody>
          <a:bodyPr lIns="33867" tIns="33867" rIns="33867" bIns="33867" rtlCol="0" anchor="ctr"/>
          <a:lstStyle/>
          <a:p>
            <a:pPr marL="0" marR="0" lvl="0" indent="0" algn="ctr" defTabSz="609630" rtl="0" eaLnBrk="1" fontAlgn="auto" latinLnBrk="0" hangingPunct="1">
              <a:lnSpc>
                <a:spcPts val="1773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081CC60-FAA6-4FCF-900D-7F243F1B55D5}"/>
              </a:ext>
            </a:extLst>
          </p:cNvPr>
          <p:cNvSpPr txBox="1"/>
          <p:nvPr/>
        </p:nvSpPr>
        <p:spPr>
          <a:xfrm>
            <a:off x="11513819" y="6389609"/>
            <a:ext cx="67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5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49F1874E-4567-4EA8-9185-F97D713344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1607720"/>
              </p:ext>
            </p:extLst>
          </p:nvPr>
        </p:nvGraphicFramePr>
        <p:xfrm>
          <a:off x="573547" y="2796962"/>
          <a:ext cx="11027427" cy="3505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941148">
                  <a:extLst>
                    <a:ext uri="{9D8B030D-6E8A-4147-A177-3AD203B41FA5}">
                      <a16:colId xmlns:a16="http://schemas.microsoft.com/office/drawing/2014/main" val="3903911090"/>
                    </a:ext>
                  </a:extLst>
                </a:gridCol>
                <a:gridCol w="1599359">
                  <a:extLst>
                    <a:ext uri="{9D8B030D-6E8A-4147-A177-3AD203B41FA5}">
                      <a16:colId xmlns:a16="http://schemas.microsoft.com/office/drawing/2014/main" val="139078065"/>
                    </a:ext>
                  </a:extLst>
                </a:gridCol>
                <a:gridCol w="2313051">
                  <a:extLst>
                    <a:ext uri="{9D8B030D-6E8A-4147-A177-3AD203B41FA5}">
                      <a16:colId xmlns:a16="http://schemas.microsoft.com/office/drawing/2014/main" val="3526349659"/>
                    </a:ext>
                  </a:extLst>
                </a:gridCol>
                <a:gridCol w="1447829">
                  <a:extLst>
                    <a:ext uri="{9D8B030D-6E8A-4147-A177-3AD203B41FA5}">
                      <a16:colId xmlns:a16="http://schemas.microsoft.com/office/drawing/2014/main" val="2233504506"/>
                    </a:ext>
                  </a:extLst>
                </a:gridCol>
                <a:gridCol w="958885">
                  <a:extLst>
                    <a:ext uri="{9D8B030D-6E8A-4147-A177-3AD203B41FA5}">
                      <a16:colId xmlns:a16="http://schemas.microsoft.com/office/drawing/2014/main" val="3729632315"/>
                    </a:ext>
                  </a:extLst>
                </a:gridCol>
                <a:gridCol w="1736522">
                  <a:extLst>
                    <a:ext uri="{9D8B030D-6E8A-4147-A177-3AD203B41FA5}">
                      <a16:colId xmlns:a16="http://schemas.microsoft.com/office/drawing/2014/main" val="855647679"/>
                    </a:ext>
                  </a:extLst>
                </a:gridCol>
                <a:gridCol w="2030633">
                  <a:extLst>
                    <a:ext uri="{9D8B030D-6E8A-4147-A177-3AD203B41FA5}">
                      <a16:colId xmlns:a16="http://schemas.microsoft.com/office/drawing/2014/main" val="36097833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수명 주기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보안 대상 자산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주요 위험 요소</a:t>
                      </a:r>
                      <a:endParaRPr lang="en-US" altLang="ko-KR" sz="12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위협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취약점</a:t>
                      </a:r>
                      <a:r>
                        <a:rPr lang="en-US" altLang="ko-KR" sz="12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발생 가능성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손실 영향도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위험 수준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관리 관점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대응 방안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52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수집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웹 예약 페이지 </a:t>
                      </a:r>
                      <a:endParaRPr lang="en-US" altLang="ko-KR" sz="11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/ </a:t>
                      </a:r>
                      <a:r>
                        <a:rPr lang="ko-KR" altLang="en-US" sz="1100" dirty="0"/>
                        <a:t>입력 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사용자 입력 데이터의 전송 중</a:t>
                      </a:r>
                      <a:endParaRPr lang="en-US" altLang="ko-KR" sz="11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유출 </a:t>
                      </a:r>
                      <a:r>
                        <a:rPr lang="en-US" altLang="ko-KR" sz="1100" dirty="0"/>
                        <a:t>(HTTPS </a:t>
                      </a:r>
                      <a:r>
                        <a:rPr lang="ko-KR" altLang="en-US" sz="1100" dirty="0"/>
                        <a:t>미적용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인증 미비 등</a:t>
                      </a:r>
                      <a:r>
                        <a:rPr lang="en-US" altLang="ko-KR" sz="11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발생 가능성</a:t>
                      </a:r>
                      <a:r>
                        <a:rPr lang="en-US" altLang="ko-KR" sz="1100" dirty="0"/>
                        <a:t>: </a:t>
                      </a:r>
                      <a:r>
                        <a:rPr lang="ko-KR" altLang="en-US" sz="1100" dirty="0"/>
                        <a:t>중간 </a:t>
                      </a:r>
                      <a:r>
                        <a:rPr lang="en-US" altLang="ko-KR" sz="1100" dirty="0"/>
                        <a:t>/ </a:t>
                      </a:r>
                      <a:r>
                        <a:rPr lang="ko-KR" altLang="en-US" sz="1100" dirty="0"/>
                        <a:t>손실 영향도</a:t>
                      </a:r>
                      <a:r>
                        <a:rPr lang="en-US" altLang="ko-KR" sz="1100" dirty="0"/>
                        <a:t>: </a:t>
                      </a:r>
                      <a:r>
                        <a:rPr lang="ko-KR" altLang="en-US" sz="1100" dirty="0"/>
                        <a:t>높음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/>
                        <a:t>높음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기술적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/>
                        <a:t>데이터 수집 및 전송 시 </a:t>
                      </a:r>
                      <a:r>
                        <a:rPr lang="en-US" altLang="ko-KR" sz="1100" b="0" dirty="0"/>
                        <a:t>SSL(HTTPS)</a:t>
                      </a:r>
                      <a:r>
                        <a:rPr lang="ko-KR" altLang="en-US" sz="1100" b="0" dirty="0"/>
                        <a:t> 암호화 적용</a:t>
                      </a:r>
                      <a:r>
                        <a:rPr lang="en-US" altLang="ko-KR" sz="1100" b="0" dirty="0"/>
                        <a:t>, reCAPTCHA</a:t>
                      </a:r>
                      <a:r>
                        <a:rPr lang="ko-KR" altLang="en-US" sz="1100" b="0" dirty="0"/>
                        <a:t> 도입</a:t>
                      </a:r>
                      <a:r>
                        <a:rPr lang="en-US" altLang="ko-KR" sz="1100" b="0" dirty="0"/>
                        <a:t>, </a:t>
                      </a:r>
                      <a:r>
                        <a:rPr lang="ko-KR" altLang="en-US" sz="1100" b="0" dirty="0"/>
                        <a:t>관리자</a:t>
                      </a:r>
                      <a:endParaRPr lang="en-US" altLang="ko-KR" sz="1100" b="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/>
                        <a:t>인증 절차 강화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61691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저장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DB </a:t>
                      </a:r>
                      <a:r>
                        <a:rPr lang="ko-KR" altLang="en-US" sz="1100" dirty="0"/>
                        <a:t>서버</a:t>
                      </a:r>
                      <a:endParaRPr lang="en-US" altLang="ko-KR" sz="11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/ </a:t>
                      </a:r>
                      <a:r>
                        <a:rPr lang="ko-KR" altLang="en-US" sz="1100" dirty="0"/>
                        <a:t>예약</a:t>
                      </a:r>
                      <a:r>
                        <a:rPr lang="en-US" altLang="ko-KR" sz="1100" dirty="0"/>
                        <a:t>·</a:t>
                      </a:r>
                      <a:r>
                        <a:rPr lang="ko-KR" altLang="en-US" sz="1100" dirty="0"/>
                        <a:t>회원 정보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개인정보 저장 시 암호화 미흡</a:t>
                      </a:r>
                      <a:r>
                        <a:rPr lang="en-US" altLang="ko-KR" sz="1100" dirty="0"/>
                        <a:t>,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접근 권한 과다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발생 가능성</a:t>
                      </a:r>
                      <a:r>
                        <a:rPr lang="en-US" altLang="ko-KR" sz="1100" dirty="0"/>
                        <a:t>: </a:t>
                      </a:r>
                      <a:r>
                        <a:rPr lang="ko-KR" altLang="en-US" sz="1100" dirty="0"/>
                        <a:t>높음 </a:t>
                      </a:r>
                      <a:r>
                        <a:rPr lang="en-US" altLang="ko-KR" sz="1100" dirty="0"/>
                        <a:t>/ </a:t>
                      </a:r>
                      <a:r>
                        <a:rPr lang="ko-KR" altLang="en-US" sz="1100" dirty="0"/>
                        <a:t>손실 영향도</a:t>
                      </a:r>
                      <a:r>
                        <a:rPr lang="en-US" altLang="ko-KR" sz="1100" dirty="0"/>
                        <a:t>: </a:t>
                      </a:r>
                      <a:r>
                        <a:rPr lang="ko-KR" altLang="en-US" sz="1100" dirty="0"/>
                        <a:t>높음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/>
                        <a:t>높음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기술적 </a:t>
                      </a:r>
                      <a:r>
                        <a:rPr lang="en-US" altLang="ko-KR" sz="1100" dirty="0"/>
                        <a:t>/ </a:t>
                      </a:r>
                      <a:r>
                        <a:rPr lang="ko-KR" altLang="en-US" sz="1100" dirty="0"/>
                        <a:t>개인정보 관리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/>
                        <a:t>DB </a:t>
                      </a:r>
                      <a:r>
                        <a:rPr lang="ko-KR" altLang="en-US" sz="1100" b="0" dirty="0"/>
                        <a:t>내 개인정보 필드 </a:t>
                      </a:r>
                      <a:r>
                        <a:rPr lang="en-US" altLang="ko-KR" sz="1100" b="0" dirty="0"/>
                        <a:t>AES256 </a:t>
                      </a:r>
                      <a:r>
                        <a:rPr lang="ko-KR" altLang="en-US" sz="1100" b="0" dirty="0"/>
                        <a:t>암호화</a:t>
                      </a:r>
                      <a:r>
                        <a:rPr lang="en-US" altLang="ko-KR" sz="1100" b="0" dirty="0"/>
                        <a:t>, </a:t>
                      </a:r>
                      <a:r>
                        <a:rPr lang="ko-KR" altLang="en-US" sz="1100" b="0" dirty="0"/>
                        <a:t>비밀번호 해시 처리</a:t>
                      </a:r>
                      <a:r>
                        <a:rPr lang="en-US" altLang="ko-KR" sz="1100" b="0" dirty="0"/>
                        <a:t>(</a:t>
                      </a:r>
                      <a:r>
                        <a:rPr lang="en-US" altLang="ko-KR" sz="1100" b="0" dirty="0" err="1"/>
                        <a:t>BCrypt</a:t>
                      </a:r>
                      <a:r>
                        <a:rPr lang="en-US" altLang="ko-KR" sz="1100" b="0" dirty="0"/>
                        <a:t>), </a:t>
                      </a:r>
                      <a:r>
                        <a:rPr lang="ko-KR" altLang="en-US" sz="1100" b="0" dirty="0"/>
                        <a:t>접근권한 최소화 및 로그 기록 유지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9483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분석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내부 관리자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운영자</a:t>
                      </a:r>
                      <a:r>
                        <a:rPr lang="en-US" altLang="ko-KR" sz="1100" dirty="0"/>
                        <a:t>)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/ </a:t>
                      </a:r>
                      <a:r>
                        <a:rPr lang="ko-KR" altLang="en-US" sz="1100" dirty="0"/>
                        <a:t>로그 데이터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내부 인력에 의한 정보 유출</a:t>
                      </a:r>
                      <a:r>
                        <a:rPr lang="en-US" altLang="ko-KR" sz="1100" dirty="0"/>
                        <a:t>,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분석용 데이터의 </a:t>
                      </a:r>
                      <a:r>
                        <a:rPr lang="ko-KR" altLang="en-US" sz="1100" dirty="0" err="1"/>
                        <a:t>재식별</a:t>
                      </a:r>
                      <a:r>
                        <a:rPr lang="ko-KR" altLang="en-US" sz="1100" dirty="0"/>
                        <a:t> 위험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발생 가능성</a:t>
                      </a:r>
                      <a:r>
                        <a:rPr lang="en-US" altLang="ko-KR" sz="1100" dirty="0"/>
                        <a:t>: </a:t>
                      </a:r>
                      <a:r>
                        <a:rPr lang="ko-KR" altLang="en-US" sz="1100" dirty="0"/>
                        <a:t>중간 </a:t>
                      </a:r>
                      <a:r>
                        <a:rPr lang="en-US" altLang="ko-KR" sz="1100" dirty="0"/>
                        <a:t>/ </a:t>
                      </a:r>
                      <a:r>
                        <a:rPr lang="ko-KR" altLang="en-US" sz="1100" dirty="0"/>
                        <a:t>손실 영향도</a:t>
                      </a:r>
                      <a:r>
                        <a:rPr lang="en-US" altLang="ko-KR" sz="1100" dirty="0"/>
                        <a:t>: </a:t>
                      </a:r>
                      <a:r>
                        <a:rPr lang="ko-KR" altLang="en-US" sz="1100" dirty="0"/>
                        <a:t>높음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/>
                        <a:t>높음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인적 </a:t>
                      </a:r>
                      <a:r>
                        <a:rPr lang="en-US" altLang="ko-KR" sz="1100" dirty="0"/>
                        <a:t>/ </a:t>
                      </a:r>
                      <a:r>
                        <a:rPr lang="ko-KR" altLang="en-US" sz="1100" dirty="0"/>
                        <a:t>관리적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/>
                        <a:t>내부 인원 대상 보안 의식 교육 및 데이터 접근 권한 분리</a:t>
                      </a:r>
                      <a:r>
                        <a:rPr lang="en-US" altLang="ko-KR" sz="1100" b="0" dirty="0"/>
                        <a:t>, </a:t>
                      </a:r>
                      <a:r>
                        <a:rPr lang="ko-KR" altLang="en-US" sz="1100" b="0" dirty="0"/>
                        <a:t>분석용 데이터는 비식별화</a:t>
                      </a:r>
                      <a:endParaRPr lang="en-US" altLang="ko-KR" sz="1100" b="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/>
                        <a:t>처리 후 활용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8872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활용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웹 서비스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예약 관리</a:t>
                      </a:r>
                      <a:endParaRPr lang="en-US" altLang="ko-KR" sz="11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/>
                        <a:t>· </a:t>
                      </a:r>
                      <a:r>
                        <a:rPr lang="ko-KR" altLang="en-US" sz="1100" dirty="0"/>
                        <a:t>후기 게시 등</a:t>
                      </a:r>
                      <a:r>
                        <a:rPr lang="en-US" altLang="ko-KR" sz="1100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외부 공격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웹 해킹</a:t>
                      </a:r>
                      <a:r>
                        <a:rPr lang="en-US" altLang="ko-KR" sz="1100" dirty="0"/>
                        <a:t>, SQL </a:t>
                      </a:r>
                      <a:r>
                        <a:rPr lang="ko-KR" altLang="en-US" sz="1100" dirty="0" err="1"/>
                        <a:t>인젝션</a:t>
                      </a:r>
                      <a:r>
                        <a:rPr lang="en-US" altLang="ko-KR" sz="1100" dirty="0"/>
                        <a:t>, XSS </a:t>
                      </a:r>
                      <a:r>
                        <a:rPr lang="ko-KR" altLang="en-US" sz="1100" dirty="0"/>
                        <a:t>등</a:t>
                      </a:r>
                      <a:r>
                        <a:rPr lang="en-US" altLang="ko-KR" sz="1100" dirty="0"/>
                        <a:t>)</a:t>
                      </a:r>
                      <a:r>
                        <a:rPr lang="ko-KR" altLang="en-US" sz="1100" dirty="0"/>
                        <a:t>으로 인한 서비스 마비</a:t>
                      </a:r>
                      <a:endParaRPr lang="en-US" altLang="ko-KR" sz="11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및 데이터 손실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발생 가능성</a:t>
                      </a:r>
                      <a:r>
                        <a:rPr lang="en-US" altLang="ko-KR" sz="1100" dirty="0"/>
                        <a:t>: </a:t>
                      </a:r>
                      <a:r>
                        <a:rPr lang="ko-KR" altLang="en-US" sz="1100" dirty="0"/>
                        <a:t>높음 </a:t>
                      </a:r>
                      <a:r>
                        <a:rPr lang="en-US" altLang="ko-KR" sz="1100" dirty="0"/>
                        <a:t>/ </a:t>
                      </a:r>
                      <a:r>
                        <a:rPr lang="ko-KR" altLang="en-US" sz="1100" dirty="0"/>
                        <a:t>손실 영향도</a:t>
                      </a:r>
                      <a:r>
                        <a:rPr lang="en-US" altLang="ko-KR" sz="1100" dirty="0"/>
                        <a:t>: </a:t>
                      </a:r>
                      <a:r>
                        <a:rPr lang="ko-KR" altLang="en-US" sz="1100" dirty="0"/>
                        <a:t>높음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/>
                        <a:t>높음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기술적 </a:t>
                      </a:r>
                      <a:r>
                        <a:rPr lang="en-US" altLang="ko-KR" sz="1100" dirty="0"/>
                        <a:t>/ </a:t>
                      </a:r>
                      <a:r>
                        <a:rPr lang="ko-KR" altLang="en-US" sz="1100" dirty="0"/>
                        <a:t>관리적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/>
                        <a:t>정기 보안 점검</a:t>
                      </a:r>
                      <a:r>
                        <a:rPr lang="en-US" altLang="ko-KR" sz="1100" b="0" dirty="0"/>
                        <a:t>, </a:t>
                      </a:r>
                      <a:r>
                        <a:rPr lang="ko-KR" altLang="en-US" sz="1100" b="0" dirty="0"/>
                        <a:t>웹 방화벽</a:t>
                      </a:r>
                      <a:r>
                        <a:rPr lang="en-US" altLang="ko-KR" sz="1100" b="0" dirty="0"/>
                        <a:t>(WAF)</a:t>
                      </a:r>
                      <a:r>
                        <a:rPr lang="ko-KR" altLang="en-US" sz="1100" b="0" dirty="0"/>
                        <a:t> 적용</a:t>
                      </a:r>
                      <a:r>
                        <a:rPr lang="en-US" altLang="ko-KR" sz="1100" b="0" dirty="0"/>
                        <a:t>, </a:t>
                      </a:r>
                      <a:r>
                        <a:rPr lang="ko-KR" altLang="en-US" sz="1100" b="0" dirty="0"/>
                        <a:t>입력 값 유효성 검증 강화</a:t>
                      </a:r>
                      <a:r>
                        <a:rPr lang="en-US" altLang="ko-KR" sz="1100" b="0" dirty="0"/>
                        <a:t>, </a:t>
                      </a:r>
                      <a:r>
                        <a:rPr lang="ko-KR" altLang="en-US" sz="1100" b="0" dirty="0"/>
                        <a:t>보안 로그</a:t>
                      </a:r>
                      <a:endParaRPr lang="en-US" altLang="ko-KR" sz="1100" b="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/>
                        <a:t>모니터링 수행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835524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409215DC-24CE-43CA-A3FE-B2F2319EA836}"/>
              </a:ext>
            </a:extLst>
          </p:cNvPr>
          <p:cNvSpPr txBox="1"/>
          <p:nvPr/>
        </p:nvSpPr>
        <p:spPr>
          <a:xfrm>
            <a:off x="522214" y="1766629"/>
            <a:ext cx="11130094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2. </a:t>
            </a:r>
            <a:r>
              <a:rPr lang="en-US" altLang="ko-KR" sz="1400" b="1" dirty="0" err="1">
                <a:solidFill>
                  <a:schemeClr val="bg1"/>
                </a:solidFill>
              </a:rPr>
              <a:t>Lastpage</a:t>
            </a:r>
            <a:r>
              <a:rPr lang="en-US" altLang="ko-KR" sz="1400" b="1" dirty="0">
                <a:solidFill>
                  <a:schemeClr val="bg1"/>
                </a:solidFill>
              </a:rPr>
              <a:t> Project</a:t>
            </a:r>
            <a:r>
              <a:rPr lang="ko-KR" altLang="en-US" sz="1400" b="1" dirty="0">
                <a:solidFill>
                  <a:schemeClr val="bg1"/>
                </a:solidFill>
              </a:rPr>
              <a:t> 수명 </a:t>
            </a:r>
            <a:r>
              <a:rPr lang="ko-KR" altLang="en-US" sz="1400" b="1" dirty="0" err="1">
                <a:solidFill>
                  <a:schemeClr val="bg1"/>
                </a:solidFill>
              </a:rPr>
              <a:t>주기별</a:t>
            </a:r>
            <a:r>
              <a:rPr lang="ko-KR" altLang="en-US" sz="1400" b="1" dirty="0">
                <a:solidFill>
                  <a:schemeClr val="bg1"/>
                </a:solidFill>
              </a:rPr>
              <a:t> 보안 위험 요소 분석 및 대응 방안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endParaRPr lang="ko-KR" altLang="en-US" sz="1400" b="1" dirty="0">
              <a:solidFill>
                <a:schemeClr val="bg1"/>
              </a:solidFill>
            </a:endParaRPr>
          </a:p>
          <a:p>
            <a:r>
              <a:rPr lang="en-US" altLang="ko-KR" sz="1200" dirty="0">
                <a:solidFill>
                  <a:schemeClr val="bg1"/>
                </a:solidFill>
              </a:rPr>
              <a:t>- </a:t>
            </a:r>
            <a:r>
              <a:rPr lang="ko-KR" altLang="en-US" sz="1200" dirty="0">
                <a:solidFill>
                  <a:schemeClr val="bg1"/>
                </a:solidFill>
              </a:rPr>
              <a:t>본 시스템은 서비스 이용자</a:t>
            </a:r>
            <a:r>
              <a:rPr lang="en-US" altLang="ko-KR" sz="1200" dirty="0">
                <a:solidFill>
                  <a:schemeClr val="bg1"/>
                </a:solidFill>
              </a:rPr>
              <a:t>(</a:t>
            </a:r>
            <a:r>
              <a:rPr lang="ko-KR" altLang="en-US" sz="1200" dirty="0">
                <a:solidFill>
                  <a:schemeClr val="bg1"/>
                </a:solidFill>
              </a:rPr>
              <a:t>보호자</a:t>
            </a:r>
            <a:r>
              <a:rPr lang="en-US" altLang="ko-KR" sz="1200" dirty="0">
                <a:solidFill>
                  <a:schemeClr val="bg1"/>
                </a:solidFill>
              </a:rPr>
              <a:t>)</a:t>
            </a:r>
            <a:r>
              <a:rPr lang="ko-KR" altLang="en-US" sz="1200" dirty="0">
                <a:solidFill>
                  <a:schemeClr val="bg1"/>
                </a:solidFill>
              </a:rPr>
              <a:t>의 개인정보를 포함한 예약 및 장례 데이터 등을 처리하므로</a:t>
            </a:r>
            <a:r>
              <a:rPr lang="en-US" altLang="ko-KR" sz="1200" dirty="0">
                <a:solidFill>
                  <a:schemeClr val="bg1"/>
                </a:solidFill>
              </a:rPr>
              <a:t>,</a:t>
            </a:r>
            <a:br>
              <a:rPr lang="en-US" altLang="ko-KR" sz="1200" dirty="0">
                <a:solidFill>
                  <a:schemeClr val="bg1"/>
                </a:solidFill>
              </a:rPr>
            </a:br>
            <a:r>
              <a:rPr lang="en-US" altLang="ko-KR" sz="1200" dirty="0">
                <a:solidFill>
                  <a:schemeClr val="bg1"/>
                </a:solidFill>
              </a:rPr>
              <a:t>  </a:t>
            </a:r>
            <a:r>
              <a:rPr lang="ko-KR" altLang="en-US" sz="1200" dirty="0">
                <a:solidFill>
                  <a:schemeClr val="bg1"/>
                </a:solidFill>
              </a:rPr>
              <a:t>각 데이터 생명주기 단계</a:t>
            </a:r>
            <a:r>
              <a:rPr lang="en-US" altLang="ko-KR" sz="1200" dirty="0">
                <a:solidFill>
                  <a:schemeClr val="bg1"/>
                </a:solidFill>
              </a:rPr>
              <a:t>(</a:t>
            </a:r>
            <a:r>
              <a:rPr lang="ko-KR" altLang="en-US" sz="1200" dirty="0">
                <a:solidFill>
                  <a:schemeClr val="bg1"/>
                </a:solidFill>
              </a:rPr>
              <a:t>수집</a:t>
            </a:r>
            <a:r>
              <a:rPr lang="en-US" altLang="ko-KR" sz="1200" dirty="0">
                <a:solidFill>
                  <a:schemeClr val="bg1"/>
                </a:solidFill>
              </a:rPr>
              <a:t>–</a:t>
            </a:r>
            <a:r>
              <a:rPr lang="ko-KR" altLang="en-US" sz="1200" dirty="0">
                <a:solidFill>
                  <a:schemeClr val="bg1"/>
                </a:solidFill>
              </a:rPr>
              <a:t>저장</a:t>
            </a:r>
            <a:r>
              <a:rPr lang="en-US" altLang="ko-KR" sz="1200" dirty="0">
                <a:solidFill>
                  <a:schemeClr val="bg1"/>
                </a:solidFill>
              </a:rPr>
              <a:t>–</a:t>
            </a:r>
            <a:r>
              <a:rPr lang="ko-KR" altLang="en-US" sz="1200" dirty="0">
                <a:solidFill>
                  <a:schemeClr val="bg1"/>
                </a:solidFill>
              </a:rPr>
              <a:t>분석</a:t>
            </a:r>
            <a:r>
              <a:rPr lang="en-US" altLang="ko-KR" sz="1200" dirty="0">
                <a:solidFill>
                  <a:schemeClr val="bg1"/>
                </a:solidFill>
              </a:rPr>
              <a:t>–</a:t>
            </a:r>
            <a:r>
              <a:rPr lang="ko-KR" altLang="en-US" sz="1200" dirty="0">
                <a:solidFill>
                  <a:schemeClr val="bg1"/>
                </a:solidFill>
              </a:rPr>
              <a:t>활용</a:t>
            </a:r>
            <a:r>
              <a:rPr lang="en-US" altLang="ko-KR" sz="1200" dirty="0">
                <a:solidFill>
                  <a:schemeClr val="bg1"/>
                </a:solidFill>
              </a:rPr>
              <a:t>)</a:t>
            </a:r>
            <a:r>
              <a:rPr lang="ko-KR" altLang="en-US" sz="1200" dirty="0">
                <a:solidFill>
                  <a:schemeClr val="bg1"/>
                </a:solidFill>
              </a:rPr>
              <a:t>에서 발생할 수 있는 보안 위험요소를 사전에 식별하고</a:t>
            </a:r>
            <a:r>
              <a:rPr lang="en-US" altLang="ko-KR" sz="1200" dirty="0">
                <a:solidFill>
                  <a:schemeClr val="bg1"/>
                </a:solidFill>
              </a:rPr>
              <a:t>, </a:t>
            </a:r>
            <a:r>
              <a:rPr lang="ko-KR" altLang="en-US" sz="1200" dirty="0">
                <a:solidFill>
                  <a:schemeClr val="bg1"/>
                </a:solidFill>
              </a:rPr>
              <a:t>이에 대한 기술적</a:t>
            </a:r>
            <a:r>
              <a:rPr lang="en-US" altLang="ko-KR" sz="1200" dirty="0">
                <a:solidFill>
                  <a:schemeClr val="bg1"/>
                </a:solidFill>
              </a:rPr>
              <a:t>·</a:t>
            </a:r>
            <a:r>
              <a:rPr lang="ko-KR" altLang="en-US" sz="1200" dirty="0">
                <a:solidFill>
                  <a:schemeClr val="bg1"/>
                </a:solidFill>
              </a:rPr>
              <a:t>관리적 대응책을 수립한다</a:t>
            </a:r>
            <a:r>
              <a:rPr lang="en-US" altLang="ko-KR" sz="1200" dirty="0">
                <a:solidFill>
                  <a:schemeClr val="bg1"/>
                </a:solidFill>
              </a:rPr>
              <a:t>.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5C134D6-3BD2-45B6-B2B3-320E11912CF1}"/>
              </a:ext>
            </a:extLst>
          </p:cNvPr>
          <p:cNvCxnSpPr>
            <a:cxnSpLocks/>
          </p:cNvCxnSpPr>
          <p:nvPr/>
        </p:nvCxnSpPr>
        <p:spPr>
          <a:xfrm>
            <a:off x="573896" y="2137355"/>
            <a:ext cx="1104420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0580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93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47136B-A6BB-1D81-FAFA-C79B688616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1">
            <a:extLst>
              <a:ext uri="{FF2B5EF4-FFF2-40B4-BE49-F238E27FC236}">
                <a16:creationId xmlns:a16="http://schemas.microsoft.com/office/drawing/2014/main" id="{65E78ADC-476A-9454-1FF3-4C2A7C014EC9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1999" cy="145388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3.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빅데이터 조직 수립하기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pic>
        <p:nvPicPr>
          <p:cNvPr id="3" name="그림 2" descr="일러스트레이션, 선그림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DF55BD1-195D-E2CC-A2C8-8DB3D9357D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11" y="319316"/>
            <a:ext cx="815249" cy="815249"/>
          </a:xfrm>
          <a:prstGeom prst="rect">
            <a:avLst/>
          </a:prstGeom>
        </p:spPr>
      </p:pic>
      <p:sp>
        <p:nvSpPr>
          <p:cNvPr id="8" name="TextBox 4">
            <a:extLst>
              <a:ext uri="{FF2B5EF4-FFF2-40B4-BE49-F238E27FC236}">
                <a16:creationId xmlns:a16="http://schemas.microsoft.com/office/drawing/2014/main" id="{7B732A7B-E5FC-C187-1B8B-8F966DF966F8}"/>
              </a:ext>
            </a:extLst>
          </p:cNvPr>
          <p:cNvSpPr txBox="1"/>
          <p:nvPr/>
        </p:nvSpPr>
        <p:spPr>
          <a:xfrm>
            <a:off x="758816" y="769940"/>
            <a:ext cx="11027428" cy="5856475"/>
          </a:xfrm>
          <a:prstGeom prst="rect">
            <a:avLst/>
          </a:prstGeom>
        </p:spPr>
        <p:txBody>
          <a:bodyPr lIns="33867" tIns="33867" rIns="33867" bIns="33867" rtlCol="0" anchor="ctr"/>
          <a:lstStyle/>
          <a:p>
            <a:pPr marL="0" marR="0" lvl="0" indent="0" algn="ctr" defTabSz="609630" rtl="0" eaLnBrk="1" fontAlgn="auto" latinLnBrk="0" hangingPunct="1">
              <a:lnSpc>
                <a:spcPts val="1773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081CC60-FAA6-4FCF-900D-7F243F1B55D5}"/>
              </a:ext>
            </a:extLst>
          </p:cNvPr>
          <p:cNvSpPr txBox="1"/>
          <p:nvPr/>
        </p:nvSpPr>
        <p:spPr>
          <a:xfrm>
            <a:off x="11513819" y="6389609"/>
            <a:ext cx="67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6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5530335-5458-4AA9-9CE2-9CE43315749A}"/>
              </a:ext>
            </a:extLst>
          </p:cNvPr>
          <p:cNvCxnSpPr>
            <a:cxnSpLocks/>
          </p:cNvCxnSpPr>
          <p:nvPr/>
        </p:nvCxnSpPr>
        <p:spPr>
          <a:xfrm>
            <a:off x="720135" y="2182254"/>
            <a:ext cx="1067436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444A1EA-55E6-4F06-A727-EF9AFBD694E3}"/>
              </a:ext>
            </a:extLst>
          </p:cNvPr>
          <p:cNvSpPr txBox="1"/>
          <p:nvPr/>
        </p:nvSpPr>
        <p:spPr>
          <a:xfrm>
            <a:off x="681454" y="2223821"/>
            <a:ext cx="110274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 과제는 반려동물 장례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상담 통합 플랫폼의 역할과 책임을 각 업무에 할당하는 단계에 중점을 둡니다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각 팀 구성원은 서비스 운영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데이터 분석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기술 개발 등 핵심 업무를 중심으로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RACI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기준에 따라 역할을 구분합니다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FAA858-01D5-4FB6-BFE9-9CEB50FDD5F1}"/>
              </a:ext>
            </a:extLst>
          </p:cNvPr>
          <p:cNvSpPr txBox="1"/>
          <p:nvPr/>
        </p:nvSpPr>
        <p:spPr>
          <a:xfrm>
            <a:off x="681454" y="3036457"/>
            <a:ext cx="11027428" cy="661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1) </a:t>
            </a:r>
            <a:r>
              <a:rPr kumimoji="0" lang="en-US" altLang="ko-KR" sz="13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Lastpage</a:t>
            </a:r>
            <a:r>
              <a:rPr kumimoji="0" lang="en-US" altLang="ko-KR" sz="13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Project </a:t>
            </a:r>
            <a:r>
              <a:rPr kumimoji="0" lang="ko-KR" altLang="en-US" sz="13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조직 구성</a:t>
            </a:r>
            <a:r>
              <a:rPr kumimoji="0" lang="en-US" altLang="ko-KR" sz="13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3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가정</a:t>
            </a:r>
            <a:r>
              <a:rPr kumimoji="0" lang="en-US" altLang="ko-KR" sz="13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  <a:p>
            <a:pPr marL="228600" marR="0" lvl="0" indent="-2286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 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Lastpage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Project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는 데이터 기반 추모 서비스 플랫폼으로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다음 네가지 핵심 직무를 중심으로 운영된다고 가정합니다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CF53A100-AC2B-4C6C-B0D2-DE28C8770F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6382962"/>
              </p:ext>
            </p:extLst>
          </p:nvPr>
        </p:nvGraphicFramePr>
        <p:xfrm>
          <a:off x="758816" y="3821933"/>
          <a:ext cx="10674368" cy="2370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337184">
                  <a:extLst>
                    <a:ext uri="{9D8B030D-6E8A-4147-A177-3AD203B41FA5}">
                      <a16:colId xmlns:a16="http://schemas.microsoft.com/office/drawing/2014/main" val="1422211651"/>
                    </a:ext>
                  </a:extLst>
                </a:gridCol>
                <a:gridCol w="5337184">
                  <a:extLst>
                    <a:ext uri="{9D8B030D-6E8A-4147-A177-3AD203B41FA5}">
                      <a16:colId xmlns:a16="http://schemas.microsoft.com/office/drawing/2014/main" val="288969016"/>
                    </a:ext>
                  </a:extLst>
                </a:gridCol>
              </a:tblGrid>
              <a:tr h="4740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직무 명칭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NCS </a:t>
                      </a:r>
                      <a:r>
                        <a:rPr lang="ko-KR" altLang="en-US" sz="1200" b="1" dirty="0"/>
                        <a:t>직무 역할 및 개발 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176414"/>
                  </a:ext>
                </a:extLst>
              </a:tr>
              <a:tr h="4740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프로젝트 관리자</a:t>
                      </a:r>
                      <a:r>
                        <a:rPr lang="en-US" altLang="ko-KR" sz="1200" b="1" dirty="0"/>
                        <a:t>(PM)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/>
                        <a:t>플랫폼 전체 운영 및 서비스 품질 총괄</a:t>
                      </a:r>
                      <a:r>
                        <a:rPr lang="en-US" altLang="ko-KR" sz="1200" b="0" dirty="0"/>
                        <a:t>, </a:t>
                      </a:r>
                      <a:r>
                        <a:rPr lang="ko-KR" altLang="en-US" sz="1200" b="0" dirty="0"/>
                        <a:t>각 모듈</a:t>
                      </a:r>
                      <a:r>
                        <a:rPr lang="en-US" altLang="ko-KR" sz="1200" b="0" dirty="0"/>
                        <a:t>(</a:t>
                      </a:r>
                      <a:r>
                        <a:rPr lang="ko-KR" altLang="en-US" sz="1200" b="0" dirty="0"/>
                        <a:t>장례예약</a:t>
                      </a:r>
                      <a:r>
                        <a:rPr lang="en-US" altLang="ko-KR" sz="1200" b="0" dirty="0"/>
                        <a:t>,</a:t>
                      </a:r>
                      <a:r>
                        <a:rPr lang="ko-KR" altLang="en-US" sz="1200" b="0" dirty="0"/>
                        <a:t>상담</a:t>
                      </a:r>
                      <a:r>
                        <a:rPr lang="en-US" altLang="ko-KR" sz="1200" b="0" dirty="0"/>
                        <a:t>,</a:t>
                      </a:r>
                      <a:r>
                        <a:rPr lang="ko-KR" altLang="en-US" sz="1200" b="0" dirty="0" err="1"/>
                        <a:t>굿즈</a:t>
                      </a:r>
                      <a:r>
                        <a:rPr lang="en-US" altLang="ko-KR" sz="1200" b="0" dirty="0"/>
                        <a:t>,</a:t>
                      </a:r>
                      <a:r>
                        <a:rPr lang="ko-KR" altLang="en-US" sz="1200" b="0" dirty="0"/>
                        <a:t>커뮤니티</a:t>
                      </a:r>
                      <a:r>
                        <a:rPr lang="en-US" altLang="ko-KR" sz="1200" b="0" dirty="0"/>
                        <a:t>) </a:t>
                      </a:r>
                      <a:r>
                        <a:rPr lang="ko-KR" altLang="en-US" sz="1200" b="0" dirty="0"/>
                        <a:t>진행 일정 및 리스크 관리</a:t>
                      </a:r>
                      <a:r>
                        <a:rPr lang="en-US" altLang="ko-KR" sz="1200" b="0" dirty="0"/>
                        <a:t>, </a:t>
                      </a:r>
                      <a:r>
                        <a:rPr lang="ko-KR" altLang="en-US" sz="1200" b="0" dirty="0"/>
                        <a:t>최종 의사결정 담당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2242946"/>
                  </a:ext>
                </a:extLst>
              </a:tr>
              <a:tr h="4740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서비스 기획자</a:t>
                      </a:r>
                      <a:r>
                        <a:rPr lang="en-US" altLang="ko-KR" sz="1200" b="1" dirty="0"/>
                        <a:t>(Planner)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/>
                        <a:t>서비스 요구사항 분석</a:t>
                      </a:r>
                      <a:r>
                        <a:rPr lang="en-US" altLang="ko-KR" sz="1200" b="0" dirty="0"/>
                        <a:t>, </a:t>
                      </a:r>
                      <a:r>
                        <a:rPr lang="ko-KR" altLang="en-US" sz="1200" b="0" dirty="0"/>
                        <a:t>사용자 경험</a:t>
                      </a:r>
                      <a:r>
                        <a:rPr lang="en-US" altLang="ko-KR" sz="1200" b="0" dirty="0"/>
                        <a:t>(UX/UI) </a:t>
                      </a:r>
                      <a:r>
                        <a:rPr lang="ko-KR" altLang="en-US" sz="1200" b="0" dirty="0"/>
                        <a:t>설계</a:t>
                      </a:r>
                      <a:r>
                        <a:rPr lang="en-US" altLang="ko-KR" sz="1200" b="0" dirty="0"/>
                        <a:t>, </a:t>
                      </a:r>
                      <a:r>
                        <a:rPr lang="ko-KR" altLang="en-US" sz="1200" b="0" dirty="0"/>
                        <a:t>결제</a:t>
                      </a:r>
                      <a:r>
                        <a:rPr lang="en-US" altLang="ko-KR" sz="1200" b="0" dirty="0"/>
                        <a:t>, </a:t>
                      </a:r>
                      <a:r>
                        <a:rPr lang="ko-KR" altLang="en-US" sz="1200" b="0" dirty="0"/>
                        <a:t>상담 프로세스 설계 및 신규 기능 제안 담당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3946139"/>
                  </a:ext>
                </a:extLst>
              </a:tr>
              <a:tr h="4740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데이터 분석가</a:t>
                      </a:r>
                      <a:r>
                        <a:rPr lang="en-US" altLang="ko-KR" sz="1200" b="1" dirty="0"/>
                        <a:t>(Analyst)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/>
                        <a:t>상담</a:t>
                      </a:r>
                      <a:r>
                        <a:rPr lang="en-US" altLang="ko-KR" sz="1200" b="0" dirty="0"/>
                        <a:t>,</a:t>
                      </a:r>
                      <a:r>
                        <a:rPr lang="ko-KR" altLang="en-US" sz="1200" b="0" dirty="0"/>
                        <a:t>결제</a:t>
                      </a:r>
                      <a:r>
                        <a:rPr lang="en-US" altLang="ko-KR" sz="1200" b="0" dirty="0"/>
                        <a:t>,</a:t>
                      </a:r>
                      <a:r>
                        <a:rPr lang="ko-KR" altLang="en-US" sz="1200" b="0" dirty="0"/>
                        <a:t>커뮤니티 로그 기반 데이터 수집 및 분석</a:t>
                      </a:r>
                      <a:r>
                        <a:rPr lang="en-US" altLang="ko-KR" sz="1200" b="0" dirty="0"/>
                        <a:t>, </a:t>
                      </a:r>
                      <a:r>
                        <a:rPr lang="ko-KR" altLang="en-US" sz="1200" b="0" dirty="0"/>
                        <a:t>이용자 행동 통계 및 개선 인사이트 도출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5356471"/>
                  </a:ext>
                </a:extLst>
              </a:tr>
              <a:tr h="4740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/>
                        <a:t>백엔드</a:t>
                      </a:r>
                      <a:r>
                        <a:rPr lang="ko-KR" altLang="en-US" sz="1200" b="1" dirty="0"/>
                        <a:t> 엔지니어</a:t>
                      </a:r>
                      <a:r>
                        <a:rPr lang="en-US" altLang="ko-KR" sz="1200" b="1" dirty="0"/>
                        <a:t>(Engineer)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/>
                        <a:t>장례 예약</a:t>
                      </a:r>
                      <a:r>
                        <a:rPr lang="en-US" altLang="ko-KR" sz="1200" b="0" dirty="0"/>
                        <a:t>, </a:t>
                      </a:r>
                      <a:r>
                        <a:rPr lang="ko-KR" altLang="en-US" sz="1200" b="0" dirty="0"/>
                        <a:t>상담 매칭</a:t>
                      </a:r>
                      <a:r>
                        <a:rPr lang="en-US" altLang="ko-KR" sz="1200" b="0" dirty="0"/>
                        <a:t>, </a:t>
                      </a:r>
                      <a:r>
                        <a:rPr lang="ko-KR" altLang="en-US" sz="1200" b="0" dirty="0"/>
                        <a:t>결제</a:t>
                      </a:r>
                      <a:r>
                        <a:rPr lang="en-US" altLang="ko-KR" sz="1200" b="0" dirty="0"/>
                        <a:t>, </a:t>
                      </a:r>
                      <a:r>
                        <a:rPr lang="ko-KR" altLang="en-US" sz="1200" b="0" dirty="0"/>
                        <a:t>커뮤니티 등 각 기능의 서버 로직 설계 및 데이터 연동 구현 담당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4796133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86ADFDDF-28BA-430E-BACC-41B1821FADB5}"/>
              </a:ext>
            </a:extLst>
          </p:cNvPr>
          <p:cNvSpPr txBox="1"/>
          <p:nvPr/>
        </p:nvSpPr>
        <p:spPr>
          <a:xfrm>
            <a:off x="681454" y="1767969"/>
            <a:ext cx="1102742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1. </a:t>
            </a:r>
            <a:r>
              <a:rPr kumimoji="0" lang="en-US" altLang="ko-KR" sz="13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Lastpage</a:t>
            </a:r>
            <a:r>
              <a:rPr kumimoji="0" lang="en-US" altLang="ko-KR" sz="13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Project </a:t>
            </a:r>
            <a:r>
              <a:rPr kumimoji="0" lang="ko-KR" altLang="en-US" sz="13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조직 역할 및 책임 할당표</a:t>
            </a:r>
            <a:r>
              <a:rPr kumimoji="0" lang="en-US" altLang="ko-KR" sz="13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(RACI </a:t>
            </a:r>
            <a:r>
              <a:rPr kumimoji="0" lang="ko-KR" altLang="en-US" sz="13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분석</a:t>
            </a:r>
            <a:r>
              <a:rPr kumimoji="0" lang="en-US" altLang="ko-KR" sz="13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54073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93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47136B-A6BB-1D81-FAFA-C79B688616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1">
            <a:extLst>
              <a:ext uri="{FF2B5EF4-FFF2-40B4-BE49-F238E27FC236}">
                <a16:creationId xmlns:a16="http://schemas.microsoft.com/office/drawing/2014/main" id="{65E78ADC-476A-9454-1FF3-4C2A7C014EC9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1999" cy="145388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3.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빅데이터 조직 수립하기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pic>
        <p:nvPicPr>
          <p:cNvPr id="3" name="그림 2" descr="일러스트레이션, 선그림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DF55BD1-195D-E2CC-A2C8-8DB3D9357D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11" y="319316"/>
            <a:ext cx="815249" cy="815249"/>
          </a:xfrm>
          <a:prstGeom prst="rect">
            <a:avLst/>
          </a:prstGeom>
        </p:spPr>
      </p:pic>
      <p:sp>
        <p:nvSpPr>
          <p:cNvPr id="8" name="TextBox 4">
            <a:extLst>
              <a:ext uri="{FF2B5EF4-FFF2-40B4-BE49-F238E27FC236}">
                <a16:creationId xmlns:a16="http://schemas.microsoft.com/office/drawing/2014/main" id="{7B732A7B-E5FC-C187-1B8B-8F966DF966F8}"/>
              </a:ext>
            </a:extLst>
          </p:cNvPr>
          <p:cNvSpPr txBox="1"/>
          <p:nvPr/>
        </p:nvSpPr>
        <p:spPr>
          <a:xfrm>
            <a:off x="758816" y="769940"/>
            <a:ext cx="11027428" cy="5856475"/>
          </a:xfrm>
          <a:prstGeom prst="rect">
            <a:avLst/>
          </a:prstGeom>
        </p:spPr>
        <p:txBody>
          <a:bodyPr lIns="33867" tIns="33867" rIns="33867" bIns="33867" rtlCol="0" anchor="ctr"/>
          <a:lstStyle/>
          <a:p>
            <a:pPr marL="0" marR="0" lvl="0" indent="0" algn="ctr" defTabSz="609630" rtl="0" eaLnBrk="1" fontAlgn="auto" latinLnBrk="0" hangingPunct="1">
              <a:lnSpc>
                <a:spcPts val="1773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081CC60-FAA6-4FCF-900D-7F243F1B55D5}"/>
              </a:ext>
            </a:extLst>
          </p:cNvPr>
          <p:cNvSpPr txBox="1"/>
          <p:nvPr/>
        </p:nvSpPr>
        <p:spPr>
          <a:xfrm>
            <a:off x="11513819" y="6389609"/>
            <a:ext cx="67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7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5530335-5458-4AA9-9CE2-9CE43315749A}"/>
              </a:ext>
            </a:extLst>
          </p:cNvPr>
          <p:cNvCxnSpPr>
            <a:cxnSpLocks/>
          </p:cNvCxnSpPr>
          <p:nvPr/>
        </p:nvCxnSpPr>
        <p:spPr>
          <a:xfrm>
            <a:off x="758818" y="2609065"/>
            <a:ext cx="1067436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EFAA858-01D5-4FB6-BFE9-9CEB50FDD5F1}"/>
              </a:ext>
            </a:extLst>
          </p:cNvPr>
          <p:cNvSpPr txBox="1"/>
          <p:nvPr/>
        </p:nvSpPr>
        <p:spPr>
          <a:xfrm>
            <a:off x="720135" y="2181697"/>
            <a:ext cx="1102742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2) </a:t>
            </a:r>
            <a:r>
              <a:rPr kumimoji="0" lang="en-US" altLang="ko-KR" sz="13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Lastpage</a:t>
            </a:r>
            <a:r>
              <a:rPr kumimoji="0" lang="en-US" altLang="ko-KR" sz="13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Project </a:t>
            </a:r>
            <a:r>
              <a:rPr kumimoji="0" lang="ko-KR" altLang="en-US" sz="13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핵심 업무의 역할 및 책임 할당</a:t>
            </a:r>
            <a:r>
              <a:rPr kumimoji="0" lang="en-US" altLang="ko-KR" sz="13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(RACI) </a:t>
            </a:r>
            <a:r>
              <a:rPr kumimoji="0" lang="ko-KR" altLang="en-US" sz="13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분석표</a:t>
            </a:r>
            <a:endParaRPr kumimoji="0" lang="en-US" altLang="ko-KR" sz="13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6" name="표 9">
            <a:extLst>
              <a:ext uri="{FF2B5EF4-FFF2-40B4-BE49-F238E27FC236}">
                <a16:creationId xmlns:a16="http://schemas.microsoft.com/office/drawing/2014/main" id="{DA15EB82-207D-4AFC-AB4C-C69144B135F8}"/>
              </a:ext>
            </a:extLst>
          </p:cNvPr>
          <p:cNvGraphicFramePr>
            <a:graphicFrameLocks noGrp="1"/>
          </p:cNvGraphicFramePr>
          <p:nvPr/>
        </p:nvGraphicFramePr>
        <p:xfrm>
          <a:off x="758816" y="2805193"/>
          <a:ext cx="10674370" cy="345189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34874">
                  <a:extLst>
                    <a:ext uri="{9D8B030D-6E8A-4147-A177-3AD203B41FA5}">
                      <a16:colId xmlns:a16="http://schemas.microsoft.com/office/drawing/2014/main" val="19974226"/>
                    </a:ext>
                  </a:extLst>
                </a:gridCol>
                <a:gridCol w="2134874">
                  <a:extLst>
                    <a:ext uri="{9D8B030D-6E8A-4147-A177-3AD203B41FA5}">
                      <a16:colId xmlns:a16="http://schemas.microsoft.com/office/drawing/2014/main" val="3810875908"/>
                    </a:ext>
                  </a:extLst>
                </a:gridCol>
                <a:gridCol w="2134874">
                  <a:extLst>
                    <a:ext uri="{9D8B030D-6E8A-4147-A177-3AD203B41FA5}">
                      <a16:colId xmlns:a16="http://schemas.microsoft.com/office/drawing/2014/main" val="223032456"/>
                    </a:ext>
                  </a:extLst>
                </a:gridCol>
                <a:gridCol w="2134874">
                  <a:extLst>
                    <a:ext uri="{9D8B030D-6E8A-4147-A177-3AD203B41FA5}">
                      <a16:colId xmlns:a16="http://schemas.microsoft.com/office/drawing/2014/main" val="1507582885"/>
                    </a:ext>
                  </a:extLst>
                </a:gridCol>
                <a:gridCol w="2134874">
                  <a:extLst>
                    <a:ext uri="{9D8B030D-6E8A-4147-A177-3AD203B41FA5}">
                      <a16:colId xmlns:a16="http://schemas.microsoft.com/office/drawing/2014/main" val="2087376777"/>
                    </a:ext>
                  </a:extLst>
                </a:gridCol>
              </a:tblGrid>
              <a:tr h="5753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업무 항목</a:t>
                      </a:r>
                      <a:r>
                        <a:rPr lang="en-US" altLang="ko-KR" sz="1200" b="1" dirty="0"/>
                        <a:t>(</a:t>
                      </a:r>
                      <a:r>
                        <a:rPr lang="en-US" altLang="ko-KR" sz="1200" b="1" dirty="0" err="1"/>
                        <a:t>Lastpage</a:t>
                      </a:r>
                      <a:r>
                        <a:rPr lang="en-US" altLang="ko-KR" sz="1200" b="1" dirty="0"/>
                        <a:t> Project)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PM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서비스 기획자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데이터 분석가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/>
                        <a:t>백엔드</a:t>
                      </a:r>
                      <a:r>
                        <a:rPr lang="ko-KR" altLang="en-US" sz="1200" b="1" dirty="0"/>
                        <a:t> 엔지니어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8711045"/>
                  </a:ext>
                </a:extLst>
              </a:tr>
              <a:tr h="5753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1. </a:t>
                      </a:r>
                      <a:r>
                        <a:rPr lang="ko-KR" altLang="en-US" sz="1200" b="1" dirty="0"/>
                        <a:t>반려동물 장례 예약 및 상담 서비스 전략 수립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/>
                        <a:t>A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/>
                        <a:t>R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/>
                        <a:t>C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/>
                        <a:t>C</a:t>
                      </a:r>
                      <a:endParaRPr lang="ko-KR" altLang="en-US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161213"/>
                  </a:ext>
                </a:extLst>
              </a:tr>
              <a:tr h="5753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2. </a:t>
                      </a:r>
                      <a:r>
                        <a:rPr lang="ko-KR" altLang="en-US" sz="1200" b="1" dirty="0"/>
                        <a:t>상담 매칭 시스템 및 결제 모듈 개발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/>
                        <a:t>C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/>
                        <a:t>A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/>
                        <a:t>I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/>
                        <a:t>R</a:t>
                      </a:r>
                      <a:endParaRPr lang="ko-KR" altLang="en-US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3564490"/>
                  </a:ext>
                </a:extLst>
              </a:tr>
              <a:tr h="5753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3. </a:t>
                      </a:r>
                      <a:r>
                        <a:rPr lang="ko-KR" altLang="en-US" sz="1200" b="1" dirty="0"/>
                        <a:t>사용자 행동 데이터 분석 및 리포트 구축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/>
                        <a:t>I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/>
                        <a:t>C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/>
                        <a:t>A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/>
                        <a:t>C</a:t>
                      </a:r>
                      <a:endParaRPr lang="ko-KR" altLang="en-US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0858310"/>
                  </a:ext>
                </a:extLst>
              </a:tr>
              <a:tr h="5753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4. </a:t>
                      </a:r>
                      <a:r>
                        <a:rPr lang="ko-KR" altLang="en-US" sz="1200" b="1" dirty="0" err="1"/>
                        <a:t>굿즈</a:t>
                      </a:r>
                      <a:r>
                        <a:rPr lang="ko-KR" altLang="en-US" sz="1200" b="1" dirty="0"/>
                        <a:t> 주문</a:t>
                      </a:r>
                      <a:r>
                        <a:rPr lang="en-US" altLang="ko-KR" sz="1200" b="1" dirty="0"/>
                        <a:t>/</a:t>
                      </a:r>
                      <a:r>
                        <a:rPr lang="ko-KR" altLang="en-US" sz="1200" b="1" dirty="0"/>
                        <a:t>배송 연동 및 커뮤니티 확장 기획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/>
                        <a:t>A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/>
                        <a:t>R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/>
                        <a:t>C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/>
                        <a:t>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5182027"/>
                  </a:ext>
                </a:extLst>
              </a:tr>
              <a:tr h="5753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/>
                        <a:t>5. </a:t>
                      </a:r>
                      <a:r>
                        <a:rPr lang="ko-KR" altLang="en-US" sz="1200" b="1" dirty="0"/>
                        <a:t>사용자 만족도</a:t>
                      </a:r>
                      <a:r>
                        <a:rPr lang="en-US" altLang="ko-KR" sz="1200" b="1" dirty="0"/>
                        <a:t>(KPI) </a:t>
                      </a:r>
                      <a:r>
                        <a:rPr lang="ko-KR" altLang="en-US" sz="1200" b="1" dirty="0"/>
                        <a:t>추적 및 개선 전략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/>
                        <a:t>R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/>
                        <a:t>C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/>
                        <a:t>A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/>
                        <a:t>I</a:t>
                      </a:r>
                      <a:endParaRPr lang="ko-KR" altLang="en-US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29361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0479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93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47136B-A6BB-1D81-FAFA-C79B688616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1">
            <a:extLst>
              <a:ext uri="{FF2B5EF4-FFF2-40B4-BE49-F238E27FC236}">
                <a16:creationId xmlns:a16="http://schemas.microsoft.com/office/drawing/2014/main" id="{65E78ADC-476A-9454-1FF3-4C2A7C014EC9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1999" cy="145388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3. </a:t>
            </a:r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빅데이터 조직 수립하기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pic>
        <p:nvPicPr>
          <p:cNvPr id="3" name="그림 2" descr="일러스트레이션, 선그림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DF55BD1-195D-E2CC-A2C8-8DB3D9357D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11" y="319316"/>
            <a:ext cx="815249" cy="815249"/>
          </a:xfrm>
          <a:prstGeom prst="rect">
            <a:avLst/>
          </a:prstGeom>
        </p:spPr>
      </p:pic>
      <p:sp>
        <p:nvSpPr>
          <p:cNvPr id="8" name="TextBox 4">
            <a:extLst>
              <a:ext uri="{FF2B5EF4-FFF2-40B4-BE49-F238E27FC236}">
                <a16:creationId xmlns:a16="http://schemas.microsoft.com/office/drawing/2014/main" id="{7B732A7B-E5FC-C187-1B8B-8F966DF966F8}"/>
              </a:ext>
            </a:extLst>
          </p:cNvPr>
          <p:cNvSpPr txBox="1"/>
          <p:nvPr/>
        </p:nvSpPr>
        <p:spPr>
          <a:xfrm>
            <a:off x="758816" y="769940"/>
            <a:ext cx="11027428" cy="5856475"/>
          </a:xfrm>
          <a:prstGeom prst="rect">
            <a:avLst/>
          </a:prstGeom>
        </p:spPr>
        <p:txBody>
          <a:bodyPr lIns="33867" tIns="33867" rIns="33867" bIns="33867" rtlCol="0" anchor="ctr"/>
          <a:lstStyle/>
          <a:p>
            <a:pPr marL="0" marR="0" lvl="0" indent="0" algn="ctr" defTabSz="609630" rtl="0" eaLnBrk="1" fontAlgn="auto" latinLnBrk="0" hangingPunct="1">
              <a:lnSpc>
                <a:spcPts val="1773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081CC60-FAA6-4FCF-900D-7F243F1B55D5}"/>
              </a:ext>
            </a:extLst>
          </p:cNvPr>
          <p:cNvSpPr txBox="1"/>
          <p:nvPr/>
        </p:nvSpPr>
        <p:spPr>
          <a:xfrm>
            <a:off x="11513819" y="6389609"/>
            <a:ext cx="67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8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CF8B0E-C00C-46B9-B70E-22AAADAAD48D}"/>
              </a:ext>
            </a:extLst>
          </p:cNvPr>
          <p:cNvSpPr txBox="1"/>
          <p:nvPr/>
        </p:nvSpPr>
        <p:spPr>
          <a:xfrm>
            <a:off x="758816" y="2050120"/>
            <a:ext cx="107936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 과제는 조직 구성원의 역량 강화를 위해 데이터 기반 서비스의 분석 및 운영 인력을 대상으로 한 역량 모델 개발 및 교육 체계 설계 단계에 중점을 둡니다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Lastpage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Project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의 핵심 인력인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‘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데이터 분석가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’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의 직무 역량을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NCS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기준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지식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스킬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태도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에 따라 정의하고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이를 강화하기 위해 교육 체계 및 평가 지표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(KPI)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제시합니다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FA1B7BC-0A2C-411E-8280-150089792A6A}"/>
              </a:ext>
            </a:extLst>
          </p:cNvPr>
          <p:cNvCxnSpPr>
            <a:cxnSpLocks/>
          </p:cNvCxnSpPr>
          <p:nvPr/>
        </p:nvCxnSpPr>
        <p:spPr>
          <a:xfrm>
            <a:off x="788240" y="1989489"/>
            <a:ext cx="1067436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EFCDE88-A3CE-4F12-8FFA-D77489112E38}"/>
              </a:ext>
            </a:extLst>
          </p:cNvPr>
          <p:cNvSpPr txBox="1"/>
          <p:nvPr/>
        </p:nvSpPr>
        <p:spPr>
          <a:xfrm>
            <a:off x="720135" y="2907085"/>
            <a:ext cx="1203792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1) </a:t>
            </a:r>
            <a:r>
              <a:rPr kumimoji="0" lang="en-US" altLang="ko-KR" sz="13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Lastpage</a:t>
            </a:r>
            <a:r>
              <a:rPr kumimoji="0" lang="ko-KR" altLang="en-US" sz="13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3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Project</a:t>
            </a:r>
            <a:r>
              <a:rPr kumimoji="0" lang="ko-KR" altLang="en-US" sz="13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데이터 분석가 직무 역량 및 교육 체계 </a:t>
            </a:r>
            <a:r>
              <a:rPr kumimoji="0" lang="ko-KR" altLang="en-US" sz="13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설계표</a:t>
            </a:r>
            <a:endParaRPr kumimoji="0" lang="ko-KR" altLang="en-US" sz="13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2" name="표 4">
            <a:extLst>
              <a:ext uri="{FF2B5EF4-FFF2-40B4-BE49-F238E27FC236}">
                <a16:creationId xmlns:a16="http://schemas.microsoft.com/office/drawing/2014/main" id="{D7D03FD6-1641-47A8-ACB3-AC260C45D50A}"/>
              </a:ext>
            </a:extLst>
          </p:cNvPr>
          <p:cNvGraphicFramePr>
            <a:graphicFrameLocks noGrp="1"/>
          </p:cNvGraphicFramePr>
          <p:nvPr/>
        </p:nvGraphicFramePr>
        <p:xfrm>
          <a:off x="720135" y="3334073"/>
          <a:ext cx="10644945" cy="301154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548315">
                  <a:extLst>
                    <a:ext uri="{9D8B030D-6E8A-4147-A177-3AD203B41FA5}">
                      <a16:colId xmlns:a16="http://schemas.microsoft.com/office/drawing/2014/main" val="597931880"/>
                    </a:ext>
                  </a:extLst>
                </a:gridCol>
                <a:gridCol w="3548315">
                  <a:extLst>
                    <a:ext uri="{9D8B030D-6E8A-4147-A177-3AD203B41FA5}">
                      <a16:colId xmlns:a16="http://schemas.microsoft.com/office/drawing/2014/main" val="3141331000"/>
                    </a:ext>
                  </a:extLst>
                </a:gridCol>
                <a:gridCol w="3548315">
                  <a:extLst>
                    <a:ext uri="{9D8B030D-6E8A-4147-A177-3AD203B41FA5}">
                      <a16:colId xmlns:a16="http://schemas.microsoft.com/office/drawing/2014/main" val="1202545342"/>
                    </a:ext>
                  </a:extLst>
                </a:gridCol>
              </a:tblGrid>
              <a:tr h="7528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데이터 분석가</a:t>
                      </a:r>
                      <a:r>
                        <a:rPr lang="en-US" altLang="ko-KR" sz="1200" b="1" dirty="0"/>
                        <a:t>(Analyst) </a:t>
                      </a:r>
                      <a:r>
                        <a:rPr lang="ko-KR" altLang="en-US" sz="1200" b="1" dirty="0"/>
                        <a:t>직무 역량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역량 교육 과정 설계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2407580"/>
                  </a:ext>
                </a:extLst>
              </a:tr>
              <a:tr h="7528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지식</a:t>
                      </a:r>
                      <a:r>
                        <a:rPr lang="en-US" altLang="ko-KR" sz="1200" b="1" dirty="0"/>
                        <a:t>(Knowledge)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/>
                        <a:t>상담</a:t>
                      </a:r>
                      <a:r>
                        <a:rPr lang="en-US" altLang="ko-KR" sz="1200" b="0" dirty="0"/>
                        <a:t>,</a:t>
                      </a:r>
                      <a:r>
                        <a:rPr lang="ko-KR" altLang="en-US" sz="1200" b="0" dirty="0"/>
                        <a:t>결제</a:t>
                      </a:r>
                      <a:r>
                        <a:rPr lang="en-US" altLang="ko-KR" sz="1200" b="0" dirty="0"/>
                        <a:t>,</a:t>
                      </a:r>
                      <a:r>
                        <a:rPr lang="ko-KR" altLang="en-US" sz="1200" b="0" dirty="0"/>
                        <a:t>예약 데이터의 패턴 분석 및 통계 이해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/>
                        <a:t>기본 교육</a:t>
                      </a:r>
                      <a:r>
                        <a:rPr lang="en-US" altLang="ko-KR" sz="1200" b="0" dirty="0"/>
                        <a:t>: </a:t>
                      </a:r>
                      <a:r>
                        <a:rPr lang="ko-KR" altLang="en-US" sz="1200" b="0" dirty="0"/>
                        <a:t>데이터 분석 및 시각화 입문</a:t>
                      </a:r>
                      <a:endParaRPr lang="en-US" altLang="ko-KR" sz="1200" b="0" dirty="0"/>
                    </a:p>
                    <a:p>
                      <a:pPr algn="ctr" latinLnBrk="1"/>
                      <a:r>
                        <a:rPr lang="en-US" altLang="ko-KR" sz="1200" b="0" dirty="0"/>
                        <a:t>(Python, Excel, Tableau)</a:t>
                      </a:r>
                      <a:endParaRPr lang="ko-KR" altLang="en-US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7133944"/>
                  </a:ext>
                </a:extLst>
              </a:tr>
              <a:tr h="7528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스킬</a:t>
                      </a:r>
                      <a:r>
                        <a:rPr lang="en-US" altLang="ko-KR" sz="1200" b="1" dirty="0"/>
                        <a:t>(Skill)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/>
                        <a:t>사용자 피드백 기반 분석 모델링 능력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/>
                        <a:t>전문 교육</a:t>
                      </a:r>
                      <a:r>
                        <a:rPr lang="en-US" altLang="ko-KR" sz="1200" b="0" dirty="0"/>
                        <a:t>: </a:t>
                      </a:r>
                      <a:r>
                        <a:rPr lang="ko-KR" altLang="en-US" sz="1200" b="0" dirty="0"/>
                        <a:t>사용자 행동 로그 분석 및 예측 모델 실습</a:t>
                      </a:r>
                      <a:r>
                        <a:rPr lang="en-US" altLang="ko-KR" sz="1200" b="0" dirty="0"/>
                        <a:t>(Scikit-learn, Pandas)</a:t>
                      </a:r>
                      <a:endParaRPr lang="ko-KR" altLang="en-US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655948"/>
                  </a:ext>
                </a:extLst>
              </a:tr>
              <a:tr h="7528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/>
                        <a:t>태도</a:t>
                      </a:r>
                      <a:r>
                        <a:rPr lang="en-US" altLang="ko-KR" sz="1200" b="1" dirty="0"/>
                        <a:t>(Attitude)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/>
                        <a:t>서비스 품질 개선을 위한 통합적 사고 및 문제 </a:t>
                      </a:r>
                      <a:r>
                        <a:rPr lang="ko-KR" altLang="en-US" sz="1200" b="0" dirty="0" err="1"/>
                        <a:t>해결력</a:t>
                      </a:r>
                      <a:endParaRPr lang="ko-KR" altLang="en-US" sz="12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/>
                        <a:t>향상 교육</a:t>
                      </a:r>
                      <a:r>
                        <a:rPr lang="en-US" altLang="ko-KR" sz="1200" b="0" dirty="0"/>
                        <a:t>: </a:t>
                      </a:r>
                      <a:r>
                        <a:rPr lang="ko-KR" altLang="en-US" sz="1200" b="0" dirty="0"/>
                        <a:t>사용자 만족도 개선 워크숍 및 데이터 윤리 실천 교육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7685212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B042E619-B193-4C77-A78C-5D3AE5ACAABB}"/>
              </a:ext>
            </a:extLst>
          </p:cNvPr>
          <p:cNvSpPr txBox="1"/>
          <p:nvPr/>
        </p:nvSpPr>
        <p:spPr>
          <a:xfrm>
            <a:off x="720135" y="1619078"/>
            <a:ext cx="1203792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2. </a:t>
            </a:r>
            <a:r>
              <a:rPr kumimoji="0" lang="en-US" altLang="ko-KR" sz="13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Lastpage</a:t>
            </a:r>
            <a:r>
              <a:rPr kumimoji="0" lang="en-US" altLang="ko-KR" sz="13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Project </a:t>
            </a:r>
            <a:r>
              <a:rPr kumimoji="0" lang="ko-KR" altLang="en-US" sz="13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분석가를 위한 역량 교육 체계 설계 보고서</a:t>
            </a:r>
          </a:p>
        </p:txBody>
      </p:sp>
    </p:spTree>
    <p:extLst>
      <p:ext uri="{BB962C8B-B14F-4D97-AF65-F5344CB8AC3E}">
        <p14:creationId xmlns:p14="http://schemas.microsoft.com/office/powerpoint/2010/main" val="108302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2531</TotalTime>
  <Words>2558</Words>
  <Application>Microsoft Office PowerPoint</Application>
  <PresentationFormat>와이드스크린</PresentationFormat>
  <Paragraphs>418</Paragraphs>
  <Slides>14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맑은 고딕</vt:lpstr>
      <vt:lpstr>Arial</vt:lpstr>
      <vt:lpstr>Calibri</vt:lpstr>
      <vt:lpstr>Office 테마</vt:lpstr>
      <vt:lpstr>PowerPoint 프레젠테이션</vt:lpstr>
      <vt:lpstr>INDEX 및 CONTENTS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Cisco 문제 1번 2. Cisco 문제 2번 3. Jdk설치 + 설정 4. Tomcat 설치 + 설정 5. Eclipse 설치 + 설정</dc:title>
  <dc:creator>FullName</dc:creator>
  <cp:lastModifiedBy>FullName</cp:lastModifiedBy>
  <cp:revision>167</cp:revision>
  <dcterms:created xsi:type="dcterms:W3CDTF">2025-08-05T00:27:28Z</dcterms:created>
  <dcterms:modified xsi:type="dcterms:W3CDTF">2025-10-21T07:06:04Z</dcterms:modified>
</cp:coreProperties>
</file>